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62" r:id="rId7"/>
    <p:sldId id="260" r:id="rId8"/>
    <p:sldId id="261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4FB4502-1358-49A3-8A5B-760C46C8B8B5}">
          <p14:sldIdLst>
            <p14:sldId id="256"/>
            <p14:sldId id="263"/>
            <p14:sldId id="257"/>
            <p14:sldId id="264"/>
            <p14:sldId id="258"/>
            <p14:sldId id="262"/>
            <p14:sldId id="260"/>
            <p14:sldId id="261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AD2F8-CF7E-4E45-A156-4308C015C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3A390C-54A7-4ECC-B52F-D240819B4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17FB23-414E-4AD4-A4D5-B155CCE6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5CB793-8B6C-4F40-8EAA-A75B6EC0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B620F8-C17C-4CE2-9E1B-A211AB12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35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18A1F-0F39-4CA6-BA90-D5DCF33A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6E8A34-2F82-4BD3-80BD-F739EC3CB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6A483F-0E00-4562-B7E2-B3D7DAFF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BA5C2E-13B8-4F63-8534-BA4871F7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9ACCDC-15A0-4FA8-9454-71AFA040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26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5597CA-711E-49DF-B354-994BBE9B1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0F235C-6C2D-475B-A680-1DA1E20BF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870E8C-EFE7-40FF-9AF3-D2CCE421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A0CF1A-C69F-4834-8142-83E03295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EA601-E122-49FD-9D3C-3182054B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67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A4A76-7483-46D8-831B-C4FA42F0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5B9B3B-C7CC-47ED-9BF0-FC27EE7A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86497-7769-475C-8E36-C6DC4219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3117B6-A85B-4C0D-851D-1F4EDDC9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80597-3D26-4D51-A2F1-10412818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81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1DDD2-78FD-482F-875E-961210F1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25FB7C-A612-442C-BCD5-B1B194A3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A12B1-944A-4AE5-B3DB-0CDD19C3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7743CF-771E-4CBF-B238-D3362A86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CDE47A-BDD6-47D0-82D6-A0C5DCBC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11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DEC7D-FB6A-4D4A-961D-37BFE547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0E38C5-5CA3-4248-A003-6C75A864D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8C9D07-D8D7-42CE-AF1C-9D5DAF50E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391A5D-F5F5-4AAF-A60B-FECA0260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5F05B5-485A-49D0-B05A-5A101762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C7C228-68C7-40D1-BCDF-DE435050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5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64720-E5F9-4CF4-BBBF-429468AB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54A16B-9A40-49FB-B788-ED3A9CDD8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C6B3B2-5D38-4D5F-A6C4-B0B5CE7B9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5D9106-D3B3-4DE3-9D32-488BA40B9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29000F-9DA4-4DEE-90E0-3717D6F1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35261E-EC5D-439C-8B8B-CE2D045D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2081C3-0C02-4240-B9A2-2B986DE1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5495DA-ABF0-4484-B709-0E67A41A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09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22D38-81DD-41F4-A274-E0D5C05A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461892-54C0-4A02-8F15-A46DA981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F56812-39DB-4C14-A672-B15E92C6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9C6503-AA41-4679-A2FC-DF2D50E3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49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6C99FE-AF8E-4587-A831-A693D653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1D5D95-E728-45FD-90AE-09E22988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B1AF7E-F8E4-4D49-B724-6FCDFD1F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28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9F298-B4DA-4AFA-8A4E-24FDE51B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97246-E55C-431C-BEA6-60DF74316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D6F8BD-A236-4C27-8772-3B5B78528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00F780-21BE-4924-AEED-D03D9145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0C1CF8-79E0-4B4F-AEED-2844FF26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C4732E-79A4-42BE-A715-8C5762FF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54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9C520-B4CB-4F96-A661-6D1A723F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86ACB5-0560-482A-B89D-3534B7353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8457A5-AB2A-4D20-99EE-FBF3F638A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56635E-9FA5-436B-86FD-956743DF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0219-8491-4A84-91A6-C47F15E52AC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0BBD0A-AAC0-450B-AE8F-0146FD48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58FC8C-6C56-4B5B-B7C0-98A6B5ED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45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8F92497-1AFA-4E0A-B9BA-E5F42510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A6829B-6DAD-4CDF-8A87-667664D68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9AD7B6-1ABA-43C0-ACA7-E623F5D0F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0219-8491-4A84-91A6-C47F15E52AC2}" type="datetimeFigureOut">
              <a:rPr lang="pt-BR" smtClean="0"/>
              <a:t>15/03/2021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595E98-CB92-4845-916B-114A6409C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8828A0-F0AD-4471-B50F-FD019E26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F5CE0-1D69-41A0-A371-CDBADD15E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8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0BCB5-5C38-49CD-8029-DF4656158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i="1" dirty="0">
                <a:solidFill>
                  <a:srgbClr val="222222"/>
                </a:solidFill>
                <a:latin typeface="Arial" panose="020B0604020202020204" pitchFamily="34" charset="0"/>
              </a:rPr>
              <a:t>Q</a:t>
            </a:r>
            <a:r>
              <a:rPr lang="pt-BR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ual o perfil dos clientes da </a:t>
            </a:r>
            <a:r>
              <a:rPr lang="pt-BR" b="1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que param de usar a </a:t>
            </a:r>
            <a:r>
              <a:rPr lang="pt-BR" b="1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?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5D6A88-AB0F-42D5-A5EC-C0A5CB22B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Filipe Aguiar Rodrigues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41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27B4C-29CF-4B11-ADE2-5DC5EFB5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Roadmap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883DB0-D394-4FCC-99A2-35823795E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vão embora ? Contexto</a:t>
            </a:r>
          </a:p>
          <a:p>
            <a:r>
              <a:rPr lang="pt-BR" dirty="0"/>
              <a:t>Cenário Atual de </a:t>
            </a:r>
            <a:r>
              <a:rPr lang="pt-BR" dirty="0" err="1"/>
              <a:t>Churn</a:t>
            </a:r>
            <a:r>
              <a:rPr lang="pt-BR" dirty="0"/>
              <a:t> da empresa; - Cálculo de </a:t>
            </a:r>
            <a:r>
              <a:rPr lang="pt-BR" dirty="0" err="1"/>
              <a:t>Churn</a:t>
            </a:r>
            <a:endParaRPr lang="pt-BR" dirty="0"/>
          </a:p>
          <a:p>
            <a:r>
              <a:rPr lang="pt-BR" dirty="0"/>
              <a:t>Hipóteses levantadas – Teste </a:t>
            </a:r>
          </a:p>
          <a:p>
            <a:r>
              <a:rPr lang="pt-BR" dirty="0"/>
              <a:t>Exploração do Perfil de Cancelamento;</a:t>
            </a:r>
          </a:p>
          <a:p>
            <a:pPr lvl="1"/>
            <a:r>
              <a:rPr lang="pt-BR" b="0" i="0" dirty="0">
                <a:effectLst/>
                <a:latin typeface="-apple-system"/>
              </a:rPr>
              <a:t>Perfil e experiência da pessoa com o produto/serviço</a:t>
            </a:r>
          </a:p>
          <a:p>
            <a:pPr lvl="1"/>
            <a:r>
              <a:rPr lang="pt-BR" b="0" i="0" dirty="0">
                <a:effectLst/>
                <a:latin typeface="-apple-system"/>
              </a:rPr>
              <a:t>comparar os grupos dos mais engajados com os que </a:t>
            </a:r>
            <a:r>
              <a:rPr lang="pt-BR" b="0" i="0" dirty="0" err="1">
                <a:effectLst/>
                <a:latin typeface="-apple-system"/>
              </a:rPr>
              <a:t>churnam</a:t>
            </a:r>
            <a:endParaRPr lang="pt-BR" b="0" i="0" dirty="0">
              <a:effectLst/>
              <a:latin typeface="-apple-system"/>
            </a:endParaRPr>
          </a:p>
          <a:p>
            <a:pPr lvl="1"/>
            <a:r>
              <a:rPr lang="pt-BR" b="0" i="0" dirty="0">
                <a:effectLst/>
                <a:latin typeface="-apple-system"/>
              </a:rPr>
              <a:t>qual alavanca faria mais sentido mexer para reter mais usuários</a:t>
            </a:r>
            <a:endParaRPr lang="pt-BR" dirty="0">
              <a:latin typeface="-apple-system"/>
            </a:endParaRPr>
          </a:p>
          <a:p>
            <a:pPr lvl="1"/>
            <a:endParaRPr lang="pt-BR" b="0" i="0" dirty="0">
              <a:effectLst/>
              <a:latin typeface="-apple-system"/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26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Pausar">
            <a:extLst>
              <a:ext uri="{FF2B5EF4-FFF2-40B4-BE49-F238E27FC236}">
                <a16:creationId xmlns:a16="http://schemas.microsoft.com/office/drawing/2014/main" id="{F99369FC-C367-4B73-B2AD-A1CB1BEC3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4051" y="3202619"/>
            <a:ext cx="914400" cy="914400"/>
          </a:xfrm>
        </p:spPr>
      </p:pic>
      <p:pic>
        <p:nvPicPr>
          <p:cNvPr id="11" name="Gráfico 10" descr="Fechar">
            <a:extLst>
              <a:ext uri="{FF2B5EF4-FFF2-40B4-BE49-F238E27FC236}">
                <a16:creationId xmlns:a16="http://schemas.microsoft.com/office/drawing/2014/main" id="{8F9CA6C3-5FEA-4307-ABB9-F1B7ED21F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5897" y="4138267"/>
            <a:ext cx="914400" cy="914400"/>
          </a:xfrm>
          <a:prstGeom prst="rect">
            <a:avLst/>
          </a:prstGeom>
        </p:spPr>
      </p:pic>
      <p:pic>
        <p:nvPicPr>
          <p:cNvPr id="13" name="Gráfico 12" descr="Usuário">
            <a:extLst>
              <a:ext uri="{FF2B5EF4-FFF2-40B4-BE49-F238E27FC236}">
                <a16:creationId xmlns:a16="http://schemas.microsoft.com/office/drawing/2014/main" id="{5C95D187-599F-4EFC-8641-25610BD1FE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2206" y="4138267"/>
            <a:ext cx="914400" cy="914400"/>
          </a:xfrm>
          <a:prstGeom prst="rect">
            <a:avLst/>
          </a:prstGeom>
        </p:spPr>
      </p:pic>
      <p:pic>
        <p:nvPicPr>
          <p:cNvPr id="15" name="Gráfico 14" descr="Dinheiro">
            <a:extLst>
              <a:ext uri="{FF2B5EF4-FFF2-40B4-BE49-F238E27FC236}">
                <a16:creationId xmlns:a16="http://schemas.microsoft.com/office/drawing/2014/main" id="{51099EFE-2460-46C7-A02C-81EFA2EAA9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662" y="2288219"/>
            <a:ext cx="914400" cy="914400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412E6C5-DAA3-453D-96F0-FCA8D5D3368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566606" y="4595467"/>
            <a:ext cx="612929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677F5359-FEED-43F6-8BDA-541A6734B706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4402504" y="2366721"/>
            <a:ext cx="478448" cy="3064645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191F684-D5B9-4DCC-ABA4-A32A02C56C33}"/>
              </a:ext>
            </a:extLst>
          </p:cNvPr>
          <p:cNvCxnSpPr>
            <a:cxnSpLocks/>
            <a:stCxn id="13" idx="3"/>
            <a:endCxn id="13" idx="3"/>
          </p:cNvCxnSpPr>
          <p:nvPr/>
        </p:nvCxnSpPr>
        <p:spPr>
          <a:xfrm>
            <a:off x="3566606" y="459546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BEEA6855-BD63-41C7-A891-207D74E3FBA6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 rot="5400000" flipH="1" flipV="1">
            <a:off x="3088610" y="2766215"/>
            <a:ext cx="1392848" cy="1351256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E16817C2-6E76-48E3-BD83-148E9071D4DE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>
            <a:off x="5375062" y="2745419"/>
            <a:ext cx="1256189" cy="457200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F54A3C2C-F5D2-47AD-B42C-E1D8B94B8DD2}"/>
              </a:ext>
            </a:extLst>
          </p:cNvPr>
          <p:cNvCxnSpPr>
            <a:stCxn id="9" idx="3"/>
            <a:endCxn id="11" idx="0"/>
          </p:cNvCxnSpPr>
          <p:nvPr/>
        </p:nvCxnSpPr>
        <p:spPr>
          <a:xfrm>
            <a:off x="7088451" y="3659819"/>
            <a:ext cx="3064646" cy="478448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96A70EE-5069-4A95-9125-ABCFB74D4AB0}"/>
              </a:ext>
            </a:extLst>
          </p:cNvPr>
          <p:cNvSpPr txBox="1"/>
          <p:nvPr/>
        </p:nvSpPr>
        <p:spPr>
          <a:xfrm>
            <a:off x="4896222" y="4646449"/>
            <a:ext cx="37245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222222"/>
                </a:solidFill>
                <a:latin typeface="Arial" panose="020B0604020202020204" pitchFamily="34" charset="0"/>
              </a:rPr>
              <a:t>A pessoa pede ativamente o cancelamento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0BCD2307-2558-4822-96EB-837D8A0AD71D}"/>
              </a:ext>
            </a:extLst>
          </p:cNvPr>
          <p:cNvSpPr txBox="1"/>
          <p:nvPr/>
        </p:nvSpPr>
        <p:spPr>
          <a:xfrm>
            <a:off x="3566606" y="3740770"/>
            <a:ext cx="2452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pessoa ativa pausa a conta </a:t>
            </a:r>
          </a:p>
          <a:p>
            <a:pPr algn="ctr"/>
            <a:r>
              <a:rPr lang="pt-BR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por vontade própria</a:t>
            </a:r>
            <a:endParaRPr lang="pt-BR" sz="1200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BB880A63-F09C-4058-9FAC-51F82C7E7ADD}"/>
              </a:ext>
            </a:extLst>
          </p:cNvPr>
          <p:cNvSpPr txBox="1"/>
          <p:nvPr/>
        </p:nvSpPr>
        <p:spPr>
          <a:xfrm>
            <a:off x="3113474" y="2058612"/>
            <a:ext cx="1939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rgbClr val="222222"/>
                </a:solidFill>
                <a:latin typeface="Arial" panose="020B0604020202020204" pitchFamily="34" charset="0"/>
              </a:rPr>
              <a:t>A pessoa não realiza pagamento de renovação</a:t>
            </a:r>
          </a:p>
        </p:txBody>
      </p:sp>
      <p:sp>
        <p:nvSpPr>
          <p:cNvPr id="69" name="Título 1">
            <a:extLst>
              <a:ext uri="{FF2B5EF4-FFF2-40B4-BE49-F238E27FC236}">
                <a16:creationId xmlns:a16="http://schemas.microsoft.com/office/drawing/2014/main" id="{89A05C53-4955-4BA2-8478-D6634CD2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Como nossos clientes vão embora ?</a:t>
            </a:r>
          </a:p>
        </p:txBody>
      </p:sp>
    </p:spTree>
    <p:extLst>
      <p:ext uri="{BB962C8B-B14F-4D97-AF65-F5344CB8AC3E}">
        <p14:creationId xmlns:p14="http://schemas.microsoft.com/office/powerpoint/2010/main" val="89111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B7A00-C69B-4E51-80DA-4C3AA486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Churn</a:t>
            </a:r>
            <a:r>
              <a:rPr lang="pt-BR" dirty="0"/>
              <a:t> Rate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D492D7E-2F12-4D36-AED8-35BA16F7C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863" y="2862897"/>
            <a:ext cx="6792273" cy="2276793"/>
          </a:xfrm>
        </p:spPr>
      </p:pic>
    </p:spTree>
    <p:extLst>
      <p:ext uri="{BB962C8B-B14F-4D97-AF65-F5344CB8AC3E}">
        <p14:creationId xmlns:p14="http://schemas.microsoft.com/office/powerpoint/2010/main" val="283426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97BA6-A829-46D9-9091-3924CDDC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Hipóteses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1DB91A-6F8A-48F0-ACFC-72718D2A0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Algumas coisas já foram levantadas durante essas discussões:</a:t>
            </a:r>
          </a:p>
          <a:p>
            <a:pPr marL="0" indent="0" algn="l">
              <a:buNone/>
            </a:pPr>
            <a:endParaRPr lang="pt-BR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pt-BR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"Hoje ainda temos muitas pessoas que escutam falar da </a:t>
            </a:r>
            <a:r>
              <a:rPr lang="pt-B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 contratam só pra ver o que é, sem entender o produto ou se faz sentido“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"Provavelmente essas pessoas que param de usar a </a:t>
            </a:r>
            <a:r>
              <a:rPr lang="pt-B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não usam o número da </a:t>
            </a:r>
            <a:r>
              <a:rPr lang="pt-B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como linha principal“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"Nossas campanhas de aquisição não tem grandes diferenças entre regiões, imagino que não tenha algum estado no qual as pessoas deixem </a:t>
            </a:r>
            <a:r>
              <a:rPr lang="pt-B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deixem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mais de usar a </a:t>
            </a:r>
            <a:r>
              <a:rPr lang="pt-B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do que em outro"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86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65C961-AD79-4578-AE4E-2499D1893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213336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pt-BR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"Hoje ainda temos muitas pessoas que escutam falar da </a:t>
            </a:r>
            <a:r>
              <a:rPr lang="pt-BR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 contratam só pra ver o que é, sem entender o produto ou se faz sentido“</a:t>
            </a:r>
          </a:p>
          <a:p>
            <a:pPr marL="0" indent="0" algn="l">
              <a:buNone/>
            </a:pPr>
            <a:endParaRPr lang="pt-B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pt-BR" sz="28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839D187-A377-4911-90E7-9FCB71ABFF4D}"/>
              </a:ext>
            </a:extLst>
          </p:cNvPr>
          <p:cNvSpPr txBox="1"/>
          <p:nvPr/>
        </p:nvSpPr>
        <p:spPr>
          <a:xfrm>
            <a:off x="9596582" y="1269444"/>
            <a:ext cx="21785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 meses de duração !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1 Mês de Duração !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BB5F0D-8725-4C32-A981-33C522D13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95" y="2320537"/>
            <a:ext cx="9040487" cy="335326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CAFC7CD-4F3D-4AA3-884F-6AB578B4C2E3}"/>
              </a:ext>
            </a:extLst>
          </p:cNvPr>
          <p:cNvSpPr txBox="1"/>
          <p:nvPr/>
        </p:nvSpPr>
        <p:spPr>
          <a:xfrm>
            <a:off x="6731493" y="597639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Vale </a:t>
            </a:r>
            <a:r>
              <a:rPr lang="pt-BR" dirty="0" err="1">
                <a:solidFill>
                  <a:srgbClr val="FF0000"/>
                </a:solidFill>
              </a:rPr>
              <a:t>Boxplot</a:t>
            </a:r>
            <a:r>
              <a:rPr lang="pt-BR" dirty="0">
                <a:solidFill>
                  <a:srgbClr val="FF0000"/>
                </a:solidFill>
              </a:rPr>
              <a:t> para mostrar percentil 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5C39CD-5A32-4FDE-83E5-D930D57F1B6B}"/>
              </a:ext>
            </a:extLst>
          </p:cNvPr>
          <p:cNvSpPr txBox="1"/>
          <p:nvPr/>
        </p:nvSpPr>
        <p:spPr>
          <a:xfrm>
            <a:off x="7017057" y="2558377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Faz sentido 20,62 % estão no primeiro mês 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70% dos que cancelaram tinham menos de 4 meses </a:t>
            </a:r>
          </a:p>
          <a:p>
            <a:r>
              <a:rPr lang="pt-BR" dirty="0">
                <a:solidFill>
                  <a:srgbClr val="FF0000"/>
                </a:solidFill>
              </a:rPr>
              <a:t>de uso</a:t>
            </a:r>
          </a:p>
        </p:txBody>
      </p:sp>
    </p:spTree>
    <p:extLst>
      <p:ext uri="{BB962C8B-B14F-4D97-AF65-F5344CB8AC3E}">
        <p14:creationId xmlns:p14="http://schemas.microsoft.com/office/powerpoint/2010/main" val="330854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1397B-485B-40FF-82A7-4F616E0F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1" y="182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Provavelmente essas pessoas que param de usar a </a:t>
            </a:r>
            <a:r>
              <a:rPr lang="pt-BR" sz="2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não usam o número da </a:t>
            </a:r>
            <a:r>
              <a:rPr lang="pt-BR" sz="2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como</a:t>
            </a:r>
            <a:r>
              <a:rPr lang="pt-BR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linha principal“</a:t>
            </a:r>
            <a:br>
              <a:rPr lang="pt-BR" sz="4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665445-08C9-4B47-B702-D208D3B91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1" y="822448"/>
            <a:ext cx="10515600" cy="4351338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Quem usa </a:t>
            </a:r>
            <a:r>
              <a:rPr lang="pt-BR" sz="2000" dirty="0" err="1">
                <a:solidFill>
                  <a:srgbClr val="FF0000"/>
                </a:solidFill>
              </a:rPr>
              <a:t>Fluke</a:t>
            </a:r>
            <a:r>
              <a:rPr lang="pt-BR" sz="2000" dirty="0">
                <a:solidFill>
                  <a:srgbClr val="FF0000"/>
                </a:solidFill>
              </a:rPr>
              <a:t> como linha principal ?</a:t>
            </a:r>
            <a:endParaRPr lang="pt-BR" sz="2000" u="sng" dirty="0">
              <a:solidFill>
                <a:srgbClr val="FF0000"/>
              </a:solidFill>
            </a:endParaRPr>
          </a:p>
          <a:p>
            <a:r>
              <a:rPr lang="pt-BR" sz="2000" u="sng" dirty="0">
                <a:solidFill>
                  <a:srgbClr val="FF0000"/>
                </a:solidFill>
              </a:rPr>
              <a:t> Através do “</a:t>
            </a:r>
            <a:r>
              <a:rPr lang="pt-BR" sz="2000" u="sng" dirty="0" err="1">
                <a:solidFill>
                  <a:srgbClr val="FF0000"/>
                </a:solidFill>
              </a:rPr>
              <a:t>end</a:t>
            </a:r>
            <a:r>
              <a:rPr lang="pt-BR" sz="2000" u="sng" dirty="0">
                <a:solidFill>
                  <a:srgbClr val="FF0000"/>
                </a:solidFill>
              </a:rPr>
              <a:t> </a:t>
            </a:r>
            <a:r>
              <a:rPr lang="pt-BR" sz="2000" u="sng" dirty="0" err="1">
                <a:solidFill>
                  <a:srgbClr val="FF0000"/>
                </a:solidFill>
              </a:rPr>
              <a:t>portability</a:t>
            </a:r>
            <a:r>
              <a:rPr lang="pt-BR" sz="2000" u="sng" dirty="0">
                <a:solidFill>
                  <a:srgbClr val="FF0000"/>
                </a:solidFill>
              </a:rPr>
              <a:t> date” presume-se que foi transferido o número principal para </a:t>
            </a:r>
            <a:r>
              <a:rPr lang="pt-BR" sz="2000" u="sng" dirty="0" err="1">
                <a:solidFill>
                  <a:srgbClr val="FF0000"/>
                </a:solidFill>
              </a:rPr>
              <a:t>Fluke</a:t>
            </a:r>
            <a:r>
              <a:rPr lang="pt-BR" sz="2000" u="sng" dirty="0">
                <a:solidFill>
                  <a:srgbClr val="FF0000"/>
                </a:solidFill>
              </a:rPr>
              <a:t>, caso não fosse não teria problema em adquirir um número diferente.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305CB2-6A94-4C2B-9066-B70DA26F1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990" y="2200423"/>
            <a:ext cx="4363059" cy="463932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1E71293-D33B-4EBA-B1FB-83C70E7AAA82}"/>
              </a:ext>
            </a:extLst>
          </p:cNvPr>
          <p:cNvSpPr txBox="1"/>
          <p:nvPr/>
        </p:nvSpPr>
        <p:spPr>
          <a:xfrm>
            <a:off x="233038" y="3508403"/>
            <a:ext cx="50846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Faz Sentido!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Quase 80 % dos clientes que cancelaram não usavam </a:t>
            </a:r>
            <a:r>
              <a:rPr lang="pt-BR" dirty="0" err="1">
                <a:solidFill>
                  <a:srgbClr val="FF0000"/>
                </a:solidFill>
              </a:rPr>
              <a:t>Fluke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Como linha principal;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43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E5DD9-9A5A-4317-B055-31860839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67"/>
            <a:ext cx="10515600" cy="1263804"/>
          </a:xfrm>
        </p:spPr>
        <p:txBody>
          <a:bodyPr/>
          <a:lstStyle/>
          <a:p>
            <a:pPr marL="0" indent="0">
              <a:buNone/>
            </a:pPr>
            <a:r>
              <a:rPr lang="pt-BR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"Nossas campanhas de aquisição não tem grandes diferenças entre regiões, imagino que não tenha algum estado no qual as pessoas deixem mais de usar a </a:t>
            </a:r>
            <a:r>
              <a:rPr lang="pt-BR" sz="2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Fluke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do que em outro"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FACA88-2DE0-4F00-BAAF-5FC1CB97E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36" y="1637571"/>
            <a:ext cx="10621857" cy="522042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FA21FEB-0BDF-4488-B768-70F2908F9D8D}"/>
              </a:ext>
            </a:extLst>
          </p:cNvPr>
          <p:cNvSpPr txBox="1"/>
          <p:nvPr/>
        </p:nvSpPr>
        <p:spPr>
          <a:xfrm>
            <a:off x="4375581" y="187078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GO seguido por SP e DF apresentam maior taxa de </a:t>
            </a:r>
            <a:r>
              <a:rPr lang="pt-BR" dirty="0" err="1">
                <a:solidFill>
                  <a:srgbClr val="FF0000"/>
                </a:solidFill>
              </a:rPr>
              <a:t>churn</a:t>
            </a:r>
            <a:r>
              <a:rPr lang="pt-BR" dirty="0">
                <a:solidFill>
                  <a:srgbClr val="FF0000"/>
                </a:solidFill>
              </a:rPr>
              <a:t> em relação aos outros estados 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D37D9A-F10E-4460-84AB-D874AE82C4F2}"/>
              </a:ext>
            </a:extLst>
          </p:cNvPr>
          <p:cNvSpPr txBox="1"/>
          <p:nvPr/>
        </p:nvSpPr>
        <p:spPr>
          <a:xfrm>
            <a:off x="2390313" y="220102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40,57%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54DB333-626E-4078-BE23-0FB798ED964A}"/>
              </a:ext>
            </a:extLst>
          </p:cNvPr>
          <p:cNvSpPr txBox="1"/>
          <p:nvPr/>
        </p:nvSpPr>
        <p:spPr>
          <a:xfrm>
            <a:off x="3864006" y="358258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52,4%</a:t>
            </a:r>
            <a:r>
              <a:rPr lang="pt-BR" dirty="0"/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09E2744-0AB8-471B-ABD4-C1E68F3D4064}"/>
              </a:ext>
            </a:extLst>
          </p:cNvPr>
          <p:cNvSpPr txBox="1"/>
          <p:nvPr/>
        </p:nvSpPr>
        <p:spPr>
          <a:xfrm>
            <a:off x="5237086" y="379343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16,8%</a:t>
            </a:r>
            <a:r>
              <a:rPr lang="pt-BR" dirty="0"/>
              <a:t>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80EAA1-E6F5-44A7-B090-5A6DD87181AA}"/>
              </a:ext>
            </a:extLst>
          </p:cNvPr>
          <p:cNvSpPr txBox="1"/>
          <p:nvPr/>
        </p:nvSpPr>
        <p:spPr>
          <a:xfrm>
            <a:off x="6533957" y="386431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17,0%</a:t>
            </a:r>
            <a:r>
              <a:rPr lang="pt-BR" dirty="0"/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7EFBDB0-198B-4571-BDD9-B92FA43B1D60}"/>
              </a:ext>
            </a:extLst>
          </p:cNvPr>
          <p:cNvSpPr txBox="1"/>
          <p:nvPr/>
        </p:nvSpPr>
        <p:spPr>
          <a:xfrm>
            <a:off x="7919353" y="4152248"/>
            <a:ext cx="6312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37,7%</a:t>
            </a:r>
            <a:r>
              <a:rPr lang="pt-BR" dirty="0"/>
              <a:t>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082F9E3-BDFF-44AE-B893-D7A62CDA874A}"/>
              </a:ext>
            </a:extLst>
          </p:cNvPr>
          <p:cNvSpPr txBox="1"/>
          <p:nvPr/>
        </p:nvSpPr>
        <p:spPr>
          <a:xfrm>
            <a:off x="9384412" y="4178432"/>
            <a:ext cx="7116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15,5%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919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80EAA1-E6F5-44A7-B090-5A6DD87181AA}"/>
              </a:ext>
            </a:extLst>
          </p:cNvPr>
          <p:cNvSpPr txBox="1"/>
          <p:nvPr/>
        </p:nvSpPr>
        <p:spPr>
          <a:xfrm>
            <a:off x="6533957" y="386431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17,0%</a:t>
            </a:r>
            <a:r>
              <a:rPr lang="pt-BR" dirty="0"/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7EFBDB0-198B-4571-BDD9-B92FA43B1D60}"/>
              </a:ext>
            </a:extLst>
          </p:cNvPr>
          <p:cNvSpPr txBox="1"/>
          <p:nvPr/>
        </p:nvSpPr>
        <p:spPr>
          <a:xfrm>
            <a:off x="7919353" y="4152248"/>
            <a:ext cx="6312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37,7%</a:t>
            </a:r>
            <a:r>
              <a:rPr lang="pt-BR" dirty="0"/>
              <a:t>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082F9E3-BDFF-44AE-B893-D7A62CDA874A}"/>
              </a:ext>
            </a:extLst>
          </p:cNvPr>
          <p:cNvSpPr txBox="1"/>
          <p:nvPr/>
        </p:nvSpPr>
        <p:spPr>
          <a:xfrm>
            <a:off x="9384412" y="4178432"/>
            <a:ext cx="7116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15,5%</a:t>
            </a:r>
            <a:r>
              <a:rPr lang="pt-BR" dirty="0"/>
              <a:t>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9A619DD-944B-40D5-9B57-958B9EE6E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Comparar perfil ativo x </a:t>
            </a:r>
            <a:r>
              <a:rPr lang="pt-BR" dirty="0" err="1"/>
              <a:t>Churn</a:t>
            </a:r>
            <a:endParaRPr lang="pt-BR" dirty="0"/>
          </a:p>
          <a:p>
            <a:r>
              <a:rPr lang="pt-BR" dirty="0"/>
              <a:t>Quem não compra nada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028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415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Tema do Office</vt:lpstr>
      <vt:lpstr>Qual o perfil dos clientes da Fluke que param de usar a Fluke?</vt:lpstr>
      <vt:lpstr>Roadmap</vt:lpstr>
      <vt:lpstr>Como nossos clientes vão embora ?</vt:lpstr>
      <vt:lpstr>Churn Rate</vt:lpstr>
      <vt:lpstr>Hipóteses on the table</vt:lpstr>
      <vt:lpstr>Apresentação do PowerPoint</vt:lpstr>
      <vt:lpstr>Provavelmente essas pessoas que param de usar a Fluke não usam o número da Fluke como linha principal“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 o perfil dos clientes da Fluke que param de usar a Fluke?</dc:title>
  <dc:creator>Filipe Aguiar R</dc:creator>
  <cp:lastModifiedBy>Filipe Aguiar R</cp:lastModifiedBy>
  <cp:revision>16</cp:revision>
  <dcterms:created xsi:type="dcterms:W3CDTF">2021-03-14T20:16:26Z</dcterms:created>
  <dcterms:modified xsi:type="dcterms:W3CDTF">2021-03-16T01:29:36Z</dcterms:modified>
</cp:coreProperties>
</file>