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9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4F89AF7-1B4F-4B0F-868F-66DB3F1CF297}">
          <p14:sldIdLst>
            <p14:sldId id="256"/>
            <p14:sldId id="28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2"/>
            <p14:sldId id="273"/>
            <p14:sldId id="271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Seção sem Título" id="{CC85161A-C39C-42DB-B3A2-13D1DE13EA8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Seção sem Título" id="{3BD064A1-F2AE-4ABA-917B-240B57B65EED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Aguiar R" initials="FAR" lastIdx="1" clrIdx="0">
    <p:extLst>
      <p:ext uri="{19B8F6BF-5375-455C-9EA6-DF929625EA0E}">
        <p15:presenceInfo xmlns:p15="http://schemas.microsoft.com/office/powerpoint/2012/main" userId="865c8cb370652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8C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7T09:48:45.308" idx="1">
    <p:pos x="7346" y="1065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3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3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2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mevideo.com/help/ref=atv_hp_nd_cnt?nodeId=GFGQU3WYEG6FSJFJ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69DDC-39AB-4A23-9EBC-97B60FD4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DESAFIO 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  <a:t>DATA VISUALIZATION &amp; INSIGHTS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9130BF-0E2F-4A78-B4A4-87D932ED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Filipe Aguiar Rodrigues</a:t>
            </a:r>
          </a:p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AFFF2D4-637B-44D2-BF39-0FA700EF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6023295" y="10"/>
            <a:ext cx="6168705" cy="6857990"/>
          </a:xfrm>
          <a:prstGeom prst="rect">
            <a:avLst/>
          </a:prstGeom>
        </p:spPr>
      </p:pic>
      <p:sp>
        <p:nvSpPr>
          <p:cNvPr id="4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1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da Base de Dados: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E439A26-BB71-4B01-BCCA-D2C3CEFD0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0" t="-791" r="-2666" b="-1234"/>
          <a:stretch/>
        </p:blipFill>
        <p:spPr>
          <a:xfrm>
            <a:off x="798128" y="2399250"/>
            <a:ext cx="7670030" cy="3246541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A0CEF1-4925-44C6-9F5D-70EA65AF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58" y="2702484"/>
            <a:ext cx="4633142" cy="31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Conteúdo: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FCE209A-A7ED-45DC-8C4D-6D591FD4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1367209"/>
            <a:ext cx="10016455" cy="52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7CD5-D179-41C6-8320-E441FC3B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demanda de conteúdo 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8226EB-4175-41B4-9703-3725A4EC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5702" r="6743"/>
          <a:stretch/>
        </p:blipFill>
        <p:spPr>
          <a:xfrm>
            <a:off x="921515" y="2129869"/>
            <a:ext cx="6751825" cy="4024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9D3F06-9AF9-4F26-8A85-0728D353D014}"/>
              </a:ext>
            </a:extLst>
          </p:cNvPr>
          <p:cNvSpPr txBox="1"/>
          <p:nvPr/>
        </p:nvSpPr>
        <p:spPr>
          <a:xfrm>
            <a:off x="1295905" y="6154321"/>
            <a:ext cx="6842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https://www.statista.com/statistics/1104113/tv-movie-consumption-coronavirus-us</a:t>
            </a:r>
            <a:r>
              <a:rPr lang="pt-BR" sz="1600" dirty="0"/>
              <a:t>/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3A6F36-372A-406B-9916-909605D3175A}"/>
              </a:ext>
            </a:extLst>
          </p:cNvPr>
          <p:cNvSpPr txBox="1"/>
          <p:nvPr/>
        </p:nvSpPr>
        <p:spPr>
          <a:xfrm>
            <a:off x="8654141" y="1860401"/>
            <a:ext cx="33271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sng" dirty="0">
                <a:effectLst/>
                <a:latin typeface="+mj-lt"/>
              </a:rPr>
              <a:t>Insights:</a:t>
            </a:r>
          </a:p>
          <a:p>
            <a:endParaRPr lang="pt-BR" sz="2000" b="1" u="sng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+mj-lt"/>
              </a:rPr>
              <a:t>Em todas gerações existe uma proporção parecida de preferência;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latin typeface="+mj-lt"/>
              </a:rPr>
              <a:t>Destoa da disponibilidade de conteúdo Netflix com 70% Filmes e 30% Programas de TV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41C2C2-EDC7-4E10-90CC-C645B225B42C}"/>
              </a:ext>
            </a:extLst>
          </p:cNvPr>
          <p:cNvSpPr txBox="1"/>
          <p:nvPr/>
        </p:nvSpPr>
        <p:spPr>
          <a:xfrm>
            <a:off x="1567659" y="1860401"/>
            <a:ext cx="6485864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400" b="1" i="0" dirty="0">
                <a:effectLst/>
                <a:latin typeface="+mj-lt"/>
              </a:rPr>
              <a:t>Preferência de conteúdo por gênero durante a pandemia </a:t>
            </a:r>
            <a:r>
              <a:rPr lang="pt-BR" sz="1400" b="1" dirty="0">
                <a:latin typeface="+mj-lt"/>
              </a:rPr>
              <a:t>M</a:t>
            </a:r>
            <a:r>
              <a:rPr lang="pt-BR" sz="1400" b="1" i="0" dirty="0">
                <a:effectLst/>
                <a:latin typeface="+mj-lt"/>
              </a:rPr>
              <a:t>ar - 2020 </a:t>
            </a:r>
            <a:r>
              <a:rPr lang="pt-BR" sz="1200" i="0" dirty="0">
                <a:effectLst/>
                <a:latin typeface="+mj-lt"/>
              </a:rPr>
              <a:t>:</a:t>
            </a:r>
          </a:p>
          <a:p>
            <a:endParaRPr lang="pt-BR" sz="1200" dirty="0">
              <a:latin typeface="+mj-lt"/>
            </a:endParaRPr>
          </a:p>
          <a:p>
            <a:endParaRPr lang="pt-BR" sz="12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11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0EEAD-3F47-4997-BEA3-EC3A3A6C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Títulos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7291E-30D6-4A18-BE59-EB7CF78DD0E2}"/>
              </a:ext>
            </a:extLst>
          </p:cNvPr>
          <p:cNvSpPr/>
          <p:nvPr/>
        </p:nvSpPr>
        <p:spPr>
          <a:xfrm>
            <a:off x="2052733" y="5194818"/>
            <a:ext cx="1931437" cy="606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TV-Shows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EAEDB1-183C-4E31-B1AC-D73678646E09}"/>
              </a:ext>
            </a:extLst>
          </p:cNvPr>
          <p:cNvSpPr/>
          <p:nvPr/>
        </p:nvSpPr>
        <p:spPr>
          <a:xfrm>
            <a:off x="1980029" y="2385440"/>
            <a:ext cx="1931437" cy="606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Netflix </a:t>
            </a:r>
            <a:r>
              <a:rPr lang="pt-BR" dirty="0" err="1"/>
              <a:t>Movies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37800C-446D-418B-B282-74941FDC81F7}"/>
              </a:ext>
            </a:extLst>
          </p:cNvPr>
          <p:cNvSpPr/>
          <p:nvPr/>
        </p:nvSpPr>
        <p:spPr>
          <a:xfrm>
            <a:off x="4992262" y="1774237"/>
            <a:ext cx="1483567" cy="18288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IMDb</a:t>
            </a:r>
            <a:r>
              <a:rPr lang="pt-BR" dirty="0"/>
              <a:t> TOP 250 </a:t>
            </a:r>
            <a:r>
              <a:rPr lang="pt-BR" dirty="0" err="1"/>
              <a:t>Movies</a:t>
            </a:r>
            <a:r>
              <a:rPr lang="pt-BR" dirty="0"/>
              <a:t> ratings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1FFCFA4-9956-44CA-B0B0-CB8FA646F8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11466" y="2688685"/>
            <a:ext cx="108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98A687-1F5B-47D4-A82F-A8F0079A8686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475829" y="2688685"/>
            <a:ext cx="1483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73A7A0-D0B4-45E0-A1FC-E3BC57DD9F2E}"/>
              </a:ext>
            </a:extLst>
          </p:cNvPr>
          <p:cNvSpPr/>
          <p:nvPr/>
        </p:nvSpPr>
        <p:spPr>
          <a:xfrm>
            <a:off x="5064966" y="4583614"/>
            <a:ext cx="1483567" cy="18288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IMDb</a:t>
            </a:r>
            <a:r>
              <a:rPr lang="pt-BR" dirty="0"/>
              <a:t> TOP 250 </a:t>
            </a:r>
          </a:p>
          <a:p>
            <a:pPr algn="ctr"/>
            <a:r>
              <a:rPr lang="pt-BR" dirty="0"/>
              <a:t>TV-Shows ratings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239ACA2-9C0B-4604-9E95-0BAE4482B70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84170" y="5498062"/>
            <a:ext cx="108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FE46637-C68E-46FC-95B5-35083A54FBF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548533" y="5498061"/>
            <a:ext cx="1570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F5635E-BA4F-416C-9654-060818BD7215}"/>
              </a:ext>
            </a:extLst>
          </p:cNvPr>
          <p:cNvSpPr txBox="1"/>
          <p:nvPr/>
        </p:nvSpPr>
        <p:spPr>
          <a:xfrm>
            <a:off x="8119187" y="5313395"/>
            <a:ext cx="294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Netflix contém </a:t>
            </a:r>
            <a:r>
              <a:rPr lang="pt-B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70</a:t>
            </a:r>
            <a:r>
              <a:rPr lang="pt-BR" dirty="0"/>
              <a:t> Títulos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5240F3C-6E38-4C56-A00B-F9C520927D5B}"/>
              </a:ext>
            </a:extLst>
          </p:cNvPr>
          <p:cNvSpPr txBox="1"/>
          <p:nvPr/>
        </p:nvSpPr>
        <p:spPr>
          <a:xfrm>
            <a:off x="7959396" y="2504019"/>
            <a:ext cx="294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Netflix contém </a:t>
            </a:r>
            <a:r>
              <a:rPr lang="pt-B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53 </a:t>
            </a:r>
            <a:r>
              <a:rPr lang="pt-BR" dirty="0"/>
              <a:t>Títulos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92CD80-73F1-4452-8632-0D16984FEE8C}"/>
              </a:ext>
            </a:extLst>
          </p:cNvPr>
          <p:cNvSpPr txBox="1"/>
          <p:nvPr/>
        </p:nvSpPr>
        <p:spPr>
          <a:xfrm>
            <a:off x="3322471" y="2985904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5377</a:t>
            </a:r>
            <a:endParaRPr lang="pt-BR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024325-7832-4C8D-85FD-93F017CCE609}"/>
              </a:ext>
            </a:extLst>
          </p:cNvPr>
          <p:cNvSpPr txBox="1"/>
          <p:nvPr/>
        </p:nvSpPr>
        <p:spPr>
          <a:xfrm>
            <a:off x="3395175" y="5809361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2410</a:t>
            </a:r>
            <a:endParaRPr lang="pt-BR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BCF0F7B-9AF9-45A9-8B27-5DEEB443A9EB}"/>
              </a:ext>
            </a:extLst>
          </p:cNvPr>
          <p:cNvSpPr txBox="1"/>
          <p:nvPr/>
        </p:nvSpPr>
        <p:spPr>
          <a:xfrm>
            <a:off x="4361618" y="3582255"/>
            <a:ext cx="78303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/>
              <a:t>Fonte: https://www.imdb.com/chart/toptv/?ref_=nv_tvv_250</a:t>
            </a:r>
            <a:endParaRPr lang="pt-BR" sz="8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1E72CF4-21C1-4983-A4DB-A962FAD329E2}"/>
              </a:ext>
            </a:extLst>
          </p:cNvPr>
          <p:cNvSpPr txBox="1"/>
          <p:nvPr/>
        </p:nvSpPr>
        <p:spPr>
          <a:xfrm>
            <a:off x="4656807" y="6427898"/>
            <a:ext cx="78303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https://www.imdb.com/chart/top-english-movies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6DA24B6-295F-4AE9-95E0-419EAB118EC3}"/>
              </a:ext>
            </a:extLst>
          </p:cNvPr>
          <p:cNvSpPr txBox="1"/>
          <p:nvPr/>
        </p:nvSpPr>
        <p:spPr>
          <a:xfrm>
            <a:off x="6458125" y="2961785"/>
            <a:ext cx="811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21%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4B0DFE-F43C-45CD-9CFC-4729ACFEA86D}"/>
              </a:ext>
            </a:extLst>
          </p:cNvPr>
          <p:cNvSpPr txBox="1"/>
          <p:nvPr/>
        </p:nvSpPr>
        <p:spPr>
          <a:xfrm>
            <a:off x="6522063" y="5869589"/>
            <a:ext cx="811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28%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4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C1B8D-6837-486F-97F0-F43D43D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Diretores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DA6044F1-344B-4514-8868-A7FFA2CB0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8"/>
          <a:stretch/>
        </p:blipFill>
        <p:spPr>
          <a:xfrm>
            <a:off x="838200" y="1608359"/>
            <a:ext cx="8451179" cy="4723559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E8534DD-B219-4987-8C60-6FA9622EC936}"/>
              </a:ext>
            </a:extLst>
          </p:cNvPr>
          <p:cNvSpPr txBox="1"/>
          <p:nvPr/>
        </p:nvSpPr>
        <p:spPr>
          <a:xfrm>
            <a:off x="8974181" y="1690688"/>
            <a:ext cx="3327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dirty="0">
                <a:effectLst/>
                <a:latin typeface="+mj-lt"/>
              </a:rPr>
              <a:t>Top 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1" i="0" dirty="0" err="1">
                <a:effectLst/>
                <a:latin typeface="+mj-lt"/>
              </a:rPr>
              <a:t>Raúl</a:t>
            </a:r>
            <a:r>
              <a:rPr lang="pt-BR" b="1" i="0" dirty="0">
                <a:effectLst/>
                <a:latin typeface="+mj-lt"/>
              </a:rPr>
              <a:t> Campos, Jan </a:t>
            </a:r>
            <a:r>
              <a:rPr lang="pt-BR" b="1" i="0" dirty="0" err="1">
                <a:effectLst/>
                <a:latin typeface="+mj-lt"/>
              </a:rPr>
              <a:t>Suter</a:t>
            </a: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1" i="0" dirty="0">
                <a:effectLst/>
                <a:latin typeface="+mj-lt"/>
              </a:rPr>
              <a:t>Marcus </a:t>
            </a:r>
            <a:r>
              <a:rPr lang="pt-BR" b="1" i="0" dirty="0" err="1">
                <a:effectLst/>
                <a:latin typeface="+mj-lt"/>
              </a:rPr>
              <a:t>Raboy</a:t>
            </a: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pt-BR" b="1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latin typeface="+mj-lt"/>
              </a:rPr>
              <a:t>Jay </a:t>
            </a:r>
            <a:r>
              <a:rPr lang="pt-BR" b="1" dirty="0" err="1">
                <a:latin typeface="+mj-lt"/>
              </a:rPr>
              <a:t>Karas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215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8DDF-A649-4E32-B30B-315E3459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Diretores – Top 3 </a:t>
            </a:r>
            <a:br>
              <a:rPr lang="pt-BR" b="1" i="0" dirty="0">
                <a:effectLst/>
                <a:latin typeface="+mj-lt"/>
              </a:rPr>
            </a:b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AE987E-6A2C-478D-9F8A-62BA4030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7" y="1203649"/>
            <a:ext cx="6287598" cy="54397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57688B-1D11-4F2B-9A7E-BF3A7476C318}"/>
              </a:ext>
            </a:extLst>
          </p:cNvPr>
          <p:cNvSpPr txBox="1"/>
          <p:nvPr/>
        </p:nvSpPr>
        <p:spPr>
          <a:xfrm>
            <a:off x="7652431" y="1203649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sng" dirty="0" err="1">
                <a:effectLst/>
                <a:latin typeface="+mj-lt"/>
              </a:rPr>
              <a:t>Raúl</a:t>
            </a:r>
            <a:r>
              <a:rPr lang="pt-BR" sz="1800" b="1" i="0" u="sng" dirty="0">
                <a:effectLst/>
                <a:latin typeface="+mj-lt"/>
              </a:rPr>
              <a:t> Campos, Jan </a:t>
            </a:r>
            <a:r>
              <a:rPr lang="pt-BR" sz="1800" b="1" i="0" u="sng" dirty="0" err="1">
                <a:effectLst/>
                <a:latin typeface="+mj-lt"/>
              </a:rPr>
              <a:t>Suter</a:t>
            </a:r>
            <a:r>
              <a:rPr lang="pt-BR" sz="1800" b="1" i="0" u="sng" dirty="0">
                <a:effectLst/>
                <a:latin typeface="+mj-lt"/>
              </a:rPr>
              <a:t>:</a:t>
            </a: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Filmes;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Conteúdo de diferentes países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Gênero Stand-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Comedy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principalmente para adultos +18;</a:t>
            </a:r>
          </a:p>
        </p:txBody>
      </p:sp>
    </p:spTree>
    <p:extLst>
      <p:ext uri="{BB962C8B-B14F-4D97-AF65-F5344CB8AC3E}">
        <p14:creationId xmlns:p14="http://schemas.microsoft.com/office/powerpoint/2010/main" val="330895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8DDF-A649-4E32-B30B-315E3459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Diretores – Top 3</a:t>
            </a:r>
            <a:br>
              <a:rPr lang="pt-BR" b="1" i="0" dirty="0">
                <a:effectLst/>
                <a:latin typeface="+mj-lt"/>
              </a:rPr>
            </a:b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57688B-1D11-4F2B-9A7E-BF3A7476C318}"/>
              </a:ext>
            </a:extLst>
          </p:cNvPr>
          <p:cNvSpPr txBox="1"/>
          <p:nvPr/>
        </p:nvSpPr>
        <p:spPr>
          <a:xfrm>
            <a:off x="7652431" y="1203649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sng" dirty="0">
                <a:effectLst/>
                <a:latin typeface="+mj-lt"/>
              </a:rPr>
              <a:t>Marcus </a:t>
            </a:r>
            <a:r>
              <a:rPr lang="pt-BR" sz="1800" b="1" i="0" u="sng" dirty="0" err="1">
                <a:effectLst/>
                <a:latin typeface="+mj-lt"/>
              </a:rPr>
              <a:t>Raboy</a:t>
            </a:r>
            <a:r>
              <a:rPr lang="pt-BR" sz="1800" b="1" i="0" u="sng" dirty="0">
                <a:effectLst/>
                <a:latin typeface="+mj-lt"/>
              </a:rPr>
              <a:t>:</a:t>
            </a: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 quase totalmente filmes;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Conteúdo dos Estados Unidos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Gênero </a:t>
            </a:r>
            <a:r>
              <a:rPr lang="pt-BR" dirty="0" err="1"/>
              <a:t>Comedy</a:t>
            </a:r>
            <a:r>
              <a:rPr lang="pt-BR" dirty="0"/>
              <a:t> (Stand-</a:t>
            </a:r>
            <a:r>
              <a:rPr lang="pt-BR" dirty="0" err="1"/>
              <a:t>Up</a:t>
            </a:r>
            <a:r>
              <a:rPr lang="pt-BR" dirty="0"/>
              <a:t>, Comédia)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principalmente para adultos +18;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CD9517-BADC-4459-B55D-DFAF24C3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3649"/>
            <a:ext cx="6244640" cy="5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8DDF-A649-4E32-B30B-315E3459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Diretores – Top 3</a:t>
            </a:r>
            <a:br>
              <a:rPr lang="pt-BR" b="1" i="0" dirty="0">
                <a:effectLst/>
                <a:latin typeface="+mj-lt"/>
              </a:rPr>
            </a:br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57688B-1D11-4F2B-9A7E-BF3A7476C318}"/>
              </a:ext>
            </a:extLst>
          </p:cNvPr>
          <p:cNvSpPr txBox="1"/>
          <p:nvPr/>
        </p:nvSpPr>
        <p:spPr>
          <a:xfrm>
            <a:off x="7652431" y="1203649"/>
            <a:ext cx="4365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sng" dirty="0">
                <a:effectLst/>
                <a:latin typeface="+mj-lt"/>
              </a:rPr>
              <a:t>Jay </a:t>
            </a:r>
            <a:r>
              <a:rPr lang="pt-BR" sz="1800" b="1" i="0" u="sng" dirty="0" err="1">
                <a:effectLst/>
                <a:latin typeface="+mj-lt"/>
              </a:rPr>
              <a:t>Karas</a:t>
            </a:r>
            <a:r>
              <a:rPr lang="pt-BR" sz="1800" b="1" i="0" u="sng" dirty="0">
                <a:effectLst/>
                <a:latin typeface="+mj-lt"/>
              </a:rPr>
              <a:t>:</a:t>
            </a: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Filmes;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Conteúdo Estados Unidos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Gênero Stand-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Comedy</a:t>
            </a:r>
            <a:r>
              <a:rPr lang="pt-BR" dirty="0"/>
              <a:t> e Filme para </a:t>
            </a:r>
          </a:p>
          <a:p>
            <a:r>
              <a:rPr lang="pt-BR" dirty="0"/>
              <a:t>    Família;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Produz principalmente para adultos +18, porém tem também conteúdo infantil;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E22311-C1B0-4C62-95A3-301DAD97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0" y="1027906"/>
            <a:ext cx="6276826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F3FF-9014-4993-B665-C3AEA4D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Elenco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A35D7C6-4AAD-4B89-86F8-B658F3568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36" y="1372619"/>
            <a:ext cx="9972064" cy="49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5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770-528B-4DF9-9ADF-EA6BF9BA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Países produtores de conteúdo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04FA31-1B14-442F-B945-2E70C7F7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91" y="1250376"/>
            <a:ext cx="7250819" cy="52424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3A3004-D1E7-427C-A8ED-097B7C355230}"/>
              </a:ext>
            </a:extLst>
          </p:cNvPr>
          <p:cNvSpPr txBox="1"/>
          <p:nvPr/>
        </p:nvSpPr>
        <p:spPr>
          <a:xfrm>
            <a:off x="6441488" y="2614453"/>
            <a:ext cx="2476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Estados Unidos -35%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Índia – 12,6%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Reino Unido – 5,4%</a:t>
            </a:r>
            <a:endParaRPr lang="pt-BR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ADC722-0DA6-463C-9840-A3A305240FFD}"/>
              </a:ext>
            </a:extLst>
          </p:cNvPr>
          <p:cNvSpPr txBox="1"/>
          <p:nvPr/>
        </p:nvSpPr>
        <p:spPr>
          <a:xfrm>
            <a:off x="9091184" y="3029949"/>
            <a:ext cx="1088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0" dirty="0">
                <a:effectLst/>
                <a:latin typeface="+mj-lt"/>
              </a:rPr>
              <a:t>53% do Total </a:t>
            </a: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0768CA4-C489-4041-B583-56367C534EEC}"/>
              </a:ext>
            </a:extLst>
          </p:cNvPr>
          <p:cNvCxnSpPr/>
          <p:nvPr/>
        </p:nvCxnSpPr>
        <p:spPr>
          <a:xfrm>
            <a:off x="8948570" y="2514476"/>
            <a:ext cx="0" cy="167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9DDC-39AB-4A23-9EBC-97B60FD4D4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40234" y="1787423"/>
            <a:ext cx="4075113" cy="3627437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DESAFIO 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9130BF-0E2F-4A78-B4A4-87D932ED3DE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5170488"/>
            <a:ext cx="4075113" cy="99060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Filipe Aguiar Rodrigues</a:t>
            </a:r>
          </a:p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AFFF2D4-637B-44D2-BF39-0FA700EF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6023295" y="10"/>
            <a:ext cx="6168705" cy="685799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9782FF-AF69-4073-8612-63B68BE63AA9}"/>
              </a:ext>
            </a:extLst>
          </p:cNvPr>
          <p:cNvSpPr txBox="1"/>
          <p:nvPr/>
        </p:nvSpPr>
        <p:spPr>
          <a:xfrm>
            <a:off x="1145258" y="512246"/>
            <a:ext cx="18663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Agenda 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7CE86E-CDB4-48B2-B9CC-BF91D29C289E}"/>
              </a:ext>
            </a:extLst>
          </p:cNvPr>
          <p:cNvSpPr txBox="1"/>
          <p:nvPr/>
        </p:nvSpPr>
        <p:spPr>
          <a:xfrm>
            <a:off x="988930" y="2308479"/>
            <a:ext cx="4507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b="1" i="0" dirty="0">
                <a:effectLst/>
                <a:latin typeface="+mj-lt"/>
              </a:rPr>
              <a:t>Contexto da Apresentação;</a:t>
            </a: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i="0" dirty="0">
              <a:effectLst/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b="1" i="0" dirty="0">
                <a:effectLst/>
                <a:latin typeface="+mj-lt"/>
              </a:rPr>
              <a:t>Quem é a Netflix ?</a:t>
            </a: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i="0" dirty="0">
              <a:effectLst/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b="1" dirty="0">
                <a:latin typeface="+mj-lt"/>
              </a:rPr>
              <a:t>Exploração dos Dados  - Desafio e Insights;</a:t>
            </a: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dirty="0"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endParaRPr lang="pt-BR" b="1" i="0" dirty="0">
              <a:effectLst/>
              <a:latin typeface="+mj-lt"/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b="1" dirty="0">
                <a:latin typeface="+mj-lt"/>
              </a:rPr>
              <a:t>Conclusões</a:t>
            </a:r>
            <a:endParaRPr lang="pt-B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18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770-528B-4DF9-9ADF-EA6BF9BA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Países produtores de conteúdo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BC6DBE-3D42-4951-8D18-AD37F52209F1}"/>
              </a:ext>
            </a:extLst>
          </p:cNvPr>
          <p:cNvSpPr txBox="1"/>
          <p:nvPr/>
        </p:nvSpPr>
        <p:spPr>
          <a:xfrm>
            <a:off x="9081234" y="2227583"/>
            <a:ext cx="31107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 acordo com Receita;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Expansão durante os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Possível expansão Ásia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7071B1-AB82-40B6-9680-F49565CF9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b="7066"/>
          <a:stretch/>
        </p:blipFill>
        <p:spPr>
          <a:xfrm>
            <a:off x="838200" y="2110139"/>
            <a:ext cx="8248158" cy="39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45770-528B-4DF9-9ADF-EA6BF9BA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Datas: Adição x Lançamento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89AA8E-6B3A-4DF5-AF66-5FC213887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"/>
          <a:stretch/>
        </p:blipFill>
        <p:spPr>
          <a:xfrm>
            <a:off x="838199" y="1518407"/>
            <a:ext cx="11090945" cy="49744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52AA94-A3B0-49BC-A054-264D570D259E}"/>
              </a:ext>
            </a:extLst>
          </p:cNvPr>
          <p:cNvSpPr txBox="1"/>
          <p:nvPr/>
        </p:nvSpPr>
        <p:spPr>
          <a:xfrm>
            <a:off x="7155032" y="2572403"/>
            <a:ext cx="45727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Os conteúdos que são lançados são novidades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Sim</a:t>
            </a:r>
            <a:r>
              <a:rPr lang="pt-BR" dirty="0"/>
              <a:t>, maior parte é novo quando lançado;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34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3836-03C6-40C2-903D-00B4074B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Datas: Adição x Lançamento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EC31A6-196A-495E-8DA7-7107092F3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1690688"/>
            <a:ext cx="11249287" cy="4449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B413A5-25CA-4103-92DC-4FD01FCE8327}"/>
              </a:ext>
            </a:extLst>
          </p:cNvPr>
          <p:cNvSpPr txBox="1"/>
          <p:nvPr/>
        </p:nvSpPr>
        <p:spPr>
          <a:xfrm>
            <a:off x="2272615" y="2062947"/>
            <a:ext cx="480045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Maior parte do conteúdo com 3 anos</a:t>
            </a:r>
            <a:r>
              <a:rPr lang="pt-BR" dirty="0"/>
              <a:t>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523F5F-61AC-4D75-8607-88B948C2E5A1}"/>
              </a:ext>
            </a:extLst>
          </p:cNvPr>
          <p:cNvSpPr/>
          <p:nvPr/>
        </p:nvSpPr>
        <p:spPr>
          <a:xfrm>
            <a:off x="6161518" y="1555335"/>
            <a:ext cx="59259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5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FFF47-462C-4535-B7F3-FCB81F08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Indicativa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6FB130D5-B92E-48A1-B797-819DAA8A7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897" y="1521331"/>
            <a:ext cx="6031466" cy="4971544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90868A-B22C-426C-8BED-E24A3980BC32}"/>
              </a:ext>
            </a:extLst>
          </p:cNvPr>
          <p:cNvSpPr txBox="1"/>
          <p:nvPr/>
        </p:nvSpPr>
        <p:spPr>
          <a:xfrm>
            <a:off x="7173994" y="2730923"/>
            <a:ext cx="4507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Indicam o público alvo dos conteúdos</a:t>
            </a:r>
            <a:r>
              <a:rPr lang="pt-BR" dirty="0">
                <a:latin typeface="+mj-lt"/>
              </a:rPr>
              <a:t>;</a:t>
            </a:r>
          </a:p>
          <a:p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Nomenclaturas diferentes para Programas de TV e Filmes; </a:t>
            </a:r>
            <a:r>
              <a:rPr lang="pt-BR" dirty="0">
                <a:latin typeface="+mj-lt"/>
                <a:hlinkClick r:id="rId3"/>
              </a:rPr>
              <a:t>Fonte</a:t>
            </a: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Possível extração de disponibilidade de conteúdo por público;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31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FFF47-462C-4535-B7F3-FCB81F08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Indicativa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828268-B012-4A43-999A-25DA96CCC73F}"/>
              </a:ext>
            </a:extLst>
          </p:cNvPr>
          <p:cNvSpPr txBox="1"/>
          <p:nvPr/>
        </p:nvSpPr>
        <p:spPr>
          <a:xfrm>
            <a:off x="8372213" y="1690688"/>
            <a:ext cx="3489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0" u="sng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+mj-lt"/>
              </a:rPr>
              <a:t>Mais disponibilidade de  conteúdo para público adulto +18 e jovens adultos +16</a:t>
            </a:r>
            <a:endParaRPr lang="pt-BR" dirty="0">
              <a:latin typeface="+mj-lt"/>
            </a:endParaRPr>
          </a:p>
          <a:p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Proporção parecida entre Filmes e Programas de TV</a:t>
            </a: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Existem em proporção mais conteúdo de programas de TV para crianças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+mj-lt"/>
              </a:rPr>
              <a:t>Será que essa proporção atende o desejo do clientes?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248459D-8EF8-4424-9B98-A74A13E6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0963"/>
            <a:ext cx="7534013" cy="512233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72CC107-D8BC-4D3E-BCC1-3BF398F86431}"/>
              </a:ext>
            </a:extLst>
          </p:cNvPr>
          <p:cNvSpPr txBox="1"/>
          <p:nvPr/>
        </p:nvSpPr>
        <p:spPr>
          <a:xfrm>
            <a:off x="1115036" y="6562630"/>
            <a:ext cx="85658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Fonte de Consulta Transformação dos dados:  https://www.primevideo.com/help/ref=atv_hp_nd_cnt?nodeId=GFGQU3WYEG6FSJFJ</a:t>
            </a:r>
          </a:p>
        </p:txBody>
      </p:sp>
    </p:spTree>
    <p:extLst>
      <p:ext uri="{BB962C8B-B14F-4D97-AF65-F5344CB8AC3E}">
        <p14:creationId xmlns:p14="http://schemas.microsoft.com/office/powerpoint/2010/main" val="340095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6ECF-A267-4CB2-8339-6602873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Duração do Conteúdo - Filmes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914E92-DF8D-445B-8EB5-5E33E833C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" r="983"/>
          <a:stretch/>
        </p:blipFill>
        <p:spPr>
          <a:xfrm>
            <a:off x="1080331" y="1514916"/>
            <a:ext cx="10709082" cy="534308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409CF-05F1-4595-9D11-75795FE4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03" y="1514917"/>
            <a:ext cx="2999654" cy="35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Distribuição duração Filmes (min)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922248-5DF3-45BE-A607-792A04D5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51" y="1497161"/>
            <a:ext cx="4576762" cy="25346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BAA47F9-D5FD-4BC1-BF9D-1C270D6552A9}"/>
              </a:ext>
            </a:extLst>
          </p:cNvPr>
          <p:cNvSpPr txBox="1"/>
          <p:nvPr/>
        </p:nvSpPr>
        <p:spPr>
          <a:xfrm>
            <a:off x="9925881" y="4511119"/>
            <a:ext cx="59488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count         5377.00</a:t>
            </a:r>
          </a:p>
          <a:p>
            <a:r>
              <a:rPr lang="en-US" sz="1400" b="1" dirty="0"/>
              <a:t>mean       99.30</a:t>
            </a:r>
          </a:p>
          <a:p>
            <a:r>
              <a:rPr lang="en-US" sz="1400" dirty="0"/>
              <a:t>std             28.53</a:t>
            </a:r>
          </a:p>
          <a:p>
            <a:r>
              <a:rPr lang="en-US" sz="1400" dirty="0"/>
              <a:t>min            3.00</a:t>
            </a:r>
          </a:p>
          <a:p>
            <a:r>
              <a:rPr lang="en-US" sz="1400" dirty="0"/>
              <a:t>25%           86.00</a:t>
            </a:r>
          </a:p>
          <a:p>
            <a:r>
              <a:rPr lang="en-US" sz="1400" b="1" dirty="0"/>
              <a:t>50%         98.00</a:t>
            </a:r>
          </a:p>
          <a:p>
            <a:r>
              <a:rPr lang="en-US" sz="1400" b="1" dirty="0"/>
              <a:t>75%         114.00</a:t>
            </a:r>
          </a:p>
          <a:p>
            <a:r>
              <a:rPr lang="en-US" sz="1400" dirty="0"/>
              <a:t>max           312.00</a:t>
            </a:r>
          </a:p>
        </p:txBody>
      </p:sp>
    </p:spTree>
    <p:extLst>
      <p:ext uri="{BB962C8B-B14F-4D97-AF65-F5344CB8AC3E}">
        <p14:creationId xmlns:p14="http://schemas.microsoft.com/office/powerpoint/2010/main" val="367722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6ECF-A267-4CB2-8339-6602873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Duração do Conteúdo – Programas de TV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11E670C-CA1D-4AED-86A9-941B6C7F5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61" r="2070"/>
          <a:stretch/>
        </p:blipFill>
        <p:spPr>
          <a:xfrm>
            <a:off x="838200" y="1541398"/>
            <a:ext cx="10297897" cy="5167312"/>
          </a:xfr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FE54B1-6AE4-425C-B1C6-408E6625F5DB}"/>
              </a:ext>
            </a:extLst>
          </p:cNvPr>
          <p:cNvSpPr txBox="1"/>
          <p:nvPr/>
        </p:nvSpPr>
        <p:spPr>
          <a:xfrm>
            <a:off x="6096000" y="2726369"/>
            <a:ext cx="5040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66% dos programas duram uma temporada.</a:t>
            </a:r>
          </a:p>
          <a:p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+mj-lt"/>
              </a:rPr>
              <a:t>Possível falta de aderência ao conteúdo?</a:t>
            </a:r>
            <a:endParaRPr lang="pt-BR" b="1" i="0" dirty="0">
              <a:effectLst/>
              <a:latin typeface="+mj-lt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64FAF62-F1B8-495E-92FA-6AD25CDE2CE1}"/>
              </a:ext>
            </a:extLst>
          </p:cNvPr>
          <p:cNvSpPr txBox="1">
            <a:spLocks/>
          </p:cNvSpPr>
          <p:nvPr/>
        </p:nvSpPr>
        <p:spPr>
          <a:xfrm>
            <a:off x="4596172" y="1690688"/>
            <a:ext cx="3834763" cy="351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Distribuição duração Programas de TV (</a:t>
            </a:r>
            <a:r>
              <a:rPr lang="pt-BR" sz="1600" dirty="0" err="1"/>
              <a:t>seasons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6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2333-9468-4FF8-BFB9-DDE36893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Gêneros – Conteúdo Filmes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A947E9F-C54A-4B02-B54E-3BC9F6859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0" b="-1"/>
          <a:stretch/>
        </p:blipFill>
        <p:spPr>
          <a:xfrm>
            <a:off x="1031845" y="1486164"/>
            <a:ext cx="4778930" cy="537183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7E0604B-E6C5-45A6-8437-5A6C025B1EB3}"/>
              </a:ext>
            </a:extLst>
          </p:cNvPr>
          <p:cNvSpPr txBox="1"/>
          <p:nvPr/>
        </p:nvSpPr>
        <p:spPr>
          <a:xfrm>
            <a:off x="6576969" y="1486164"/>
            <a:ext cx="5285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endParaRPr lang="pt-BR" i="0" u="sng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18 % dos gêneros dos filmes estão em </a:t>
            </a:r>
            <a:r>
              <a:rPr lang="pt-BR" b="0" i="0" dirty="0" err="1">
                <a:effectLst/>
                <a:latin typeface="-apple-system"/>
              </a:rPr>
              <a:t>Documentaries</a:t>
            </a:r>
            <a:r>
              <a:rPr lang="pt-BR" b="0" i="0" dirty="0">
                <a:effectLst/>
                <a:latin typeface="-apple-system"/>
              </a:rPr>
              <a:t>, Stand-</a:t>
            </a:r>
            <a:r>
              <a:rPr lang="pt-BR" b="0" i="0" dirty="0" err="1">
                <a:effectLst/>
                <a:latin typeface="-apple-system"/>
              </a:rPr>
              <a:t>Up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Comedy</a:t>
            </a:r>
            <a:r>
              <a:rPr lang="pt-BR" b="0" i="0" dirty="0">
                <a:effectLst/>
                <a:latin typeface="-apple-system"/>
              </a:rPr>
              <a:t>, (Dramas, </a:t>
            </a:r>
            <a:r>
              <a:rPr lang="pt-BR" b="0" i="0" dirty="0" err="1">
                <a:effectLst/>
                <a:latin typeface="-apple-system"/>
              </a:rPr>
              <a:t>International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Movies</a:t>
            </a:r>
            <a:r>
              <a:rPr lang="pt-BR" b="0" i="0" dirty="0">
                <a:effectLst/>
                <a:latin typeface="-apple-system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Top 3 </a:t>
            </a:r>
            <a:r>
              <a:rPr lang="pt-BR" b="0" i="0" dirty="0">
                <a:effectLst/>
                <a:latin typeface="-apple-system"/>
              </a:rPr>
              <a:t>possuem proporções parecidas.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-apple-system"/>
              </a:rPr>
              <a:t>Documentários é a maior demanda atual dos clientes? Mais consumido ?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972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64DD6-A73E-46B1-933C-6B92FDCD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Gêneros – Conteúdo Programas de TV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59A628-BDD4-4403-BFA5-FE372783E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3"/>
          <a:stretch/>
        </p:blipFill>
        <p:spPr>
          <a:xfrm>
            <a:off x="1402080" y="1416548"/>
            <a:ext cx="4007143" cy="507632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E88503-DA81-4813-B0D2-15735C7986CD}"/>
              </a:ext>
            </a:extLst>
          </p:cNvPr>
          <p:cNvSpPr txBox="1"/>
          <p:nvPr/>
        </p:nvSpPr>
        <p:spPr>
          <a:xfrm>
            <a:off x="6096000" y="1690688"/>
            <a:ext cx="5285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u="sng" dirty="0">
                <a:effectLst/>
                <a:latin typeface="+mj-lt"/>
              </a:rPr>
              <a:t>Insights:</a:t>
            </a:r>
          </a:p>
          <a:p>
            <a:endParaRPr lang="pt-BR" i="0" u="sng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17% do conteúdo dos programas de TV são para Crianças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9% contém TV-Dramas </a:t>
            </a:r>
            <a:endParaRPr lang="pt-BR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55874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BFB4-3623-462A-ADFC-1D21CA8A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3680D4D-1775-416C-9B06-51337E5D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69" y="1525394"/>
            <a:ext cx="10405188" cy="5202594"/>
          </a:xfrm>
        </p:spPr>
      </p:pic>
    </p:spTree>
    <p:extLst>
      <p:ext uri="{BB962C8B-B14F-4D97-AF65-F5344CB8AC3E}">
        <p14:creationId xmlns:p14="http://schemas.microsoft.com/office/powerpoint/2010/main" val="42146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BEBC4-195D-4EEB-9FCB-2617359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25BC17-966A-4702-AFEE-470024C69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Graphik Light" panose="020B0403030202060203" pitchFamily="34" charset="77"/>
              </a:rPr>
              <a:t>O conjunto de dados analisado consiste na lista de programas de TV e filmes disponíveis no Netflix a partir de 2019 coletados pela </a:t>
            </a:r>
            <a:r>
              <a:rPr lang="pt-BR" dirty="0" err="1">
                <a:latin typeface="Graphik Light" panose="020B0403030202060203" pitchFamily="34" charset="77"/>
              </a:rPr>
              <a:t>Flixable</a:t>
            </a:r>
            <a:r>
              <a:rPr lang="pt-BR" dirty="0">
                <a:latin typeface="Graphik Light" panose="020B0403030202060203" pitchFamily="34" charset="77"/>
              </a:rPr>
              <a:t>, um mecanismo de busca terceiro ao Netflix.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177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0EADD-7FF3-4056-8A3B-11FC09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299E0-3CFD-4643-8DA4-0BA496A4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7072"/>
            <a:ext cx="11007055" cy="532250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u="sng" dirty="0"/>
              <a:t>Principais Insights:</a:t>
            </a:r>
          </a:p>
          <a:p>
            <a:endParaRPr lang="pt-BR" u="sng" dirty="0"/>
          </a:p>
          <a:p>
            <a:r>
              <a:rPr lang="pt-BR" dirty="0"/>
              <a:t>Diferença entre preferência real de preferência dos clientes e proporção de tipo de conteúdo disponibilizado ( Programas de TV e Filmes);</a:t>
            </a:r>
          </a:p>
          <a:p>
            <a:endParaRPr lang="pt-BR" dirty="0"/>
          </a:p>
          <a:p>
            <a:r>
              <a:rPr lang="pt-BR" dirty="0"/>
              <a:t>Margem para incluir conteúdos mais bem avaliados, detém menos de 30% dos TOP 250.</a:t>
            </a:r>
          </a:p>
          <a:p>
            <a:endParaRPr lang="pt-BR" dirty="0"/>
          </a:p>
          <a:p>
            <a:r>
              <a:rPr lang="pt-BR" dirty="0"/>
              <a:t>3 Países hoje produzem mais de 50% do conteúdo total;</a:t>
            </a:r>
          </a:p>
          <a:p>
            <a:endParaRPr lang="pt-BR" dirty="0"/>
          </a:p>
          <a:p>
            <a:r>
              <a:rPr lang="pt-BR" dirty="0"/>
              <a:t>Manter produção de conteúdo nos países que geram receita e analisar possível expansão de mercado ( Ásia );</a:t>
            </a:r>
          </a:p>
          <a:p>
            <a:endParaRPr lang="pt-BR" dirty="0"/>
          </a:p>
          <a:p>
            <a:r>
              <a:rPr lang="pt-BR" dirty="0"/>
              <a:t>No geral a Netflix possui um portifólio de produtos novos;</a:t>
            </a:r>
          </a:p>
          <a:p>
            <a:endParaRPr lang="pt-BR" dirty="0"/>
          </a:p>
          <a:p>
            <a:r>
              <a:rPr lang="pt-BR" dirty="0"/>
              <a:t>Disponibilidade maior de conteúdo para público +18, possível falta de conteúdo para outros públicos. Identificar se realmente atende a proporção real de público inscrito na plataforma;</a:t>
            </a:r>
          </a:p>
          <a:p>
            <a:endParaRPr lang="pt-BR" dirty="0"/>
          </a:p>
          <a:p>
            <a:r>
              <a:rPr lang="pt-BR" dirty="0"/>
              <a:t>Maior parte dos TV-Shows duram apenas uma temporada, possível ponto de melhoria e pesquisa para aumentar sucesso e duração do conteúdo</a:t>
            </a:r>
          </a:p>
        </p:txBody>
      </p:sp>
    </p:spTree>
    <p:extLst>
      <p:ext uri="{BB962C8B-B14F-4D97-AF65-F5344CB8AC3E}">
        <p14:creationId xmlns:p14="http://schemas.microsoft.com/office/powerpoint/2010/main" val="160111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69DDC-39AB-4A23-9EBC-97B60FD4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8" y="1377146"/>
            <a:ext cx="4401967" cy="3626217"/>
          </a:xfrm>
        </p:spPr>
        <p:txBody>
          <a:bodyPr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Obrigado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 !</a:t>
            </a:r>
            <a:br>
              <a:rPr lang="en-US" sz="7200" b="1" dirty="0">
                <a:solidFill>
                  <a:prstClr val="white"/>
                </a:solidFill>
                <a:latin typeface="Graphik" panose="020B0503030202060203" pitchFamily="34" charset="77"/>
              </a:rPr>
            </a:br>
            <a:endParaRPr lang="pt-BR" sz="7200" dirty="0">
              <a:solidFill>
                <a:schemeClr val="bg1"/>
              </a:solidFill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9AFFF2D4-637B-44D2-BF39-0FA700EF6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6023295" y="10"/>
            <a:ext cx="6168705" cy="6857990"/>
          </a:xfrm>
          <a:prstGeom prst="rect">
            <a:avLst/>
          </a:prstGeom>
        </p:spPr>
      </p:pic>
      <p:sp>
        <p:nvSpPr>
          <p:cNvPr id="4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8FE2BACF-0179-44CE-8CBC-2A2E2FAB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79" y="3204927"/>
            <a:ext cx="886409" cy="8864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E44BBA-58DE-41E2-8BCB-4B234BD32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60" y="2136861"/>
            <a:ext cx="592132" cy="5232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D6B7D2F-D216-4268-8F92-C3BFAA43B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60" y="4768292"/>
            <a:ext cx="547648" cy="54764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3D425F-CD82-433B-B7EF-073DD77FD539}"/>
              </a:ext>
            </a:extLst>
          </p:cNvPr>
          <p:cNvSpPr txBox="1"/>
          <p:nvPr/>
        </p:nvSpPr>
        <p:spPr>
          <a:xfrm>
            <a:off x="7330988" y="2225018"/>
            <a:ext cx="422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https://www.linkedin.com/in/filipeaguiarrod/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AFE2CFB-29CE-4ED0-BB43-0199E19DC6A0}"/>
              </a:ext>
            </a:extLst>
          </p:cNvPr>
          <p:cNvSpPr txBox="1"/>
          <p:nvPr/>
        </p:nvSpPr>
        <p:spPr>
          <a:xfrm>
            <a:off x="7330988" y="4939225"/>
            <a:ext cx="354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https://filipeaguiarrod.medium.com/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5E9B4E-4E5A-4A07-9362-19DFBBFE5061}"/>
              </a:ext>
            </a:extLst>
          </p:cNvPr>
          <p:cNvSpPr txBox="1"/>
          <p:nvPr/>
        </p:nvSpPr>
        <p:spPr>
          <a:xfrm>
            <a:off x="7330988" y="3480310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https://github.com/filipeaguiarrod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4676AA47-E63F-49D2-BDEA-C4BCD4DF4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37" y="6292867"/>
            <a:ext cx="546607" cy="54660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A765C7-991F-4A07-A974-74A28F507354}"/>
              </a:ext>
            </a:extLst>
          </p:cNvPr>
          <p:cNvSpPr txBox="1"/>
          <p:nvPr/>
        </p:nvSpPr>
        <p:spPr>
          <a:xfrm>
            <a:off x="3123926" y="6362978"/>
            <a:ext cx="1048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Arquivos criados para análise:  https://github.com/filipeaguiarrod/Netflix_Acc_Case</a:t>
            </a:r>
          </a:p>
        </p:txBody>
      </p:sp>
    </p:spTree>
    <p:extLst>
      <p:ext uri="{BB962C8B-B14F-4D97-AF65-F5344CB8AC3E}">
        <p14:creationId xmlns:p14="http://schemas.microsoft.com/office/powerpoint/2010/main" val="136767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C906FC4-A999-4C91-AA2A-B54E24C3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é a Netflix ?</a:t>
            </a:r>
          </a:p>
        </p:txBody>
      </p:sp>
      <p:pic>
        <p:nvPicPr>
          <p:cNvPr id="6" name="Picture 2" descr="Image result for sede netflix">
            <a:extLst>
              <a:ext uri="{FF2B5EF4-FFF2-40B4-BE49-F238E27FC236}">
                <a16:creationId xmlns:a16="http://schemas.microsoft.com/office/drawing/2014/main" id="{1FB7E8FD-ADD6-4F03-B0AE-BB59AF187D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2399"/>
            <a:ext cx="6244072" cy="45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6D5492-73CD-456D-BBC3-D417D75D9731}"/>
              </a:ext>
            </a:extLst>
          </p:cNvPr>
          <p:cNvSpPr txBox="1"/>
          <p:nvPr/>
        </p:nvSpPr>
        <p:spPr>
          <a:xfrm>
            <a:off x="7215939" y="1852399"/>
            <a:ext cx="4507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+mj-lt"/>
              </a:rPr>
              <a:t>Netflix, Inc</a:t>
            </a:r>
            <a:r>
              <a:rPr lang="pt-BR" b="0" i="0" dirty="0">
                <a:effectLst/>
                <a:latin typeface="+mj-lt"/>
              </a:rPr>
              <a:t>. é uma empresa americana de produção e plataforma de conteúdo com </a:t>
            </a:r>
            <a:r>
              <a:rPr lang="pt-BR" b="1" i="0" dirty="0">
                <a:effectLst/>
                <a:latin typeface="+mj-lt"/>
              </a:rPr>
              <a:t>sede em Los Gatos, Califórnia</a:t>
            </a:r>
            <a:r>
              <a:rPr lang="pt-BR" b="0" i="0" dirty="0"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Fundada em </a:t>
            </a:r>
            <a:r>
              <a:rPr lang="pt-BR" b="1" i="0" dirty="0">
                <a:effectLst/>
                <a:latin typeface="+mj-lt"/>
              </a:rPr>
              <a:t>1997</a:t>
            </a:r>
            <a:r>
              <a:rPr lang="pt-BR" b="0" i="0" dirty="0">
                <a:effectLst/>
                <a:latin typeface="+mj-lt"/>
              </a:rPr>
              <a:t> por Reed Hastings e Marc Randolph em </a:t>
            </a:r>
            <a:r>
              <a:rPr lang="pt-BR" b="1" i="0" dirty="0" err="1">
                <a:effectLst/>
                <a:latin typeface="+mj-lt"/>
              </a:rPr>
              <a:t>Scotts</a:t>
            </a:r>
            <a:r>
              <a:rPr lang="pt-BR" b="1" i="0" dirty="0">
                <a:effectLst/>
                <a:latin typeface="+mj-lt"/>
              </a:rPr>
              <a:t> Valley, Califórnia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09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2524-D2F9-4B0D-B30F-7978F96C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da empresa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0D64A-5C7F-45EC-A9FC-62A99F14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5" y="1914622"/>
            <a:ext cx="11208391" cy="3726491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A86F28-127B-4638-AF48-E57DC857B178}"/>
              </a:ext>
            </a:extLst>
          </p:cNvPr>
          <p:cNvSpPr txBox="1"/>
          <p:nvPr/>
        </p:nvSpPr>
        <p:spPr>
          <a:xfrm>
            <a:off x="1042331" y="5710334"/>
            <a:ext cx="748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 de Dados:  https://www.comparitech.com/tv-streaming/netflix-subscribers/</a:t>
            </a:r>
          </a:p>
        </p:txBody>
      </p:sp>
    </p:spTree>
    <p:extLst>
      <p:ext uri="{BB962C8B-B14F-4D97-AF65-F5344CB8AC3E}">
        <p14:creationId xmlns:p14="http://schemas.microsoft.com/office/powerpoint/2010/main" val="35628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2524-D2F9-4B0D-B30F-7978F96C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atua 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2B7BBA-6E33-49A4-A89D-054DC2A5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359067"/>
            <a:ext cx="10419126" cy="51419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8D1A122-DC0F-4838-B865-A75B37E84461}"/>
              </a:ext>
            </a:extLst>
          </p:cNvPr>
          <p:cNvSpPr txBox="1"/>
          <p:nvPr/>
        </p:nvSpPr>
        <p:spPr>
          <a:xfrm>
            <a:off x="838200" y="6500973"/>
            <a:ext cx="748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 de Dados:  https://www.comparitech.com/tv-streaming/netflix-subscribers/</a:t>
            </a:r>
          </a:p>
        </p:txBody>
      </p:sp>
    </p:spTree>
    <p:extLst>
      <p:ext uri="{BB962C8B-B14F-4D97-AF65-F5344CB8AC3E}">
        <p14:creationId xmlns:p14="http://schemas.microsoft.com/office/powerpoint/2010/main" val="37422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 !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B8BC4-C35E-438F-9FEB-B8AA5895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Número de inscritos não é proporcional a receita nas localizações;</a:t>
            </a:r>
          </a:p>
          <a:p>
            <a:endParaRPr lang="pt-BR" dirty="0"/>
          </a:p>
          <a:p>
            <a:r>
              <a:rPr lang="pt-BR" dirty="0"/>
              <a:t>Exemplo: Europa, Oriente Médio e África gera maior receita que América Latina;</a:t>
            </a:r>
          </a:p>
        </p:txBody>
      </p:sp>
    </p:spTree>
    <p:extLst>
      <p:ext uri="{BB962C8B-B14F-4D97-AF65-F5344CB8AC3E}">
        <p14:creationId xmlns:p14="http://schemas.microsoft.com/office/powerpoint/2010/main" val="82909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BEBC4-195D-4EEB-9FCB-2617359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do desafio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25BC17-966A-4702-AFEE-470024C69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Graphik Light" panose="020B0403030202060203" pitchFamily="34" charset="77"/>
              </a:rPr>
              <a:t>Serão observados as qualidade da base de dados, bem como feita uma análise exploratória dos dados em questão em busca de insights e pontos relevantes.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1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2857-0F79-4C4E-A7FC-E145155D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da Base de Dados: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BE97E4-010B-471A-96D0-105C1FC1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634" y="1886087"/>
            <a:ext cx="9940166" cy="4782957"/>
          </a:xfrm>
        </p:spPr>
      </p:pic>
    </p:spTree>
    <p:extLst>
      <p:ext uri="{BB962C8B-B14F-4D97-AF65-F5344CB8AC3E}">
        <p14:creationId xmlns:p14="http://schemas.microsoft.com/office/powerpoint/2010/main" val="6186664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953</Words>
  <Application>Microsoft Office PowerPoint</Application>
  <PresentationFormat>Widescreen</PresentationFormat>
  <Paragraphs>207</Paragraphs>
  <Slides>31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Gill Sans Nova</vt:lpstr>
      <vt:lpstr>Graphik</vt:lpstr>
      <vt:lpstr>Graphik Light</vt:lpstr>
      <vt:lpstr>var(--jp-code-font-family)</vt:lpstr>
      <vt:lpstr>GradientVTI</vt:lpstr>
      <vt:lpstr>DESAFIO  DATA VISUALIZATION &amp; INSIGHTS </vt:lpstr>
      <vt:lpstr>DESAFIO  </vt:lpstr>
      <vt:lpstr>Contexto</vt:lpstr>
      <vt:lpstr>Quem é a Netflix ?</vt:lpstr>
      <vt:lpstr>Receita da empresa</vt:lpstr>
      <vt:lpstr>Onde atua ?</vt:lpstr>
      <vt:lpstr>Pontos de Atenção ! </vt:lpstr>
      <vt:lpstr>Dados do desafio</vt:lpstr>
      <vt:lpstr>Qualidade da Base de Dados:</vt:lpstr>
      <vt:lpstr>Qualidade da Base de Dados:</vt:lpstr>
      <vt:lpstr>Tipos de Conteúdo:</vt:lpstr>
      <vt:lpstr>Qual demanda de conteúdo ?</vt:lpstr>
      <vt:lpstr>Títulos</vt:lpstr>
      <vt:lpstr>Diretores</vt:lpstr>
      <vt:lpstr>Diretores – Top 3   </vt:lpstr>
      <vt:lpstr>Diretores – Top 3  </vt:lpstr>
      <vt:lpstr>Diretores – Top 3  </vt:lpstr>
      <vt:lpstr>Elenco</vt:lpstr>
      <vt:lpstr>Países produtores de conteúdo</vt:lpstr>
      <vt:lpstr>Países produtores de conteúdo</vt:lpstr>
      <vt:lpstr>Datas: Adição x Lançamento</vt:lpstr>
      <vt:lpstr>Datas: Adição x Lançamento</vt:lpstr>
      <vt:lpstr>Classificação Indicativa</vt:lpstr>
      <vt:lpstr>Classificação Indicativa</vt:lpstr>
      <vt:lpstr>Duração do Conteúdo - Filmes</vt:lpstr>
      <vt:lpstr>Duração do Conteúdo – Programas de TV</vt:lpstr>
      <vt:lpstr>Gêneros – Conteúdo Filmes</vt:lpstr>
      <vt:lpstr>Gêneros – Conteúdo Programas de TV</vt:lpstr>
      <vt:lpstr>Descrição </vt:lpstr>
      <vt:lpstr>Conclusão</vt:lpstr>
      <vt:lpstr>Obrigado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 DATA VISUALIZATION &amp; INSIGHTS</dc:title>
  <dc:creator>Filipe Aguiar R</dc:creator>
  <cp:lastModifiedBy>Filipe Aguiar R</cp:lastModifiedBy>
  <cp:revision>42</cp:revision>
  <dcterms:created xsi:type="dcterms:W3CDTF">2021-02-07T12:38:10Z</dcterms:created>
  <dcterms:modified xsi:type="dcterms:W3CDTF">2021-02-10T16:38:23Z</dcterms:modified>
</cp:coreProperties>
</file>