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33E3C-7AAB-4B1A-A833-A6AC1F7B5E1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D30D069-6FBC-41DF-B92D-99F55D9093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ED6E71D-3A6C-47AE-8574-56036DEF2721}"/>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6B1D6430-7275-4A57-AC55-608ECC229D3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B7BD6CD-D563-4973-B842-93E6A50C28FD}"/>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3504842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C0CC3-7FE0-4D6A-843E-5E8E4D02977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A0A21E1-8B92-4CAB-8B45-6B61B6A9392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E02E2AC-3CFB-4303-98A9-0F92A6EF2108}"/>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660823E5-3C4C-4AB6-BFB1-7CEA0BC7D3F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92E8DA2-6FDF-4E38-9F3A-DD2C9A6340F1}"/>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325767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3BBAE5D-1B80-43A3-B0A7-B8919195740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DD87C85-5EDC-4884-9C72-D796F3953DA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8323282-6943-45BB-A748-32CBB225BF34}"/>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F5081665-6728-48EF-A1D0-D9E6D6CB98D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DB2CA6-16A6-40F1-BC68-D4016A7580E2}"/>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269444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D41BC-5161-4702-A381-9B992677DDC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68CC042-7163-4CA0-BC08-5C13CD910D0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7F97EDA-8462-4E70-BEA9-8D4612469E57}"/>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27339D41-88FF-4076-B8CD-034DE30653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01A2AE-B926-4043-A6FF-16D8C0414BB2}"/>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264881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44817-CAC8-4C4C-ACFE-A1C97087C61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737135A-F8E4-4A1B-96FA-3CB378930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B500DE8C-FCA7-44F0-B1F8-E3D0529C4F38}"/>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585E1D8F-B97D-4DFB-824D-E67B15D22FA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9183D7E-B073-4A00-96BF-E8347859F434}"/>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4129297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7FBA5-CE60-437F-85E8-A0CBB7E9037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A6AC4E1-226F-4278-B43D-D890B7972888}"/>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7B066D5-8527-4EBB-B6BB-5B9120DC25C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29CB103-B8D4-4D13-A1A0-C1E0E5EA2651}"/>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6" name="Espaço Reservado para Rodapé 5">
            <a:extLst>
              <a:ext uri="{FF2B5EF4-FFF2-40B4-BE49-F238E27FC236}">
                <a16:creationId xmlns:a16="http://schemas.microsoft.com/office/drawing/2014/main" id="{154F6D49-7873-4ADC-BC42-20ECDCFB677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683EB50-26FF-4328-ADDB-54D51F1C8E80}"/>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1539476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6C26AF-F4E1-49EF-AACF-504F4FFF522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2067A43-561C-4B4F-8690-89FBCAA295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D5A65BD-6550-454B-BFFE-5D8976CBFA86}"/>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195D610-863E-4FD4-92C5-817197DC7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0031755-BEE4-4123-8FBC-4732A597B93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98D631F-98F5-4A62-B495-61631BF7C346}"/>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8" name="Espaço Reservado para Rodapé 7">
            <a:extLst>
              <a:ext uri="{FF2B5EF4-FFF2-40B4-BE49-F238E27FC236}">
                <a16:creationId xmlns:a16="http://schemas.microsoft.com/office/drawing/2014/main" id="{1CA1B410-0307-42F9-97F5-0EB48EDDA65F}"/>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9BBDFC2-318D-4517-8800-4F2B82DD33AE}"/>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3356642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5D4758-6CED-46FC-BA16-0D6DAD4E9A2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2DC7501-6132-4002-87B8-CD3824355B7F}"/>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4" name="Espaço Reservado para Rodapé 3">
            <a:extLst>
              <a:ext uri="{FF2B5EF4-FFF2-40B4-BE49-F238E27FC236}">
                <a16:creationId xmlns:a16="http://schemas.microsoft.com/office/drawing/2014/main" id="{D7EBA015-F0C9-41B9-950E-337022E9576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2F667F3-8274-4F7B-B95C-C893D3575B54}"/>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258934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D9578FC-E51B-45B3-B45B-619490A9BA8B}"/>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3" name="Espaço Reservado para Rodapé 2">
            <a:extLst>
              <a:ext uri="{FF2B5EF4-FFF2-40B4-BE49-F238E27FC236}">
                <a16:creationId xmlns:a16="http://schemas.microsoft.com/office/drawing/2014/main" id="{14E5FDC0-F393-4739-A6BA-797F23616A28}"/>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268E67E-389D-4802-AF60-DE739E5079B2}"/>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58108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4899D8-DBF5-42BD-AD6C-C2FDF43D58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8A313FA-72F1-4F72-A3B7-AD10EEFA9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83705A4-A2A4-4D03-B8E6-39A03719A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AF266DD-0A22-4007-BC76-E51AAE4A2032}"/>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6" name="Espaço Reservado para Rodapé 5">
            <a:extLst>
              <a:ext uri="{FF2B5EF4-FFF2-40B4-BE49-F238E27FC236}">
                <a16:creationId xmlns:a16="http://schemas.microsoft.com/office/drawing/2014/main" id="{36C3F3B2-8832-46BC-8846-BE537197DDF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8C6CC3-4D71-446A-9A97-E5797395F08E}"/>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1788575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B2367-550C-4F82-BAEF-21DC2993BDB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D8EE97B-DD3B-4967-8837-DA4AF0E257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1EFE499-2208-48C2-9090-E36771DD8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C2820E5-30D9-4C61-B8BD-8B92F15F6308}"/>
              </a:ext>
            </a:extLst>
          </p:cNvPr>
          <p:cNvSpPr>
            <a:spLocks noGrp="1"/>
          </p:cNvSpPr>
          <p:nvPr>
            <p:ph type="dt" sz="half" idx="10"/>
          </p:nvPr>
        </p:nvSpPr>
        <p:spPr/>
        <p:txBody>
          <a:bodyPr/>
          <a:lstStyle/>
          <a:p>
            <a:fld id="{143D76B5-84D1-4519-8A6D-ABED3C05C141}" type="datetimeFigureOut">
              <a:rPr lang="pt-BR" smtClean="0"/>
              <a:t>30/03/2020</a:t>
            </a:fld>
            <a:endParaRPr lang="pt-BR"/>
          </a:p>
        </p:txBody>
      </p:sp>
      <p:sp>
        <p:nvSpPr>
          <p:cNvPr id="6" name="Espaço Reservado para Rodapé 5">
            <a:extLst>
              <a:ext uri="{FF2B5EF4-FFF2-40B4-BE49-F238E27FC236}">
                <a16:creationId xmlns:a16="http://schemas.microsoft.com/office/drawing/2014/main" id="{328B4BC1-46C9-4FA1-B8A0-712AD4BD983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C8216B1-3783-415B-9623-EDB64998D838}"/>
              </a:ext>
            </a:extLst>
          </p:cNvPr>
          <p:cNvSpPr>
            <a:spLocks noGrp="1"/>
          </p:cNvSpPr>
          <p:nvPr>
            <p:ph type="sldNum" sz="quarter" idx="12"/>
          </p:nvPr>
        </p:nvSpPr>
        <p:spPr/>
        <p:txBody>
          <a:bodyPr/>
          <a:lstStyle/>
          <a:p>
            <a:fld id="{4A3C1337-3B68-40DA-A00E-F7B40585ADEB}" type="slidenum">
              <a:rPr lang="pt-BR" smtClean="0"/>
              <a:t>‹nº›</a:t>
            </a:fld>
            <a:endParaRPr lang="pt-BR"/>
          </a:p>
        </p:txBody>
      </p:sp>
    </p:spTree>
    <p:extLst>
      <p:ext uri="{BB962C8B-B14F-4D97-AF65-F5344CB8AC3E}">
        <p14:creationId xmlns:p14="http://schemas.microsoft.com/office/powerpoint/2010/main" val="1732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8439396-B513-43A6-8098-053FA626F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75EA227-D2DC-4882-B4E1-3367711F0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1AADE1-E81D-4844-B0DF-A2B514A5E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D76B5-84D1-4519-8A6D-ABED3C05C141}" type="datetimeFigureOut">
              <a:rPr lang="pt-BR" smtClean="0"/>
              <a:t>30/03/2020</a:t>
            </a:fld>
            <a:endParaRPr lang="pt-BR"/>
          </a:p>
        </p:txBody>
      </p:sp>
      <p:sp>
        <p:nvSpPr>
          <p:cNvPr id="5" name="Espaço Reservado para Rodapé 4">
            <a:extLst>
              <a:ext uri="{FF2B5EF4-FFF2-40B4-BE49-F238E27FC236}">
                <a16:creationId xmlns:a16="http://schemas.microsoft.com/office/drawing/2014/main" id="{9CA8502A-10FE-489A-AA24-9C0B7A0B9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A0CBF70-61D1-43FA-AC01-335F11EBA0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C1337-3B68-40DA-A00E-F7B40585ADEB}" type="slidenum">
              <a:rPr lang="pt-BR" smtClean="0"/>
              <a:t>‹nº›</a:t>
            </a:fld>
            <a:endParaRPr lang="pt-BR"/>
          </a:p>
        </p:txBody>
      </p:sp>
    </p:spTree>
    <p:extLst>
      <p:ext uri="{BB962C8B-B14F-4D97-AF65-F5344CB8AC3E}">
        <p14:creationId xmlns:p14="http://schemas.microsoft.com/office/powerpoint/2010/main" val="36498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593FC-41DF-4F6B-9703-503AFBFD24C5}"/>
              </a:ext>
            </a:extLst>
          </p:cNvPr>
          <p:cNvSpPr>
            <a:spLocks noGrp="1"/>
          </p:cNvSpPr>
          <p:nvPr>
            <p:ph type="ctrTitle"/>
          </p:nvPr>
        </p:nvSpPr>
        <p:spPr>
          <a:xfrm>
            <a:off x="1524000" y="348640"/>
            <a:ext cx="9144000" cy="1058129"/>
          </a:xfrm>
        </p:spPr>
        <p:txBody>
          <a:bodyPr anchor="ctr">
            <a:normAutofit/>
          </a:bodyPr>
          <a:lstStyle/>
          <a:p>
            <a:r>
              <a:rPr lang="pt-BR" sz="3600" dirty="0" err="1">
                <a:solidFill>
                  <a:schemeClr val="bg1"/>
                </a:solidFill>
              </a:rPr>
              <a:t>Tensorflow</a:t>
            </a:r>
            <a:r>
              <a:rPr lang="pt-BR" sz="3600" dirty="0">
                <a:solidFill>
                  <a:schemeClr val="bg1"/>
                </a:solidFill>
              </a:rPr>
              <a:t> </a:t>
            </a:r>
            <a:r>
              <a:rPr lang="pt-BR" sz="3600" dirty="0" err="1">
                <a:solidFill>
                  <a:schemeClr val="bg1"/>
                </a:solidFill>
              </a:rPr>
              <a:t>Audio</a:t>
            </a:r>
            <a:r>
              <a:rPr lang="pt-BR" sz="3600" dirty="0">
                <a:solidFill>
                  <a:schemeClr val="bg1"/>
                </a:solidFill>
              </a:rPr>
              <a:t> </a:t>
            </a:r>
            <a:r>
              <a:rPr lang="pt-BR" sz="3600" dirty="0" err="1">
                <a:solidFill>
                  <a:schemeClr val="bg1"/>
                </a:solidFill>
              </a:rPr>
              <a:t>Models</a:t>
            </a:r>
            <a:r>
              <a:rPr lang="pt-BR" sz="3600" dirty="0">
                <a:solidFill>
                  <a:schemeClr val="bg1"/>
                </a:solidFill>
              </a:rPr>
              <a:t> in </a:t>
            </a:r>
            <a:r>
              <a:rPr lang="pt-BR" sz="3600" dirty="0" err="1">
                <a:solidFill>
                  <a:schemeClr val="bg1"/>
                </a:solidFill>
              </a:rPr>
              <a:t>Essentia</a:t>
            </a:r>
            <a:endParaRPr lang="pt-BR" sz="3600" dirty="0">
              <a:solidFill>
                <a:schemeClr val="bg1"/>
              </a:solidFill>
            </a:endParaRPr>
          </a:p>
        </p:txBody>
      </p:sp>
      <p:sp>
        <p:nvSpPr>
          <p:cNvPr id="3" name="Subtítulo 2">
            <a:extLst>
              <a:ext uri="{FF2B5EF4-FFF2-40B4-BE49-F238E27FC236}">
                <a16:creationId xmlns:a16="http://schemas.microsoft.com/office/drawing/2014/main" id="{AC154D9D-968E-47A1-8D46-71AC2476510D}"/>
              </a:ext>
            </a:extLst>
          </p:cNvPr>
          <p:cNvSpPr>
            <a:spLocks noGrp="1"/>
          </p:cNvSpPr>
          <p:nvPr>
            <p:ph type="subTitle" idx="1"/>
          </p:nvPr>
        </p:nvSpPr>
        <p:spPr>
          <a:xfrm>
            <a:off x="1524000" y="1298713"/>
            <a:ext cx="9144000" cy="5210647"/>
          </a:xfrm>
        </p:spPr>
        <p:txBody>
          <a:bodyPr/>
          <a:lstStyle/>
          <a:p>
            <a:r>
              <a:rPr lang="pt-BR" sz="2800" dirty="0">
                <a:solidFill>
                  <a:schemeClr val="bg1"/>
                </a:solidFill>
              </a:rPr>
              <a:t>CONTEXTO DO PROBLEMA</a:t>
            </a:r>
          </a:p>
          <a:p>
            <a:endParaRPr lang="pt-BR" dirty="0">
              <a:solidFill>
                <a:schemeClr val="bg1"/>
              </a:solidFill>
            </a:endParaRPr>
          </a:p>
          <a:p>
            <a:pPr marL="342900" indent="-342900" algn="just">
              <a:buFontTx/>
              <a:buChar char="-"/>
            </a:pPr>
            <a:r>
              <a:rPr lang="pt-BR" dirty="0">
                <a:solidFill>
                  <a:schemeClr val="bg1"/>
                </a:solidFill>
              </a:rPr>
              <a:t>Como reconhecer um padrão ou modelo musical (ex. música clássica, rock, samba ou até mesmo funk) utilizando  </a:t>
            </a:r>
            <a:r>
              <a:rPr lang="pt-BR" dirty="0" err="1">
                <a:solidFill>
                  <a:schemeClr val="bg1"/>
                </a:solidFill>
              </a:rPr>
              <a:t>Tensorflow</a:t>
            </a:r>
            <a:r>
              <a:rPr lang="pt-BR" dirty="0">
                <a:solidFill>
                  <a:schemeClr val="bg1"/>
                </a:solidFill>
              </a:rPr>
              <a:t> em tempo real integrado a Library, em C++, de áudio </a:t>
            </a:r>
            <a:r>
              <a:rPr lang="pt-BR" i="1" dirty="0" err="1">
                <a:solidFill>
                  <a:schemeClr val="bg1"/>
                </a:solidFill>
              </a:rPr>
              <a:t>Essentia</a:t>
            </a:r>
            <a:r>
              <a:rPr lang="pt-BR" dirty="0">
                <a:solidFill>
                  <a:schemeClr val="bg1"/>
                </a:solidFill>
              </a:rPr>
              <a:t>?</a:t>
            </a:r>
          </a:p>
          <a:p>
            <a:pPr marL="342900" indent="-342900" algn="just">
              <a:buFontTx/>
              <a:buChar char="-"/>
            </a:pPr>
            <a:r>
              <a:rPr lang="pt-BR" dirty="0">
                <a:solidFill>
                  <a:schemeClr val="bg1"/>
                </a:solidFill>
              </a:rPr>
              <a:t>Quais os métodos e ferramentas criadas para a problemática descrita?</a:t>
            </a:r>
          </a:p>
          <a:p>
            <a:pPr marL="342900" indent="-342900" algn="just">
              <a:buFontTx/>
              <a:buChar char="-"/>
            </a:pPr>
            <a:r>
              <a:rPr lang="pt-BR" dirty="0" err="1">
                <a:solidFill>
                  <a:schemeClr val="bg1"/>
                </a:solidFill>
              </a:rPr>
              <a:t>Tensorflow</a:t>
            </a:r>
            <a:r>
              <a:rPr lang="pt-BR" dirty="0">
                <a:solidFill>
                  <a:schemeClr val="bg1"/>
                </a:solidFill>
              </a:rPr>
              <a:t> atende esta problemática?</a:t>
            </a:r>
          </a:p>
          <a:p>
            <a:pPr marL="342900" indent="-342900" algn="l">
              <a:buFontTx/>
              <a:buChar char="-"/>
            </a:pPr>
            <a:endParaRPr lang="pt-BR" dirty="0">
              <a:solidFill>
                <a:schemeClr val="bg1"/>
              </a:solidFill>
            </a:endParaRPr>
          </a:p>
          <a:p>
            <a:pPr marL="342900" indent="-342900" algn="l">
              <a:buFontTx/>
              <a:buChar char="-"/>
            </a:pPr>
            <a:endParaRPr lang="pt-BR" dirty="0">
              <a:solidFill>
                <a:schemeClr val="bg1"/>
              </a:solidFill>
            </a:endParaRPr>
          </a:p>
          <a:p>
            <a:pPr marL="342900" indent="-342900" algn="l">
              <a:buFontTx/>
              <a:buChar char="-"/>
            </a:pPr>
            <a:endParaRPr lang="pt-BR" dirty="0">
              <a:solidFill>
                <a:schemeClr val="bg1"/>
              </a:solidFill>
            </a:endParaRPr>
          </a:p>
        </p:txBody>
      </p:sp>
    </p:spTree>
    <p:extLst>
      <p:ext uri="{BB962C8B-B14F-4D97-AF65-F5344CB8AC3E}">
        <p14:creationId xmlns:p14="http://schemas.microsoft.com/office/powerpoint/2010/main" val="104492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C154D9D-968E-47A1-8D46-71AC2476510D}"/>
              </a:ext>
            </a:extLst>
          </p:cNvPr>
          <p:cNvSpPr>
            <a:spLocks noGrp="1"/>
          </p:cNvSpPr>
          <p:nvPr>
            <p:ph type="subTitle" idx="1"/>
          </p:nvPr>
        </p:nvSpPr>
        <p:spPr>
          <a:xfrm>
            <a:off x="1524000" y="344557"/>
            <a:ext cx="9144000" cy="5788957"/>
          </a:xfrm>
        </p:spPr>
        <p:txBody>
          <a:bodyPr/>
          <a:lstStyle/>
          <a:p>
            <a:r>
              <a:rPr lang="pt-BR" sz="2800" dirty="0">
                <a:solidFill>
                  <a:schemeClr val="bg1"/>
                </a:solidFill>
              </a:rPr>
              <a:t>TÉCNICAS APLICADAS</a:t>
            </a:r>
          </a:p>
          <a:p>
            <a:endParaRPr lang="pt-BR" dirty="0">
              <a:solidFill>
                <a:schemeClr val="bg1"/>
              </a:solidFill>
            </a:endParaRPr>
          </a:p>
          <a:p>
            <a:pPr marL="342900" indent="-342900" algn="just">
              <a:buFontTx/>
              <a:buChar char="-"/>
            </a:pPr>
            <a:r>
              <a:rPr lang="pt-BR" dirty="0">
                <a:solidFill>
                  <a:schemeClr val="bg1"/>
                </a:solidFill>
              </a:rPr>
              <a:t>Integração via </a:t>
            </a:r>
            <a:r>
              <a:rPr lang="pt-BR" dirty="0" err="1">
                <a:solidFill>
                  <a:schemeClr val="bg1"/>
                </a:solidFill>
              </a:rPr>
              <a:t>Api</a:t>
            </a:r>
            <a:r>
              <a:rPr lang="pt-BR" dirty="0">
                <a:solidFill>
                  <a:schemeClr val="bg1"/>
                </a:solidFill>
              </a:rPr>
              <a:t> com Python/</a:t>
            </a:r>
            <a:r>
              <a:rPr lang="pt-BR" dirty="0" err="1">
                <a:solidFill>
                  <a:schemeClr val="bg1"/>
                </a:solidFill>
              </a:rPr>
              <a:t>tensorflow</a:t>
            </a:r>
            <a:r>
              <a:rPr lang="pt-BR" dirty="0">
                <a:solidFill>
                  <a:schemeClr val="bg1"/>
                </a:solidFill>
              </a:rPr>
              <a:t> com a </a:t>
            </a:r>
            <a:r>
              <a:rPr lang="pt-BR" dirty="0" err="1">
                <a:solidFill>
                  <a:schemeClr val="bg1"/>
                </a:solidFill>
              </a:rPr>
              <a:t>library</a:t>
            </a:r>
            <a:r>
              <a:rPr lang="pt-BR" dirty="0">
                <a:solidFill>
                  <a:schemeClr val="bg1"/>
                </a:solidFill>
              </a:rPr>
              <a:t> </a:t>
            </a:r>
            <a:r>
              <a:rPr lang="pt-BR" dirty="0" err="1">
                <a:solidFill>
                  <a:schemeClr val="bg1"/>
                </a:solidFill>
              </a:rPr>
              <a:t>Essentia</a:t>
            </a:r>
            <a:r>
              <a:rPr lang="pt-BR" dirty="0">
                <a:solidFill>
                  <a:schemeClr val="bg1"/>
                </a:solidFill>
              </a:rPr>
              <a:t>/C++</a:t>
            </a:r>
          </a:p>
          <a:p>
            <a:pPr marL="342900" indent="-342900" algn="just">
              <a:buFontTx/>
              <a:buChar char="-"/>
            </a:pPr>
            <a:r>
              <a:rPr lang="pt-BR" dirty="0">
                <a:solidFill>
                  <a:schemeClr val="bg1"/>
                </a:solidFill>
              </a:rPr>
              <a:t>Utilização de redes de convolução neural (sigla em inglês CNN) para reconhecimento de padrões ou modelos musicais estilísticos.</a:t>
            </a:r>
          </a:p>
          <a:p>
            <a:pPr marL="342900" indent="-342900" algn="just">
              <a:buFontTx/>
              <a:buChar char="-"/>
            </a:pPr>
            <a:r>
              <a:rPr lang="pt-BR" dirty="0">
                <a:solidFill>
                  <a:schemeClr val="bg1"/>
                </a:solidFill>
              </a:rPr>
              <a:t>Algoritmos que permitem ler modelos congelados de arquivos </a:t>
            </a:r>
            <a:r>
              <a:rPr lang="pt-BR" dirty="0" err="1">
                <a:solidFill>
                  <a:schemeClr val="bg1"/>
                </a:solidFill>
              </a:rPr>
              <a:t>Protobuf</a:t>
            </a:r>
            <a:r>
              <a:rPr lang="pt-BR" dirty="0">
                <a:solidFill>
                  <a:schemeClr val="bg1"/>
                </a:solidFill>
              </a:rPr>
              <a:t>, gerando tensores de representações de áudio 1D ou 2D e execução de sessões </a:t>
            </a:r>
            <a:r>
              <a:rPr lang="pt-BR" dirty="0" err="1">
                <a:solidFill>
                  <a:schemeClr val="bg1"/>
                </a:solidFill>
              </a:rPr>
              <a:t>TensorFlow</a:t>
            </a:r>
            <a:endParaRPr lang="pt-BR" dirty="0">
              <a:solidFill>
                <a:schemeClr val="bg1"/>
              </a:solidFill>
            </a:endParaRPr>
          </a:p>
          <a:p>
            <a:pPr marL="342900" indent="-342900" algn="just">
              <a:buFontTx/>
              <a:buChar char="-"/>
            </a:pPr>
            <a:r>
              <a:rPr lang="pt-BR" dirty="0">
                <a:solidFill>
                  <a:schemeClr val="bg1"/>
                </a:solidFill>
              </a:rPr>
              <a:t>conjuntos de dados para treinamento em uma redes de convolução neural e classificadores para melhorar os modelos baseados em SVM (</a:t>
            </a:r>
            <a:r>
              <a:rPr lang="pt-BR" dirty="0" err="1">
                <a:solidFill>
                  <a:schemeClr val="bg1"/>
                </a:solidFill>
              </a:rPr>
              <a:t>Support</a:t>
            </a:r>
            <a:r>
              <a:rPr lang="pt-BR" dirty="0">
                <a:solidFill>
                  <a:schemeClr val="bg1"/>
                </a:solidFill>
              </a:rPr>
              <a:t> Vector </a:t>
            </a:r>
            <a:r>
              <a:rPr lang="pt-BR" dirty="0" err="1">
                <a:solidFill>
                  <a:schemeClr val="bg1"/>
                </a:solidFill>
              </a:rPr>
              <a:t>Machine</a:t>
            </a:r>
            <a:r>
              <a:rPr lang="pt-BR" dirty="0">
                <a:solidFill>
                  <a:schemeClr val="bg1"/>
                </a:solidFill>
              </a:rPr>
              <a:t>, técnica que envolve aprendizado supervisionado com regressão linear e classificação de dados) disponíveis na </a:t>
            </a:r>
            <a:r>
              <a:rPr lang="pt-BR" dirty="0" err="1">
                <a:solidFill>
                  <a:schemeClr val="bg1"/>
                </a:solidFill>
              </a:rPr>
              <a:t>library</a:t>
            </a:r>
            <a:r>
              <a:rPr lang="pt-BR" dirty="0">
                <a:solidFill>
                  <a:schemeClr val="bg1"/>
                </a:solidFill>
              </a:rPr>
              <a:t> </a:t>
            </a:r>
            <a:r>
              <a:rPr lang="pt-BR" dirty="0" err="1">
                <a:solidFill>
                  <a:schemeClr val="bg1"/>
                </a:solidFill>
              </a:rPr>
              <a:t>Essentia</a:t>
            </a:r>
            <a:r>
              <a:rPr lang="pt-BR" dirty="0">
                <a:solidFill>
                  <a:schemeClr val="bg1"/>
                </a:solidFill>
              </a:rPr>
              <a:t>.</a:t>
            </a:r>
          </a:p>
          <a:p>
            <a:pPr marL="342900" indent="-342900" algn="l">
              <a:buFontTx/>
              <a:buChar char="-"/>
            </a:pPr>
            <a:endParaRPr lang="pt-BR" dirty="0">
              <a:solidFill>
                <a:schemeClr val="bg1"/>
              </a:solidFill>
            </a:endParaRPr>
          </a:p>
          <a:p>
            <a:pPr marL="342900" indent="-342900" algn="l">
              <a:buFontTx/>
              <a:buChar char="-"/>
            </a:pPr>
            <a:endParaRPr lang="pt-BR" dirty="0">
              <a:solidFill>
                <a:schemeClr val="bg1"/>
              </a:solidFill>
            </a:endParaRPr>
          </a:p>
        </p:txBody>
      </p:sp>
    </p:spTree>
    <p:extLst>
      <p:ext uri="{BB962C8B-B14F-4D97-AF65-F5344CB8AC3E}">
        <p14:creationId xmlns:p14="http://schemas.microsoft.com/office/powerpoint/2010/main" val="481241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C154D9D-968E-47A1-8D46-71AC2476510D}"/>
              </a:ext>
            </a:extLst>
          </p:cNvPr>
          <p:cNvSpPr>
            <a:spLocks noGrp="1"/>
          </p:cNvSpPr>
          <p:nvPr>
            <p:ph type="subTitle" idx="1"/>
          </p:nvPr>
        </p:nvSpPr>
        <p:spPr>
          <a:xfrm>
            <a:off x="1524000" y="344557"/>
            <a:ext cx="9144000" cy="6321286"/>
          </a:xfrm>
        </p:spPr>
        <p:txBody>
          <a:bodyPr/>
          <a:lstStyle/>
          <a:p>
            <a:r>
              <a:rPr lang="pt-BR" sz="2800" dirty="0">
                <a:solidFill>
                  <a:schemeClr val="bg1"/>
                </a:solidFill>
              </a:rPr>
              <a:t>RESULTADOS</a:t>
            </a:r>
            <a:endParaRPr lang="pt-BR" dirty="0">
              <a:solidFill>
                <a:schemeClr val="bg1"/>
              </a:solidFill>
            </a:endParaRPr>
          </a:p>
          <a:p>
            <a:pPr algn="just"/>
            <a:r>
              <a:rPr lang="pt-BR" dirty="0">
                <a:solidFill>
                  <a:schemeClr val="bg1"/>
                </a:solidFill>
              </a:rPr>
              <a:t>	Foi apresentado o desenvolvimento para adicionar suporte a modelos genéricos </a:t>
            </a:r>
            <a:r>
              <a:rPr lang="pt-BR" dirty="0" err="1">
                <a:solidFill>
                  <a:schemeClr val="bg1"/>
                </a:solidFill>
              </a:rPr>
              <a:t>TensorFlow</a:t>
            </a:r>
            <a:r>
              <a:rPr lang="pt-BR" dirty="0">
                <a:solidFill>
                  <a:schemeClr val="bg1"/>
                </a:solidFill>
              </a:rPr>
              <a:t> no </a:t>
            </a:r>
            <a:r>
              <a:rPr lang="pt-BR" dirty="0" err="1">
                <a:solidFill>
                  <a:schemeClr val="bg1"/>
                </a:solidFill>
              </a:rPr>
              <a:t>Essentia</a:t>
            </a:r>
            <a:r>
              <a:rPr lang="pt-BR" dirty="0">
                <a:solidFill>
                  <a:schemeClr val="bg1"/>
                </a:solidFill>
              </a:rPr>
              <a:t>, uma biblioteca C++ para análise de áudio e música com integração ao Python. A nova funcionalidade para usar esses modelos foi projetada para ser rápida, fácil e flexível e é especialmente atraente para aplicativos que exigem eficiência computacional, como análises em larga escala em milhões de faixas, processamento em tempo real ou inferência em dispositivos fracos. Fornecemos vários modelos de marcação de áudio da CNN, portados a partir de implementações Python feitas por outros pesquisadores e nossos próprios modelos de classificadores treinados usando conjuntos de dados internos. Para os últimos modelos, aplicamos técnicas de aprendizado de transferência que superam os classificadores </a:t>
            </a:r>
            <a:r>
              <a:rPr lang="pt-BR" dirty="0" err="1">
                <a:solidFill>
                  <a:schemeClr val="bg1"/>
                </a:solidFill>
              </a:rPr>
              <a:t>Essentia</a:t>
            </a:r>
            <a:r>
              <a:rPr lang="pt-BR" dirty="0">
                <a:solidFill>
                  <a:schemeClr val="bg1"/>
                </a:solidFill>
              </a:rPr>
              <a:t> anteriores, baseados em </a:t>
            </a:r>
            <a:r>
              <a:rPr lang="pt-BR" dirty="0" err="1">
                <a:solidFill>
                  <a:schemeClr val="bg1"/>
                </a:solidFill>
              </a:rPr>
              <a:t>SVMs</a:t>
            </a:r>
            <a:r>
              <a:rPr lang="pt-BR" dirty="0">
                <a:solidFill>
                  <a:schemeClr val="bg1"/>
                </a:solidFill>
              </a:rPr>
              <a:t>. Todos esses modelos estão disponíveis publicamente para pesquisadores e profissionais, e planejamos adicionar mais modelos no futuro.</a:t>
            </a:r>
          </a:p>
          <a:p>
            <a:pPr marL="342900" indent="-342900" algn="l">
              <a:buFontTx/>
              <a:buChar char="-"/>
            </a:pPr>
            <a:endParaRPr lang="pt-BR" dirty="0">
              <a:solidFill>
                <a:schemeClr val="bg1"/>
              </a:solidFill>
            </a:endParaRPr>
          </a:p>
          <a:p>
            <a:pPr marL="342900" indent="-342900" algn="l">
              <a:buFontTx/>
              <a:buChar char="-"/>
            </a:pPr>
            <a:endParaRPr lang="pt-BR" dirty="0">
              <a:solidFill>
                <a:schemeClr val="bg1"/>
              </a:solidFill>
            </a:endParaRPr>
          </a:p>
        </p:txBody>
      </p:sp>
    </p:spTree>
    <p:extLst>
      <p:ext uri="{BB962C8B-B14F-4D97-AF65-F5344CB8AC3E}">
        <p14:creationId xmlns:p14="http://schemas.microsoft.com/office/powerpoint/2010/main" val="323981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AC154D9D-968E-47A1-8D46-71AC2476510D}"/>
              </a:ext>
            </a:extLst>
          </p:cNvPr>
          <p:cNvSpPr>
            <a:spLocks noGrp="1"/>
          </p:cNvSpPr>
          <p:nvPr>
            <p:ph type="subTitle" idx="1"/>
          </p:nvPr>
        </p:nvSpPr>
        <p:spPr>
          <a:xfrm>
            <a:off x="1444487" y="530087"/>
            <a:ext cx="9223513" cy="5603427"/>
          </a:xfrm>
        </p:spPr>
        <p:txBody>
          <a:bodyPr/>
          <a:lstStyle/>
          <a:p>
            <a:r>
              <a:rPr lang="pt-BR" sz="2800" dirty="0">
                <a:solidFill>
                  <a:schemeClr val="bg1"/>
                </a:solidFill>
              </a:rPr>
              <a:t>REFERÊNCIA</a:t>
            </a:r>
          </a:p>
          <a:p>
            <a:pPr marL="342900" indent="-342900" algn="l">
              <a:buFontTx/>
              <a:buChar char="-"/>
            </a:pPr>
            <a:endParaRPr lang="pt-BR" dirty="0">
              <a:solidFill>
                <a:schemeClr val="bg1"/>
              </a:solidFill>
            </a:endParaRPr>
          </a:p>
          <a:p>
            <a:pPr marL="342900" indent="-342900" algn="l">
              <a:buFontTx/>
              <a:buChar char="-"/>
            </a:pPr>
            <a:endParaRPr lang="pt-BR" dirty="0">
              <a:solidFill>
                <a:schemeClr val="bg1"/>
              </a:solidFill>
            </a:endParaRPr>
          </a:p>
          <a:p>
            <a:pPr algn="just"/>
            <a:r>
              <a:rPr lang="pt-BR" sz="2800" dirty="0">
                <a:solidFill>
                  <a:schemeClr val="bg1"/>
                </a:solidFill>
              </a:rPr>
              <a:t>Pablo</a:t>
            </a:r>
            <a:r>
              <a:rPr lang="pt-BR" dirty="0">
                <a:solidFill>
                  <a:schemeClr val="bg1"/>
                </a:solidFill>
              </a:rPr>
              <a:t>, Alonso-</a:t>
            </a:r>
            <a:r>
              <a:rPr lang="pt-BR" dirty="0" err="1">
                <a:solidFill>
                  <a:schemeClr val="bg1"/>
                </a:solidFill>
              </a:rPr>
              <a:t>Jim´enez</a:t>
            </a:r>
            <a:r>
              <a:rPr lang="pt-BR" dirty="0">
                <a:solidFill>
                  <a:schemeClr val="bg1"/>
                </a:solidFill>
              </a:rPr>
              <a:t>; </a:t>
            </a:r>
            <a:r>
              <a:rPr lang="pt-BR" dirty="0" err="1">
                <a:solidFill>
                  <a:schemeClr val="bg1"/>
                </a:solidFill>
              </a:rPr>
              <a:t>Bogdanov</a:t>
            </a:r>
            <a:r>
              <a:rPr lang="pt-BR" dirty="0">
                <a:solidFill>
                  <a:schemeClr val="bg1"/>
                </a:solidFill>
              </a:rPr>
              <a:t>, Pons, Dmitry Jordi; Serra, Xavier . TENSORFLOW AUDIO MODELS IN ESSENTIA. Disponível em:</a:t>
            </a:r>
          </a:p>
          <a:p>
            <a:pPr algn="just"/>
            <a:r>
              <a:rPr lang="pt-BR" dirty="0">
                <a:solidFill>
                  <a:schemeClr val="bg1"/>
                </a:solidFill>
              </a:rPr>
              <a:t>&lt;https://arxiv.org/</a:t>
            </a:r>
            <a:r>
              <a:rPr lang="pt-BR" dirty="0" err="1">
                <a:solidFill>
                  <a:schemeClr val="bg1"/>
                </a:solidFill>
              </a:rPr>
              <a:t>pdf</a:t>
            </a:r>
            <a:r>
              <a:rPr lang="pt-BR" dirty="0">
                <a:solidFill>
                  <a:schemeClr val="bg1"/>
                </a:solidFill>
              </a:rPr>
              <a:t>/2003.07393.pdf&gt; Acesso em 24 março. 2020.</a:t>
            </a:r>
          </a:p>
        </p:txBody>
      </p:sp>
    </p:spTree>
    <p:extLst>
      <p:ext uri="{BB962C8B-B14F-4D97-AF65-F5344CB8AC3E}">
        <p14:creationId xmlns:p14="http://schemas.microsoft.com/office/powerpoint/2010/main" val="192997867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TotalTime>
  <Words>364</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Tensorflow Audio Models in Essentia</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sjd</dc:title>
  <dc:creator>filipe borato</dc:creator>
  <cp:lastModifiedBy>filipe borato</cp:lastModifiedBy>
  <cp:revision>22</cp:revision>
  <dcterms:created xsi:type="dcterms:W3CDTF">2020-03-24T18:25:22Z</dcterms:created>
  <dcterms:modified xsi:type="dcterms:W3CDTF">2020-03-30T18:27:14Z</dcterms:modified>
</cp:coreProperties>
</file>