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257" r:id="rId3"/>
    <p:sldId id="299" r:id="rId4"/>
    <p:sldId id="294" r:id="rId5"/>
    <p:sldId id="295" r:id="rId6"/>
    <p:sldId id="296" r:id="rId7"/>
    <p:sldId id="297"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3" r:id="rId22"/>
    <p:sldId id="293" r:id="rId23"/>
    <p:sldId id="284" r:id="rId24"/>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Century Schoolbook" panose="020406040505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Century Schoolbook" panose="020406040505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Century Schoolbook" panose="020406040505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Century Schoolbook" panose="020406040505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Century Schoolbook" panose="02040604050505020304" pitchFamily="18" charset="0"/>
        <a:ea typeface="+mn-ea"/>
        <a:cs typeface="+mn-cs"/>
      </a:defRPr>
    </a:lvl5pPr>
    <a:lvl6pPr marL="2286000" algn="l" defTabSz="914400" rtl="0" eaLnBrk="1" latinLnBrk="0" hangingPunct="1">
      <a:defRPr kern="1200">
        <a:solidFill>
          <a:schemeClr val="tx1"/>
        </a:solidFill>
        <a:latin typeface="Century Schoolbook" panose="02040604050505020304" pitchFamily="18" charset="0"/>
        <a:ea typeface="+mn-ea"/>
        <a:cs typeface="+mn-cs"/>
      </a:defRPr>
    </a:lvl6pPr>
    <a:lvl7pPr marL="2743200" algn="l" defTabSz="914400" rtl="0" eaLnBrk="1" latinLnBrk="0" hangingPunct="1">
      <a:defRPr kern="1200">
        <a:solidFill>
          <a:schemeClr val="tx1"/>
        </a:solidFill>
        <a:latin typeface="Century Schoolbook" panose="02040604050505020304" pitchFamily="18" charset="0"/>
        <a:ea typeface="+mn-ea"/>
        <a:cs typeface="+mn-cs"/>
      </a:defRPr>
    </a:lvl7pPr>
    <a:lvl8pPr marL="3200400" algn="l" defTabSz="914400" rtl="0" eaLnBrk="1" latinLnBrk="0" hangingPunct="1">
      <a:defRPr kern="1200">
        <a:solidFill>
          <a:schemeClr val="tx1"/>
        </a:solidFill>
        <a:latin typeface="Century Schoolbook" panose="02040604050505020304" pitchFamily="18" charset="0"/>
        <a:ea typeface="+mn-ea"/>
        <a:cs typeface="+mn-cs"/>
      </a:defRPr>
    </a:lvl8pPr>
    <a:lvl9pPr marL="3657600" algn="l" defTabSz="914400" rtl="0" eaLnBrk="1" latinLnBrk="0" hangingPunct="1">
      <a:defRPr kern="1200">
        <a:solidFill>
          <a:schemeClr val="tx1"/>
        </a:solidFill>
        <a:latin typeface="Century Schoolbook" panose="020406040505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p:cViewPr varScale="1">
        <p:scale>
          <a:sx n="74" d="100"/>
          <a:sy n="74" d="100"/>
        </p:scale>
        <p:origin x="12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7A50B13-B620-402E-BAA0-8E8994BC9D3B}" type="datetimeFigureOut">
              <a:rPr lang="pt-BR"/>
              <a:pPr>
                <a:defRPr/>
              </a:pPr>
              <a:t>03/03/2018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304FCC2-E1C4-4FE4-89DE-A1596F0B444C}" type="slidenum">
              <a:rPr lang="pt-BR"/>
              <a:pPr>
                <a:defRPr/>
              </a:pPr>
              <a:t>‹nº›</a:t>
            </a:fld>
            <a:endParaRPr 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tângulo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tângulo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tângulo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ector reto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1" name="Conector reto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2" name="Conector reto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3" name="Conector reto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4" name="Conector reto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5" name="Conector reto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6"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Elipse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Elipse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Elipse 29"/>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Elipse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Elipse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ítulo 7"/>
          <p:cNvSpPr>
            <a:spLocks noGrp="1"/>
          </p:cNvSpPr>
          <p:nvPr>
            <p:ph type="ctrTitle"/>
          </p:nvPr>
        </p:nvSpPr>
        <p:spPr>
          <a:xfrm>
            <a:off x="2286000" y="3124200"/>
            <a:ext cx="6172200" cy="1894362"/>
          </a:xfrm>
        </p:spPr>
        <p:txBody>
          <a:bodyPr/>
          <a:lstStyle>
            <a:lvl1pPr>
              <a:defRPr b="1"/>
            </a:lvl1pPr>
          </a:lstStyle>
          <a:p>
            <a:r>
              <a:rPr lang="pt-BR"/>
              <a:t>Clique para editar o estilo do título mestre</a:t>
            </a:r>
            <a:endParaRPr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22" name="Espaço Reservado para Data 27"/>
          <p:cNvSpPr>
            <a:spLocks noGrp="1"/>
          </p:cNvSpPr>
          <p:nvPr>
            <p:ph type="dt" sz="half" idx="10"/>
          </p:nvPr>
        </p:nvSpPr>
        <p:spPr bwMode="auto">
          <a:xfrm rot="5400000">
            <a:off x="7764463" y="1174750"/>
            <a:ext cx="2286000" cy="381000"/>
          </a:xfrm>
        </p:spPr>
        <p:txBody>
          <a:bodyPr/>
          <a:lstStyle>
            <a:lvl1pPr>
              <a:defRPr/>
            </a:lvl1pPr>
          </a:lstStyle>
          <a:p>
            <a:pPr>
              <a:defRPr/>
            </a:pPr>
            <a:fld id="{E3D1FD6E-0AD6-4714-B5D3-AC86EE0072C0}" type="datetime1">
              <a:rPr lang="pt-BR"/>
              <a:pPr>
                <a:defRPr/>
              </a:pPr>
              <a:t>03/03/2018</a:t>
            </a:fld>
            <a:endParaRPr lang="pt-BR"/>
          </a:p>
        </p:txBody>
      </p:sp>
      <p:sp>
        <p:nvSpPr>
          <p:cNvPr id="23" name="Espaço Reservado para Rodapé 16"/>
          <p:cNvSpPr>
            <a:spLocks noGrp="1"/>
          </p:cNvSpPr>
          <p:nvPr>
            <p:ph type="ftr" sz="quarter" idx="11"/>
          </p:nvPr>
        </p:nvSpPr>
        <p:spPr bwMode="auto">
          <a:xfrm rot="5400000">
            <a:off x="7077076" y="4181475"/>
            <a:ext cx="3657600" cy="384175"/>
          </a:xfrm>
        </p:spPr>
        <p:txBody>
          <a:bodyPr/>
          <a:lstStyle>
            <a:lvl1pPr>
              <a:defRPr/>
            </a:lvl1pPr>
          </a:lstStyle>
          <a:p>
            <a:pPr>
              <a:defRPr/>
            </a:pPr>
            <a:r>
              <a:rPr lang="pt-BR"/>
              <a:t>Prof. Bill Sousa</a:t>
            </a:r>
          </a:p>
        </p:txBody>
      </p:sp>
      <p:sp>
        <p:nvSpPr>
          <p:cNvPr id="24" name="Espaço Reservado para Número de Slide 28"/>
          <p:cNvSpPr>
            <a:spLocks noGrp="1"/>
          </p:cNvSpPr>
          <p:nvPr>
            <p:ph type="sldNum" sz="quarter" idx="12"/>
          </p:nvPr>
        </p:nvSpPr>
        <p:spPr bwMode="auto">
          <a:xfrm>
            <a:off x="1325563" y="4929188"/>
            <a:ext cx="609600" cy="517525"/>
          </a:xfrm>
        </p:spPr>
        <p:txBody>
          <a:bodyPr/>
          <a:lstStyle>
            <a:lvl1pPr>
              <a:defRPr/>
            </a:lvl1pPr>
          </a:lstStyle>
          <a:p>
            <a:pPr>
              <a:defRPr/>
            </a:pPr>
            <a:fld id="{8691097B-955C-4FAF-A6AB-557A3B62D609}" type="slidenum">
              <a:rPr lang="pt-BR"/>
              <a:pPr>
                <a:defRPr/>
              </a:pPr>
              <a:t>‹nº›</a:t>
            </a:fld>
            <a:endParaRPr lang="pt-BR"/>
          </a:p>
        </p:txBody>
      </p:sp>
    </p:spTree>
    <p:extLst>
      <p:ext uri="{BB962C8B-B14F-4D97-AF65-F5344CB8AC3E}">
        <p14:creationId xmlns:p14="http://schemas.microsoft.com/office/powerpoint/2010/main" val="36919107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3C9C1BE6-1FF5-4B5E-A0C2-6C510D1149F8}" type="datetime1">
              <a:rPr lang="pt-BR"/>
              <a:pPr>
                <a:defRPr/>
              </a:pPr>
              <a:t>03/03/2018</a:t>
            </a:fld>
            <a:endParaRPr lang="pt-BR"/>
          </a:p>
        </p:txBody>
      </p:sp>
      <p:sp>
        <p:nvSpPr>
          <p:cNvPr id="5" name="Espaço Reservado para Rodapé 2"/>
          <p:cNvSpPr>
            <a:spLocks noGrp="1"/>
          </p:cNvSpPr>
          <p:nvPr>
            <p:ph type="ftr" sz="quarter" idx="11"/>
          </p:nvPr>
        </p:nvSpPr>
        <p:spPr/>
        <p:txBody>
          <a:bodyPr/>
          <a:lstStyle>
            <a:lvl1pPr>
              <a:defRPr/>
            </a:lvl1pPr>
          </a:lstStyle>
          <a:p>
            <a:pPr>
              <a:defRPr/>
            </a:pPr>
            <a:r>
              <a:rPr lang="pt-BR"/>
              <a:t>Prof. Bill Sousa</a:t>
            </a:r>
          </a:p>
        </p:txBody>
      </p:sp>
      <p:sp>
        <p:nvSpPr>
          <p:cNvPr id="6" name="Espaço Reservado para Número de Slide 22"/>
          <p:cNvSpPr>
            <a:spLocks noGrp="1"/>
          </p:cNvSpPr>
          <p:nvPr>
            <p:ph type="sldNum" sz="quarter" idx="12"/>
          </p:nvPr>
        </p:nvSpPr>
        <p:spPr/>
        <p:txBody>
          <a:bodyPr/>
          <a:lstStyle>
            <a:lvl1pPr>
              <a:defRPr/>
            </a:lvl1pPr>
          </a:lstStyle>
          <a:p>
            <a:pPr>
              <a:defRPr/>
            </a:pPr>
            <a:fld id="{FCBB79F6-B528-4D9B-A442-11A2F8A09DA9}" type="slidenum">
              <a:rPr lang="pt-BR"/>
              <a:pPr>
                <a:defRPr/>
              </a:pPr>
              <a:t>‹nº›</a:t>
            </a:fld>
            <a:endParaRPr lang="pt-BR"/>
          </a:p>
        </p:txBody>
      </p:sp>
    </p:spTree>
    <p:extLst>
      <p:ext uri="{BB962C8B-B14F-4D97-AF65-F5344CB8AC3E}">
        <p14:creationId xmlns:p14="http://schemas.microsoft.com/office/powerpoint/2010/main" val="284376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fld id="{27A3071A-7845-4A73-BD45-D3FA656F6966}" type="datetime1">
              <a:rPr lang="pt-BR"/>
              <a:pPr>
                <a:defRPr/>
              </a:pPr>
              <a:t>03/03/2018</a:t>
            </a:fld>
            <a:endParaRPr lang="pt-BR"/>
          </a:p>
        </p:txBody>
      </p:sp>
      <p:sp>
        <p:nvSpPr>
          <p:cNvPr id="5" name="Espaço Reservado para Rodapé 2"/>
          <p:cNvSpPr>
            <a:spLocks noGrp="1"/>
          </p:cNvSpPr>
          <p:nvPr>
            <p:ph type="ftr" sz="quarter" idx="11"/>
          </p:nvPr>
        </p:nvSpPr>
        <p:spPr/>
        <p:txBody>
          <a:bodyPr/>
          <a:lstStyle>
            <a:lvl1pPr>
              <a:defRPr/>
            </a:lvl1pPr>
          </a:lstStyle>
          <a:p>
            <a:pPr>
              <a:defRPr/>
            </a:pPr>
            <a:r>
              <a:rPr lang="pt-BR"/>
              <a:t>Prof. Bill Sousa</a:t>
            </a:r>
          </a:p>
        </p:txBody>
      </p:sp>
      <p:sp>
        <p:nvSpPr>
          <p:cNvPr id="6" name="Espaço Reservado para Número de Slide 22"/>
          <p:cNvSpPr>
            <a:spLocks noGrp="1"/>
          </p:cNvSpPr>
          <p:nvPr>
            <p:ph type="sldNum" sz="quarter" idx="12"/>
          </p:nvPr>
        </p:nvSpPr>
        <p:spPr/>
        <p:txBody>
          <a:bodyPr/>
          <a:lstStyle>
            <a:lvl1pPr>
              <a:defRPr/>
            </a:lvl1pPr>
          </a:lstStyle>
          <a:p>
            <a:pPr>
              <a:defRPr/>
            </a:pPr>
            <a:fld id="{BD2882F3-B5F3-467E-BA24-3FE6B88EDCAC}" type="slidenum">
              <a:rPr lang="pt-BR"/>
              <a:pPr>
                <a:defRPr/>
              </a:pPr>
              <a:t>‹nº›</a:t>
            </a:fld>
            <a:endParaRPr lang="pt-BR"/>
          </a:p>
        </p:txBody>
      </p:sp>
    </p:spTree>
    <p:extLst>
      <p:ext uri="{BB962C8B-B14F-4D97-AF65-F5344CB8AC3E}">
        <p14:creationId xmlns:p14="http://schemas.microsoft.com/office/powerpoint/2010/main" val="231938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8" name="Espaço Reservado para Conteúdo 7"/>
          <p:cNvSpPr>
            <a:spLocks noGrp="1"/>
          </p:cNvSpPr>
          <p:nvPr>
            <p:ph sz="quarter" idx="1"/>
          </p:nvPr>
        </p:nvSpPr>
        <p:spPr>
          <a:xfrm>
            <a:off x="457200" y="1600200"/>
            <a:ext cx="7467600" cy="4873752"/>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6"/>
          <p:cNvSpPr>
            <a:spLocks noGrp="1"/>
          </p:cNvSpPr>
          <p:nvPr>
            <p:ph type="dt" sz="half" idx="10"/>
          </p:nvPr>
        </p:nvSpPr>
        <p:spPr/>
        <p:txBody>
          <a:bodyPr rtlCol="0"/>
          <a:lstStyle>
            <a:lvl1pPr>
              <a:defRPr/>
            </a:lvl1pPr>
          </a:lstStyle>
          <a:p>
            <a:pPr>
              <a:defRPr/>
            </a:pPr>
            <a:fld id="{002E8411-6A5F-47E9-9CC9-4CD3421FF4DA}" type="datetime1">
              <a:rPr lang="pt-BR"/>
              <a:pPr>
                <a:defRPr/>
              </a:pPr>
              <a:t>03/03/2018</a:t>
            </a:fld>
            <a:endParaRPr lang="pt-BR"/>
          </a:p>
        </p:txBody>
      </p:sp>
      <p:sp>
        <p:nvSpPr>
          <p:cNvPr id="5" name="Espaço Reservado para Número de Slide 8"/>
          <p:cNvSpPr>
            <a:spLocks noGrp="1"/>
          </p:cNvSpPr>
          <p:nvPr>
            <p:ph type="sldNum" sz="quarter" idx="11"/>
          </p:nvPr>
        </p:nvSpPr>
        <p:spPr/>
        <p:txBody>
          <a:bodyPr rtlCol="0"/>
          <a:lstStyle>
            <a:lvl1pPr>
              <a:defRPr/>
            </a:lvl1pPr>
          </a:lstStyle>
          <a:p>
            <a:pPr>
              <a:defRPr/>
            </a:pPr>
            <a:fld id="{1E5CE23B-0842-4611-A00B-0C756445B0D2}" type="slidenum">
              <a:rPr lang="pt-BR"/>
              <a:pPr>
                <a:defRPr/>
              </a:pPr>
              <a:t>‹nº›</a:t>
            </a:fld>
            <a:endParaRPr lang="pt-BR"/>
          </a:p>
        </p:txBody>
      </p:sp>
      <p:sp>
        <p:nvSpPr>
          <p:cNvPr id="6" name="Espaço Reservado para Rodapé 9"/>
          <p:cNvSpPr>
            <a:spLocks noGrp="1"/>
          </p:cNvSpPr>
          <p:nvPr>
            <p:ph type="ftr" sz="quarter" idx="12"/>
          </p:nvPr>
        </p:nvSpPr>
        <p:spPr/>
        <p:txBody>
          <a:bodyPr rtlCol="0"/>
          <a:lstStyle>
            <a:lvl1pPr>
              <a:defRPr/>
            </a:lvl1pPr>
          </a:lstStyle>
          <a:p>
            <a:pPr>
              <a:defRPr/>
            </a:pPr>
            <a:r>
              <a:rPr lang="pt-BR"/>
              <a:t>Prof. Bill Sousa</a:t>
            </a:r>
          </a:p>
        </p:txBody>
      </p:sp>
    </p:spTree>
    <p:extLst>
      <p:ext uri="{BB962C8B-B14F-4D97-AF65-F5344CB8AC3E}">
        <p14:creationId xmlns:p14="http://schemas.microsoft.com/office/powerpoint/2010/main" val="269425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2"/>
        </a:solidFill>
        <a:effectLst/>
      </p:bgPr>
    </p:bg>
    <p:spTree>
      <p:nvGrpSpPr>
        <p:cNvPr id="1" name=""/>
        <p:cNvGrpSpPr/>
        <p:nvPr/>
      </p:nvGrpSpPr>
      <p:grpSpPr>
        <a:xfrm>
          <a:off x="0" y="0"/>
          <a:ext cx="0" cy="0"/>
          <a:chOff x="0" y="0"/>
          <a:chExt cx="0" cy="0"/>
        </a:xfrm>
      </p:grpSpPr>
      <p:sp>
        <p:nvSpPr>
          <p:cNvPr id="4" name="Retângulo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tângulo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tângulo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tângulo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Conector reto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9" name="Conector reto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 name="Conector reto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1" name="Conector reto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2" name="Conector reto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3" name="Retângulo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Elipse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Elipse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Elipse 2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Elipse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Elipse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Conector reto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lang="pt-BR"/>
              <a:t>Clique para editar o estilo do título mestre</a:t>
            </a:r>
            <a:endParaRPr lang="en-US"/>
          </a:p>
        </p:txBody>
      </p:sp>
      <p:sp>
        <p:nvSpPr>
          <p:cNvPr id="3" name="Espaço Reservado para Texto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os estilos do texto mestre</a:t>
            </a:r>
          </a:p>
        </p:txBody>
      </p:sp>
      <p:sp>
        <p:nvSpPr>
          <p:cNvPr id="20" name="Espaço Reservado para Data 3"/>
          <p:cNvSpPr>
            <a:spLocks noGrp="1"/>
          </p:cNvSpPr>
          <p:nvPr>
            <p:ph type="dt" sz="half" idx="10"/>
          </p:nvPr>
        </p:nvSpPr>
        <p:spPr bwMode="auto">
          <a:xfrm rot="5400000">
            <a:off x="7762875" y="1169988"/>
            <a:ext cx="2286000" cy="381000"/>
          </a:xfrm>
        </p:spPr>
        <p:txBody>
          <a:bodyPr/>
          <a:lstStyle>
            <a:lvl1pPr>
              <a:defRPr/>
            </a:lvl1pPr>
          </a:lstStyle>
          <a:p>
            <a:pPr>
              <a:defRPr/>
            </a:pPr>
            <a:fld id="{E4B46117-C101-4524-A698-F5DC9F972839}" type="datetime1">
              <a:rPr lang="pt-BR"/>
              <a:pPr>
                <a:defRPr/>
              </a:pPr>
              <a:t>03/03/2018</a:t>
            </a:fld>
            <a:endParaRPr lang="pt-BR"/>
          </a:p>
        </p:txBody>
      </p:sp>
      <p:sp>
        <p:nvSpPr>
          <p:cNvPr id="21" name="Espaço Reservado para Rodapé 4"/>
          <p:cNvSpPr>
            <a:spLocks noGrp="1"/>
          </p:cNvSpPr>
          <p:nvPr>
            <p:ph type="ftr" sz="quarter" idx="11"/>
          </p:nvPr>
        </p:nvSpPr>
        <p:spPr bwMode="auto">
          <a:xfrm rot="5400000">
            <a:off x="7077076" y="4178300"/>
            <a:ext cx="3657600" cy="384175"/>
          </a:xfrm>
        </p:spPr>
        <p:txBody>
          <a:bodyPr/>
          <a:lstStyle>
            <a:lvl1pPr>
              <a:defRPr/>
            </a:lvl1pPr>
          </a:lstStyle>
          <a:p>
            <a:pPr>
              <a:defRPr/>
            </a:pPr>
            <a:r>
              <a:rPr lang="pt-BR"/>
              <a:t>Prof. Bill Sousa</a:t>
            </a:r>
          </a:p>
        </p:txBody>
      </p:sp>
      <p:sp>
        <p:nvSpPr>
          <p:cNvPr id="22" name="Espaço Reservado para Número de Slide 5"/>
          <p:cNvSpPr>
            <a:spLocks noGrp="1"/>
          </p:cNvSpPr>
          <p:nvPr>
            <p:ph type="sldNum" sz="quarter" idx="12"/>
          </p:nvPr>
        </p:nvSpPr>
        <p:spPr bwMode="auto">
          <a:xfrm>
            <a:off x="1339850" y="4929188"/>
            <a:ext cx="609600" cy="517525"/>
          </a:xfrm>
        </p:spPr>
        <p:txBody>
          <a:bodyPr/>
          <a:lstStyle>
            <a:lvl1pPr>
              <a:defRPr/>
            </a:lvl1pPr>
          </a:lstStyle>
          <a:p>
            <a:pPr>
              <a:defRPr/>
            </a:pPr>
            <a:fld id="{ED4398F9-0B39-4E5C-B61B-CDEB58517723}" type="slidenum">
              <a:rPr lang="pt-BR"/>
              <a:pPr>
                <a:defRPr/>
              </a:pPr>
              <a:t>‹nº›</a:t>
            </a:fld>
            <a:endParaRPr lang="pt-BR"/>
          </a:p>
        </p:txBody>
      </p:sp>
    </p:spTree>
    <p:extLst>
      <p:ext uri="{BB962C8B-B14F-4D97-AF65-F5344CB8AC3E}">
        <p14:creationId xmlns:p14="http://schemas.microsoft.com/office/powerpoint/2010/main" val="6589807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9" name="Espaço Reservado para Conteúdo 8"/>
          <p:cNvSpPr>
            <a:spLocks noGrp="1"/>
          </p:cNvSpPr>
          <p:nvPr>
            <p:ph sz="quarter" idx="1"/>
          </p:nvPr>
        </p:nvSpPr>
        <p:spPr>
          <a:xfrm>
            <a:off x="457200" y="1600200"/>
            <a:ext cx="3657600" cy="45720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1" name="Espaço Reservado para Conteúdo 10"/>
          <p:cNvSpPr>
            <a:spLocks noGrp="1"/>
          </p:cNvSpPr>
          <p:nvPr>
            <p:ph sz="quarter" idx="2"/>
          </p:nvPr>
        </p:nvSpPr>
        <p:spPr>
          <a:xfrm>
            <a:off x="4270248" y="1600200"/>
            <a:ext cx="3657600" cy="45720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fld id="{45DC6E54-219C-4F1D-8F13-4098E042F9F1}" type="datetime1">
              <a:rPr lang="pt-BR"/>
              <a:pPr>
                <a:defRPr/>
              </a:pPr>
              <a:t>03/03/2018</a:t>
            </a:fld>
            <a:endParaRPr lang="pt-BR"/>
          </a:p>
        </p:txBody>
      </p:sp>
      <p:sp>
        <p:nvSpPr>
          <p:cNvPr id="6" name="Espaço Reservado para Rodapé 2"/>
          <p:cNvSpPr>
            <a:spLocks noGrp="1"/>
          </p:cNvSpPr>
          <p:nvPr>
            <p:ph type="ftr" sz="quarter" idx="11"/>
          </p:nvPr>
        </p:nvSpPr>
        <p:spPr/>
        <p:txBody>
          <a:bodyPr/>
          <a:lstStyle>
            <a:lvl1pPr>
              <a:defRPr/>
            </a:lvl1pPr>
          </a:lstStyle>
          <a:p>
            <a:pPr>
              <a:defRPr/>
            </a:pPr>
            <a:r>
              <a:rPr lang="pt-BR"/>
              <a:t>Prof. Bill Sousa</a:t>
            </a:r>
          </a:p>
        </p:txBody>
      </p:sp>
      <p:sp>
        <p:nvSpPr>
          <p:cNvPr id="7" name="Espaço Reservado para Número de Slide 22"/>
          <p:cNvSpPr>
            <a:spLocks noGrp="1"/>
          </p:cNvSpPr>
          <p:nvPr>
            <p:ph type="sldNum" sz="quarter" idx="12"/>
          </p:nvPr>
        </p:nvSpPr>
        <p:spPr/>
        <p:txBody>
          <a:bodyPr/>
          <a:lstStyle>
            <a:lvl1pPr>
              <a:defRPr/>
            </a:lvl1pPr>
          </a:lstStyle>
          <a:p>
            <a:pPr>
              <a:defRPr/>
            </a:pPr>
            <a:fld id="{E68514C8-5EDA-4C71-9A2D-F2C80D640BD3}" type="slidenum">
              <a:rPr lang="pt-BR"/>
              <a:pPr>
                <a:defRPr/>
              </a:pPr>
              <a:t>‹nº›</a:t>
            </a:fld>
            <a:endParaRPr lang="pt-BR"/>
          </a:p>
        </p:txBody>
      </p:sp>
    </p:spTree>
    <p:extLst>
      <p:ext uri="{BB962C8B-B14F-4D97-AF65-F5344CB8AC3E}">
        <p14:creationId xmlns:p14="http://schemas.microsoft.com/office/powerpoint/2010/main" val="108039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lstStyle>
            <a:lvl1pPr>
              <a:defRPr/>
            </a:lvl1pPr>
          </a:lstStyle>
          <a:p>
            <a:r>
              <a:rPr lang="pt-BR"/>
              <a:t>Clique para editar o estilo do título mestre</a:t>
            </a:r>
            <a:endParaRPr lang="en-US"/>
          </a:p>
        </p:txBody>
      </p:sp>
      <p:sp>
        <p:nvSpPr>
          <p:cNvPr id="11" name="Espaço Reservado para Conteúdo 10"/>
          <p:cNvSpPr>
            <a:spLocks noGrp="1"/>
          </p:cNvSpPr>
          <p:nvPr>
            <p:ph sz="quarter" idx="2"/>
          </p:nvPr>
        </p:nvSpPr>
        <p:spPr>
          <a:xfrm>
            <a:off x="457200" y="2362200"/>
            <a:ext cx="3657600" cy="38862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3" name="Espaço Reservado para Conteúdo 12"/>
          <p:cNvSpPr>
            <a:spLocks noGrp="1"/>
          </p:cNvSpPr>
          <p:nvPr>
            <p:ph sz="quarter" idx="4"/>
          </p:nvPr>
        </p:nvSpPr>
        <p:spPr>
          <a:xfrm>
            <a:off x="4371975" y="2362200"/>
            <a:ext cx="3657600" cy="38862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pt-BR"/>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pt-BR"/>
              <a:t>Clique para editar os estilos do texto mestre</a:t>
            </a:r>
          </a:p>
        </p:txBody>
      </p:sp>
      <p:sp>
        <p:nvSpPr>
          <p:cNvPr id="7" name="Espaço Reservado para Data 13"/>
          <p:cNvSpPr>
            <a:spLocks noGrp="1"/>
          </p:cNvSpPr>
          <p:nvPr>
            <p:ph type="dt" sz="half" idx="10"/>
          </p:nvPr>
        </p:nvSpPr>
        <p:spPr/>
        <p:txBody>
          <a:bodyPr/>
          <a:lstStyle>
            <a:lvl1pPr>
              <a:defRPr/>
            </a:lvl1pPr>
          </a:lstStyle>
          <a:p>
            <a:pPr>
              <a:defRPr/>
            </a:pPr>
            <a:fld id="{F397C728-2C03-4EA4-AFC9-B17F023FADAB}" type="datetime1">
              <a:rPr lang="pt-BR"/>
              <a:pPr>
                <a:defRPr/>
              </a:pPr>
              <a:t>03/03/2018</a:t>
            </a:fld>
            <a:endParaRPr lang="pt-BR"/>
          </a:p>
        </p:txBody>
      </p:sp>
      <p:sp>
        <p:nvSpPr>
          <p:cNvPr id="8" name="Espaço Reservado para Rodapé 2"/>
          <p:cNvSpPr>
            <a:spLocks noGrp="1"/>
          </p:cNvSpPr>
          <p:nvPr>
            <p:ph type="ftr" sz="quarter" idx="11"/>
          </p:nvPr>
        </p:nvSpPr>
        <p:spPr/>
        <p:txBody>
          <a:bodyPr/>
          <a:lstStyle>
            <a:lvl1pPr>
              <a:defRPr/>
            </a:lvl1pPr>
          </a:lstStyle>
          <a:p>
            <a:pPr>
              <a:defRPr/>
            </a:pPr>
            <a:r>
              <a:rPr lang="pt-BR"/>
              <a:t>Prof. Bill Sousa</a:t>
            </a:r>
          </a:p>
        </p:txBody>
      </p:sp>
      <p:sp>
        <p:nvSpPr>
          <p:cNvPr id="9" name="Espaço Reservado para Número de Slide 22"/>
          <p:cNvSpPr>
            <a:spLocks noGrp="1"/>
          </p:cNvSpPr>
          <p:nvPr>
            <p:ph type="sldNum" sz="quarter" idx="12"/>
          </p:nvPr>
        </p:nvSpPr>
        <p:spPr/>
        <p:txBody>
          <a:bodyPr/>
          <a:lstStyle>
            <a:lvl1pPr>
              <a:defRPr/>
            </a:lvl1pPr>
          </a:lstStyle>
          <a:p>
            <a:pPr>
              <a:defRPr/>
            </a:pPr>
            <a:fld id="{6C014393-B217-46DC-8EE0-69AB3C567BDA}" type="slidenum">
              <a:rPr lang="pt-BR"/>
              <a:pPr>
                <a:defRPr/>
              </a:pPr>
              <a:t>‹nº›</a:t>
            </a:fld>
            <a:endParaRPr lang="pt-BR"/>
          </a:p>
        </p:txBody>
      </p:sp>
    </p:spTree>
    <p:extLst>
      <p:ext uri="{BB962C8B-B14F-4D97-AF65-F5344CB8AC3E}">
        <p14:creationId xmlns:p14="http://schemas.microsoft.com/office/powerpoint/2010/main" val="98525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Data 5"/>
          <p:cNvSpPr>
            <a:spLocks noGrp="1"/>
          </p:cNvSpPr>
          <p:nvPr>
            <p:ph type="dt" sz="half" idx="10"/>
          </p:nvPr>
        </p:nvSpPr>
        <p:spPr/>
        <p:txBody>
          <a:bodyPr rtlCol="0"/>
          <a:lstStyle>
            <a:lvl1pPr>
              <a:defRPr/>
            </a:lvl1pPr>
          </a:lstStyle>
          <a:p>
            <a:pPr>
              <a:defRPr/>
            </a:pPr>
            <a:fld id="{6ACA2B3E-07AB-4306-9EC0-919AECBDC21D}" type="datetime1">
              <a:rPr lang="pt-BR"/>
              <a:pPr>
                <a:defRPr/>
              </a:pPr>
              <a:t>03/03/2018</a:t>
            </a:fld>
            <a:endParaRPr lang="pt-BR"/>
          </a:p>
        </p:txBody>
      </p:sp>
      <p:sp>
        <p:nvSpPr>
          <p:cNvPr id="4" name="Espaço Reservado para Número de Slide 6"/>
          <p:cNvSpPr>
            <a:spLocks noGrp="1"/>
          </p:cNvSpPr>
          <p:nvPr>
            <p:ph type="sldNum" sz="quarter" idx="11"/>
          </p:nvPr>
        </p:nvSpPr>
        <p:spPr/>
        <p:txBody>
          <a:bodyPr rtlCol="0"/>
          <a:lstStyle>
            <a:lvl1pPr>
              <a:defRPr/>
            </a:lvl1pPr>
          </a:lstStyle>
          <a:p>
            <a:pPr>
              <a:defRPr/>
            </a:pPr>
            <a:fld id="{1BCD175E-B89A-4786-A8FB-EE4F324FE0EF}" type="slidenum">
              <a:rPr lang="pt-BR"/>
              <a:pPr>
                <a:defRPr/>
              </a:pPr>
              <a:t>‹nº›</a:t>
            </a:fld>
            <a:endParaRPr lang="pt-BR"/>
          </a:p>
        </p:txBody>
      </p:sp>
      <p:sp>
        <p:nvSpPr>
          <p:cNvPr id="5" name="Espaço Reservado para Rodapé 7"/>
          <p:cNvSpPr>
            <a:spLocks noGrp="1"/>
          </p:cNvSpPr>
          <p:nvPr>
            <p:ph type="ftr" sz="quarter" idx="12"/>
          </p:nvPr>
        </p:nvSpPr>
        <p:spPr/>
        <p:txBody>
          <a:bodyPr rtlCol="0"/>
          <a:lstStyle>
            <a:lvl1pPr>
              <a:defRPr/>
            </a:lvl1pPr>
          </a:lstStyle>
          <a:p>
            <a:pPr>
              <a:defRPr/>
            </a:pPr>
            <a:r>
              <a:rPr lang="pt-BR"/>
              <a:t>Prof. Bill Sousa</a:t>
            </a:r>
          </a:p>
        </p:txBody>
      </p:sp>
    </p:spTree>
    <p:extLst>
      <p:ext uri="{BB962C8B-B14F-4D97-AF65-F5344CB8AC3E}">
        <p14:creationId xmlns:p14="http://schemas.microsoft.com/office/powerpoint/2010/main" val="355608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3"/>
          <p:cNvSpPr>
            <a:spLocks noGrp="1"/>
          </p:cNvSpPr>
          <p:nvPr>
            <p:ph type="dt" sz="half" idx="10"/>
          </p:nvPr>
        </p:nvSpPr>
        <p:spPr/>
        <p:txBody>
          <a:bodyPr/>
          <a:lstStyle>
            <a:lvl1pPr>
              <a:defRPr/>
            </a:lvl1pPr>
          </a:lstStyle>
          <a:p>
            <a:pPr>
              <a:defRPr/>
            </a:pPr>
            <a:fld id="{A3D48045-37E0-44C5-98AB-80AEC7617FD7}" type="datetime1">
              <a:rPr lang="pt-BR"/>
              <a:pPr>
                <a:defRPr/>
              </a:pPr>
              <a:t>03/03/2018</a:t>
            </a:fld>
            <a:endParaRPr lang="pt-BR"/>
          </a:p>
        </p:txBody>
      </p:sp>
      <p:sp>
        <p:nvSpPr>
          <p:cNvPr id="3" name="Espaço Reservado para Rodapé 2"/>
          <p:cNvSpPr>
            <a:spLocks noGrp="1"/>
          </p:cNvSpPr>
          <p:nvPr>
            <p:ph type="ftr" sz="quarter" idx="11"/>
          </p:nvPr>
        </p:nvSpPr>
        <p:spPr/>
        <p:txBody>
          <a:bodyPr/>
          <a:lstStyle>
            <a:lvl1pPr>
              <a:defRPr/>
            </a:lvl1pPr>
          </a:lstStyle>
          <a:p>
            <a:pPr>
              <a:defRPr/>
            </a:pPr>
            <a:r>
              <a:rPr lang="pt-BR"/>
              <a:t>Prof. Bill Sousa</a:t>
            </a:r>
          </a:p>
        </p:txBody>
      </p:sp>
      <p:sp>
        <p:nvSpPr>
          <p:cNvPr id="4" name="Espaço Reservado para Número de Slide 22"/>
          <p:cNvSpPr>
            <a:spLocks noGrp="1"/>
          </p:cNvSpPr>
          <p:nvPr>
            <p:ph type="sldNum" sz="quarter" idx="12"/>
          </p:nvPr>
        </p:nvSpPr>
        <p:spPr/>
        <p:txBody>
          <a:bodyPr/>
          <a:lstStyle>
            <a:lvl1pPr>
              <a:defRPr/>
            </a:lvl1pPr>
          </a:lstStyle>
          <a:p>
            <a:pPr>
              <a:defRPr/>
            </a:pPr>
            <a:fld id="{1082FFA9-1EB0-4C40-B1C2-519F68994110}" type="slidenum">
              <a:rPr lang="pt-BR"/>
              <a:pPr>
                <a:defRPr/>
              </a:pPr>
              <a:t>‹nº›</a:t>
            </a:fld>
            <a:endParaRPr lang="pt-BR"/>
          </a:p>
        </p:txBody>
      </p:sp>
    </p:spTree>
    <p:extLst>
      <p:ext uri="{BB962C8B-B14F-4D97-AF65-F5344CB8AC3E}">
        <p14:creationId xmlns:p14="http://schemas.microsoft.com/office/powerpoint/2010/main" val="113394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5" name="Conector reto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6" name="Conector reto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7" name="Conector reto 1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Conector reto 1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tângulo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Conector reto 2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Elipse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ítulo 1"/>
          <p:cNvSpPr>
            <a:spLocks noGrp="1"/>
          </p:cNvSpPr>
          <p:nvPr>
            <p:ph type="title"/>
          </p:nvPr>
        </p:nvSpPr>
        <p:spPr>
          <a:xfrm rot="5400000">
            <a:off x="3371850" y="3200400"/>
            <a:ext cx="6309360" cy="457200"/>
          </a:xfrm>
        </p:spPr>
        <p:txBody>
          <a:bodyPr/>
          <a:lstStyle>
            <a:lvl1pPr algn="l">
              <a:buNone/>
              <a:defRPr sz="2000" b="1" cap="small" baseline="0"/>
            </a:lvl1pPr>
          </a:lstStyle>
          <a:p>
            <a:r>
              <a:rPr lang="pt-BR"/>
              <a:t>Clique para editar o estilo do título mestre</a:t>
            </a:r>
            <a:endParaRPr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pt-BR"/>
              <a:t>Clique para editar os estilos do texto mestre</a:t>
            </a:r>
          </a:p>
        </p:txBody>
      </p:sp>
      <p:sp>
        <p:nvSpPr>
          <p:cNvPr id="18" name="Espaço Reservado para Conteúdo 17"/>
          <p:cNvSpPr>
            <a:spLocks noGrp="1"/>
          </p:cNvSpPr>
          <p:nvPr>
            <p:ph sz="quarter" idx="1"/>
          </p:nvPr>
        </p:nvSpPr>
        <p:spPr>
          <a:xfrm>
            <a:off x="304800" y="274320"/>
            <a:ext cx="5638800" cy="632764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2" name="Espaço Reservado para Data 20"/>
          <p:cNvSpPr>
            <a:spLocks noGrp="1"/>
          </p:cNvSpPr>
          <p:nvPr>
            <p:ph type="dt" sz="half" idx="10"/>
          </p:nvPr>
        </p:nvSpPr>
        <p:spPr/>
        <p:txBody>
          <a:bodyPr rtlCol="0"/>
          <a:lstStyle>
            <a:lvl1pPr>
              <a:defRPr/>
            </a:lvl1pPr>
          </a:lstStyle>
          <a:p>
            <a:pPr>
              <a:defRPr/>
            </a:pPr>
            <a:fld id="{FA4F2E19-7A12-4C17-8C3D-E897BB8581FC}" type="datetime1">
              <a:rPr lang="pt-BR"/>
              <a:pPr>
                <a:defRPr/>
              </a:pPr>
              <a:t>03/03/2018</a:t>
            </a:fld>
            <a:endParaRPr lang="pt-BR"/>
          </a:p>
        </p:txBody>
      </p:sp>
      <p:sp>
        <p:nvSpPr>
          <p:cNvPr id="13" name="Espaço Reservado para Número de Slide 21"/>
          <p:cNvSpPr>
            <a:spLocks noGrp="1"/>
          </p:cNvSpPr>
          <p:nvPr>
            <p:ph type="sldNum" sz="quarter" idx="11"/>
          </p:nvPr>
        </p:nvSpPr>
        <p:spPr/>
        <p:txBody>
          <a:bodyPr rtlCol="0"/>
          <a:lstStyle>
            <a:lvl1pPr>
              <a:defRPr/>
            </a:lvl1pPr>
          </a:lstStyle>
          <a:p>
            <a:pPr>
              <a:defRPr/>
            </a:pPr>
            <a:fld id="{F11F27B7-E358-4B85-88AA-7BF612E89807}" type="slidenum">
              <a:rPr lang="pt-BR"/>
              <a:pPr>
                <a:defRPr/>
              </a:pPr>
              <a:t>‹nº›</a:t>
            </a:fld>
            <a:endParaRPr lang="pt-BR"/>
          </a:p>
        </p:txBody>
      </p:sp>
      <p:sp>
        <p:nvSpPr>
          <p:cNvPr id="14" name="Espaço Reservado para Rodapé 22"/>
          <p:cNvSpPr>
            <a:spLocks noGrp="1"/>
          </p:cNvSpPr>
          <p:nvPr>
            <p:ph type="ftr" sz="quarter" idx="12"/>
          </p:nvPr>
        </p:nvSpPr>
        <p:spPr/>
        <p:txBody>
          <a:bodyPr rtlCol="0"/>
          <a:lstStyle>
            <a:lvl1pPr>
              <a:defRPr/>
            </a:lvl1pPr>
          </a:lstStyle>
          <a:p>
            <a:pPr>
              <a:defRPr/>
            </a:pPr>
            <a:r>
              <a:rPr lang="pt-BR"/>
              <a:t>Prof. Bill Sousa</a:t>
            </a:r>
          </a:p>
        </p:txBody>
      </p:sp>
    </p:spTree>
    <p:extLst>
      <p:ext uri="{BB962C8B-B14F-4D97-AF65-F5344CB8AC3E}">
        <p14:creationId xmlns:p14="http://schemas.microsoft.com/office/powerpoint/2010/main" val="236230003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5" name="Conector reto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6" name="Elipse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Conector reto 1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tângulo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Conector reto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Conector reto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11" name="Conector reto 23"/>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ítulo 1"/>
          <p:cNvSpPr>
            <a:spLocks noGrp="1"/>
          </p:cNvSpPr>
          <p:nvPr>
            <p:ph type="title"/>
          </p:nvPr>
        </p:nvSpPr>
        <p:spPr>
          <a:xfrm rot="5400000">
            <a:off x="3350133" y="3200400"/>
            <a:ext cx="6309360" cy="457200"/>
          </a:xfrm>
        </p:spPr>
        <p:txBody>
          <a:bodyPr/>
          <a:lstStyle>
            <a:lvl1pPr algn="l">
              <a:buNone/>
              <a:defRPr sz="2000" b="1"/>
            </a:lvl1pPr>
          </a:lstStyle>
          <a:p>
            <a:r>
              <a:rPr lang="pt-BR"/>
              <a:t>Clique para editar o estilo do título mestre</a:t>
            </a:r>
            <a:endParaRPr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pt-BR" noProof="0"/>
              <a:t>Clique no ícone para adicionar uma imagem</a:t>
            </a:r>
            <a:endParaRPr lang="en-US" noProof="0"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pt-BR"/>
              <a:t>Clique para editar os estilos do texto mestre</a:t>
            </a:r>
          </a:p>
        </p:txBody>
      </p:sp>
      <p:sp>
        <p:nvSpPr>
          <p:cNvPr id="12" name="Espaço Reservado para Data 16"/>
          <p:cNvSpPr>
            <a:spLocks noGrp="1"/>
          </p:cNvSpPr>
          <p:nvPr>
            <p:ph type="dt" sz="half" idx="10"/>
          </p:nvPr>
        </p:nvSpPr>
        <p:spPr/>
        <p:txBody>
          <a:bodyPr rtlCol="0"/>
          <a:lstStyle>
            <a:lvl1pPr>
              <a:defRPr/>
            </a:lvl1pPr>
          </a:lstStyle>
          <a:p>
            <a:pPr>
              <a:defRPr/>
            </a:pPr>
            <a:fld id="{ED870EAD-F2B6-443F-9E14-9369E62B45C6}" type="datetime1">
              <a:rPr lang="pt-BR"/>
              <a:pPr>
                <a:defRPr/>
              </a:pPr>
              <a:t>03/03/2018</a:t>
            </a:fld>
            <a:endParaRPr lang="pt-BR"/>
          </a:p>
        </p:txBody>
      </p:sp>
      <p:sp>
        <p:nvSpPr>
          <p:cNvPr id="13" name="Espaço Reservado para Número de Slide 17"/>
          <p:cNvSpPr>
            <a:spLocks noGrp="1"/>
          </p:cNvSpPr>
          <p:nvPr>
            <p:ph type="sldNum" sz="quarter" idx="11"/>
          </p:nvPr>
        </p:nvSpPr>
        <p:spPr/>
        <p:txBody>
          <a:bodyPr rtlCol="0"/>
          <a:lstStyle>
            <a:lvl1pPr>
              <a:defRPr/>
            </a:lvl1pPr>
          </a:lstStyle>
          <a:p>
            <a:pPr>
              <a:defRPr/>
            </a:pPr>
            <a:fld id="{E3CA463B-BA80-4DB3-B008-7C6EF91F1E73}" type="slidenum">
              <a:rPr lang="pt-BR"/>
              <a:pPr>
                <a:defRPr/>
              </a:pPr>
              <a:t>‹nº›</a:t>
            </a:fld>
            <a:endParaRPr lang="pt-BR"/>
          </a:p>
        </p:txBody>
      </p:sp>
      <p:sp>
        <p:nvSpPr>
          <p:cNvPr id="14" name="Espaço Reservado para Rodapé 20"/>
          <p:cNvSpPr>
            <a:spLocks noGrp="1"/>
          </p:cNvSpPr>
          <p:nvPr>
            <p:ph type="ftr" sz="quarter" idx="12"/>
          </p:nvPr>
        </p:nvSpPr>
        <p:spPr/>
        <p:txBody>
          <a:bodyPr rtlCol="0"/>
          <a:lstStyle>
            <a:lvl1pPr>
              <a:defRPr/>
            </a:lvl1pPr>
          </a:lstStyle>
          <a:p>
            <a:pPr>
              <a:defRPr/>
            </a:pPr>
            <a:r>
              <a:rPr lang="pt-BR"/>
              <a:t>Prof. Bill Sousa</a:t>
            </a:r>
          </a:p>
        </p:txBody>
      </p:sp>
    </p:spTree>
    <p:extLst>
      <p:ext uri="{BB962C8B-B14F-4D97-AF65-F5344CB8AC3E}">
        <p14:creationId xmlns:p14="http://schemas.microsoft.com/office/powerpoint/2010/main" val="107797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lang="pt-BR"/>
              <a:t>Clique para editar o estilo do título mestre</a:t>
            </a:r>
            <a:endParaRPr lang="en-US"/>
          </a:p>
        </p:txBody>
      </p:sp>
      <p:sp>
        <p:nvSpPr>
          <p:cNvPr id="1028" name="Espaço Reservado para Texto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4" name="Espaço Reservado para Data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CBECD54B-548E-431C-A120-A20ACD36C041}" type="datetime1">
              <a:rPr lang="pt-BR"/>
              <a:pPr>
                <a:defRPr/>
              </a:pPr>
              <a:t>03/03/2018</a:t>
            </a:fld>
            <a:endParaRPr lang="pt-BR"/>
          </a:p>
        </p:txBody>
      </p:sp>
      <p:sp>
        <p:nvSpPr>
          <p:cNvPr id="3" name="Espaço Reservado para Rodapé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r>
              <a:rPr lang="pt-BR"/>
              <a:t>Prof. Bill Sousa</a:t>
            </a: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32" name="Conector reto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Conector reto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Elipse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Espaço Reservado para Número de Slide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EB7BC4C9-62B0-4157-A951-145156DC8B4D}"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57" r:id="rId4"/>
    <p:sldLayoutId id="2147483958" r:id="rId5"/>
    <p:sldLayoutId id="2147483965" r:id="rId6"/>
    <p:sldLayoutId id="2147483959" r:id="rId7"/>
    <p:sldLayoutId id="2147483966" r:id="rId8"/>
    <p:sldLayoutId id="2147483967" r:id="rId9"/>
    <p:sldLayoutId id="2147483960" r:id="rId10"/>
    <p:sldLayoutId id="2147483961" r:id="rId11"/>
  </p:sldLayoutIdLst>
  <p:hf sldNum="0"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8175" y="2116138"/>
            <a:ext cx="6805613" cy="2105025"/>
          </a:xfrm>
        </p:spPr>
        <p:txBody>
          <a:bodyPr/>
          <a:lstStyle/>
          <a:p>
            <a:pPr algn="ctr" eaLnBrk="1" hangingPunct="1">
              <a:defRPr/>
            </a:pPr>
            <a:r>
              <a:rPr lang="pt-BR" altLang="pt-BR" sz="4000" dirty="0">
                <a:solidFill>
                  <a:schemeClr val="tx1"/>
                </a:solidFill>
              </a:rPr>
              <a:t>Desenvolvimento de Tópicos Frasais</a:t>
            </a:r>
            <a:endParaRPr lang="pt-BR" altLang="pt-BR" sz="2000" dirty="0">
              <a:solidFill>
                <a:schemeClr val="tx1"/>
              </a:solidFill>
            </a:endParaRPr>
          </a:p>
        </p:txBody>
      </p:sp>
      <p:sp>
        <p:nvSpPr>
          <p:cNvPr id="5" name="Subtítulo 2"/>
          <p:cNvSpPr>
            <a:spLocks noGrp="1"/>
          </p:cNvSpPr>
          <p:nvPr/>
        </p:nvSpPr>
        <p:spPr bwMode="auto">
          <a:xfrm>
            <a:off x="-228600" y="44450"/>
            <a:ext cx="1099343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0" indent="0" algn="l" defTabSz="457200" rtl="0" fontAlgn="base">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fontAlgn="base">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fontAlgn="base">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fontAlgn="base">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fontAlgn="base">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fontAlgn="auto">
              <a:spcBef>
                <a:spcPts val="0"/>
              </a:spcBef>
              <a:spcAft>
                <a:spcPts val="0"/>
              </a:spcAft>
              <a:defRPr/>
            </a:pPr>
            <a:r>
              <a:rPr lang="pt-BR" b="1" dirty="0">
                <a:solidFill>
                  <a:schemeClr val="tx1"/>
                </a:solidFill>
              </a:rPr>
              <a:t>Universidade católica de Pernambuco</a:t>
            </a:r>
          </a:p>
          <a:p>
            <a:pPr algn="ctr" fontAlgn="auto">
              <a:spcBef>
                <a:spcPts val="0"/>
              </a:spcBef>
              <a:spcAft>
                <a:spcPts val="0"/>
              </a:spcAft>
              <a:defRPr/>
            </a:pPr>
            <a:r>
              <a:rPr lang="pt-BR" b="1" dirty="0">
                <a:solidFill>
                  <a:schemeClr val="tx1"/>
                </a:solidFill>
              </a:rPr>
              <a:t>Centro de teologia e ciências humanas</a:t>
            </a:r>
          </a:p>
          <a:p>
            <a:pPr algn="ctr" fontAlgn="auto">
              <a:spcBef>
                <a:spcPts val="0"/>
              </a:spcBef>
              <a:spcAft>
                <a:spcPts val="0"/>
              </a:spcAft>
              <a:defRPr/>
            </a:pPr>
            <a:r>
              <a:rPr lang="pt-BR" b="1" dirty="0">
                <a:solidFill>
                  <a:schemeClr val="tx1"/>
                </a:solidFill>
              </a:rPr>
              <a:t>Departamento de letras</a:t>
            </a:r>
          </a:p>
          <a:p>
            <a:pPr algn="ctr" fontAlgn="auto">
              <a:spcBef>
                <a:spcPts val="0"/>
              </a:spcBef>
              <a:spcAft>
                <a:spcPts val="0"/>
              </a:spcAft>
              <a:defRPr/>
            </a:pPr>
            <a:endParaRPr lang="pt-BR" i="1" dirty="0">
              <a:solidFill>
                <a:schemeClr val="tx1"/>
              </a:solidFill>
            </a:endParaRPr>
          </a:p>
          <a:p>
            <a:pPr algn="ctr" fontAlgn="auto">
              <a:spcBef>
                <a:spcPts val="0"/>
              </a:spcBef>
              <a:spcAft>
                <a:spcPts val="0"/>
              </a:spcAft>
              <a:defRPr/>
            </a:pPr>
            <a:r>
              <a:rPr lang="pt-BR" i="1" dirty="0">
                <a:solidFill>
                  <a:schemeClr val="tx1"/>
                </a:solidFill>
              </a:rPr>
              <a:t>Disciplina: português Instrumental</a:t>
            </a:r>
          </a:p>
          <a:p>
            <a:pPr algn="ctr" fontAlgn="auto">
              <a:spcBef>
                <a:spcPts val="0"/>
              </a:spcBef>
              <a:spcAft>
                <a:spcPts val="0"/>
              </a:spcAft>
              <a:defRPr/>
            </a:pPr>
            <a:r>
              <a:rPr lang="pt-BR" i="1" dirty="0">
                <a:solidFill>
                  <a:schemeClr val="tx1"/>
                </a:solidFill>
              </a:rPr>
              <a:t>Professor: </a:t>
            </a:r>
            <a:r>
              <a:rPr lang="pt-BR" i="1" dirty="0" err="1">
                <a:solidFill>
                  <a:schemeClr val="tx1"/>
                </a:solidFill>
              </a:rPr>
              <a:t>antonio</a:t>
            </a:r>
            <a:r>
              <a:rPr lang="pt-BR" i="1" dirty="0">
                <a:solidFill>
                  <a:schemeClr val="tx1"/>
                </a:solidFill>
              </a:rPr>
              <a:t> </a:t>
            </a:r>
            <a:r>
              <a:rPr lang="pt-BR" i="1" dirty="0" err="1">
                <a:solidFill>
                  <a:schemeClr val="tx1"/>
                </a:solidFill>
              </a:rPr>
              <a:t>moraes</a:t>
            </a:r>
            <a:endParaRPr lang="pt-BR" i="1" dirty="0">
              <a:solidFill>
                <a:schemeClr val="tx1"/>
              </a:solidFill>
            </a:endParaRPr>
          </a:p>
        </p:txBody>
      </p:sp>
      <p:sp>
        <p:nvSpPr>
          <p:cNvPr id="6" name="CaixaDeTexto 5">
            <a:extLst>
              <a:ext uri="{FF2B5EF4-FFF2-40B4-BE49-F238E27FC236}">
                <a16:creationId xmlns:a16="http://schemas.microsoft.com/office/drawing/2014/main" id="{D10A30E9-18CF-4E4F-AE92-DF45A50A4733}"/>
              </a:ext>
            </a:extLst>
          </p:cNvPr>
          <p:cNvSpPr txBox="1">
            <a:spLocks noChangeArrowheads="1"/>
          </p:cNvSpPr>
          <p:nvPr/>
        </p:nvSpPr>
        <p:spPr bwMode="auto">
          <a:xfrm>
            <a:off x="0" y="6178694"/>
            <a:ext cx="10044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pt-BR" altLang="pt-BR" sz="1800" b="1" dirty="0">
                <a:latin typeface="Gill Sans MT" panose="020B0502020104020203" pitchFamily="34" charset="0"/>
              </a:rPr>
              <a:t>RECIFE,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tópicos frasais: definição</a:t>
            </a:r>
          </a:p>
        </p:txBody>
      </p:sp>
      <p:sp>
        <p:nvSpPr>
          <p:cNvPr id="18435"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endParaRPr lang="pt-BR" altLang="pt-BR"/>
          </a:p>
          <a:p>
            <a:pPr algn="just"/>
            <a:r>
              <a:rPr lang="pt-BR" altLang="pt-BR"/>
              <a:t>“</a:t>
            </a:r>
            <a:r>
              <a:rPr lang="pt-BR" altLang="pt-BR" i="1"/>
              <a:t>A língua é um conjunto de sinais que exprimem ideias, sistema de ações e meio pelo qual uma dada sociedade expressa o mundo que a cerca;</a:t>
            </a:r>
            <a:r>
              <a:rPr lang="pt-BR" altLang="pt-BR"/>
              <a:t> é a utilização social da faculdade de linguagem. Criação da sociedade, não pode ser imutável; ao contrário, tem de viver em perpétua evolução, paralela ao organismo social que a criou.” (MORENO, Cláudio &amp; GUEDES, Paulo Coimbra. </a:t>
            </a:r>
            <a:r>
              <a:rPr lang="pt-BR" altLang="pt-BR" i="1"/>
              <a:t>Curso básico de redação</a:t>
            </a:r>
            <a:r>
              <a:rPr lang="pt-BR" altLang="pt-BR"/>
              <a:t>).</a:t>
            </a:r>
          </a:p>
          <a:p>
            <a:pPr algn="just"/>
            <a:endParaRPr lang="pt-BR" alt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tópicos frasais: divisão</a:t>
            </a:r>
          </a:p>
        </p:txBody>
      </p:sp>
      <p:sp>
        <p:nvSpPr>
          <p:cNvPr id="19459"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a:t>
            </a:r>
            <a:r>
              <a:rPr lang="pt-BR" altLang="pt-BR" i="1"/>
              <a:t>Dividimos o ensaio em três partes: introdução, desenvolvimento e conclusão</a:t>
            </a:r>
            <a:r>
              <a:rPr lang="pt-BR" altLang="pt-BR"/>
              <a:t>. A introdução estabelece o objetivo e a ideia central do ensaio, além de indicar como esta ideia central será desenvolvida. O desenvolvimento explana a ideia central enunciada na introdução. Fazem parte do desenvolvimento os parágrafos restantes, exceto o último. Este é ocupado pela conclusão, que retoma a ideia central expressa na introdução e resume a explanação feita sobre ela no desenvolvimento.” (MORENO, Cláudio &amp; GUEDES, Paulo Coimbra. </a:t>
            </a:r>
            <a:r>
              <a:rPr lang="pt-BR" altLang="pt-BR" i="1"/>
              <a:t>Curso básico de redação</a:t>
            </a:r>
            <a:r>
              <a:rPr lang="pt-BR" altLang="pt-B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tópicos frasais: alusão histórica</a:t>
            </a:r>
          </a:p>
        </p:txBody>
      </p:sp>
      <p:sp>
        <p:nvSpPr>
          <p:cNvPr id="20483"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366713">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endParaRPr lang="pt-BR" altLang="pt-BR"/>
          </a:p>
          <a:p>
            <a:pPr algn="just"/>
            <a:r>
              <a:rPr lang="pt-BR" altLang="pt-BR"/>
              <a:t>“</a:t>
            </a:r>
            <a:r>
              <a:rPr lang="pt-BR" altLang="pt-BR" i="1"/>
              <a:t>Conta uma tradição cara ao povo americano</a:t>
            </a:r>
            <a:r>
              <a:rPr lang="pt-BR" altLang="pt-BR"/>
              <a:t> que o Sino da Liberdade, cujos sons anunciaram, em Filadélfia, o nascimento dos Estados Unidos, inopinadamente se fendeu, estalando, pelo passamento de Marshall. Era uma dessas casualidades eloquentes, em que a alma ignota das coisas parece lembrar misteriosamente aos homens as grandes verdades esquecidas.” </a:t>
            </a:r>
          </a:p>
          <a:p>
            <a:pPr lvl="1" algn="just">
              <a:buFont typeface="Wingdings 2" panose="05020102010507070707" pitchFamily="18" charset="2"/>
              <a:buNone/>
            </a:pPr>
            <a:endParaRPr lang="pt-BR" altLang="pt-BR"/>
          </a:p>
          <a:p>
            <a:pPr lvl="1" algn="just">
              <a:buFont typeface="Wingdings 2" panose="05020102010507070707" pitchFamily="18" charset="2"/>
              <a:buNone/>
            </a:pPr>
            <a:r>
              <a:rPr lang="pt-BR" altLang="pt-BR"/>
              <a:t>(Rui Barbosa apud GARCIA, Othon Moacir. Comunicação em prosa moderna. 11. ed. Rio de Janeiro, FGV, 1983, p. 210).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tópicos frasais: interrogação</a:t>
            </a:r>
          </a:p>
        </p:txBody>
      </p:sp>
      <p:sp>
        <p:nvSpPr>
          <p:cNvPr id="21507"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endParaRPr lang="pt-BR" altLang="pt-BR"/>
          </a:p>
          <a:p>
            <a:pPr algn="just"/>
            <a:r>
              <a:rPr lang="pt-BR" altLang="pt-BR"/>
              <a:t>“</a:t>
            </a:r>
            <a:r>
              <a:rPr lang="pt-BR" altLang="pt-BR" i="1"/>
              <a:t>Por que me lembraria agora daquela velhinha de Florença?</a:t>
            </a:r>
            <a:r>
              <a:rPr lang="pt-BR" altLang="pt-BR"/>
              <a:t> Há sentimentos antigos, dentro de nós, que não perdem a força, que não se deixam aniquilar pelo tempo e pelos acontecimentos; estão apenas reclinados como em cadeiras invisíveis, numa obscura sala de espera.” (Cecília Meireles. </a:t>
            </a:r>
            <a:r>
              <a:rPr lang="pt-BR" altLang="pt-BR" i="1"/>
              <a:t>Ilusões.</a:t>
            </a:r>
            <a:r>
              <a:rPr lang="pt-BR" altLang="pt-B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Desenvolvimento do tópico frasal...</a:t>
            </a:r>
          </a:p>
        </p:txBody>
      </p:sp>
      <p:sp>
        <p:nvSpPr>
          <p:cNvPr id="10243" name="Espaço Reservado para Conteúdo 2"/>
          <p:cNvSpPr txBox="1">
            <a:spLocks/>
          </p:cNvSpPr>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defRPr/>
            </a:pPr>
            <a:endParaRPr lang="pt-BR" dirty="0"/>
          </a:p>
          <a:p>
            <a:pPr marL="0" indent="0" algn="just">
              <a:buFont typeface="Wingdings" panose="05000000000000000000" pitchFamily="2" charset="2"/>
              <a:buNone/>
              <a:defRPr/>
            </a:pPr>
            <a:endParaRPr lang="pt-BR" dirty="0"/>
          </a:p>
          <a:p>
            <a:pPr marL="0" indent="0" algn="just">
              <a:buFont typeface="Wingdings" panose="05000000000000000000" pitchFamily="2" charset="2"/>
              <a:buNone/>
              <a:defRPr/>
            </a:pPr>
            <a:endParaRPr lang="pt-BR" dirty="0"/>
          </a:p>
          <a:p>
            <a:pPr marL="0" indent="0" algn="just">
              <a:buFont typeface="Wingdings" panose="05000000000000000000" pitchFamily="2" charset="2"/>
              <a:buNone/>
              <a:defRPr/>
            </a:pPr>
            <a:endParaRPr lang="pt-BR" dirty="0"/>
          </a:p>
          <a:p>
            <a:pPr marL="0" indent="0" algn="just">
              <a:buFont typeface="Wingdings" panose="05000000000000000000" pitchFamily="2" charset="2"/>
              <a:buNone/>
              <a:defRPr/>
            </a:pPr>
            <a:endParaRPr lang="pt-BR" dirty="0"/>
          </a:p>
          <a:p>
            <a:pPr marL="0" indent="0" algn="ctr">
              <a:buFont typeface="Wingdings" panose="05000000000000000000" pitchFamily="2" charset="2"/>
              <a:buNone/>
              <a:defRPr/>
            </a:pPr>
            <a:r>
              <a:rPr lang="pt-BR" dirty="0"/>
              <a:t>Como?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Enumeração ou descrição de detalhes</a:t>
            </a:r>
          </a:p>
        </p:txBody>
      </p:sp>
      <p:sp>
        <p:nvSpPr>
          <p:cNvPr id="23555"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defRPr/>
            </a:pPr>
            <a:endParaRPr lang="pt-BR" altLang="pt-BR" dirty="0"/>
          </a:p>
          <a:p>
            <a:pPr algn="just">
              <a:defRPr/>
            </a:pPr>
            <a:r>
              <a:rPr lang="pt-BR" altLang="pt-BR" dirty="0"/>
              <a:t>“A vida agitada das grandes cidades aumenta os índices de doenças do coração. O tráfego intenso, o ruído do tráfego, as preocupações geradas pela pressa, o almoço corrido, o horário de entrar no trabalho, tudo isso abala as pessoas, produzindo o stress e ataca o coração”.</a:t>
            </a:r>
          </a:p>
          <a:p>
            <a:pPr algn="just">
              <a:defRPr/>
            </a:pPr>
            <a:endParaRPr lang="pt-BR" altLang="pt-B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Desenvolvimento por definição</a:t>
            </a:r>
          </a:p>
        </p:txBody>
      </p:sp>
      <p:sp>
        <p:nvSpPr>
          <p:cNvPr id="24579"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endParaRPr lang="pt-BR" altLang="pt-BR"/>
          </a:p>
          <a:p>
            <a:pPr algn="just"/>
            <a:r>
              <a:rPr lang="pt-BR" altLang="pt-BR"/>
              <a:t>“A vida agitada das grandes cidades aumenta os índices de doenças do coração. Vida agitada é aquela em que o indivíduo não tem tempo para cuidar de si próprio, mercê dos compromissos assumidos e do tempo exíguo para cumpri-los. Entre as doenças do coração, a mais comum é a que ataca as artérias coronárias, assim chamadas porque envolvem o coração, como uma coroa, para irrigá-lo em toda a sua topologia”.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Confronto</a:t>
            </a:r>
          </a:p>
        </p:txBody>
      </p:sp>
      <p:sp>
        <p:nvSpPr>
          <p:cNvPr id="25603"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defRPr/>
            </a:pPr>
            <a:endParaRPr lang="pt-BR" altLang="pt-BR" dirty="0"/>
          </a:p>
          <a:p>
            <a:pPr algn="just">
              <a:defRPr/>
            </a:pPr>
            <a:r>
              <a:rPr lang="pt-BR" altLang="pt-BR" dirty="0"/>
              <a:t>“Política e politicalha não se confundem, não se parecem, não se relacionam uma com a outra. Antes se negam, se excluem, se repulsam mutuamente. A política é a arte de gerir o Estado segundo princípios definidos, regras morais, leis escritas ou tradições respeitáveis. A politicalha é indústria de explorar o benefício de interesses pessoais”. (Rui Barbosa)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Analogia e comparação</a:t>
            </a:r>
          </a:p>
        </p:txBody>
      </p:sp>
      <p:sp>
        <p:nvSpPr>
          <p:cNvPr id="26627"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“A vida agitada das grandes cidades aumenta os índices de doenças do coração. Imagine o leitor, por exemplo, um automóvel dirigindo suavemente, com trocas de marcha em tempo exato, sem freadas bruscas ou curvas violentas. A vida útil desse veículo tende a prolongar-se bastante. Imagine agora o contrário: um automóvel cujo proprietário se compraz em arrancadas de ‘cantar pneus’, curvas no limite de aderência, marchas esticadas e freadas violentas. A vida útil deste último tende a decair miseravelmente”.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Causas e consequências</a:t>
            </a:r>
          </a:p>
        </p:txBody>
      </p:sp>
      <p:sp>
        <p:nvSpPr>
          <p:cNvPr id="27651"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defRPr/>
            </a:pPr>
            <a:r>
              <a:rPr lang="pt-BR" altLang="pt-BR" dirty="0"/>
              <a:t>“A maior parte da classe política brasileira não goza de muito prestígio e confiabilidade por parte da população, pois os parlamentares, em sua maioria, preocupam-se muito mais com a discussão dos mecanismos que os fazem chegar ao poder do que com os problemas reais da população. Com isso, os grandes problemas que afligem o povo brasileiro deixam de ser convenientemente discutidos.” (Branca </a:t>
            </a:r>
            <a:r>
              <a:rPr lang="pt-BR" altLang="pt-BR" dirty="0" err="1"/>
              <a:t>Granatio</a:t>
            </a:r>
            <a:r>
              <a:rPr lang="pt-BR" altLang="pt-BR" dirty="0"/>
              <a:t>. Técnicas básicas de redação).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O parágrafo...</a:t>
            </a:r>
          </a:p>
        </p:txBody>
      </p:sp>
      <p:sp>
        <p:nvSpPr>
          <p:cNvPr id="10243" name="Espaço Reservado para Conteúdo 2"/>
          <p:cNvSpPr txBox="1">
            <a:spLocks/>
          </p:cNvSpPr>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defRPr/>
            </a:pPr>
            <a:endParaRPr lang="pt-BR" dirty="0"/>
          </a:p>
          <a:p>
            <a:pPr marL="0" indent="0" algn="just">
              <a:buFont typeface="Wingdings" panose="05000000000000000000" pitchFamily="2" charset="2"/>
              <a:buNone/>
              <a:defRPr/>
            </a:pPr>
            <a:endParaRPr lang="pt-BR" dirty="0"/>
          </a:p>
          <a:p>
            <a:pPr marL="0" indent="0" algn="just">
              <a:buFont typeface="Wingdings" panose="05000000000000000000" pitchFamily="2" charset="2"/>
              <a:buNone/>
              <a:defRPr/>
            </a:pPr>
            <a:endParaRPr lang="pt-BR" dirty="0"/>
          </a:p>
          <a:p>
            <a:pPr marL="0" indent="0" algn="just">
              <a:buFont typeface="Wingdings" panose="05000000000000000000" pitchFamily="2" charset="2"/>
              <a:buNone/>
              <a:defRPr/>
            </a:pPr>
            <a:endParaRPr lang="pt-BR" dirty="0"/>
          </a:p>
          <a:p>
            <a:pPr marL="0" indent="0" algn="just">
              <a:buFont typeface="Wingdings" panose="05000000000000000000" pitchFamily="2" charset="2"/>
              <a:buNone/>
              <a:defRPr/>
            </a:pPr>
            <a:endParaRPr lang="pt-BR" dirty="0"/>
          </a:p>
          <a:p>
            <a:pPr marL="0" indent="0" algn="ctr">
              <a:buFont typeface="Wingdings" panose="05000000000000000000" pitchFamily="2" charset="2"/>
              <a:buNone/>
              <a:defRPr/>
            </a:pPr>
            <a:r>
              <a:rPr lang="pt-BR" dirty="0"/>
              <a:t>O que fica após a discussão da aula passada?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115888"/>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Desenvolvimento por exemplo específico</a:t>
            </a:r>
          </a:p>
        </p:txBody>
      </p:sp>
      <p:sp>
        <p:nvSpPr>
          <p:cNvPr id="28675" name="Espaço Reservado para Conteúdo 2"/>
          <p:cNvSpPr txBox="1">
            <a:spLocks/>
          </p:cNvSpPr>
          <p:nvPr/>
        </p:nvSpPr>
        <p:spPr bwMode="auto">
          <a:xfrm>
            <a:off x="457200" y="1125538"/>
            <a:ext cx="74676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defRPr/>
            </a:pPr>
            <a:r>
              <a:rPr lang="pt-BR" altLang="pt-BR" dirty="0"/>
              <a:t>“A vida agitada das grandes cidades aumenta os índices de doenças do coração. Imaginemos um chefe de família que deixa sua casa, às 06h30 da manhã. Logo de início, tem de enfrentar a fila da condução. A angústia de demora: será que vem ou não vem o ônibus? Finalmente vem. Superlotado. Sobe ele, aos trancos, e logo enfrenta a roleta. Troco? Não tem troco pra vinte. Espera um pouco para passar na roleta. Agora tem, pode passar. Finalmente, o ponto da descida. O relógio do ponto. Em cima da hora. Neste momento, o relógio do coração do nosso amigo já passou do ponto. Está acelerado.”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404813"/>
            <a:ext cx="771525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Desenvolvimento por fundamentação da proposição</a:t>
            </a:r>
          </a:p>
        </p:txBody>
      </p:sp>
      <p:sp>
        <p:nvSpPr>
          <p:cNvPr id="29699"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“A vida agitada das grandes cidades aumenta os índices de doenças do coração. Somente na última década, segundo informações da Secretaria de Saúde de São Paulo, o paulistano enfartou vinte vezes mais do que no decênio anterior. O stress causado pela vida intensa acelera os batimentos cardíacos, por intermédio da injeção exagerada de adrenalina, e apressa o surgimento dos problemas de coração.”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pt-BR" dirty="0"/>
              <a:t>Referências</a:t>
            </a:r>
          </a:p>
        </p:txBody>
      </p:sp>
      <p:sp>
        <p:nvSpPr>
          <p:cNvPr id="30723" name="Espaço Reservado para Conteúdo 2"/>
          <p:cNvSpPr>
            <a:spLocks noGrp="1"/>
          </p:cNvSpPr>
          <p:nvPr>
            <p:ph sz="quarter" idx="1"/>
          </p:nvPr>
        </p:nvSpPr>
        <p:spPr>
          <a:xfrm>
            <a:off x="457200" y="1600200"/>
            <a:ext cx="7467600" cy="4873625"/>
          </a:xfrm>
        </p:spPr>
        <p:txBody>
          <a:bodyPr/>
          <a:lstStyle/>
          <a:p>
            <a:r>
              <a:rPr lang="pt-BR" altLang="pt-BR"/>
              <a:t>ABREU, Antônio Suárez. </a:t>
            </a:r>
            <a:r>
              <a:rPr lang="pt-BR" altLang="pt-BR" i="1"/>
              <a:t>Curso de redação</a:t>
            </a:r>
            <a:r>
              <a:rPr lang="pt-BR" altLang="pt-BR"/>
              <a:t>. 12. ed. São Paulo: Ática, 2004. </a:t>
            </a:r>
          </a:p>
          <a:p>
            <a:endParaRPr lang="pt-BR" altLang="pt-BR"/>
          </a:p>
          <a:p>
            <a:r>
              <a:rPr lang="pt-BR" altLang="pt-BR"/>
              <a:t>GARCIA, Othon Moacir. </a:t>
            </a:r>
            <a:r>
              <a:rPr lang="pt-BR" altLang="pt-BR" i="1"/>
              <a:t>Comunicação em prosa moderna</a:t>
            </a:r>
            <a:r>
              <a:rPr lang="pt-BR" altLang="pt-BR"/>
              <a:t>. 20. ed. Rio de Janeiro, 2001.</a:t>
            </a:r>
          </a:p>
          <a:p>
            <a:r>
              <a:rPr lang="pt-BR" altLang="pt-BR"/>
              <a:t> </a:t>
            </a:r>
          </a:p>
          <a:p>
            <a:r>
              <a:rPr lang="pt-BR" altLang="pt-BR"/>
              <a:t>NICOLA, José de &amp; TERRA, Ernani. </a:t>
            </a:r>
            <a:r>
              <a:rPr lang="pt-BR" altLang="pt-BR" i="1"/>
              <a:t>Práticas de linguagem</a:t>
            </a:r>
            <a:r>
              <a:rPr lang="pt-BR" altLang="pt-BR"/>
              <a:t>: leitura &amp; produção de textos: ensino médio. São Paulo: Scipione, 2001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50850"/>
            <a:ext cx="7467600" cy="1143000"/>
          </a:xfrm>
        </p:spPr>
        <p:txBody>
          <a:bodyPr/>
          <a:lstStyle/>
          <a:p>
            <a:pPr>
              <a:defRPr/>
            </a:pPr>
            <a:r>
              <a:rPr lang="pt-BR" dirty="0"/>
              <a:t>Exercício</a:t>
            </a:r>
          </a:p>
        </p:txBody>
      </p:sp>
      <p:sp>
        <p:nvSpPr>
          <p:cNvPr id="31747" name="Espaço Reservado para Conteúdo 2"/>
          <p:cNvSpPr>
            <a:spLocks noGrp="1"/>
          </p:cNvSpPr>
          <p:nvPr>
            <p:ph sz="quarter" idx="1"/>
          </p:nvPr>
        </p:nvSpPr>
        <p:spPr>
          <a:xfrm>
            <a:off x="457200" y="836613"/>
            <a:ext cx="7467600" cy="5637212"/>
          </a:xfrm>
        </p:spPr>
        <p:txBody>
          <a:bodyPr/>
          <a:lstStyle/>
          <a:p>
            <a:pPr marL="0" indent="0" algn="just">
              <a:buFont typeface="Wingdings" panose="05000000000000000000" pitchFamily="2" charset="2"/>
              <a:buNone/>
            </a:pPr>
            <a:r>
              <a:rPr lang="pt-BR" altLang="pt-BR"/>
              <a:t>1. Escreva três tópicos frasais (</a:t>
            </a:r>
            <a:r>
              <a:rPr lang="pt-BR" altLang="pt-BR" i="1"/>
              <a:t>declaração inicial, alusão histórica e interrogação</a:t>
            </a:r>
            <a:r>
              <a:rPr lang="pt-BR" altLang="pt-BR"/>
              <a:t>) a respeito de um dos seguintes temas:</a:t>
            </a:r>
          </a:p>
          <a:p>
            <a:pPr marL="0" indent="0" algn="just">
              <a:buFont typeface="Wingdings" panose="05000000000000000000" pitchFamily="2" charset="2"/>
              <a:buNone/>
            </a:pPr>
            <a:endParaRPr lang="pt-BR" altLang="pt-BR"/>
          </a:p>
          <a:p>
            <a:pPr marL="0" indent="0" algn="just">
              <a:buFont typeface="Wingdings" panose="05000000000000000000" pitchFamily="2" charset="2"/>
              <a:buNone/>
            </a:pPr>
            <a:r>
              <a:rPr lang="pt-BR" altLang="pt-BR"/>
              <a:t>a) O trabalho da mulher fora de casa.</a:t>
            </a:r>
          </a:p>
          <a:p>
            <a:pPr marL="0" indent="0" algn="just">
              <a:buFont typeface="Wingdings" panose="05000000000000000000" pitchFamily="2" charset="2"/>
              <a:buNone/>
            </a:pPr>
            <a:r>
              <a:rPr lang="pt-BR" altLang="pt-BR"/>
              <a:t>b) A crise no Brasil.</a:t>
            </a:r>
          </a:p>
          <a:p>
            <a:pPr marL="0" indent="0" algn="just">
              <a:buFont typeface="Wingdings" panose="05000000000000000000" pitchFamily="2" charset="2"/>
              <a:buNone/>
            </a:pPr>
            <a:r>
              <a:rPr lang="pt-BR" altLang="pt-BR"/>
              <a:t>c) A educação brasileira no século XXI.</a:t>
            </a:r>
          </a:p>
          <a:p>
            <a:pPr marL="0" indent="0" algn="just">
              <a:buFont typeface="Wingdings" panose="05000000000000000000" pitchFamily="2" charset="2"/>
              <a:buNone/>
            </a:pPr>
            <a:r>
              <a:rPr lang="pt-BR" altLang="pt-BR"/>
              <a:t> </a:t>
            </a:r>
          </a:p>
          <a:p>
            <a:pPr marL="0" indent="0" algn="just">
              <a:buFont typeface="Wingdings" panose="05000000000000000000" pitchFamily="2" charset="2"/>
              <a:buNone/>
            </a:pPr>
            <a:r>
              <a:rPr lang="pt-BR" altLang="pt-BR"/>
              <a:t>2. Escolha um dos tópicos frasais elaborados no exercício anterior e desenvolva-o por </a:t>
            </a:r>
            <a:r>
              <a:rPr lang="pt-BR" altLang="pt-BR" i="1"/>
              <a:t>detalhes, exemplo específico </a:t>
            </a:r>
            <a:r>
              <a:rPr lang="pt-BR" altLang="pt-BR"/>
              <a:t>e</a:t>
            </a:r>
            <a:r>
              <a:rPr lang="pt-BR" altLang="pt-BR" i="1"/>
              <a:t> fundamentação da proposição.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Definição de parágrafo</a:t>
            </a:r>
          </a:p>
        </p:txBody>
      </p:sp>
      <p:sp>
        <p:nvSpPr>
          <p:cNvPr id="11267" name="Espaço Reservado para Conteúdo 2"/>
          <p:cNvSpPr txBox="1">
            <a:spLocks/>
          </p:cNvSpPr>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O parágrafo é uma estrutura superior à frase, que desenvolve, eficazmente, uma única ideia-núcleo. Ele consta, normalmente, sobretudo na dissertação e na descrição, de duas e, às vezes, de três partes: a introdução, o desenvolvimento e a conclusão. A introdução é geralmente constituída de um ou dois períodos curtos iniciais, onde se expressa a ideia principal. É denominada por Othon Moacir Garcia de </a:t>
            </a:r>
            <a:r>
              <a:rPr lang="pt-BR" altLang="pt-BR" i="1"/>
              <a:t>tópico frasal</a:t>
            </a:r>
            <a:r>
              <a:rPr lang="pt-BR" altLang="pt-BR"/>
              <a:t>. Antônio Suárez de Abreu prefere chamá-la de </a:t>
            </a:r>
            <a:r>
              <a:rPr lang="pt-BR" altLang="pt-BR" i="1"/>
              <a:t>tópico de parágrafo</a:t>
            </a:r>
            <a:r>
              <a:rPr lang="pt-BR" altLang="pt-B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Estrutura do parágrafo-padrão</a:t>
            </a:r>
          </a:p>
        </p:txBody>
      </p:sp>
      <p:sp>
        <p:nvSpPr>
          <p:cNvPr id="12291"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b="1"/>
              <a:t>introdução</a:t>
            </a:r>
            <a:r>
              <a:rPr lang="pt-BR" altLang="pt-BR"/>
              <a:t>: também denominada tópico frasal, é constituída de uma ou duas frases curtas, que expressam, de maneira sintética, a ideia principal do parágrafo, definindo seu objetivo;</a:t>
            </a:r>
          </a:p>
          <a:p>
            <a:pPr algn="just"/>
            <a:r>
              <a:rPr lang="pt-BR" altLang="pt-BR" b="1"/>
              <a:t>desenvolvimento</a:t>
            </a:r>
            <a:r>
              <a:rPr lang="pt-BR" altLang="pt-BR"/>
              <a:t>: corresponde a uma ampliação do tópico frasal, com apresentação de ideias secundárias que o fundamentam ou esclarecem;</a:t>
            </a:r>
          </a:p>
          <a:p>
            <a:pPr algn="just"/>
            <a:r>
              <a:rPr lang="pt-BR" altLang="pt-BR" b="1"/>
              <a:t>conclusão</a:t>
            </a:r>
            <a:r>
              <a:rPr lang="pt-BR" altLang="pt-BR"/>
              <a:t>: nem sempre presente, especialmente nos parágrafos mais curtos e simples, a conclusão retoma a ideia central, levando em consideração os diversos aspectos selecionados no desenvolvimento.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Exemplo de parágrafo-padrão</a:t>
            </a:r>
          </a:p>
        </p:txBody>
      </p:sp>
      <p:sp>
        <p:nvSpPr>
          <p:cNvPr id="10243"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defRPr/>
            </a:pPr>
            <a:r>
              <a:rPr lang="pt-BR" dirty="0"/>
              <a:t>Até fins da década passada, possuir um tapete oriental no Brasil era privilégio de alguns poucos colecionadores particulares. Com a abertura das importações e consequente diminuição das taxas, a oferta dessas peças aumentou significativamente nos anos 90, provocando uma crescente curiosidade sobre o assunto. Por isso, e também pelo quase total desconhecimento dos consumidores brasileiros sobre a matéria, nos sentimos compelidos a elaborar este trabalho.</a:t>
            </a:r>
          </a:p>
          <a:p>
            <a:pPr marL="0" indent="0">
              <a:buFont typeface="Wingdings" panose="05000000000000000000" pitchFamily="2" charset="2"/>
              <a:buNone/>
              <a:defRPr/>
            </a:pPr>
            <a:endParaRPr lang="pt-BR" sz="2000" dirty="0"/>
          </a:p>
          <a:p>
            <a:pPr marL="0" indent="0">
              <a:buFont typeface="Wingdings" panose="05000000000000000000" pitchFamily="2" charset="2"/>
              <a:buNone/>
              <a:defRPr/>
            </a:pPr>
            <a:r>
              <a:rPr lang="pt-BR" sz="2000" dirty="0"/>
              <a:t>(MALTAROLLI, Wagner. </a:t>
            </a:r>
            <a:r>
              <a:rPr lang="pt-BR" sz="2000" i="1" dirty="0"/>
              <a:t>O caminho dos tapetes orientais</a:t>
            </a:r>
            <a:r>
              <a:rPr lang="pt-BR" sz="2000" dirty="0"/>
              <a:t>. Rio de Janeiro, RBM, 1994. p. 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parágrafo: dissertativo</a:t>
            </a:r>
          </a:p>
        </p:txBody>
      </p:sp>
      <p:sp>
        <p:nvSpPr>
          <p:cNvPr id="14339"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é estruturado a partir de uma ideia que normalmente é apresentada em sua introdução, desenvolvida e reforçada por uma conclusão. É claro que essa divisão não é absoluta. Dependendo do tema proposto e da abordagem que se dê a ele, ela poderá sofrer variações. Mas é fundamental que você perceba o seguinte: a divisão de um texto em parágrafos (cada um correspondendo a uma determinada ideia que nele se desenvolve) tem a função de facilitar, para quem escreve, a estruturação coerente do texto e de possibilitar, a quem lê, uma melhor compreensão do texto em sua totalidade.</a:t>
            </a:r>
            <a:endParaRPr lang="pt-BR" altLang="pt-B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parágrafo: narrativo</a:t>
            </a:r>
          </a:p>
        </p:txBody>
      </p:sp>
      <p:sp>
        <p:nvSpPr>
          <p:cNvPr id="15363"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nas narrações, a ideia central de um parágrafo é um incidente, um episódio curto. Nesse tipo de parágrafo, há o predomínio dos verbos de ação que se referem a personagens, além de indicações de circunstâncias relativas ao fato: onde ele ocorreu, quando ocorreu, por que ocorreu etc. nas narrações, existem também parágrafos que servem para reproduzir as falas das personagens. No caso do discurso direto, cada fala de personagem deve corresponder a um parágrafo, para que essa fala não se confunda com a do narrador ou com a de outro personagem.</a:t>
            </a:r>
            <a:endParaRPr lang="pt-BR" altLang="pt-B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parágrafo: descritivo</a:t>
            </a:r>
          </a:p>
        </p:txBody>
      </p:sp>
      <p:sp>
        <p:nvSpPr>
          <p:cNvPr id="16387"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just"/>
            <a:r>
              <a:rPr lang="pt-BR" altLang="pt-BR"/>
              <a:t>a ideia central de um parágrafo descritivo é um quadro, ou seja, um fragmento daquilo que está sendo descrito (uma pessoa, uma paisagem, um ambiente etc.), visto sob determinada perspectiva, num determinado momento. O parágrafo descritivo apresenta as seguintes características: predomínio de verbos de ligação, emprego de adjetivos que caracterizam o que está sendo descrito, ocorrência de orações justapostas ou coordenadas.</a:t>
            </a:r>
            <a:endParaRPr lang="pt-BR" altLang="pt-B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457200" y="701675"/>
            <a:ext cx="7467600" cy="1143000"/>
          </a:xfrm>
          <a:prstGeom prst="rect">
            <a:avLst/>
          </a:prstGeom>
        </p:spPr>
        <p:txBody>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eaLnBrk="1" hangingPunct="1">
              <a:defRPr/>
            </a:pPr>
            <a:r>
              <a:rPr lang="pt-BR" dirty="0">
                <a:solidFill>
                  <a:schemeClr val="tx1"/>
                </a:solidFill>
              </a:rPr>
              <a:t>Tipos de tópicos frasais: declaração inicial</a:t>
            </a:r>
          </a:p>
        </p:txBody>
      </p:sp>
      <p:sp>
        <p:nvSpPr>
          <p:cNvPr id="17411" name="Espaço Reservado para Conteúdo 2"/>
          <p:cNvSpPr txBox="1">
            <a:spLocks/>
          </p:cNvSpPr>
          <p:nvPr/>
        </p:nvSpPr>
        <p:spPr bwMode="auto">
          <a:xfrm>
            <a:off x="457200" y="1600200"/>
            <a:ext cx="7467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indent="-182563">
              <a:spcBef>
                <a:spcPct val="20000"/>
              </a:spcBef>
              <a:buClr>
                <a:srgbClr val="E0752F"/>
              </a:buClr>
              <a:buSzPct val="60000"/>
              <a:buFont typeface="Wingdings" panose="05000000000000000000" pitchFamily="2" charset="2"/>
              <a:buChar char=""/>
              <a:defRPr>
                <a:solidFill>
                  <a:schemeClr val="tx1"/>
                </a:solidFill>
                <a:latin typeface="Century Schoolbook" panose="02040604050505020304" pitchFamily="18" charset="0"/>
              </a:defRPr>
            </a:lvl3pPr>
            <a:lvl4pPr marL="1187450" indent="-182563">
              <a:spcBef>
                <a:spcPct val="20000"/>
              </a:spcBef>
              <a:buClr>
                <a:srgbClr val="FEC3AE"/>
              </a:buClr>
              <a:buSzPct val="60000"/>
              <a:buFont typeface="Wingdings" panose="05000000000000000000" pitchFamily="2" charset="2"/>
              <a:buChar char=""/>
              <a:defRPr>
                <a:solidFill>
                  <a:schemeClr val="tx1"/>
                </a:solidFill>
                <a:latin typeface="Century Schoolbook" panose="02040604050505020304" pitchFamily="18" charset="0"/>
              </a:defRPr>
            </a:lvl4pPr>
            <a:lvl5pPr marL="1462088" indent="-182563">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19192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3764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28336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290888" indent="-182563"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endParaRPr lang="pt-BR" altLang="pt-BR"/>
          </a:p>
          <a:p>
            <a:pPr algn="just"/>
            <a:r>
              <a:rPr lang="pt-BR" altLang="pt-BR"/>
              <a:t>“</a:t>
            </a:r>
            <a:r>
              <a:rPr lang="pt-BR" altLang="pt-BR" i="1"/>
              <a:t>A prática da redação é muito importante para a formação profissional</a:t>
            </a:r>
            <a:r>
              <a:rPr lang="pt-BR" altLang="pt-BR"/>
              <a:t>. Não é apenas por causa da necessidade de redigir cartas, relatórios, ofícios e, eventualmente, artigos que um agrônomo, por exemplo, precisa saber escrever. A prática da redação é fundamentalmente um excelente treinamento para a organização do raciocínio e para o desenvolvimento da capacidade de se expressar”. (MORENO, Cláudio &amp; GUEDES, Paulo Coimbra. </a:t>
            </a:r>
            <a:r>
              <a:rPr lang="pt-BR" altLang="pt-BR" i="1"/>
              <a:t>Curso básico de redação</a:t>
            </a:r>
            <a:r>
              <a:rPr lang="pt-BR" altLang="pt-B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1092</TotalTime>
  <Words>1852</Words>
  <Application>Microsoft Office PowerPoint</Application>
  <PresentationFormat>Apresentação na tela (4:3)</PresentationFormat>
  <Paragraphs>102</Paragraphs>
  <Slides>23</Slides>
  <Notes>0</Notes>
  <HiddenSlides>0</HiddenSlides>
  <MMClips>0</MMClips>
  <ScaleCrop>false</ScaleCrop>
  <HeadingPairs>
    <vt:vector size="4" baseType="variant">
      <vt:variant>
        <vt:lpstr>Tema</vt:lpstr>
      </vt:variant>
      <vt:variant>
        <vt:i4>1</vt:i4>
      </vt:variant>
      <vt:variant>
        <vt:lpstr>Títulos de slides</vt:lpstr>
      </vt:variant>
      <vt:variant>
        <vt:i4>23</vt:i4>
      </vt:variant>
    </vt:vector>
  </HeadingPairs>
  <TitlesOfParts>
    <vt:vector size="24" baseType="lpstr">
      <vt:lpstr>Balcão Envidraçado</vt:lpstr>
      <vt:lpstr>Desenvolvimento de Tópicos Frasais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Referências</vt:lpstr>
      <vt:lpstr>Exercício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Inglês Instrumental</dc:title>
  <dc:creator>BILL SOUSA</dc:creator>
  <cp:lastModifiedBy>Toni</cp:lastModifiedBy>
  <cp:revision>163</cp:revision>
  <dcterms:created xsi:type="dcterms:W3CDTF">2011-07-17T22:15:39Z</dcterms:created>
  <dcterms:modified xsi:type="dcterms:W3CDTF">2018-03-03T11:07:46Z</dcterms:modified>
</cp:coreProperties>
</file>