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92" r:id="rId4"/>
    <p:sldId id="275" r:id="rId5"/>
    <p:sldId id="286" r:id="rId6"/>
    <p:sldId id="278" r:id="rId7"/>
    <p:sldId id="293" r:id="rId8"/>
    <p:sldId id="294" r:id="rId9"/>
    <p:sldId id="281" r:id="rId10"/>
    <p:sldId id="282" r:id="rId11"/>
    <p:sldId id="283" r:id="rId12"/>
    <p:sldId id="28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0" r:id="rId21"/>
    <p:sldId id="303" r:id="rId2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Schoolbook" panose="020406040505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>
      <p:cViewPr varScale="1">
        <p:scale>
          <a:sx n="74" d="100"/>
          <a:sy n="74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9AAE0C-1F6C-4ACB-A6A2-ED0154DDCF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7D4CB8-F9B5-48F6-8250-CFCCDA394B9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1E194C-3334-44CE-91E4-4F9118CA31CE}" type="datetimeFigureOut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7FD3984A-B249-4258-9932-91AA5F176E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3AFC346-C135-4961-A6B8-65E508A12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5A92F6-53C7-4DBF-A33A-491BAD361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4C5D46-A5E7-47DA-A980-7F7D084ED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5CEDC4-800A-47CD-88A7-97B48E5E9A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2">
            <a:extLst>
              <a:ext uri="{FF2B5EF4-FFF2-40B4-BE49-F238E27FC236}">
                <a16:creationId xmlns:a16="http://schemas.microsoft.com/office/drawing/2014/main" id="{E3DB0DE2-284B-4ECD-AB36-1D66352A82C3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14">
            <a:extLst>
              <a:ext uri="{FF2B5EF4-FFF2-40B4-BE49-F238E27FC236}">
                <a16:creationId xmlns:a16="http://schemas.microsoft.com/office/drawing/2014/main" id="{288C637D-6F72-4649-84DB-E67E18C4C270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16">
            <a:extLst>
              <a:ext uri="{FF2B5EF4-FFF2-40B4-BE49-F238E27FC236}">
                <a16:creationId xmlns:a16="http://schemas.microsoft.com/office/drawing/2014/main" id="{88F6FFF9-9F4F-4C27-9A83-9E7C4D799C8E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17">
            <a:extLst>
              <a:ext uri="{FF2B5EF4-FFF2-40B4-BE49-F238E27FC236}">
                <a16:creationId xmlns:a16="http://schemas.microsoft.com/office/drawing/2014/main" id="{E5399DE9-0D3A-43BC-9C38-0039BCFB7B2B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onector reto 18">
            <a:extLst>
              <a:ext uri="{FF2B5EF4-FFF2-40B4-BE49-F238E27FC236}">
                <a16:creationId xmlns:a16="http://schemas.microsoft.com/office/drawing/2014/main" id="{1CB0EB55-C05D-4454-9F8A-4245A24A5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Conector reto 19">
            <a:extLst>
              <a:ext uri="{FF2B5EF4-FFF2-40B4-BE49-F238E27FC236}">
                <a16:creationId xmlns:a16="http://schemas.microsoft.com/office/drawing/2014/main" id="{59B0A563-375E-4493-A5FA-B4AC42E8E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Conector reto 20">
            <a:extLst>
              <a:ext uri="{FF2B5EF4-FFF2-40B4-BE49-F238E27FC236}">
                <a16:creationId xmlns:a16="http://schemas.microsoft.com/office/drawing/2014/main" id="{532C40F4-E403-47AD-BFAE-329785080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Conector reto 23">
            <a:extLst>
              <a:ext uri="{FF2B5EF4-FFF2-40B4-BE49-F238E27FC236}">
                <a16:creationId xmlns:a16="http://schemas.microsoft.com/office/drawing/2014/main" id="{26B01813-BE13-4F6B-90A2-3E8374B86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Conector reto 24">
            <a:extLst>
              <a:ext uri="{FF2B5EF4-FFF2-40B4-BE49-F238E27FC236}">
                <a16:creationId xmlns:a16="http://schemas.microsoft.com/office/drawing/2014/main" id="{D9021EA4-C95B-49B5-8949-1CF31E577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Conector reto 25">
            <a:extLst>
              <a:ext uri="{FF2B5EF4-FFF2-40B4-BE49-F238E27FC236}">
                <a16:creationId xmlns:a16="http://schemas.microsoft.com/office/drawing/2014/main" id="{E93A1F89-D329-41C6-B3E6-999B352FD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Retângulo 26">
            <a:extLst>
              <a:ext uri="{FF2B5EF4-FFF2-40B4-BE49-F238E27FC236}">
                <a16:creationId xmlns:a16="http://schemas.microsoft.com/office/drawing/2014/main" id="{58E48049-32A4-4E16-A060-476C512263A7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e 27">
            <a:extLst>
              <a:ext uri="{FF2B5EF4-FFF2-40B4-BE49-F238E27FC236}">
                <a16:creationId xmlns:a16="http://schemas.microsoft.com/office/drawing/2014/main" id="{999FBD94-228D-4F75-A337-74063A605A52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e 28">
            <a:extLst>
              <a:ext uri="{FF2B5EF4-FFF2-40B4-BE49-F238E27FC236}">
                <a16:creationId xmlns:a16="http://schemas.microsoft.com/office/drawing/2014/main" id="{90229935-6A86-4568-8B44-D520D5DD1798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Elipse 29">
            <a:extLst>
              <a:ext uri="{FF2B5EF4-FFF2-40B4-BE49-F238E27FC236}">
                <a16:creationId xmlns:a16="http://schemas.microsoft.com/office/drawing/2014/main" id="{69C4CCD6-F41D-401D-A21C-1253F0D7E1F1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Elipse 30">
            <a:extLst>
              <a:ext uri="{FF2B5EF4-FFF2-40B4-BE49-F238E27FC236}">
                <a16:creationId xmlns:a16="http://schemas.microsoft.com/office/drawing/2014/main" id="{14F47651-9206-448E-90F5-8DB7537CE535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Elipse 31">
            <a:extLst>
              <a:ext uri="{FF2B5EF4-FFF2-40B4-BE49-F238E27FC236}">
                <a16:creationId xmlns:a16="http://schemas.microsoft.com/office/drawing/2014/main" id="{F4CC2658-564E-45F1-AD8F-8703D208C7CF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22" name="Espaço Reservado para Data 27">
            <a:extLst>
              <a:ext uri="{FF2B5EF4-FFF2-40B4-BE49-F238E27FC236}">
                <a16:creationId xmlns:a16="http://schemas.microsoft.com/office/drawing/2014/main" id="{83E5B212-EA34-4B25-BF73-491B558E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2498-6BAD-4794-92F7-B332319212DC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23" name="Espaço Reservado para Rodapé 16">
            <a:extLst>
              <a:ext uri="{FF2B5EF4-FFF2-40B4-BE49-F238E27FC236}">
                <a16:creationId xmlns:a16="http://schemas.microsoft.com/office/drawing/2014/main" id="{8660A0CF-AC2C-4BC8-A2CF-7ABA1143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  <p:sp>
        <p:nvSpPr>
          <p:cNvPr id="24" name="Espaço Reservado para Número de Slide 28">
            <a:extLst>
              <a:ext uri="{FF2B5EF4-FFF2-40B4-BE49-F238E27FC236}">
                <a16:creationId xmlns:a16="http://schemas.microsoft.com/office/drawing/2014/main" id="{1D9E65B3-F8AD-43EE-9EE8-AD895D36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3957-2746-4882-8CD9-138E5C92DB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27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DFCB7019-3445-48AF-8EC9-EC40DFF1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39F6-EDBD-4907-AE0B-F08840942C9F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C4B49A89-4DEB-406E-BF8E-BB39C304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8938BF3D-3CCB-4E67-8783-4C25F3D7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3BD38-D8C9-45BC-A431-78218902DE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0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0008E038-C4F7-4247-92D5-D2487A7F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83FC1-FC4E-4132-A952-70412E3E0447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AC2B969E-59DC-4105-A2B3-79DD03D5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1DD59111-F928-4982-A145-0E050022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0CDD7-F654-433F-A669-565BB6C9F1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2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6">
            <a:extLst>
              <a:ext uri="{FF2B5EF4-FFF2-40B4-BE49-F238E27FC236}">
                <a16:creationId xmlns:a16="http://schemas.microsoft.com/office/drawing/2014/main" id="{32974EB4-244C-46E8-8735-BCAE8009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2F75BC0-0BB1-47F9-B5B3-F4B0591A3ED5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5" name="Espaço Reservado para Número de Slide 8">
            <a:extLst>
              <a:ext uri="{FF2B5EF4-FFF2-40B4-BE49-F238E27FC236}">
                <a16:creationId xmlns:a16="http://schemas.microsoft.com/office/drawing/2014/main" id="{0229FB93-F5F3-4433-800F-8932DCEF6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DE42C9-5DE1-42AF-9490-57B7835EA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Espaço Reservado para Rodapé 9">
            <a:extLst>
              <a:ext uri="{FF2B5EF4-FFF2-40B4-BE49-F238E27FC236}">
                <a16:creationId xmlns:a16="http://schemas.microsoft.com/office/drawing/2014/main" id="{D2F0DDFE-4D4A-4529-AEBC-EB08825EB2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</p:spTree>
    <p:extLst>
      <p:ext uri="{BB962C8B-B14F-4D97-AF65-F5344CB8AC3E}">
        <p14:creationId xmlns:p14="http://schemas.microsoft.com/office/powerpoint/2010/main" val="33153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2">
            <a:extLst>
              <a:ext uri="{FF2B5EF4-FFF2-40B4-BE49-F238E27FC236}">
                <a16:creationId xmlns:a16="http://schemas.microsoft.com/office/drawing/2014/main" id="{5D1890DD-C397-4BDC-8EAC-827967CC6C21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14">
            <a:extLst>
              <a:ext uri="{FF2B5EF4-FFF2-40B4-BE49-F238E27FC236}">
                <a16:creationId xmlns:a16="http://schemas.microsoft.com/office/drawing/2014/main" id="{72B5AE60-474A-4B4C-845B-1367C36DE91F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16">
            <a:extLst>
              <a:ext uri="{FF2B5EF4-FFF2-40B4-BE49-F238E27FC236}">
                <a16:creationId xmlns:a16="http://schemas.microsoft.com/office/drawing/2014/main" id="{45D0CE50-85BD-4250-AB72-F2AC52819460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17">
            <a:extLst>
              <a:ext uri="{FF2B5EF4-FFF2-40B4-BE49-F238E27FC236}">
                <a16:creationId xmlns:a16="http://schemas.microsoft.com/office/drawing/2014/main" id="{7BB8D2A2-7956-4DDE-8C16-CA356605EE7E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ector reto 18">
            <a:extLst>
              <a:ext uri="{FF2B5EF4-FFF2-40B4-BE49-F238E27FC236}">
                <a16:creationId xmlns:a16="http://schemas.microsoft.com/office/drawing/2014/main" id="{B6AC494E-D817-4780-BEEB-98F149605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Conector reto 19">
            <a:extLst>
              <a:ext uri="{FF2B5EF4-FFF2-40B4-BE49-F238E27FC236}">
                <a16:creationId xmlns:a16="http://schemas.microsoft.com/office/drawing/2014/main" id="{0ADFF412-7DD2-4D2C-9C86-01BAC6A37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Conector reto 20">
            <a:extLst>
              <a:ext uri="{FF2B5EF4-FFF2-40B4-BE49-F238E27FC236}">
                <a16:creationId xmlns:a16="http://schemas.microsoft.com/office/drawing/2014/main" id="{39753B25-EAB8-4222-9F6B-6E7EC2290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Conector reto 23">
            <a:extLst>
              <a:ext uri="{FF2B5EF4-FFF2-40B4-BE49-F238E27FC236}">
                <a16:creationId xmlns:a16="http://schemas.microsoft.com/office/drawing/2014/main" id="{97648CD5-0055-4C96-83D2-3F7108CB2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Conector reto 24">
            <a:extLst>
              <a:ext uri="{FF2B5EF4-FFF2-40B4-BE49-F238E27FC236}">
                <a16:creationId xmlns:a16="http://schemas.microsoft.com/office/drawing/2014/main" id="{472DB1F2-DBBB-4643-921A-549C35DBA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Retângulo 25">
            <a:extLst>
              <a:ext uri="{FF2B5EF4-FFF2-40B4-BE49-F238E27FC236}">
                <a16:creationId xmlns:a16="http://schemas.microsoft.com/office/drawing/2014/main" id="{73BC0AA8-9060-4D8B-A16C-D96DABEF04A0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Elipse 26">
            <a:extLst>
              <a:ext uri="{FF2B5EF4-FFF2-40B4-BE49-F238E27FC236}">
                <a16:creationId xmlns:a16="http://schemas.microsoft.com/office/drawing/2014/main" id="{CE5D4B1D-69F9-4C96-B641-A05C6B7A29AC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Elipse 27">
            <a:extLst>
              <a:ext uri="{FF2B5EF4-FFF2-40B4-BE49-F238E27FC236}">
                <a16:creationId xmlns:a16="http://schemas.microsoft.com/office/drawing/2014/main" id="{912BACC4-046D-43B5-A95F-4F6BB891C370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Elipse 28">
            <a:extLst>
              <a:ext uri="{FF2B5EF4-FFF2-40B4-BE49-F238E27FC236}">
                <a16:creationId xmlns:a16="http://schemas.microsoft.com/office/drawing/2014/main" id="{5996CDA4-E32A-46E8-A951-6C56FB6CDF30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Elipse 29">
            <a:extLst>
              <a:ext uri="{FF2B5EF4-FFF2-40B4-BE49-F238E27FC236}">
                <a16:creationId xmlns:a16="http://schemas.microsoft.com/office/drawing/2014/main" id="{70D2517B-2B40-433E-B660-CC23D2F9BD39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Elipse 30">
            <a:extLst>
              <a:ext uri="{FF2B5EF4-FFF2-40B4-BE49-F238E27FC236}">
                <a16:creationId xmlns:a16="http://schemas.microsoft.com/office/drawing/2014/main" id="{A54982AA-21D8-4B72-9792-17267751D7DD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Conector reto 31">
            <a:extLst>
              <a:ext uri="{FF2B5EF4-FFF2-40B4-BE49-F238E27FC236}">
                <a16:creationId xmlns:a16="http://schemas.microsoft.com/office/drawing/2014/main" id="{13C618E4-7FDA-4DE1-A79D-94D833D43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5319216C-4222-460C-B89F-22D186BF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425B2-CD19-4356-BDF2-34826B855CEA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B355B9FC-BBA9-4D37-AD37-EDE240EA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  <p:sp>
        <p:nvSpPr>
          <p:cNvPr id="22" name="Espaço Reservado para Número de Slide 5">
            <a:extLst>
              <a:ext uri="{FF2B5EF4-FFF2-40B4-BE49-F238E27FC236}">
                <a16:creationId xmlns:a16="http://schemas.microsoft.com/office/drawing/2014/main" id="{3457902F-1876-4CB4-A875-8389840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0429-635B-44C6-9704-FD41EDEA49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76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18588616-6E6F-46ED-BC91-62BCC65D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B8804-348B-496E-AF91-95D51E1D08F6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960D3A2F-9D78-4275-B190-70289416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5696063-F8C7-4A63-BF04-435174FB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512D-47CE-482C-80B0-C5D5AAC21E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17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Data 13">
            <a:extLst>
              <a:ext uri="{FF2B5EF4-FFF2-40B4-BE49-F238E27FC236}">
                <a16:creationId xmlns:a16="http://schemas.microsoft.com/office/drawing/2014/main" id="{DBC72E6A-5391-4FF2-AD76-0C85C207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CCBC3-A67F-472C-B1AB-6B42421C51FD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8" name="Espaço Reservado para Rodapé 2">
            <a:extLst>
              <a:ext uri="{FF2B5EF4-FFF2-40B4-BE49-F238E27FC236}">
                <a16:creationId xmlns:a16="http://schemas.microsoft.com/office/drawing/2014/main" id="{2F339AB1-8724-4FE0-BAC3-D0AC805A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  <p:sp>
        <p:nvSpPr>
          <p:cNvPr id="9" name="Espaço Reservado para Número de Slide 22">
            <a:extLst>
              <a:ext uri="{FF2B5EF4-FFF2-40B4-BE49-F238E27FC236}">
                <a16:creationId xmlns:a16="http://schemas.microsoft.com/office/drawing/2014/main" id="{DD9051C9-6681-414E-9A73-8FD3B114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FF364-FB46-4EB8-BAA7-357DD1956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87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5">
            <a:extLst>
              <a:ext uri="{FF2B5EF4-FFF2-40B4-BE49-F238E27FC236}">
                <a16:creationId xmlns:a16="http://schemas.microsoft.com/office/drawing/2014/main" id="{8B78F65D-8591-41AD-BA3A-A4A70704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223EFA-9EFA-4B74-9A76-D2B9A0BFF822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2453C2C4-C9E8-41FF-BD56-DED1BEDF6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C0B7589-0A22-43F4-8A5D-FF5396CF08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Espaço Reservado para Rodapé 7">
            <a:extLst>
              <a:ext uri="{FF2B5EF4-FFF2-40B4-BE49-F238E27FC236}">
                <a16:creationId xmlns:a16="http://schemas.microsoft.com/office/drawing/2014/main" id="{8F6302B0-9CE6-4646-8E13-D65C2CE2C4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</p:spTree>
    <p:extLst>
      <p:ext uri="{BB962C8B-B14F-4D97-AF65-F5344CB8AC3E}">
        <p14:creationId xmlns:p14="http://schemas.microsoft.com/office/powerpoint/2010/main" val="365810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>
            <a:extLst>
              <a:ext uri="{FF2B5EF4-FFF2-40B4-BE49-F238E27FC236}">
                <a16:creationId xmlns:a16="http://schemas.microsoft.com/office/drawing/2014/main" id="{1219188D-E1B5-4A52-A517-7BBD6E17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C638D-804C-44F6-AA20-FD06474B3A67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DF7B7B-5EF9-47D9-9B45-1C619F0E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  <p:sp>
        <p:nvSpPr>
          <p:cNvPr id="4" name="Espaço Reservado para Número de Slide 22">
            <a:extLst>
              <a:ext uri="{FF2B5EF4-FFF2-40B4-BE49-F238E27FC236}">
                <a16:creationId xmlns:a16="http://schemas.microsoft.com/office/drawing/2014/main" id="{239AC1B2-B9F2-4CBF-AEB4-527991E7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50A37-1B8E-4881-92A1-4D6B09CEF7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16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12">
            <a:extLst>
              <a:ext uri="{FF2B5EF4-FFF2-40B4-BE49-F238E27FC236}">
                <a16:creationId xmlns:a16="http://schemas.microsoft.com/office/drawing/2014/main" id="{69F4BE57-48F4-4A44-8CD1-4FF56D861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Conector reto 14">
            <a:extLst>
              <a:ext uri="{FF2B5EF4-FFF2-40B4-BE49-F238E27FC236}">
                <a16:creationId xmlns:a16="http://schemas.microsoft.com/office/drawing/2014/main" id="{2B6AA5F5-E079-47EB-B4E4-5DC97EBF9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Conector reto 17">
            <a:extLst>
              <a:ext uri="{FF2B5EF4-FFF2-40B4-BE49-F238E27FC236}">
                <a16:creationId xmlns:a16="http://schemas.microsoft.com/office/drawing/2014/main" id="{D7C1CD92-A8F0-435E-9BAE-643DA8342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ector reto 18">
            <a:extLst>
              <a:ext uri="{FF2B5EF4-FFF2-40B4-BE49-F238E27FC236}">
                <a16:creationId xmlns:a16="http://schemas.microsoft.com/office/drawing/2014/main" id="{9D852FD2-DE0B-49D2-B336-1AAC7F2D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tângulo 18">
            <a:extLst>
              <a:ext uri="{FF2B5EF4-FFF2-40B4-BE49-F238E27FC236}">
                <a16:creationId xmlns:a16="http://schemas.microsoft.com/office/drawing/2014/main" id="{D67B770A-C6AE-4906-9867-A18D3124F04C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onector reto 20">
            <a:extLst>
              <a:ext uri="{FF2B5EF4-FFF2-40B4-BE49-F238E27FC236}">
                <a16:creationId xmlns:a16="http://schemas.microsoft.com/office/drawing/2014/main" id="{2ED469E6-61DF-4BD4-892F-024AE664A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Elipse 20">
            <a:extLst>
              <a:ext uri="{FF2B5EF4-FFF2-40B4-BE49-F238E27FC236}">
                <a16:creationId xmlns:a16="http://schemas.microsoft.com/office/drawing/2014/main" id="{225C9BD7-8FD0-46F3-A46D-36661DE85CEB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2" name="Espaço Reservado para Data 20">
            <a:extLst>
              <a:ext uri="{FF2B5EF4-FFF2-40B4-BE49-F238E27FC236}">
                <a16:creationId xmlns:a16="http://schemas.microsoft.com/office/drawing/2014/main" id="{9D886049-507F-4EC9-AEC1-5FE8E75A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6D287B-62ED-49DB-9628-2D26A4CC70ED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13" name="Espaço Reservado para Número de Slide 21">
            <a:extLst>
              <a:ext uri="{FF2B5EF4-FFF2-40B4-BE49-F238E27FC236}">
                <a16:creationId xmlns:a16="http://schemas.microsoft.com/office/drawing/2014/main" id="{5D3FB1D7-2204-4882-9280-37BB8C8AA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4204472-0527-422F-8231-030AB44950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2">
            <a:extLst>
              <a:ext uri="{FF2B5EF4-FFF2-40B4-BE49-F238E27FC236}">
                <a16:creationId xmlns:a16="http://schemas.microsoft.com/office/drawing/2014/main" id="{48309C3C-8D6E-4393-8FB7-4611C4D8A6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</p:spTree>
    <p:extLst>
      <p:ext uri="{BB962C8B-B14F-4D97-AF65-F5344CB8AC3E}">
        <p14:creationId xmlns:p14="http://schemas.microsoft.com/office/powerpoint/2010/main" val="3488504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12">
            <a:extLst>
              <a:ext uri="{FF2B5EF4-FFF2-40B4-BE49-F238E27FC236}">
                <a16:creationId xmlns:a16="http://schemas.microsoft.com/office/drawing/2014/main" id="{714C55EC-EF95-45EC-9E87-496BEFE9D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Elipse 14">
            <a:extLst>
              <a:ext uri="{FF2B5EF4-FFF2-40B4-BE49-F238E27FC236}">
                <a16:creationId xmlns:a16="http://schemas.microsoft.com/office/drawing/2014/main" id="{BBFFE4C5-725E-4218-8705-C17CBFD894F4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ector reto 17">
            <a:extLst>
              <a:ext uri="{FF2B5EF4-FFF2-40B4-BE49-F238E27FC236}">
                <a16:creationId xmlns:a16="http://schemas.microsoft.com/office/drawing/2014/main" id="{334333AD-F596-4878-B235-ED11079CD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tângulo 17">
            <a:extLst>
              <a:ext uri="{FF2B5EF4-FFF2-40B4-BE49-F238E27FC236}">
                <a16:creationId xmlns:a16="http://schemas.microsoft.com/office/drawing/2014/main" id="{D6CFF722-76CB-4488-A8F6-5BF5DEC3D082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onector reto 19">
            <a:extLst>
              <a:ext uri="{FF2B5EF4-FFF2-40B4-BE49-F238E27FC236}">
                <a16:creationId xmlns:a16="http://schemas.microsoft.com/office/drawing/2014/main" id="{E5CDEF75-7188-4288-AACF-177E461A3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Conector reto 19">
            <a:extLst>
              <a:ext uri="{FF2B5EF4-FFF2-40B4-BE49-F238E27FC236}">
                <a16:creationId xmlns:a16="http://schemas.microsoft.com/office/drawing/2014/main" id="{33C42C30-7FD4-4B71-B8FD-4F6EA9384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Conector reto 23">
            <a:extLst>
              <a:ext uri="{FF2B5EF4-FFF2-40B4-BE49-F238E27FC236}">
                <a16:creationId xmlns:a16="http://schemas.microsoft.com/office/drawing/2014/main" id="{0169408C-D3F2-43BA-8D83-5346F8F36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2" name="Espaço Reservado para Data 16">
            <a:extLst>
              <a:ext uri="{FF2B5EF4-FFF2-40B4-BE49-F238E27FC236}">
                <a16:creationId xmlns:a16="http://schemas.microsoft.com/office/drawing/2014/main" id="{E5F39090-B367-48A7-9BE8-C644337C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67C4D2-91FD-48A6-B528-7F64BB771161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13" name="Espaço Reservado para Número de Slide 17">
            <a:extLst>
              <a:ext uri="{FF2B5EF4-FFF2-40B4-BE49-F238E27FC236}">
                <a16:creationId xmlns:a16="http://schemas.microsoft.com/office/drawing/2014/main" id="{D44A3B7B-BA80-4226-9FCB-50891BE16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FD62B57-4621-4EC0-A731-954B2808F2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0">
            <a:extLst>
              <a:ext uri="{FF2B5EF4-FFF2-40B4-BE49-F238E27FC236}">
                <a16:creationId xmlns:a16="http://schemas.microsoft.com/office/drawing/2014/main" id="{488131F5-E5D7-4663-A5C1-26A75ECE32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</p:spTree>
    <p:extLst>
      <p:ext uri="{BB962C8B-B14F-4D97-AF65-F5344CB8AC3E}">
        <p14:creationId xmlns:p14="http://schemas.microsoft.com/office/powerpoint/2010/main" val="8548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>
            <a:extLst>
              <a:ext uri="{FF2B5EF4-FFF2-40B4-BE49-F238E27FC236}">
                <a16:creationId xmlns:a16="http://schemas.microsoft.com/office/drawing/2014/main" id="{D822E2BC-03F4-4F82-96EC-3B4D284C4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CE33A3A6-0029-465B-9066-07654EC8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8" name="Espaço Reservado para Texto 12">
            <a:extLst>
              <a:ext uri="{FF2B5EF4-FFF2-40B4-BE49-F238E27FC236}">
                <a16:creationId xmlns:a16="http://schemas.microsoft.com/office/drawing/2014/main" id="{80036E3F-8476-4FFC-9269-BD11350EBF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21880143-D2D3-46F0-BBE9-5BB60A0A7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E2445-C442-4987-9842-ED5464C4F8B4}" type="datetime1">
              <a:rPr lang="pt-BR"/>
              <a:pPr>
                <a:defRPr/>
              </a:pPr>
              <a:t>08/03/2018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009588-5FEE-4A2E-B500-FA08128A0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Prof. Bill Sousa</a:t>
            </a:r>
          </a:p>
        </p:txBody>
      </p:sp>
      <p:sp>
        <p:nvSpPr>
          <p:cNvPr id="7" name="Conector reto 6">
            <a:extLst>
              <a:ext uri="{FF2B5EF4-FFF2-40B4-BE49-F238E27FC236}">
                <a16:creationId xmlns:a16="http://schemas.microsoft.com/office/drawing/2014/main" id="{A6DC9CA6-7747-49A9-8602-1CCED0F5F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32" name="Conector reto 8">
            <a:extLst>
              <a:ext uri="{FF2B5EF4-FFF2-40B4-BE49-F238E27FC236}">
                <a16:creationId xmlns:a16="http://schemas.microsoft.com/office/drawing/2014/main" id="{170FC0AE-B1FF-4F97-A24E-A9CE51100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9CF61F9-233D-4229-87BF-464C907B091A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Conector reto 10">
            <a:extLst>
              <a:ext uri="{FF2B5EF4-FFF2-40B4-BE49-F238E27FC236}">
                <a16:creationId xmlns:a16="http://schemas.microsoft.com/office/drawing/2014/main" id="{72D74B2D-8E14-4B33-94FE-38CCE05D6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0FB8063-08D4-4D0E-994E-B4EC0976B34B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BF7A3DCF-EDFE-4E21-9BEE-ADCA747B0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FE0E99E7-CE6B-4D7A-9ACE-960C7D14CD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57" r:id="rId4"/>
    <p:sldLayoutId id="2147483958" r:id="rId5"/>
    <p:sldLayoutId id="2147483965" r:id="rId6"/>
    <p:sldLayoutId id="2147483959" r:id="rId7"/>
    <p:sldLayoutId id="2147483966" r:id="rId8"/>
    <p:sldLayoutId id="2147483967" r:id="rId9"/>
    <p:sldLayoutId id="2147483960" r:id="rId10"/>
    <p:sldLayoutId id="214748396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216AD-D235-4D0F-BEC1-FAE6FB600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175" y="1773238"/>
            <a:ext cx="6805613" cy="210502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altLang="pt-BR" sz="4000" dirty="0">
                <a:solidFill>
                  <a:schemeClr val="tx1"/>
                </a:solidFill>
              </a:rPr>
              <a:t>Textualidade e Coesão</a:t>
            </a:r>
            <a:br>
              <a:rPr lang="pt-BR" altLang="pt-BR" sz="4000" dirty="0">
                <a:solidFill>
                  <a:schemeClr val="tx1"/>
                </a:solidFill>
              </a:rPr>
            </a:br>
            <a:r>
              <a:rPr lang="pt-BR" altLang="pt-BR" sz="2000" dirty="0">
                <a:solidFill>
                  <a:schemeClr val="tx1"/>
                </a:solidFill>
              </a:rPr>
              <a:t>(Antônio </a:t>
            </a:r>
            <a:r>
              <a:rPr lang="pt-BR" altLang="pt-BR" sz="2000" dirty="0" err="1">
                <a:solidFill>
                  <a:schemeClr val="tx1"/>
                </a:solidFill>
              </a:rPr>
              <a:t>Suárez</a:t>
            </a:r>
            <a:r>
              <a:rPr lang="pt-BR" altLang="pt-BR" sz="2000" dirty="0">
                <a:solidFill>
                  <a:schemeClr val="tx1"/>
                </a:solidFill>
              </a:rPr>
              <a:t> Abreu)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D6DC74-E785-4E9B-8366-C35810DCDBFC}"/>
              </a:ext>
            </a:extLst>
          </p:cNvPr>
          <p:cNvSpPr>
            <a:spLocks noGrp="1"/>
          </p:cNvSpPr>
          <p:nvPr/>
        </p:nvSpPr>
        <p:spPr bwMode="auto">
          <a:xfrm>
            <a:off x="-228600" y="44450"/>
            <a:ext cx="10993438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</a:rPr>
              <a:t>Universidade católica de Pernambuco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</a:rPr>
              <a:t>Centro de teologia e ciências humanas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solidFill>
                  <a:schemeClr val="tx1"/>
                </a:solidFill>
              </a:rPr>
              <a:t>Departamento de letras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>
                <a:solidFill>
                  <a:schemeClr val="tx1"/>
                </a:solidFill>
              </a:rPr>
              <a:t>Disciplina: português </a:t>
            </a:r>
            <a:r>
              <a:rPr lang="pt-BR" i="1">
                <a:solidFill>
                  <a:schemeClr val="tx1"/>
                </a:solidFill>
              </a:rPr>
              <a:t>Instrumental I</a:t>
            </a:r>
            <a:endParaRPr lang="pt-BR" i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i="1" dirty="0">
                <a:solidFill>
                  <a:schemeClr val="tx1"/>
                </a:solidFill>
              </a:rPr>
              <a:t>Professor: </a:t>
            </a:r>
            <a:r>
              <a:rPr lang="pt-BR" i="1" dirty="0" err="1">
                <a:solidFill>
                  <a:schemeClr val="tx1"/>
                </a:solidFill>
              </a:rPr>
              <a:t>antonio</a:t>
            </a:r>
            <a:r>
              <a:rPr lang="pt-BR" i="1" dirty="0">
                <a:solidFill>
                  <a:schemeClr val="tx1"/>
                </a:solidFill>
              </a:rPr>
              <a:t> </a:t>
            </a:r>
            <a:r>
              <a:rPr lang="pt-BR" i="1" dirty="0" err="1">
                <a:solidFill>
                  <a:schemeClr val="tx1"/>
                </a:solidFill>
              </a:rPr>
              <a:t>moraes</a:t>
            </a: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9220" name="CaixaDeTexto 5">
            <a:extLst>
              <a:ext uri="{FF2B5EF4-FFF2-40B4-BE49-F238E27FC236}">
                <a16:creationId xmlns:a16="http://schemas.microsoft.com/office/drawing/2014/main" id="{970B10FE-F2C0-426C-B02B-D1F32C2F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99200"/>
            <a:ext cx="10044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 dirty="0">
                <a:latin typeface="Gill Sans MT" panose="020B0502020104020203" pitchFamily="34" charset="0"/>
              </a:rPr>
              <a:t>RECIFE,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FB64C-FB70-41EE-9110-6D8D539E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Outra alternativa para coesão da sequência [ 2 ]</a:t>
            </a:r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31BE13D7-9312-4DB9-ACD3-7B7D9524740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/>
              <a:t>[ 2 b ] João Paulo II esteve, ontem, em Varsóvia. Lá, disse que a Igreja continua a favor do celibato.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Em [ 2 b ], </a:t>
            </a:r>
            <a:r>
              <a:rPr lang="pt-BR" b="1" dirty="0"/>
              <a:t>João Paulo II</a:t>
            </a:r>
            <a:r>
              <a:rPr lang="pt-BR" dirty="0"/>
              <a:t> se acha retomado na segunda sentença por ausência, ou seja, o leitor, ao ler a segunda frase, depara com o verbo </a:t>
            </a:r>
            <a:r>
              <a:rPr lang="pt-BR" b="1" dirty="0"/>
              <a:t>disse</a:t>
            </a:r>
            <a:r>
              <a:rPr lang="pt-BR" dirty="0"/>
              <a:t> e, para interpretar seu sujeito, tem de voltar à sentença anterior e descobrir que quem disse foi João Paulo II. Este processo de coesão tem o nome de </a:t>
            </a:r>
            <a:r>
              <a:rPr lang="pt-BR" i="1" dirty="0"/>
              <a:t>elipse.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1705D-0276-440D-8551-9FF3FD10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Outra alternativa para coesão da sequência [ 2 ] – cont.</a:t>
            </a:r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9EB3EC42-361D-4314-93F0-A0DBCEFB0E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>
              <a:defRPr/>
            </a:pPr>
            <a:r>
              <a:rPr lang="pt-BR" dirty="0"/>
              <a:t>Uma outra possibilidade seria utilizar palavras ou expressões sinônimas dos termos que deverão ser retomados em sentenças subsequentes. No caso em questão, podemos usar a palavra </a:t>
            </a:r>
            <a:r>
              <a:rPr lang="pt-BR" b="1" dirty="0"/>
              <a:t>papa</a:t>
            </a:r>
            <a:r>
              <a:rPr lang="pt-BR" dirty="0"/>
              <a:t>, para retomar </a:t>
            </a:r>
            <a:r>
              <a:rPr lang="pt-BR" b="1" dirty="0"/>
              <a:t>João Paulo II</a:t>
            </a:r>
            <a:r>
              <a:rPr lang="pt-BR" dirty="0"/>
              <a:t>, e a expressão </a:t>
            </a:r>
            <a:r>
              <a:rPr lang="pt-BR" b="1" dirty="0"/>
              <a:t>capital da Polônia</a:t>
            </a:r>
            <a:r>
              <a:rPr lang="pt-BR" dirty="0"/>
              <a:t>,  para retomar </a:t>
            </a:r>
            <a:r>
              <a:rPr lang="pt-BR" b="1" dirty="0"/>
              <a:t>Varsóvia</a:t>
            </a:r>
            <a:r>
              <a:rPr lang="pt-BR" dirty="0"/>
              <a:t>, o que produziria uma sequência como: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[2c] João Paulo II esteve, ontem, em Varsóvia. Na capital da Polônia, o papa  disse que a igreja continua a favor do celibato.</a:t>
            </a:r>
          </a:p>
          <a:p>
            <a:pPr algn="just">
              <a:defRPr/>
            </a:pPr>
            <a:endParaRPr lang="pt-BR" alt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5A24-A084-4B67-AAC6-72508817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solidFill>
                  <a:srgbClr val="C00000"/>
                </a:solidFill>
              </a:rPr>
              <a:t>Coesão Lexical</a:t>
            </a:r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E0DAD606-DE05-41CC-A261-4EC2DE10CD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As palavras mais usadas neste processo de coesão são os chamados sinônimos superordenados  ou hiperônimos, ou seja, palavras que correspondem ao gênero do termo a ser  retomado, em coesão. Como exemplos  de sinônimos superordenados podemos ter séries como: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/>
              <a:t>mesa........................................móvel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/>
              <a:t>faca.........................................talher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/>
              <a:t>termômetro.............................instrumento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/>
              <a:t>computador.............................equipamento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dirty="0"/>
              <a:t>cafeteira..................................eletrodoméstico  </a:t>
            </a:r>
          </a:p>
          <a:p>
            <a:pPr marL="366713" lvl="1" indent="0" algn="just">
              <a:buFont typeface="Wingdings 2" panose="05020102010507070707" pitchFamily="18" charset="2"/>
              <a:buNone/>
              <a:defRPr/>
            </a:pPr>
            <a:endParaRPr lang="pt-BR" altLang="pt-BR" dirty="0"/>
          </a:p>
          <a:p>
            <a:pPr lvl="1" algn="just">
              <a:defRPr/>
            </a:pPr>
            <a:endParaRPr lang="pt-BR" alt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8A882-FBEB-493E-A194-0E870DA2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988"/>
            <a:ext cx="7467600" cy="1143001"/>
          </a:xfr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rgbClr val="C00000"/>
                </a:solidFill>
              </a:rPr>
              <a:t>Coesão Lexical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rgbClr val="C00000"/>
                </a:solidFill>
              </a:rPr>
              <a:t>– cont.</a:t>
            </a:r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881DD91C-17AA-4D2A-9E23-00C9EB0AA7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16013"/>
            <a:ext cx="7467600" cy="5357812"/>
          </a:xfrm>
        </p:spPr>
        <p:txBody>
          <a:bodyPr/>
          <a:lstStyle/>
          <a:p>
            <a:pPr algn="just">
              <a:defRPr/>
            </a:pPr>
            <a:r>
              <a:rPr lang="pt-BR" dirty="0"/>
              <a:t>Empregando tais sinônimos, para obter a coesão textual, podemos trocar sequências de gosto duvidoso como: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[5] Acabamos de receber trinta termômetros clínicos. Os mesmos deverão ser encaminhados ao departamento de pediatria.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 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por sequências como: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 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[5a] Acabamos de receber trinta termômetros clínicos. Esses instrumentos deverão ser encaminhados  ao departamento de pediatria.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2">
            <a:extLst>
              <a:ext uri="{FF2B5EF4-FFF2-40B4-BE49-F238E27FC236}">
                <a16:creationId xmlns:a16="http://schemas.microsoft.com/office/drawing/2014/main" id="{3495764C-3788-4F4F-A896-725ED6D131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/>
              <a:t>Esse tipo de coesão permite também àquele que escreve manifestar sua atitude apreciativa, ou depreciativa, em relação aos termos-objetos da coesão. Dessa maneira, este mecanismo, que se chama coesão lexical, pode representar uma marca da enunciação. Vejamos como isso acontece.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74F0DCC-7BC2-40A8-8547-23A6AE093AB1}"/>
              </a:ext>
            </a:extLst>
          </p:cNvPr>
          <p:cNvSpPr txBox="1">
            <a:spLocks/>
          </p:cNvSpPr>
          <p:nvPr/>
        </p:nvSpPr>
        <p:spPr>
          <a:xfrm>
            <a:off x="468313" y="4445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>
              <a:defRPr/>
            </a:pPr>
            <a:r>
              <a:rPr lang="pt-BR" dirty="0">
                <a:solidFill>
                  <a:srgbClr val="C00000"/>
                </a:solidFill>
              </a:rPr>
              <a:t>Coesão Lexical – cont.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7B3812AC-DD48-4476-B3E2-4E83E7768D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60350"/>
            <a:ext cx="7467600" cy="6597650"/>
          </a:xfrm>
        </p:spPr>
        <p:txBody>
          <a:bodyPr/>
          <a:lstStyle/>
          <a:p>
            <a:pPr algn="just">
              <a:defRPr/>
            </a:pPr>
            <a:r>
              <a:rPr lang="pt-BR" dirty="0"/>
              <a:t>Em uma apreciação positiva, poderíamos dar a [2] uma versão como a seguinte: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[2d] João Paulo II esteve, ontem, em Varsóvia. Lá, Sua Santidade disse que a Igreja continua a favor de celibato. 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Numa apreciação negativa, poderíamos ter uma versão como: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[2e] João Paulo II esteve, ontem, em Varsóvia. Lá, o mais recente aliado do capitalismo ocidental, disse que a Igreja continua a favor de celibato.</a:t>
            </a:r>
          </a:p>
          <a:p>
            <a:pPr algn="just">
              <a:defRPr/>
            </a:pPr>
            <a:endParaRPr lang="pt-BR" alt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B63777B8-0FB9-4382-A499-D3063D89F1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04813"/>
            <a:ext cx="7467600" cy="6069012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002060"/>
                </a:solidFill>
              </a:rPr>
              <a:t>[2d] João Paulo II esteve, ontem, em Varsóvia. Lá, Sua Santidade disse que a Igreja continua a favor de celibato. 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002060"/>
                </a:solidFill>
              </a:rPr>
              <a:t>[2e] João Paulo II esteve, ontem, em Varsóvia. Lá, o mais recente aliado do capitalismo ocidental, disse que a Igreja continua a favor de celibato.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dirty="0"/>
          </a:p>
          <a:p>
            <a:pPr algn="just">
              <a:defRPr/>
            </a:pPr>
            <a:r>
              <a:rPr lang="pt-BR" dirty="0"/>
              <a:t>Um outro fato a ser observado é que, nestas duas últimas versões, “misturamos” os mecanismos de coesão, pois utilizamos o advérbio </a:t>
            </a:r>
            <a:r>
              <a:rPr lang="pt-BR" b="1" dirty="0"/>
              <a:t>lá</a:t>
            </a:r>
            <a:r>
              <a:rPr lang="pt-BR" dirty="0"/>
              <a:t> (coesão por referência) e expressões como </a:t>
            </a:r>
            <a:r>
              <a:rPr lang="pt-BR" b="1" dirty="0"/>
              <a:t>Sua Santidade</a:t>
            </a:r>
            <a:r>
              <a:rPr lang="pt-BR" dirty="0"/>
              <a:t> ou </a:t>
            </a:r>
            <a:r>
              <a:rPr lang="pt-BR" b="1" dirty="0"/>
              <a:t> o mais recente aliado do capitalismo ocidental</a:t>
            </a:r>
            <a:r>
              <a:rPr lang="pt-BR" dirty="0"/>
              <a:t> (coesão lexical). Este procedimento de variar os mecanismos de coesão é perfeitamente normal, embora se diga que a preferência por determinados processos de coesão poderia ser tomada como uma marca de estilo pessoal.</a:t>
            </a:r>
          </a:p>
          <a:p>
            <a:pPr marL="366713" lvl="1" indent="0" algn="just">
              <a:buFont typeface="Wingdings 2" panose="05020102010507070707" pitchFamily="18" charset="2"/>
              <a:buNone/>
              <a:defRPr/>
            </a:pPr>
            <a:endParaRPr lang="pt-BR" altLang="pt-BR" dirty="0"/>
          </a:p>
          <a:p>
            <a:pPr lvl="1" algn="just">
              <a:defRPr/>
            </a:pPr>
            <a:endParaRPr lang="pt-BR" alt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1E721-9D79-4476-9EFE-F86C483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solidFill>
                  <a:srgbClr val="C00000"/>
                </a:solidFill>
              </a:rPr>
              <a:t>Metonímia.</a:t>
            </a:r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66544B6F-B065-4853-9DB0-0142B2491F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/>
              <a:t>Uma outra maneira de expressar a coesão lexical é utilizar a metonímia.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A metonímia consiste em empregar um termo no lugar de outro, havendo entre ambos estreita afinidade ou relação de sentido.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E7103-3446-455C-BB22-493EF8FD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50"/>
            <a:ext cx="7467600" cy="1143000"/>
          </a:xfrm>
        </p:spPr>
        <p:txBody>
          <a:bodyPr/>
          <a:lstStyle/>
          <a:p>
            <a:pPr algn="just">
              <a:defRPr/>
            </a:pPr>
            <a:r>
              <a:rPr lang="pt-BR" dirty="0">
                <a:solidFill>
                  <a:schemeClr val="tx1"/>
                </a:solidFill>
              </a:rPr>
              <a:t>Examinemos a seguinte sequência:</a:t>
            </a:r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1B233ABD-758F-4041-80E4-FCBF4CF12B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7467600" cy="5732462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[6] O presidente Bush deverá reunir-se ainda nesta semana com o </a:t>
            </a:r>
            <a:r>
              <a:rPr lang="pt-BR" i="1" dirty="0"/>
              <a:t>premier</a:t>
            </a:r>
            <a:r>
              <a:rPr lang="pt-BR" dirty="0"/>
              <a:t> russo Vladimir Putin. Fontes bem-informadas acreditam, entretanto, que não será ainda desta vez que Moscou cederá às pressões da Casa Branca sobre a guerra do Iraque.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algn="just">
              <a:defRPr/>
            </a:pPr>
            <a:r>
              <a:rPr lang="pt-BR" dirty="0"/>
              <a:t>Nesse texto, estamos retomando </a:t>
            </a:r>
            <a:r>
              <a:rPr lang="pt-BR" b="1" dirty="0"/>
              <a:t>o presidente Bush</a:t>
            </a:r>
            <a:r>
              <a:rPr lang="pt-BR" dirty="0"/>
              <a:t>, que representa o governo americano, por </a:t>
            </a:r>
            <a:r>
              <a:rPr lang="pt-BR" i="1" dirty="0"/>
              <a:t>uma parte</a:t>
            </a:r>
            <a:r>
              <a:rPr lang="pt-BR" dirty="0"/>
              <a:t> desse governo, o palácio do governo, </a:t>
            </a:r>
            <a:r>
              <a:rPr lang="pt-BR" b="1" dirty="0"/>
              <a:t>a Casa Branca</a:t>
            </a:r>
            <a:r>
              <a:rPr lang="pt-BR" dirty="0"/>
              <a:t>. Ao mesmo tempo, retomamos o governo russo, representado no texto pelo termo </a:t>
            </a:r>
            <a:r>
              <a:rPr lang="pt-BR" b="1" dirty="0"/>
              <a:t>o </a:t>
            </a:r>
            <a:r>
              <a:rPr lang="pt-BR" b="1" i="1" dirty="0"/>
              <a:t>premier</a:t>
            </a:r>
            <a:r>
              <a:rPr lang="pt-BR" b="1" dirty="0"/>
              <a:t> russo Vladimir Putin</a:t>
            </a:r>
            <a:r>
              <a:rPr lang="pt-BR" dirty="0"/>
              <a:t>, também por </a:t>
            </a:r>
            <a:r>
              <a:rPr lang="pt-BR" i="1" dirty="0"/>
              <a:t>uma parte</a:t>
            </a:r>
            <a:r>
              <a:rPr lang="pt-BR" dirty="0"/>
              <a:t> do governo russo, a capital do país: </a:t>
            </a:r>
            <a:r>
              <a:rPr lang="pt-BR" b="1" dirty="0"/>
              <a:t>Moscou</a:t>
            </a:r>
            <a:r>
              <a:rPr lang="pt-BR" dirty="0"/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alt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3D0EE-83D7-432E-87AB-EED0667B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50"/>
            <a:ext cx="7467600" cy="1143000"/>
          </a:xfrm>
        </p:spPr>
        <p:txBody>
          <a:bodyPr/>
          <a:lstStyle/>
          <a:p>
            <a:pPr algn="just">
              <a:defRPr/>
            </a:pPr>
            <a:r>
              <a:rPr lang="pt-BR" dirty="0">
                <a:solidFill>
                  <a:srgbClr val="C00000"/>
                </a:solidFill>
              </a:rPr>
              <a:t>Substituição</a:t>
            </a:r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8172AD41-A29E-49E0-88B0-AD946836EC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7467600" cy="5732462"/>
          </a:xfrm>
        </p:spPr>
        <p:txBody>
          <a:bodyPr/>
          <a:lstStyle/>
          <a:p>
            <a:pPr algn="just">
              <a:defRPr/>
            </a:pPr>
            <a:r>
              <a:rPr lang="pt-BR" dirty="0"/>
              <a:t>Finalmente, um outro processo de coesão também bastante útil, o da </a:t>
            </a:r>
            <a:r>
              <a:rPr lang="pt-BR" i="1" dirty="0"/>
              <a:t>substituição</a:t>
            </a:r>
            <a:r>
              <a:rPr lang="pt-BR" dirty="0"/>
              <a:t>, consiste em abreviar sentenças inteiras, servindo-se de predicados prontos como </a:t>
            </a:r>
            <a:r>
              <a:rPr lang="pt-BR" b="1" dirty="0"/>
              <a:t>fazer isso</a:t>
            </a:r>
            <a:r>
              <a:rPr lang="pt-BR" dirty="0"/>
              <a:t> em sequências como: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[7] O presidente pretende anunciar as novas medidas que mudarão o imposto de renda, mas não deverá fazer isso nesta semana.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Em vez de uma sequência como </a:t>
            </a:r>
            <a:r>
              <a:rPr lang="pt-BR" b="1" dirty="0"/>
              <a:t>mas não deverá anunciá-las nesta semana</a:t>
            </a:r>
            <a:r>
              <a:rPr lang="pt-BR" dirty="0"/>
              <a:t>, usamos, em [7], o processo de substituição.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FAAE513-57FD-48AF-A715-D72EC60EA20C}"/>
              </a:ext>
            </a:extLst>
          </p:cNvPr>
          <p:cNvSpPr txBox="1">
            <a:spLocks/>
          </p:cNvSpPr>
          <p:nvPr/>
        </p:nvSpPr>
        <p:spPr>
          <a:xfrm>
            <a:off x="457200" y="701675"/>
            <a:ext cx="7467600" cy="1143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O que é Coesão Textual?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ED03D9A8-123D-444B-92CA-B0261A29690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/>
            <a:endParaRPr lang="pt-BR" altLang="pt-BR"/>
          </a:p>
          <a:p>
            <a:pPr algn="just"/>
            <a:r>
              <a:rPr lang="pt-BR" altLang="pt-BR"/>
              <a:t>Coesão textual é a ligação, a relação, a conexão entre as palavras, expressões ou frases de um texto. </a:t>
            </a:r>
            <a:r>
              <a:rPr lang="pt-BR" altLang="pt-BR">
                <a:solidFill>
                  <a:srgbClr val="FF0000"/>
                </a:solidFill>
              </a:rPr>
              <a:t>Ela</a:t>
            </a:r>
            <a:r>
              <a:rPr lang="pt-BR" altLang="pt-BR"/>
              <a:t> é manifestada por elementos formais que assinalam os vínculos entre os elementos do texto.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C0493F6-7C4D-4EF0-8E7F-C66D42A0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679575"/>
            <a:ext cx="7858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just">
              <a:defRPr/>
            </a:pPr>
            <a:r>
              <a:rPr lang="pt-BR" sz="2400" dirty="0"/>
              <a:t>ABREU, Antônio </a:t>
            </a:r>
            <a:r>
              <a:rPr lang="pt-BR" sz="2400" dirty="0" err="1"/>
              <a:t>Suárez</a:t>
            </a:r>
            <a:r>
              <a:rPr lang="pt-BR" sz="2400" dirty="0"/>
              <a:t>. Curso de redação. </a:t>
            </a:r>
            <a:r>
              <a:rPr lang="pt-BR" sz="2400" i="1" dirty="0"/>
              <a:t>Ática Universidade. </a:t>
            </a:r>
            <a:r>
              <a:rPr lang="pt-BR" sz="2400" dirty="0"/>
              <a:t>São Paulo: Ática, 2004.</a:t>
            </a:r>
            <a:endParaRPr lang="pt-BR" altLang="pt-BR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35F50A2-4236-4E7A-9762-0257768442E4}"/>
              </a:ext>
            </a:extLst>
          </p:cNvPr>
          <p:cNvSpPr txBox="1">
            <a:spLocks/>
          </p:cNvSpPr>
          <p:nvPr/>
        </p:nvSpPr>
        <p:spPr>
          <a:xfrm>
            <a:off x="522288" y="466725"/>
            <a:ext cx="6805612" cy="2105025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defRPr/>
            </a:pPr>
            <a:r>
              <a:rPr lang="pt-BR" altLang="pt-BR" sz="4000" dirty="0">
                <a:solidFill>
                  <a:schemeClr val="tx1"/>
                </a:solidFill>
              </a:rPr>
              <a:t>referências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0B19F-2D95-437A-9C3C-1A03F45F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988"/>
            <a:ext cx="7467600" cy="1143001"/>
          </a:xfr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rgbClr val="0013C4"/>
                </a:solidFill>
              </a:rPr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BC979-6CF5-4D09-9BC0-010B0D79A7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16013"/>
            <a:ext cx="7467600" cy="5741987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pt-BR" dirty="0"/>
              <a:t>Construa uma nova versão do texto abaixo, utilizando, em relação á palavra Vera, os mecanismos de coesão que julgar adequados.</a:t>
            </a:r>
          </a:p>
          <a:p>
            <a:pPr>
              <a:defRPr/>
            </a:pPr>
            <a:endParaRPr lang="pt-B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Desde cedo o rádio noticiava: um objeto voador não identificado estava provocando pânico entre os moradores da Valéria. A primeira reação de Vera foi sair da Cama e correr para o porto. Fazia seis meses que Vera andava trabalhando em Parintins. Vera levantava cedo todos os dias e passava a manhã inteira conversando com o presidente do Sindicato dos Trabalhadores Rurais. Vera estava em Parintins, tentando convencer os trabalhadores a mudar a técnica do plantio da várzea.</a:t>
            </a:r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48E1-82BD-4C62-A0A4-B93AB20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3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Coesão Textual – cont.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7A7DA020-25B6-43EC-9C4D-4E8250B45A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557338"/>
            <a:ext cx="7467600" cy="491648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endParaRPr lang="pt-BR" altLang="pt-BR"/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/>
              <a:t>Um texto não é uma unidade construída por uma soma de sentenças, mas pelo encadeamento semântico delas, criando, assim, uma trama semântica a que damos o nome de textualidade. O encadeamento semântico que produz a textualidade chama-se coesão. Podemos definir a coesão, mais especificamente, dizendo que se trata de uma maneira de recuperar, em uma sentença </a:t>
            </a:r>
            <a:r>
              <a:rPr lang="pt-BR" altLang="pt-BR" i="1"/>
              <a:t>B</a:t>
            </a:r>
            <a:r>
              <a:rPr lang="pt-BR" altLang="pt-BR"/>
              <a:t>, um termo presente em uma sentença </a:t>
            </a:r>
            <a:r>
              <a:rPr lang="pt-BR" altLang="pt-BR" i="1"/>
              <a:t>A</a:t>
            </a:r>
            <a:r>
              <a:rPr lang="pt-BR" altLang="pt-BR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1F13A-18B5-41B6-96E4-5BD6A685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Pergunta-se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91D22B60-1A5D-4471-892A-9DD14E4173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endParaRPr lang="pt-BR" altLang="pt-BR"/>
          </a:p>
          <a:p>
            <a:pPr algn="just"/>
            <a:r>
              <a:rPr lang="pt-BR" altLang="pt-BR"/>
              <a:t>Estas duas sentenças </a:t>
            </a:r>
            <a:r>
              <a:rPr lang="pt-BR" altLang="pt-BR" b="1"/>
              <a:t>Pegue três maçãs</a:t>
            </a:r>
            <a:r>
              <a:rPr lang="pt-BR" altLang="pt-BR"/>
              <a:t>,</a:t>
            </a:r>
            <a:r>
              <a:rPr lang="pt-BR" altLang="pt-BR" b="1"/>
              <a:t> Coloque-as sobre a mesa </a:t>
            </a:r>
            <a:r>
              <a:rPr lang="pt-BR" altLang="pt-BR"/>
              <a:t>constituem um texto?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Por quê?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Existe algo na segunda sentença que a possa ligar à primeira?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747E1-56C3-4E18-83F8-329BE14F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988"/>
            <a:ext cx="7467600" cy="1143001"/>
          </a:xfr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Possivelmente...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172458A1-9F16-4268-BB94-B381436372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50" cy="4873625"/>
          </a:xfrm>
        </p:spPr>
        <p:txBody>
          <a:bodyPr/>
          <a:lstStyle/>
          <a:p>
            <a:pPr algn="just"/>
            <a:r>
              <a:rPr lang="pt-BR" altLang="pt-BR"/>
              <a:t>Se fizermos essa pergunta a um falante do português, sua resposta será afirmativa.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Se lhe perguntarmos o motivo, dirá ele que ambas tratam da mesma coisa. 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Se lhe perguntarmos, ainda, se existe algo na segunda sentença que a possa ligar à primeira, ele nos apontará o pronome </a:t>
            </a:r>
            <a:r>
              <a:rPr lang="pt-BR" altLang="pt-BR" b="1"/>
              <a:t>as. </a:t>
            </a:r>
            <a:r>
              <a:rPr lang="pt-BR" altLang="pt-BR"/>
              <a:t>De fato, o pronome </a:t>
            </a:r>
            <a:r>
              <a:rPr lang="pt-BR" altLang="pt-BR" b="1"/>
              <a:t>as </a:t>
            </a:r>
            <a:r>
              <a:rPr lang="pt-BR" altLang="pt-BR"/>
              <a:t>recupera semanticamente, na segunda sentença, o termo </a:t>
            </a:r>
            <a:r>
              <a:rPr lang="pt-BR" altLang="pt-BR" b="1"/>
              <a:t>três maçãs. </a:t>
            </a:r>
            <a:r>
              <a:rPr lang="pt-BR" altLang="pt-BR"/>
              <a:t>Eis aí um exemplo de coesão textual, de textualidade.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985A4-7836-4028-8952-633FBED7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solidFill>
                  <a:srgbClr val="C00000"/>
                </a:solidFill>
              </a:rPr>
              <a:t>Percebam!!!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57F641BB-22BD-4AF1-A7D7-DD89BFEA77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>
              <a:defRPr/>
            </a:pPr>
            <a:r>
              <a:rPr lang="pt-BR" dirty="0"/>
              <a:t>A maior parte das pessoas constrói razoavelmente a textualidade na língua oral, mas, quando se trata de escrever um texto, em geral se limitam a usar as palavras </a:t>
            </a:r>
            <a:r>
              <a:rPr lang="pt-BR" b="1" dirty="0"/>
              <a:t>mesmo </a:t>
            </a:r>
            <a:r>
              <a:rPr lang="pt-BR" dirty="0"/>
              <a:t>e </a:t>
            </a:r>
            <a:r>
              <a:rPr lang="pt-BR" b="1" dirty="0"/>
              <a:t>referido, </a:t>
            </a:r>
            <a:r>
              <a:rPr lang="pt-BR" dirty="0"/>
              <a:t>produzindo sequências do tipo:</a:t>
            </a:r>
          </a:p>
          <a:p>
            <a:pPr algn="just">
              <a:defRPr/>
            </a:pPr>
            <a:endParaRPr lang="pt-BR" altLang="pt-BR" i="1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[ 1 ] Pegue três maçãs. Coloque as mesmas sobre a mesa.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[ 2 ] João Paulo II esteve, ontem, em Varsóvia. Na referida cidade, o mesmo disse que a Igreja continua a favor do celibato.</a:t>
            </a:r>
          </a:p>
          <a:p>
            <a:pPr algn="just">
              <a:defRPr/>
            </a:pPr>
            <a:endParaRPr lang="pt-BR" altLang="pt-BR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50029305-8C8F-429E-9FDD-BF84F76484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88913"/>
            <a:ext cx="7467600" cy="6284912"/>
          </a:xfrm>
        </p:spPr>
        <p:txBody>
          <a:bodyPr/>
          <a:lstStyle/>
          <a:p>
            <a:pPr algn="just">
              <a:defRPr/>
            </a:pPr>
            <a:r>
              <a:rPr lang="pt-BR" dirty="0"/>
              <a:t>É muito fácil, porém, evitar este desagradável procedimento, fazendo uso de recursos de que a língua dispõe para construir a Textualidade. Trata-se dos </a:t>
            </a:r>
            <a:r>
              <a:rPr lang="pt-BR" i="1" dirty="0"/>
              <a:t>mecanismos de coesão.</a:t>
            </a:r>
            <a:r>
              <a:rPr lang="pt-BR" dirty="0"/>
              <a:t> 	</a:t>
            </a:r>
          </a:p>
          <a:p>
            <a:pPr algn="just">
              <a:defRPr/>
            </a:pPr>
            <a:r>
              <a:rPr lang="pt-BR" dirty="0"/>
              <a:t>Para entender esses mecanismos, vejamos esta outra  versão possível da sequência [2]: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[ 2</a:t>
            </a:r>
            <a:r>
              <a:rPr lang="pt-BR" baseline="30000" dirty="0"/>
              <a:t> </a:t>
            </a:r>
            <a:r>
              <a:rPr lang="pt-BR" dirty="0"/>
              <a:t>a ] João Paulo II esteve, ontem, em Varsóvia. Lá, ele disse que a Igreja continua a favor do celibato.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/>
              <a:t>Nessa versão, o termo </a:t>
            </a:r>
            <a:r>
              <a:rPr lang="pt-BR" b="1" dirty="0"/>
              <a:t>Varsóvia </a:t>
            </a:r>
            <a:r>
              <a:rPr lang="pt-BR" dirty="0"/>
              <a:t>está recuperado pelo advérbio </a:t>
            </a:r>
            <a:r>
              <a:rPr lang="pt-BR" b="1" dirty="0"/>
              <a:t>lá </a:t>
            </a:r>
            <a:r>
              <a:rPr lang="pt-BR" dirty="0"/>
              <a:t>e o termo </a:t>
            </a:r>
            <a:r>
              <a:rPr lang="pt-BR" b="1" dirty="0"/>
              <a:t>João Paulo II</a:t>
            </a:r>
            <a:r>
              <a:rPr lang="pt-BR" dirty="0"/>
              <a:t>, pelo pronome </a:t>
            </a:r>
            <a:r>
              <a:rPr lang="pt-BR" b="1" dirty="0"/>
              <a:t>ele</a:t>
            </a:r>
            <a:r>
              <a:rPr lang="pt-BR" dirty="0"/>
              <a:t>. Esse processo de coesão se chama </a:t>
            </a:r>
            <a:r>
              <a:rPr lang="pt-BR" i="1" dirty="0"/>
              <a:t>coesão por referência.</a:t>
            </a:r>
            <a:endParaRPr lang="pt-BR" dirty="0"/>
          </a:p>
          <a:p>
            <a:pPr algn="just">
              <a:defRPr/>
            </a:pPr>
            <a:endParaRPr lang="pt-BR" altLang="pt-BR" dirty="0"/>
          </a:p>
          <a:p>
            <a:pPr algn="just">
              <a:defRPr/>
            </a:pPr>
            <a:endParaRPr lang="pt-BR" altLang="pt-BR" dirty="0"/>
          </a:p>
          <a:p>
            <a:pPr algn="just">
              <a:defRPr/>
            </a:pPr>
            <a:endParaRPr lang="pt-BR" altLang="pt-BR" dirty="0"/>
          </a:p>
          <a:p>
            <a:pPr algn="just">
              <a:defRPr/>
            </a:pPr>
            <a:endParaRPr lang="pt-BR" alt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CA543-2FE7-419A-9A12-1B98CAE3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solidFill>
                  <a:srgbClr val="C00000"/>
                </a:solidFill>
              </a:rPr>
              <a:t>Coesão por referência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4A69C5BC-0F85-427D-894A-048551A4A8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/>
            <a:r>
              <a:rPr lang="pt-BR" altLang="pt-BR"/>
              <a:t>As palavras responsáveis por esse tipo de coesão são, como acabamos de ver, os pronomes, que podem ser pessoais [</a:t>
            </a:r>
            <a:r>
              <a:rPr lang="pt-BR" altLang="pt-BR" b="1"/>
              <a:t>ele, ela, nós, o, a, lhe, </a:t>
            </a:r>
            <a:r>
              <a:rPr lang="pt-BR" altLang="pt-BR"/>
              <a:t>etc.],  possessivos    [</a:t>
            </a:r>
            <a:r>
              <a:rPr lang="pt-BR" altLang="pt-BR" b="1"/>
              <a:t>meu, teu, seu,</a:t>
            </a:r>
            <a:r>
              <a:rPr lang="pt-BR" altLang="pt-BR"/>
              <a:t> etc], demonstrativos [</a:t>
            </a:r>
            <a:r>
              <a:rPr lang="pt-BR" altLang="pt-BR" b="1"/>
              <a:t>este, esse, aquele, </a:t>
            </a:r>
            <a:r>
              <a:rPr lang="pt-BR" altLang="pt-BR"/>
              <a:t>etc], os advérbios de lugar e também os artigos definidos. Eu posso, por exemplo, repetir um substantivo já contido em uma sentença </a:t>
            </a:r>
            <a:r>
              <a:rPr lang="pt-BR" altLang="pt-BR" i="1"/>
              <a:t>A </a:t>
            </a:r>
            <a:r>
              <a:rPr lang="pt-BR" altLang="pt-BR"/>
              <a:t>anterior, mas devo marcá-lo, na sentença </a:t>
            </a:r>
            <a:r>
              <a:rPr lang="pt-BR" altLang="pt-BR" i="1"/>
              <a:t>B, </a:t>
            </a:r>
            <a:r>
              <a:rPr lang="pt-BR" altLang="pt-BR"/>
              <a:t>pelo artigo definido.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CBE3A-F6A7-40D8-B532-DCC69327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988"/>
            <a:ext cx="7467600" cy="1143001"/>
          </a:xfr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Vejamos os exemplos a seguir:</a:t>
            </a:r>
          </a:p>
        </p:txBody>
      </p:sp>
      <p:sp>
        <p:nvSpPr>
          <p:cNvPr id="17411" name="Espaço Reservado para Conteúdo 2">
            <a:extLst>
              <a:ext uri="{FF2B5EF4-FFF2-40B4-BE49-F238E27FC236}">
                <a16:creationId xmlns:a16="http://schemas.microsoft.com/office/drawing/2014/main" id="{126AD9F0-A41C-49FA-BEA8-90FC559309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7467600" cy="5516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pt-BR" altLang="pt-BR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/>
              <a:t>[ 3 ] Pedi uma cerveja. A cerveja, entretanto, não veio gelada.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altLang="pt-BR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/>
              <a:t>[ 4 ] Pedi uma cerveja. Uma cerveja, entretanto, não veio gelada.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altLang="pt-BR"/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/>
              <a:t>A sequência [ 3 ] é bem-formada. Tem textualidade, coesão. O mesmo não acontece com a [ 4 ], onde a pura repetição do termo da sentença anterior, sem o uso do artigo definido, faz com que haja uma ruptura no plano semântico.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lcão Envidraçado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1517</Words>
  <Application>Microsoft Office PowerPoint</Application>
  <PresentationFormat>Apresentação na tela 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Balcão Envidraçado</vt:lpstr>
      <vt:lpstr>Textualidade e Coesão (Antônio Suárez Abreu)</vt:lpstr>
      <vt:lpstr>Apresentação do PowerPoint</vt:lpstr>
      <vt:lpstr>Coesão Textual – cont.</vt:lpstr>
      <vt:lpstr>Pergunta-se</vt:lpstr>
      <vt:lpstr>Possivelmente...</vt:lpstr>
      <vt:lpstr>Percebam!!!</vt:lpstr>
      <vt:lpstr>Apresentação do PowerPoint</vt:lpstr>
      <vt:lpstr>Coesão por referência</vt:lpstr>
      <vt:lpstr>Vejamos os exemplos a seguir:</vt:lpstr>
      <vt:lpstr>Outra alternativa para coesão da sequência [ 2 ]</vt:lpstr>
      <vt:lpstr>Outra alternativa para coesão da sequência [ 2 ] – cont.</vt:lpstr>
      <vt:lpstr>Coesão Lexical</vt:lpstr>
      <vt:lpstr>Coesão Lexical – cont.</vt:lpstr>
      <vt:lpstr>Apresentação do PowerPoint</vt:lpstr>
      <vt:lpstr>Apresentação do PowerPoint</vt:lpstr>
      <vt:lpstr>Apresentação do PowerPoint</vt:lpstr>
      <vt:lpstr>Metonímia.</vt:lpstr>
      <vt:lpstr>Examinemos a seguinte sequência:</vt:lpstr>
      <vt:lpstr>Substituição</vt:lpstr>
      <vt:lpstr>Apresentação do PowerPoint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Inglês Instrumental</dc:title>
  <dc:creator>BILL SOUSA</dc:creator>
  <cp:lastModifiedBy>Toni</cp:lastModifiedBy>
  <cp:revision>207</cp:revision>
  <dcterms:created xsi:type="dcterms:W3CDTF">2011-07-17T22:15:39Z</dcterms:created>
  <dcterms:modified xsi:type="dcterms:W3CDTF">2018-03-08T20:38:31Z</dcterms:modified>
</cp:coreProperties>
</file>