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93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0" r:id="rId35"/>
    <p:sldId id="291" r:id="rId36"/>
    <p:sldId id="292" r:id="rId37"/>
    <p:sldId id="288" r:id="rId3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835B7ED-4590-4B9C-B81F-0F1F981DF812}" type="datetimeFigureOut">
              <a:rPr lang="pt-BR" smtClean="0"/>
              <a:pPr/>
              <a:t>23/01/2012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BCA92EE-769C-4BC4-B25B-5705283ABEB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B7ED-4590-4B9C-B81F-0F1F981DF812}" type="datetimeFigureOut">
              <a:rPr lang="pt-BR" smtClean="0"/>
              <a:pPr/>
              <a:t>23/01/2012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92EE-769C-4BC4-B25B-5705283ABEB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B7ED-4590-4B9C-B81F-0F1F981DF812}" type="datetimeFigureOut">
              <a:rPr lang="pt-BR" smtClean="0"/>
              <a:pPr/>
              <a:t>23/01/2012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92EE-769C-4BC4-B25B-5705283ABEB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B7ED-4590-4B9C-B81F-0F1F981DF812}" type="datetimeFigureOut">
              <a:rPr lang="pt-BR" smtClean="0"/>
              <a:pPr/>
              <a:t>23/01/2012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92EE-769C-4BC4-B25B-5705283ABEB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B7ED-4590-4B9C-B81F-0F1F981DF812}" type="datetimeFigureOut">
              <a:rPr lang="pt-BR" smtClean="0"/>
              <a:pPr/>
              <a:t>23/01/2012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92EE-769C-4BC4-B25B-5705283ABEB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B7ED-4590-4B9C-B81F-0F1F981DF812}" type="datetimeFigureOut">
              <a:rPr lang="pt-BR" smtClean="0"/>
              <a:pPr/>
              <a:t>23/01/2012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92EE-769C-4BC4-B25B-5705283ABEB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835B7ED-4590-4B9C-B81F-0F1F981DF812}" type="datetimeFigureOut">
              <a:rPr lang="pt-BR" smtClean="0"/>
              <a:pPr/>
              <a:t>23/01/2012</a:t>
            </a:fld>
            <a:endParaRPr lang="pt-BR" dirty="0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BCA92EE-769C-4BC4-B25B-5705283ABEB7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835B7ED-4590-4B9C-B81F-0F1F981DF812}" type="datetimeFigureOut">
              <a:rPr lang="pt-BR" smtClean="0"/>
              <a:pPr/>
              <a:t>23/01/2012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BCA92EE-769C-4BC4-B25B-5705283ABEB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B7ED-4590-4B9C-B81F-0F1F981DF812}" type="datetimeFigureOut">
              <a:rPr lang="pt-BR" smtClean="0"/>
              <a:pPr/>
              <a:t>23/01/2012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92EE-769C-4BC4-B25B-5705283ABEB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B7ED-4590-4B9C-B81F-0F1F981DF812}" type="datetimeFigureOut">
              <a:rPr lang="pt-BR" smtClean="0"/>
              <a:pPr/>
              <a:t>23/01/2012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92EE-769C-4BC4-B25B-5705283ABEB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dirty="0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B7ED-4590-4B9C-B81F-0F1F981DF812}" type="datetimeFigureOut">
              <a:rPr lang="pt-BR" smtClean="0"/>
              <a:pPr/>
              <a:t>23/01/2012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92EE-769C-4BC4-B25B-5705283ABEB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835B7ED-4590-4B9C-B81F-0F1F981DF812}" type="datetimeFigureOut">
              <a:rPr lang="pt-BR" smtClean="0"/>
              <a:pPr/>
              <a:t>23/01/2012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BCA92EE-769C-4BC4-B25B-5705283ABEB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2204864"/>
            <a:ext cx="8458200" cy="1470025"/>
          </a:xfrm>
        </p:spPr>
        <p:txBody>
          <a:bodyPr/>
          <a:lstStyle/>
          <a:p>
            <a:r>
              <a:rPr lang="pt-BR" dirty="0" smtClean="0"/>
              <a:t>Sistemas Digitais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4005064"/>
            <a:ext cx="4953000" cy="2592288"/>
          </a:xfrm>
        </p:spPr>
        <p:txBody>
          <a:bodyPr>
            <a:normAutofit/>
          </a:bodyPr>
          <a:lstStyle/>
          <a:p>
            <a:r>
              <a:rPr lang="pt-BR" dirty="0" smtClean="0"/>
              <a:t> </a:t>
            </a:r>
          </a:p>
          <a:p>
            <a:pPr algn="ctr">
              <a:buFont typeface="Arial" pitchFamily="34" charset="0"/>
              <a:buChar char="•"/>
            </a:pPr>
            <a:r>
              <a:rPr lang="pt-BR" dirty="0" smtClean="0"/>
              <a:t> Tutorial Quartus II - Aprendendo as Ferramentas Básicas</a:t>
            </a:r>
          </a:p>
          <a:p>
            <a:endParaRPr lang="pt-BR" dirty="0" smtClean="0"/>
          </a:p>
          <a:p>
            <a:endParaRPr lang="pt-BR" dirty="0" smtClean="0"/>
          </a:p>
          <a:p>
            <a:pPr algn="ctr"/>
            <a:r>
              <a:rPr lang="pt-BR" sz="1400" b="1" dirty="0" smtClean="0">
                <a:solidFill>
                  <a:schemeClr val="accent2">
                    <a:lumMod val="50000"/>
                  </a:schemeClr>
                </a:solidFill>
              </a:rPr>
              <a:t>Monitoria SD 2011.2</a:t>
            </a:r>
          </a:p>
          <a:p>
            <a:pPr algn="ctr"/>
            <a:r>
              <a:rPr lang="pt-BR" sz="1400" b="1" dirty="0" smtClean="0">
                <a:solidFill>
                  <a:schemeClr val="accent2">
                    <a:lumMod val="50000"/>
                  </a:schemeClr>
                </a:solidFill>
              </a:rPr>
              <a:t>Daniel Alexandro/Reniê  Delgado/Vanessa Ogg</a:t>
            </a:r>
          </a:p>
          <a:p>
            <a:endParaRPr lang="pt-BR" dirty="0"/>
          </a:p>
        </p:txBody>
      </p:sp>
      <p:pic>
        <p:nvPicPr>
          <p:cNvPr id="72706" name="Picture 2" descr="http://poscomp.ufabc.edu.br/images/futuroso03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876256" y="1700808"/>
            <a:ext cx="2737682" cy="2503240"/>
          </a:xfrm>
          <a:prstGeom prst="rect">
            <a:avLst/>
          </a:prstGeom>
          <a:noFill/>
          <a:effectLst>
            <a:softEdge rad="635000"/>
          </a:effectLst>
        </p:spPr>
      </p:pic>
      <p:sp>
        <p:nvSpPr>
          <p:cNvPr id="5" name="Retângulo 4"/>
          <p:cNvSpPr/>
          <p:nvPr/>
        </p:nvSpPr>
        <p:spPr>
          <a:xfrm>
            <a:off x="7668344" y="6381328"/>
            <a:ext cx="1475656" cy="47667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Editado por (DARA)</a:t>
            </a:r>
            <a:endParaRPr lang="pt-BR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67544" y="33265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4 – Criando um Novo Bloco Diagrama</a:t>
            </a:r>
            <a:r>
              <a:rPr lang="pt-BR" sz="32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...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79208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 smtClean="0"/>
              <a:t>Vá em [</a:t>
            </a:r>
            <a:r>
              <a:rPr lang="pt-BR" cap="all" dirty="0" smtClean="0"/>
              <a:t>File -&gt; </a:t>
            </a:r>
            <a:r>
              <a:rPr lang="pt-BR" cap="all" dirty="0" err="1" smtClean="0"/>
              <a:t>New</a:t>
            </a:r>
            <a:r>
              <a:rPr lang="pt-BR" cap="all" dirty="0" smtClean="0"/>
              <a:t> -&gt; </a:t>
            </a:r>
            <a:r>
              <a:rPr lang="pt-BR" cap="all" dirty="0" err="1" smtClean="0"/>
              <a:t>Block</a:t>
            </a:r>
            <a:r>
              <a:rPr lang="pt-BR" cap="all" dirty="0" smtClean="0"/>
              <a:t> </a:t>
            </a:r>
            <a:r>
              <a:rPr lang="pt-BR" cap="all" dirty="0" err="1" smtClean="0"/>
              <a:t>Diagram</a:t>
            </a:r>
            <a:r>
              <a:rPr lang="pt-BR" cap="all" dirty="0" smtClean="0"/>
              <a:t>/</a:t>
            </a:r>
            <a:r>
              <a:rPr lang="pt-BR" cap="all" dirty="0" err="1" smtClean="0"/>
              <a:t>Schematic</a:t>
            </a:r>
            <a:r>
              <a:rPr lang="pt-BR" cap="all" dirty="0" smtClean="0"/>
              <a:t> File</a:t>
            </a:r>
            <a:r>
              <a:rPr lang="pt-BR" dirty="0" smtClean="0"/>
              <a:t>]</a:t>
            </a:r>
          </a:p>
        </p:txBody>
      </p:sp>
      <p:pic>
        <p:nvPicPr>
          <p:cNvPr id="6" name="Picture 7" descr="img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1628775"/>
            <a:ext cx="396240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67544" y="33265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4 – Criando um Novo Bloco Diagrama</a:t>
            </a:r>
            <a:r>
              <a:rPr lang="pt-BR" sz="32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...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43204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 smtClean="0"/>
              <a:t>Agora você pode se divertir a vontade!</a:t>
            </a:r>
          </a:p>
        </p:txBody>
      </p:sp>
      <p:pic>
        <p:nvPicPr>
          <p:cNvPr id="7" name="Picture 5" descr="img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88840"/>
            <a:ext cx="866140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67544" y="33265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5 – Construindo um Circuito</a:t>
            </a:r>
            <a:r>
              <a:rPr lang="pt-BR" sz="32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...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0" y="1196752"/>
            <a:ext cx="8964488" cy="129614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dirty="0" smtClean="0"/>
              <a:t>Para começar, vamos construir um circuito simples (X = A.B). Clique duas vezes na tela branca, selecione a pasta “</a:t>
            </a:r>
            <a:r>
              <a:rPr lang="pt-BR" dirty="0" err="1" smtClean="0"/>
              <a:t>primitives</a:t>
            </a:r>
            <a:r>
              <a:rPr lang="pt-BR" dirty="0" smtClean="0"/>
              <a:t>” e depois a pasta “</a:t>
            </a:r>
            <a:r>
              <a:rPr lang="pt-BR" dirty="0" err="1" smtClean="0"/>
              <a:t>pin</a:t>
            </a:r>
            <a:r>
              <a:rPr lang="pt-BR" dirty="0" smtClean="0"/>
              <a:t>”. Agora, você pode selecionar um input ou output (entrada ou saída).</a:t>
            </a:r>
          </a:p>
        </p:txBody>
      </p:sp>
      <p:pic>
        <p:nvPicPr>
          <p:cNvPr id="6" name="Picture 5" descr="img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466975"/>
            <a:ext cx="6402388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67544" y="33265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5 – Construindo um Circuito</a:t>
            </a:r>
            <a:r>
              <a:rPr lang="pt-BR" sz="32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...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0" y="1196752"/>
            <a:ext cx="8964488" cy="129614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dirty="0" smtClean="0"/>
              <a:t>Clique duas vezes no input ou output e nomeie suas entradas e saídas. Na caixa “Default </a:t>
            </a:r>
            <a:r>
              <a:rPr lang="pt-BR" dirty="0" err="1" smtClean="0"/>
              <a:t>Value</a:t>
            </a:r>
            <a:r>
              <a:rPr lang="pt-BR" dirty="0" smtClean="0"/>
              <a:t>” existem duas opções: GND e VCC. Estes são os valores iniciais do “</a:t>
            </a:r>
            <a:r>
              <a:rPr lang="pt-BR" dirty="0" err="1" smtClean="0"/>
              <a:t>pin</a:t>
            </a:r>
            <a:r>
              <a:rPr lang="pt-BR" dirty="0" smtClean="0"/>
              <a:t>” [GND (</a:t>
            </a:r>
            <a:r>
              <a:rPr lang="pt-BR" dirty="0" err="1" smtClean="0"/>
              <a:t>Ground</a:t>
            </a:r>
            <a:r>
              <a:rPr lang="pt-BR" dirty="0" smtClean="0"/>
              <a:t>) = 0 e VCC = 1].</a:t>
            </a:r>
          </a:p>
        </p:txBody>
      </p:sp>
      <p:pic>
        <p:nvPicPr>
          <p:cNvPr id="7" name="Picture 5" descr="img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241550"/>
            <a:ext cx="5184775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67544" y="33265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5 – Construindo um Circuito</a:t>
            </a:r>
            <a:r>
              <a:rPr lang="pt-BR" sz="32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...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0" y="1196752"/>
            <a:ext cx="8964488" cy="129614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dirty="0" smtClean="0"/>
              <a:t>Agora, na mesma pasta “</a:t>
            </a:r>
            <a:r>
              <a:rPr lang="pt-BR" dirty="0" err="1" smtClean="0"/>
              <a:t>primitives</a:t>
            </a:r>
            <a:r>
              <a:rPr lang="pt-BR" dirty="0" smtClean="0"/>
              <a:t>”, abra a pasta “</a:t>
            </a:r>
            <a:r>
              <a:rPr lang="pt-BR" dirty="0" err="1" smtClean="0"/>
              <a:t>logic</a:t>
            </a:r>
            <a:r>
              <a:rPr lang="pt-BR" dirty="0" smtClean="0"/>
              <a:t>” e escolha a porta lógica. No caso do nosso circuito, será a porta “and2” (o “2” no final da palavra representa a quantidade de entradas).</a:t>
            </a:r>
          </a:p>
        </p:txBody>
      </p:sp>
      <p:pic>
        <p:nvPicPr>
          <p:cNvPr id="6" name="Picture 5" descr="img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170113"/>
            <a:ext cx="6840537" cy="468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67544" y="33265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5 – Construindo um Circuito</a:t>
            </a:r>
            <a:r>
              <a:rPr lang="pt-BR" sz="32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...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0" y="1196752"/>
            <a:ext cx="8964488" cy="1296144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pt-BR" dirty="0" smtClean="0"/>
              <a:t>Agora, clicando e arrastando com o mouse, ligue as entradas e saídas com a porta lógica. (CUIDADO! Gambiarras podem resultar em colisão de fios e ocasionar erros na compilação.)</a:t>
            </a:r>
          </a:p>
        </p:txBody>
      </p:sp>
      <p:pic>
        <p:nvPicPr>
          <p:cNvPr id="7" name="Picture 5" descr="img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20888"/>
            <a:ext cx="9144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67544" y="33265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6 – Compilando</a:t>
            </a:r>
            <a:r>
              <a:rPr lang="pt-BR" sz="32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...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0" y="1196752"/>
            <a:ext cx="8964488" cy="129614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dirty="0" smtClean="0"/>
              <a:t>Para começar, salve o arquivo! Logo em seguida vá para “Files” e clique com o botão direito no </a:t>
            </a:r>
            <a:r>
              <a:rPr lang="pt-BR" dirty="0" smtClean="0"/>
              <a:t>arquivo </a:t>
            </a:r>
            <a:r>
              <a:rPr lang="pt-BR" dirty="0" smtClean="0"/>
              <a:t>disponível (que neste caso é o arquivo que você salvou). Selecione “Set As Top </a:t>
            </a:r>
            <a:r>
              <a:rPr lang="pt-BR" dirty="0" err="1" smtClean="0"/>
              <a:t>Level</a:t>
            </a:r>
            <a:r>
              <a:rPr lang="pt-BR" dirty="0" smtClean="0"/>
              <a:t> </a:t>
            </a:r>
            <a:r>
              <a:rPr lang="pt-BR" dirty="0" err="1" smtClean="0"/>
              <a:t>Entity</a:t>
            </a:r>
            <a:r>
              <a:rPr lang="pt-BR" dirty="0" smtClean="0"/>
              <a:t>”.</a:t>
            </a:r>
          </a:p>
        </p:txBody>
      </p:sp>
      <p:pic>
        <p:nvPicPr>
          <p:cNvPr id="6" name="Picture 7" descr="img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419210"/>
            <a:ext cx="8460432" cy="4438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67544" y="33265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6 – Compilando</a:t>
            </a:r>
            <a:r>
              <a:rPr lang="pt-BR" sz="32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...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0" y="1196752"/>
            <a:ext cx="8964488" cy="432048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400" dirty="0" smtClean="0"/>
              <a:t>Clique em “Start </a:t>
            </a:r>
            <a:r>
              <a:rPr lang="pt-BR" sz="2400" dirty="0" err="1" smtClean="0"/>
              <a:t>Compilation</a:t>
            </a:r>
            <a:r>
              <a:rPr lang="pt-BR" sz="2400" dirty="0" smtClean="0"/>
              <a:t>”</a:t>
            </a:r>
            <a:endParaRPr lang="pt-BR" sz="2400" dirty="0" smtClean="0"/>
          </a:p>
        </p:txBody>
      </p:sp>
      <p:pic>
        <p:nvPicPr>
          <p:cNvPr id="6" name="Picture 5" descr="img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213"/>
            <a:ext cx="91440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67544" y="33265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6 – Compilando</a:t>
            </a:r>
            <a:r>
              <a:rPr lang="pt-BR" sz="32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...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0" y="1196752"/>
            <a:ext cx="8964488" cy="72008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dirty="0" smtClean="0"/>
              <a:t>Você verá isto como resultado! Não se preocupe com os “</a:t>
            </a:r>
            <a:r>
              <a:rPr lang="pt-BR" dirty="0" err="1" smtClean="0"/>
              <a:t>warnings</a:t>
            </a:r>
            <a:r>
              <a:rPr lang="pt-BR" dirty="0" smtClean="0"/>
              <a:t>”, eles são inevitáveis!</a:t>
            </a:r>
          </a:p>
        </p:txBody>
      </p:sp>
      <p:pic>
        <p:nvPicPr>
          <p:cNvPr id="8" name="Picture 5" descr="img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89138"/>
            <a:ext cx="9144000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67544" y="33265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7 – Simulando</a:t>
            </a:r>
            <a:r>
              <a:rPr lang="pt-BR" sz="32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...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0" y="1196752"/>
            <a:ext cx="8964488" cy="1440160"/>
          </a:xfrm>
        </p:spPr>
        <p:txBody>
          <a:bodyPr>
            <a:normAutofit lnSpcReduction="10000"/>
          </a:bodyPr>
          <a:lstStyle/>
          <a:p>
            <a:pPr algn="just">
              <a:buFont typeface="Arial" pitchFamily="34" charset="0"/>
              <a:buChar char="•"/>
            </a:pPr>
            <a:r>
              <a:rPr lang="pt-BR" sz="2400" dirty="0" smtClean="0"/>
              <a:t>Agora, a parte mais importante: os testes. A compilação não significa muita coisa, o importante mesmo é a simulação. Vamos aprender a gerar um “</a:t>
            </a:r>
            <a:r>
              <a:rPr lang="pt-BR" sz="2400" dirty="0" err="1" smtClean="0"/>
              <a:t>waveform</a:t>
            </a:r>
            <a:r>
              <a:rPr lang="pt-BR" sz="2400" dirty="0" smtClean="0"/>
              <a:t>” (algo semelhante à tabela verdade).</a:t>
            </a:r>
          </a:p>
          <a:p>
            <a:pPr algn="just"/>
            <a:endParaRPr lang="pt-BR" sz="2400" dirty="0" smtClean="0"/>
          </a:p>
        </p:txBody>
      </p:sp>
      <p:pic>
        <p:nvPicPr>
          <p:cNvPr id="1026" name="Picture 2" descr="C:\Users\Daniel\Documents\DVD 4\UFPE\Monitoria SD\Slides Monitoria\Slides e Tutoriais Prontos\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2276872"/>
            <a:ext cx="3471122" cy="45811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67544" y="33265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 – Abrindo o Quartus...</a:t>
            </a:r>
          </a:p>
        </p:txBody>
      </p:sp>
      <p:pic>
        <p:nvPicPr>
          <p:cNvPr id="8" name="Imagem 7" descr="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00808"/>
            <a:ext cx="9144000" cy="48799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67544" y="33265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7 – Simulando</a:t>
            </a:r>
            <a:r>
              <a:rPr lang="pt-BR" sz="32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...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0" y="1196752"/>
            <a:ext cx="8964488" cy="792088"/>
          </a:xfrm>
        </p:spPr>
        <p:txBody>
          <a:bodyPr>
            <a:normAutofit lnSpcReduction="10000"/>
          </a:bodyPr>
          <a:lstStyle/>
          <a:p>
            <a:pPr algn="just">
              <a:buFont typeface="Arial" pitchFamily="34" charset="0"/>
              <a:buChar char="•"/>
            </a:pPr>
            <a:r>
              <a:rPr lang="pt-BR" sz="2400" dirty="0" smtClean="0"/>
              <a:t>Após clicar duas vezes no </a:t>
            </a:r>
            <a:r>
              <a:rPr lang="pt-BR" sz="2400" dirty="0" err="1" smtClean="0"/>
              <a:t>box</a:t>
            </a:r>
            <a:r>
              <a:rPr lang="pt-BR" sz="2400" dirty="0" smtClean="0"/>
              <a:t> esquerdo do “arquivo de </a:t>
            </a:r>
            <a:r>
              <a:rPr lang="pt-BR" sz="2400" dirty="0" err="1" smtClean="0"/>
              <a:t>waveform</a:t>
            </a:r>
            <a:r>
              <a:rPr lang="pt-BR" sz="2400" dirty="0" smtClean="0"/>
              <a:t>”, clique em “</a:t>
            </a:r>
            <a:r>
              <a:rPr lang="pt-BR" sz="2400" dirty="0" err="1" smtClean="0"/>
              <a:t>Node</a:t>
            </a:r>
            <a:r>
              <a:rPr lang="pt-BR" sz="2400" dirty="0" smtClean="0"/>
              <a:t> </a:t>
            </a:r>
            <a:r>
              <a:rPr lang="pt-BR" sz="2400" dirty="0" err="1" smtClean="0"/>
              <a:t>Finder</a:t>
            </a:r>
            <a:r>
              <a:rPr lang="pt-BR" sz="2400" dirty="0" smtClean="0"/>
              <a:t>...”. </a:t>
            </a:r>
          </a:p>
          <a:p>
            <a:pPr algn="just"/>
            <a:endParaRPr lang="pt-BR" sz="2400" dirty="0" smtClean="0"/>
          </a:p>
        </p:txBody>
      </p:sp>
      <p:pic>
        <p:nvPicPr>
          <p:cNvPr id="6" name="Picture 5" descr="img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76872"/>
            <a:ext cx="914400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67544" y="33265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7 – Simulando</a:t>
            </a:r>
            <a:r>
              <a:rPr lang="pt-BR" sz="32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...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0" y="1196752"/>
            <a:ext cx="8964488" cy="1296144"/>
          </a:xfrm>
        </p:spPr>
        <p:txBody>
          <a:bodyPr>
            <a:normAutofit fontScale="85000" lnSpcReduction="10000"/>
          </a:bodyPr>
          <a:lstStyle/>
          <a:p>
            <a:pPr algn="just">
              <a:buFont typeface="Arial" pitchFamily="34" charset="0"/>
              <a:buChar char="•"/>
            </a:pPr>
            <a:r>
              <a:rPr lang="pt-BR" dirty="0" smtClean="0"/>
              <a:t>Em seguida, clique em “</a:t>
            </a:r>
            <a:r>
              <a:rPr lang="pt-BR" dirty="0" err="1" smtClean="0"/>
              <a:t>List</a:t>
            </a:r>
            <a:r>
              <a:rPr lang="pt-BR" dirty="0" smtClean="0"/>
              <a:t>” e depois clique em “&gt;&gt;”. Assim você seleciona todos os pinos para serem simulados. Caso não queira todos (o que não é o caso) clique em “&gt;”.</a:t>
            </a:r>
          </a:p>
          <a:p>
            <a:pPr algn="just">
              <a:buNone/>
            </a:pPr>
            <a:endParaRPr lang="pt-BR" sz="2400" dirty="0" smtClean="0"/>
          </a:p>
          <a:p>
            <a:pPr algn="just"/>
            <a:endParaRPr lang="pt-BR" sz="2400" dirty="0" smtClean="0"/>
          </a:p>
        </p:txBody>
      </p:sp>
      <p:pic>
        <p:nvPicPr>
          <p:cNvPr id="7" name="Picture 6" descr="img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507584"/>
            <a:ext cx="6697167" cy="4350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67544" y="33265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7 – Simulando</a:t>
            </a:r>
            <a:r>
              <a:rPr lang="pt-BR" sz="32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...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0" y="1196752"/>
            <a:ext cx="8964488" cy="432048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Arial" pitchFamily="34" charset="0"/>
              <a:buChar char="•"/>
            </a:pPr>
            <a:r>
              <a:rPr lang="pt-BR" dirty="0" smtClean="0"/>
              <a:t>Clique nos “</a:t>
            </a:r>
            <a:r>
              <a:rPr lang="pt-BR" dirty="0" err="1" smtClean="0"/>
              <a:t>OK’s</a:t>
            </a:r>
            <a:r>
              <a:rPr lang="pt-BR" dirty="0" smtClean="0"/>
              <a:t>” que seguirão e você verá isto:</a:t>
            </a:r>
          </a:p>
          <a:p>
            <a:pPr algn="just">
              <a:buNone/>
            </a:pPr>
            <a:endParaRPr lang="pt-BR" sz="2400" dirty="0" smtClean="0"/>
          </a:p>
          <a:p>
            <a:pPr algn="just"/>
            <a:endParaRPr lang="pt-BR" sz="2400" dirty="0" smtClean="0"/>
          </a:p>
        </p:txBody>
      </p:sp>
      <p:pic>
        <p:nvPicPr>
          <p:cNvPr id="6" name="Picture 6" descr="img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60848"/>
            <a:ext cx="9144000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67544" y="33265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7 – Simulando</a:t>
            </a:r>
            <a:r>
              <a:rPr lang="pt-BR" sz="32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...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0" y="1196752"/>
            <a:ext cx="8964488" cy="1152128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pitchFamily="34" charset="0"/>
              <a:buChar char="•"/>
            </a:pPr>
            <a:r>
              <a:rPr lang="pt-BR" sz="2600" dirty="0" smtClean="0"/>
              <a:t>Agora vamos </a:t>
            </a:r>
            <a:r>
              <a:rPr lang="pt-BR" sz="2600" dirty="0" err="1" smtClean="0"/>
              <a:t>setar</a:t>
            </a:r>
            <a:r>
              <a:rPr lang="pt-BR" sz="2600" dirty="0" smtClean="0"/>
              <a:t> os valores das entradas e finalmente simular, para obter os valores da saída. Clique em [</a:t>
            </a:r>
            <a:r>
              <a:rPr lang="pt-BR" sz="2600" cap="all" dirty="0" err="1" smtClean="0"/>
              <a:t>count</a:t>
            </a:r>
            <a:r>
              <a:rPr lang="pt-BR" sz="2600" cap="all" dirty="0" smtClean="0"/>
              <a:t> </a:t>
            </a:r>
            <a:r>
              <a:rPr lang="pt-BR" sz="2600" cap="all" dirty="0" err="1" smtClean="0"/>
              <a:t>value</a:t>
            </a:r>
            <a:r>
              <a:rPr lang="pt-BR" sz="2600" cap="all" dirty="0" smtClean="0"/>
              <a:t> -&gt; timing -&gt; </a:t>
            </a:r>
            <a:r>
              <a:rPr lang="pt-BR" sz="2600" cap="all" dirty="0" err="1" smtClean="0"/>
              <a:t>count</a:t>
            </a:r>
            <a:r>
              <a:rPr lang="pt-BR" sz="2600" cap="all" dirty="0" smtClean="0"/>
              <a:t> </a:t>
            </a:r>
            <a:r>
              <a:rPr lang="pt-BR" sz="2600" cap="all" dirty="0" err="1" smtClean="0"/>
              <a:t>every</a:t>
            </a:r>
            <a:r>
              <a:rPr lang="pt-BR" sz="2600" cap="all" dirty="0" smtClean="0"/>
              <a:t>...</a:t>
            </a:r>
            <a:r>
              <a:rPr lang="pt-BR" sz="2600" dirty="0" smtClean="0"/>
              <a:t>]</a:t>
            </a:r>
          </a:p>
          <a:p>
            <a:pPr algn="just"/>
            <a:endParaRPr lang="pt-BR" sz="2600" dirty="0" smtClean="0"/>
          </a:p>
        </p:txBody>
      </p:sp>
      <p:pic>
        <p:nvPicPr>
          <p:cNvPr id="8" name="Imagem 7" descr="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463002"/>
            <a:ext cx="9144000" cy="43949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67544" y="33265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7 – Simulando</a:t>
            </a:r>
            <a:r>
              <a:rPr lang="pt-BR" sz="32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...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0" y="1196752"/>
            <a:ext cx="8964488" cy="1152128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BR" sz="2400" dirty="0" smtClean="0"/>
              <a:t>Faça a mesma coisa para o próximo input, mas SEMPRE com o valor do “</a:t>
            </a:r>
            <a:r>
              <a:rPr lang="pt-BR" sz="2400" dirty="0" err="1" smtClean="0"/>
              <a:t>Count</a:t>
            </a:r>
            <a:r>
              <a:rPr lang="pt-BR" sz="2400" dirty="0" smtClean="0"/>
              <a:t> </a:t>
            </a:r>
            <a:r>
              <a:rPr lang="pt-BR" sz="2400" dirty="0" err="1" smtClean="0"/>
              <a:t>every</a:t>
            </a:r>
            <a:r>
              <a:rPr lang="pt-BR" sz="2400" dirty="0" smtClean="0"/>
              <a:t>” </a:t>
            </a:r>
            <a:r>
              <a:rPr lang="pt-BR" sz="2400" dirty="0" err="1" smtClean="0"/>
              <a:t>setado</a:t>
            </a:r>
            <a:r>
              <a:rPr lang="pt-BR" sz="2400" dirty="0" smtClean="0"/>
              <a:t> como o dobro do valor do “</a:t>
            </a:r>
            <a:r>
              <a:rPr lang="pt-BR" sz="2400" dirty="0" err="1" smtClean="0"/>
              <a:t>Count</a:t>
            </a:r>
            <a:r>
              <a:rPr lang="pt-BR" sz="2400" dirty="0" smtClean="0"/>
              <a:t> </a:t>
            </a:r>
            <a:r>
              <a:rPr lang="pt-BR" sz="2400" dirty="0" err="1" smtClean="0"/>
              <a:t>every</a:t>
            </a:r>
            <a:r>
              <a:rPr lang="pt-BR" sz="2400" dirty="0" smtClean="0"/>
              <a:t>” anterior.</a:t>
            </a:r>
          </a:p>
        </p:txBody>
      </p:sp>
      <p:pic>
        <p:nvPicPr>
          <p:cNvPr id="6" name="Picture 6" descr="img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2060848"/>
            <a:ext cx="4161830" cy="4622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67544" y="33265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7 – Simulando</a:t>
            </a:r>
            <a:r>
              <a:rPr lang="pt-BR" sz="32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...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0" y="1196752"/>
            <a:ext cx="8964488" cy="504056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pt-BR" sz="2400" dirty="0" smtClean="0"/>
              <a:t>Agora vá em [</a:t>
            </a:r>
            <a:r>
              <a:rPr lang="pt-BR" sz="2400" cap="all" dirty="0" err="1" smtClean="0"/>
              <a:t>Processing</a:t>
            </a:r>
            <a:r>
              <a:rPr lang="pt-BR" sz="2400" cap="all" dirty="0" smtClean="0"/>
              <a:t> -&gt; Simulator </a:t>
            </a:r>
            <a:r>
              <a:rPr lang="pt-BR" sz="2400" cap="all" dirty="0" err="1" smtClean="0"/>
              <a:t>Tool</a:t>
            </a:r>
            <a:r>
              <a:rPr lang="pt-BR" sz="2400" dirty="0" smtClean="0"/>
              <a:t>].</a:t>
            </a:r>
          </a:p>
          <a:p>
            <a:pPr>
              <a:buFont typeface="Arial" pitchFamily="34" charset="0"/>
              <a:buChar char="•"/>
            </a:pPr>
            <a:endParaRPr lang="pt-BR" sz="2400" dirty="0" smtClean="0"/>
          </a:p>
        </p:txBody>
      </p:sp>
      <p:pic>
        <p:nvPicPr>
          <p:cNvPr id="7" name="Picture 6" descr="img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72816"/>
            <a:ext cx="8031162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67544" y="33265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7 – Simulando</a:t>
            </a:r>
            <a:r>
              <a:rPr lang="pt-BR" sz="32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...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0" y="1196752"/>
            <a:ext cx="8964488" cy="1440160"/>
          </a:xfrm>
        </p:spPr>
        <p:txBody>
          <a:bodyPr>
            <a:normAutofit fontScale="92500"/>
          </a:bodyPr>
          <a:lstStyle/>
          <a:p>
            <a:pPr algn="just">
              <a:buFont typeface="Arial" pitchFamily="34" charset="0"/>
              <a:buChar char="•"/>
            </a:pPr>
            <a:r>
              <a:rPr lang="pt-BR" sz="2400" dirty="0" smtClean="0"/>
              <a:t>Em seguida, altere a caixa “</a:t>
            </a:r>
            <a:r>
              <a:rPr lang="pt-BR" sz="2400" dirty="0" err="1" smtClean="0"/>
              <a:t>Simulation</a:t>
            </a:r>
            <a:r>
              <a:rPr lang="pt-BR" sz="2400" dirty="0" smtClean="0"/>
              <a:t> </a:t>
            </a:r>
            <a:r>
              <a:rPr lang="pt-BR" sz="2400" dirty="0" err="1" smtClean="0"/>
              <a:t>Mode</a:t>
            </a:r>
            <a:r>
              <a:rPr lang="pt-BR" sz="2400" dirty="0" smtClean="0"/>
              <a:t>” para “</a:t>
            </a:r>
            <a:r>
              <a:rPr lang="pt-BR" sz="2400" dirty="0" err="1" smtClean="0"/>
              <a:t>Functional</a:t>
            </a:r>
            <a:r>
              <a:rPr lang="pt-BR" sz="2400" dirty="0" smtClean="0"/>
              <a:t>” (Assim ele irá gerar resultados funcionais e práticos para sua simulação. Isto é muito importante!). Depois clique em “</a:t>
            </a:r>
            <a:r>
              <a:rPr lang="pt-BR" sz="2400" dirty="0" err="1" smtClean="0"/>
              <a:t>Generate</a:t>
            </a:r>
            <a:r>
              <a:rPr lang="pt-BR" sz="2400" dirty="0" smtClean="0"/>
              <a:t> </a:t>
            </a:r>
            <a:r>
              <a:rPr lang="pt-BR" sz="2400" dirty="0" err="1" smtClean="0"/>
              <a:t>Functional</a:t>
            </a:r>
            <a:r>
              <a:rPr lang="pt-BR" sz="2400" dirty="0" smtClean="0"/>
              <a:t> </a:t>
            </a:r>
            <a:r>
              <a:rPr lang="pt-BR" sz="2400" dirty="0" err="1" smtClean="0"/>
              <a:t>Simulation</a:t>
            </a:r>
            <a:r>
              <a:rPr lang="pt-BR" sz="2400" dirty="0" smtClean="0"/>
              <a:t> </a:t>
            </a:r>
            <a:r>
              <a:rPr lang="pt-BR" sz="2400" dirty="0" err="1" smtClean="0"/>
              <a:t>Netlist</a:t>
            </a:r>
            <a:r>
              <a:rPr lang="pt-BR" sz="2400" dirty="0" smtClean="0"/>
              <a:t>” e salve o arquivo.</a:t>
            </a:r>
          </a:p>
        </p:txBody>
      </p:sp>
      <p:pic>
        <p:nvPicPr>
          <p:cNvPr id="10" name="Imagem 9" descr="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636912"/>
            <a:ext cx="9144000" cy="4221088"/>
          </a:xfrm>
          <a:prstGeom prst="rect">
            <a:avLst/>
          </a:prstGeom>
        </p:spPr>
      </p:pic>
      <p:pic>
        <p:nvPicPr>
          <p:cNvPr id="11" name="Imagem 10" descr="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9952" y="4728195"/>
            <a:ext cx="2751956" cy="1405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67544" y="33265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7 – Simulando</a:t>
            </a:r>
            <a:r>
              <a:rPr lang="pt-BR" sz="32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...</a:t>
            </a:r>
          </a:p>
        </p:txBody>
      </p:sp>
      <p:pic>
        <p:nvPicPr>
          <p:cNvPr id="7" name="Picture 6" descr="img2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313"/>
            <a:ext cx="914400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67544" y="33265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7 – Simulando</a:t>
            </a:r>
            <a:r>
              <a:rPr lang="pt-BR" sz="32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...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0" y="1124744"/>
            <a:ext cx="8964488" cy="1224136"/>
          </a:xfrm>
        </p:spPr>
        <p:txBody>
          <a:bodyPr>
            <a:normAutofit/>
          </a:bodyPr>
          <a:lstStyle/>
          <a:p>
            <a:pPr marL="566928" indent="-457200">
              <a:buFont typeface="+mj-lt"/>
              <a:buAutoNum type="arabicPeriod"/>
            </a:pPr>
            <a:r>
              <a:rPr lang="pt-BR" sz="2200" dirty="0" smtClean="0"/>
              <a:t>Na caixa “</a:t>
            </a:r>
            <a:r>
              <a:rPr lang="pt-BR" sz="2200" dirty="0" err="1" smtClean="0"/>
              <a:t>Simulation</a:t>
            </a:r>
            <a:r>
              <a:rPr lang="pt-BR" sz="2200" dirty="0" smtClean="0"/>
              <a:t> input” selecione o arquivo que você salvou;</a:t>
            </a:r>
          </a:p>
          <a:p>
            <a:pPr marL="566928" indent="-457200">
              <a:buFont typeface="+mj-lt"/>
              <a:buAutoNum type="arabicPeriod"/>
            </a:pPr>
            <a:r>
              <a:rPr lang="pt-BR" sz="2200" dirty="0" smtClean="0"/>
              <a:t>Mantenha a opção “</a:t>
            </a:r>
            <a:r>
              <a:rPr lang="pt-BR" sz="2200" dirty="0" err="1" smtClean="0"/>
              <a:t>Overwrite</a:t>
            </a:r>
            <a:r>
              <a:rPr lang="pt-BR" sz="2200" dirty="0" smtClean="0"/>
              <a:t> </a:t>
            </a:r>
            <a:r>
              <a:rPr lang="pt-BR" sz="2200" dirty="0" err="1" smtClean="0"/>
              <a:t>simulation</a:t>
            </a:r>
            <a:r>
              <a:rPr lang="pt-BR" sz="2200" dirty="0" smtClean="0"/>
              <a:t>...” marcada;</a:t>
            </a:r>
          </a:p>
          <a:p>
            <a:pPr marL="566928" indent="-457200">
              <a:buFont typeface="+mj-lt"/>
              <a:buAutoNum type="arabicPeriod"/>
            </a:pPr>
            <a:r>
              <a:rPr lang="pt-BR" sz="2200" dirty="0" smtClean="0"/>
              <a:t>E por fim, simule!</a:t>
            </a:r>
          </a:p>
          <a:p>
            <a:pPr marL="566928" indent="-457200" algn="just">
              <a:buFont typeface="+mj-lt"/>
              <a:buAutoNum type="arabicPeriod"/>
            </a:pPr>
            <a:endParaRPr lang="pt-BR" sz="2200" dirty="0" smtClean="0"/>
          </a:p>
        </p:txBody>
      </p:sp>
      <p:pic>
        <p:nvPicPr>
          <p:cNvPr id="6" name="Picture 7" descr="img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48880"/>
            <a:ext cx="9144000" cy="450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67544" y="33265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7 – Simulando</a:t>
            </a:r>
            <a:r>
              <a:rPr lang="pt-BR" sz="32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...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0" y="1196752"/>
            <a:ext cx="8964488" cy="504056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pt-BR" sz="2400" dirty="0" smtClean="0"/>
              <a:t>Abaixo é mostrado o resultado da sua simulação!</a:t>
            </a:r>
          </a:p>
          <a:p>
            <a:pPr>
              <a:buFont typeface="Arial" pitchFamily="34" charset="0"/>
              <a:buChar char="•"/>
            </a:pPr>
            <a:endParaRPr lang="pt-BR" sz="2400" dirty="0" smtClean="0"/>
          </a:p>
        </p:txBody>
      </p:sp>
      <p:pic>
        <p:nvPicPr>
          <p:cNvPr id="6" name="Picture 8" descr="img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89138"/>
            <a:ext cx="91440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67544" y="33265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2 - Inicializando</a:t>
            </a:r>
            <a:r>
              <a:rPr lang="pt-BR" sz="32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...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0" y="1196752"/>
            <a:ext cx="8964488" cy="792088"/>
          </a:xfrm>
        </p:spPr>
        <p:txBody>
          <a:bodyPr>
            <a:normAutofit fontScale="92500"/>
          </a:bodyPr>
          <a:lstStyle/>
          <a:p>
            <a:pPr algn="just"/>
            <a:r>
              <a:rPr lang="pt-BR" dirty="0" smtClean="0"/>
              <a:t>Selecione “</a:t>
            </a:r>
            <a:r>
              <a:rPr lang="pt-BR" dirty="0" err="1" smtClean="0"/>
              <a:t>Create</a:t>
            </a:r>
            <a:r>
              <a:rPr lang="pt-BR" dirty="0" smtClean="0"/>
              <a:t> a </a:t>
            </a:r>
            <a:r>
              <a:rPr lang="pt-BR" dirty="0" err="1" smtClean="0"/>
              <a:t>New</a:t>
            </a:r>
            <a:r>
              <a:rPr lang="pt-BR" dirty="0" smtClean="0"/>
              <a:t> Project (</a:t>
            </a:r>
            <a:r>
              <a:rPr lang="pt-BR" dirty="0" err="1" smtClean="0"/>
              <a:t>New</a:t>
            </a:r>
            <a:r>
              <a:rPr lang="pt-BR" dirty="0" smtClean="0"/>
              <a:t> Project Wizard)”</a:t>
            </a:r>
            <a:endParaRPr lang="pt-BR" dirty="0"/>
          </a:p>
        </p:txBody>
      </p:sp>
      <p:pic>
        <p:nvPicPr>
          <p:cNvPr id="8" name="Picture 4" descr="img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008" y="1698099"/>
            <a:ext cx="8487464" cy="5159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67544" y="33265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8 – Criando uma caixinha...</a:t>
            </a: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0" y="1700808"/>
            <a:ext cx="8964488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lang="pt-BR" sz="2800" dirty="0" smtClean="0"/>
              <a:t>		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Muitas das vezes é necessário reduzir o tamanho do seu circuito para que o mesmo seja utilizado em outros projetos. Para isso, você pode criar uma “caixinha - preta” de um projeto já criado e reutilizá-la em outro projeto. Quando criada, a “caixinha-preta” terá as mesmas entradas e saídas do circuito. Você perceberá a importância disso quando começar a fazer o primeiro projeto de SD...</a:t>
            </a:r>
            <a:endParaRPr kumimoji="0" lang="pt-BR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67544" y="33265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8 – Criando uma caixinha...</a:t>
            </a: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251520" y="1484784"/>
            <a:ext cx="3132856" cy="4608512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>
              <a:buClr>
                <a:schemeClr val="accent2"/>
              </a:buClr>
              <a:buFont typeface="Wingdings" pitchFamily="2" charset="2"/>
              <a:buAutoNum type="arabicPeriod"/>
            </a:pPr>
            <a:r>
              <a:rPr lang="pt-BR" sz="2800" dirty="0" smtClean="0"/>
              <a:t> Para começar, vá em [FILE –&gt; CREATE/UPDATE –&gt; CREATE SYMBOL FILES FOR CURRENT FILE];</a:t>
            </a:r>
          </a:p>
          <a:p>
            <a:pPr algn="just">
              <a:buClr>
                <a:schemeClr val="accent2"/>
              </a:buClr>
              <a:buFont typeface="Wingdings" pitchFamily="2" charset="2"/>
              <a:buAutoNum type="arabicPeriod"/>
            </a:pPr>
            <a:r>
              <a:rPr lang="pt-BR" sz="2800" dirty="0" smtClean="0"/>
              <a:t> Lembrando que o arquivo com o circuito deve estar aberto no Quartos para que a criação surta efeito!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endParaRPr kumimoji="0" lang="pt-BR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3" descr="C:\Users\Daniel\Documents\caixinh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9950" y="1340768"/>
            <a:ext cx="5734050" cy="531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67544" y="33265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8 – Criando uma caixinha...</a:t>
            </a: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251520" y="1484784"/>
            <a:ext cx="3888432" cy="3024336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>
              <a:buClr>
                <a:schemeClr val="accent2"/>
              </a:buClr>
              <a:buFont typeface="Rockwell" pitchFamily="18" charset="0"/>
              <a:buAutoNum type="arabicPeriod" startAt="3"/>
            </a:pPr>
            <a:r>
              <a:rPr lang="pt-BR" sz="2800" dirty="0" smtClean="0"/>
              <a:t>  Aparecerá a Janela ao lado. Agora clique em “Salvar”;</a:t>
            </a:r>
          </a:p>
          <a:p>
            <a:pPr>
              <a:buClr>
                <a:schemeClr val="accent2"/>
              </a:buClr>
              <a:buFont typeface="Rockwell" pitchFamily="18" charset="0"/>
              <a:buAutoNum type="arabicPeriod" startAt="3"/>
            </a:pPr>
            <a:r>
              <a:rPr lang="pt-BR" sz="2800" dirty="0" smtClean="0"/>
              <a:t> Depois irá aparecer a mensagem abaixo informando que a caixinha foi criada. Clique em “OK”;</a:t>
            </a:r>
          </a:p>
          <a:p>
            <a:pPr algn="just">
              <a:buClr>
                <a:schemeClr val="accent2"/>
              </a:buClr>
              <a:buFont typeface="Rockwell" pitchFamily="18" charset="0"/>
              <a:buAutoNum type="arabicPeriod" startAt="3"/>
            </a:pPr>
            <a:r>
              <a:rPr lang="pt-BR" sz="2800" dirty="0" smtClean="0"/>
              <a:t>Pronto! Sua caixinha foi criada com sucesso!</a:t>
            </a:r>
          </a:p>
          <a:p>
            <a:pPr marL="365760" marR="0" lvl="0" indent="-256032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endParaRPr kumimoji="0" lang="pt-BR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 descr="C:\Users\Daniel\Documents\janel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638" y="1340768"/>
            <a:ext cx="4932362" cy="361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C:\Users\Daniel\Documents\mensage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238750"/>
            <a:ext cx="421957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67544" y="33265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9</a:t>
            </a:r>
            <a:r>
              <a:rPr lang="pt-BR" sz="32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– Como usar a Caixinha?</a:t>
            </a: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251520" y="1268760"/>
            <a:ext cx="8640960" cy="3744416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514350" indent="-514350" algn="just">
              <a:buClr>
                <a:schemeClr val="accent2"/>
              </a:buClr>
              <a:buFont typeface="+mj-lt"/>
              <a:buAutoNum type="arabicPeriod"/>
            </a:pPr>
            <a:r>
              <a:rPr lang="pt-BR" sz="2800" dirty="0" smtClean="0"/>
              <a:t>Antes de mais nada, você precisa saber que com uma caixinha criada, você deverá usá-la em outro arquivo de diagrama de blocos (.BDF) que não seja o mesmo da caixinha... Então, para que você possa entender o funcionamento da caixinha, crie um novo diagrama de blocos! (</a:t>
            </a:r>
            <a:r>
              <a:rPr lang="pt-BR" sz="2800" cap="all" dirty="0" smtClean="0"/>
              <a:t>File -&gt; </a:t>
            </a:r>
            <a:r>
              <a:rPr lang="pt-BR" sz="2800" cap="all" dirty="0" err="1" smtClean="0"/>
              <a:t>New</a:t>
            </a:r>
            <a:r>
              <a:rPr lang="pt-BR" sz="2800" cap="all" dirty="0" smtClean="0"/>
              <a:t> -&gt; </a:t>
            </a:r>
            <a:r>
              <a:rPr lang="pt-BR" sz="2800" cap="all" dirty="0" err="1" smtClean="0"/>
              <a:t>Block</a:t>
            </a:r>
            <a:r>
              <a:rPr lang="pt-BR" sz="2800" cap="all" dirty="0" smtClean="0"/>
              <a:t> </a:t>
            </a:r>
            <a:r>
              <a:rPr lang="pt-BR" sz="2800" cap="all" dirty="0" err="1" smtClean="0"/>
              <a:t>Diagram</a:t>
            </a:r>
            <a:r>
              <a:rPr lang="pt-BR" sz="2800" cap="all" dirty="0" smtClean="0"/>
              <a:t>/</a:t>
            </a:r>
            <a:r>
              <a:rPr lang="pt-BR" sz="2800" cap="all" dirty="0" err="1" smtClean="0"/>
              <a:t>Schematic</a:t>
            </a:r>
            <a:r>
              <a:rPr lang="pt-BR" sz="2800" cap="all" dirty="0" smtClean="0"/>
              <a:t> File</a:t>
            </a:r>
            <a:r>
              <a:rPr lang="pt-BR" sz="2800" dirty="0" smtClean="0"/>
              <a:t>);</a:t>
            </a:r>
          </a:p>
          <a:p>
            <a:pPr marL="514350" indent="-514350" algn="just">
              <a:buClr>
                <a:schemeClr val="accent2"/>
              </a:buClr>
              <a:buFont typeface="+mj-lt"/>
              <a:buAutoNum type="arabicPeriod"/>
            </a:pPr>
            <a:r>
              <a:rPr lang="pt-BR" sz="2800" dirty="0" smtClean="0"/>
              <a:t>A caixinha pode ser utilizada em outro projeto;</a:t>
            </a:r>
          </a:p>
          <a:p>
            <a:pPr marL="514350" indent="-514350" algn="just">
              <a:buClr>
                <a:schemeClr val="accent2"/>
              </a:buClr>
              <a:buFont typeface="+mj-lt"/>
              <a:buAutoNum type="arabicPeriod"/>
            </a:pPr>
            <a:r>
              <a:rPr lang="pt-BR" sz="2800" dirty="0" smtClean="0"/>
              <a:t>Caso você esteja utilizando a caixinha em outro projeto, você deverá procurar na pasta do projeto inicial, de onde proveio a caixinha, dois arquivos essenciais que serão utilizados para usar a caixinha.  São eles: Quartus II </a:t>
            </a:r>
            <a:r>
              <a:rPr lang="pt-BR" sz="2800" dirty="0" err="1" smtClean="0"/>
              <a:t>Block</a:t>
            </a:r>
            <a:r>
              <a:rPr lang="pt-BR" sz="2800" dirty="0" smtClean="0"/>
              <a:t>/</a:t>
            </a:r>
            <a:r>
              <a:rPr lang="pt-BR" sz="2800" dirty="0" err="1" smtClean="0"/>
              <a:t>Schematic</a:t>
            </a:r>
            <a:r>
              <a:rPr lang="pt-BR" sz="2800" dirty="0" smtClean="0"/>
              <a:t> File (.BDF) e Quartus II </a:t>
            </a:r>
            <a:r>
              <a:rPr lang="pt-BR" sz="2800" dirty="0" err="1" smtClean="0"/>
              <a:t>Block</a:t>
            </a:r>
            <a:r>
              <a:rPr lang="pt-BR" sz="2800" dirty="0" smtClean="0"/>
              <a:t> </a:t>
            </a:r>
            <a:r>
              <a:rPr lang="pt-BR" sz="2800" dirty="0" err="1" smtClean="0"/>
              <a:t>Symbol</a:t>
            </a:r>
            <a:r>
              <a:rPr lang="pt-BR" sz="2800" dirty="0" smtClean="0"/>
              <a:t> File (.BSF). O “.BSF” representa o arquivo da caixinha! Cole esses arquivos na pasta do projeto criado recentemente!</a:t>
            </a:r>
          </a:p>
          <a:p>
            <a:pPr marL="514350" indent="-514350" algn="just">
              <a:buClr>
                <a:schemeClr val="accent2"/>
              </a:buClr>
              <a:buFont typeface="+mj-lt"/>
              <a:buAutoNum type="arabicPeriod"/>
            </a:pPr>
            <a:endParaRPr lang="pt-BR" sz="2800" dirty="0" smtClean="0"/>
          </a:p>
          <a:p>
            <a:pPr marL="514350" indent="-514350" algn="just">
              <a:buClr>
                <a:schemeClr val="accent2"/>
              </a:buClr>
              <a:buFont typeface="+mj-lt"/>
              <a:buAutoNum type="arabicPeriod"/>
            </a:pPr>
            <a:endParaRPr kumimoji="0" lang="pt-BR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3" descr="C:\Users\Daniel\Documents\arquivo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8575" y="4508500"/>
            <a:ext cx="9172575" cy="234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67544" y="33265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9</a:t>
            </a:r>
            <a:r>
              <a:rPr lang="pt-BR" sz="32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– Como usar a Caixinha?</a:t>
            </a: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251520" y="3861048"/>
            <a:ext cx="8640960" cy="2808312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514350" indent="-514350" algn="just">
              <a:buClr>
                <a:schemeClr val="accent2"/>
              </a:buClr>
              <a:buFont typeface="+mj-lt"/>
              <a:buAutoNum type="arabicPeriod" startAt="4"/>
            </a:pPr>
            <a:r>
              <a:rPr lang="pt-BR" sz="2800" dirty="0" smtClean="0"/>
              <a:t>Depois de colar os arquivos na pasta do projeto mais recente, que no caso acima é “teste2”, abra o novo projeto, dê dois cliques sobre o diagrama em blocos (onde você coloca as portas lógicas) e você perceberá que apareceu uma nova pasta chamada “Project”. Abra essa pasta e terá o arquivo da tão esperada caixinha!  (que no nosso caso se chama “teste”)</a:t>
            </a:r>
          </a:p>
          <a:p>
            <a:pPr marL="514350" indent="-514350" algn="just">
              <a:buClr>
                <a:schemeClr val="accent2"/>
              </a:buClr>
              <a:buFont typeface="+mj-lt"/>
              <a:buAutoNum type="arabicPeriod" startAt="5"/>
            </a:pPr>
            <a:r>
              <a:rPr lang="pt-BR" sz="2800" dirty="0" smtClean="0"/>
              <a:t>Dê dois cliques sobre o arquivo e PRONTO! Você tem uma espécie de uma nova porta lógica!</a:t>
            </a:r>
          </a:p>
          <a:p>
            <a:pPr marL="514350" indent="-514350" algn="just">
              <a:buClr>
                <a:schemeClr val="accent2"/>
              </a:buClr>
              <a:buFont typeface="+mj-lt"/>
              <a:buAutoNum type="arabicPeriod"/>
            </a:pPr>
            <a:endParaRPr lang="pt-BR" sz="2800" dirty="0" smtClean="0"/>
          </a:p>
          <a:p>
            <a:pPr marL="514350" indent="-514350" algn="just">
              <a:buClr>
                <a:schemeClr val="accent2"/>
              </a:buClr>
              <a:buFont typeface="+mj-lt"/>
              <a:buAutoNum type="arabicPeriod"/>
            </a:pPr>
            <a:endParaRPr kumimoji="0" lang="pt-BR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C:\Users\Daniel\Documents\arquivos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24744"/>
            <a:ext cx="8551862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67544" y="33265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9</a:t>
            </a:r>
            <a:r>
              <a:rPr lang="pt-BR" sz="32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– Como usar a Caixinha?</a:t>
            </a:r>
          </a:p>
        </p:txBody>
      </p:sp>
      <p:pic>
        <p:nvPicPr>
          <p:cNvPr id="6" name="Picture 2" descr="C:\Users\Daniel\Documents\caixinhapron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875"/>
            <a:ext cx="9159875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67544" y="620688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10 – Vetores... O que é e como se utiliza?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0" y="1916832"/>
            <a:ext cx="8964488" cy="1440160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BR" sz="2400" dirty="0" smtClean="0"/>
              <a:t>Sobre este tópico, você poderá encontrar no site da monitoria um tutorial em PDF que explica detalhadamente sobre o que é e como se utilizam os vetores!</a:t>
            </a:r>
          </a:p>
          <a:p>
            <a:pPr>
              <a:buFont typeface="Arial" pitchFamily="34" charset="0"/>
              <a:buChar char="•"/>
            </a:pPr>
            <a:endParaRPr lang="pt-BR" sz="2400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67544" y="47667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10</a:t>
            </a:r>
            <a:r>
              <a:rPr lang="pt-BR" sz="32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– Exercício</a:t>
            </a: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0" y="1772816"/>
            <a:ext cx="8892480" cy="32403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914400" lvl="1" indent="-457200" algn="just">
              <a:buClr>
                <a:schemeClr val="accent2"/>
              </a:buClr>
              <a:buFont typeface="+mj-lt"/>
              <a:buAutoNum type="arabicPeriod"/>
            </a:pPr>
            <a:r>
              <a:rPr lang="pt-BR" sz="2400" dirty="0" smtClean="0"/>
              <a:t>Na ferramenta Quartus II, implemente um circuito para a expressão booleana </a:t>
            </a:r>
            <a:r>
              <a:rPr lang="pt-BR" sz="2400" b="1" dirty="0" smtClean="0"/>
              <a:t>F = (A’.B) + (A.C)’</a:t>
            </a:r>
            <a:r>
              <a:rPr lang="pt-BR" sz="2400" dirty="0" smtClean="0"/>
              <a:t>. Antes de iniciar o programa, faça o esboço do circuito e da tabela verdade.</a:t>
            </a:r>
          </a:p>
          <a:p>
            <a:pPr marL="914400" lvl="1" indent="-457200" algn="just">
              <a:buClr>
                <a:schemeClr val="accent2"/>
              </a:buClr>
              <a:buFont typeface="+mj-lt"/>
              <a:buAutoNum type="arabicPeriod"/>
            </a:pPr>
            <a:endParaRPr lang="pt-BR" sz="2400" dirty="0" smtClean="0"/>
          </a:p>
          <a:p>
            <a:pPr marL="914400" lvl="1" indent="-457200" algn="just">
              <a:buClr>
                <a:schemeClr val="accent2"/>
              </a:buClr>
              <a:buFont typeface="+mj-lt"/>
              <a:buAutoNum type="arabicPeriod"/>
            </a:pPr>
            <a:endParaRPr lang="pt-BR" sz="2400" dirty="0" smtClean="0"/>
          </a:p>
          <a:p>
            <a:pPr marL="914400" lvl="1" indent="-457200" algn="just">
              <a:buClr>
                <a:schemeClr val="accent2"/>
              </a:buClr>
            </a:pPr>
            <a:r>
              <a:rPr lang="pt-BR" sz="2400" dirty="0" smtClean="0"/>
              <a:t>	OBS.: Aproveite este momento para tirar suas dúvidas e explorar os seus monitores! Estamos aqui para isso!</a:t>
            </a:r>
          </a:p>
          <a:p>
            <a:pPr>
              <a:buClr>
                <a:schemeClr val="accent2"/>
              </a:buClr>
              <a:buFont typeface="Rockwell" pitchFamily="18" charset="0"/>
              <a:buAutoNum type="arabicPeriod" startAt="3"/>
            </a:pPr>
            <a:endParaRPr kumimoji="0" lang="pt-BR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67544" y="33265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 – Criando um Novo Projeto</a:t>
            </a:r>
            <a:r>
              <a:rPr lang="pt-BR" sz="32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...</a:t>
            </a:r>
          </a:p>
        </p:txBody>
      </p:sp>
      <p:pic>
        <p:nvPicPr>
          <p:cNvPr id="7" name="Picture 7" descr="img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128934"/>
            <a:ext cx="5561930" cy="5729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67544" y="33265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 – Criando um Novo Projeto</a:t>
            </a:r>
            <a:r>
              <a:rPr lang="pt-BR" sz="32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...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0" y="1196752"/>
            <a:ext cx="8964488" cy="72008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dirty="0" smtClean="0"/>
              <a:t>Nesta página não é necessário adicionar nada. Serve apenas para adicionar arquivos de outros projetos.</a:t>
            </a:r>
            <a:endParaRPr lang="pt-BR" dirty="0"/>
          </a:p>
        </p:txBody>
      </p:sp>
      <p:pic>
        <p:nvPicPr>
          <p:cNvPr id="7" name="Picture 4" descr="img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862575"/>
            <a:ext cx="5112568" cy="49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67544" y="33265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 – Criando um Novo Projeto</a:t>
            </a:r>
            <a:r>
              <a:rPr lang="pt-BR" sz="32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...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0" y="1196752"/>
            <a:ext cx="8964488" cy="158417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dirty="0" smtClean="0"/>
              <a:t>Nesta página deve-se alterar a caixa “</a:t>
            </a:r>
            <a:r>
              <a:rPr lang="pt-BR" dirty="0" err="1" smtClean="0"/>
              <a:t>Family</a:t>
            </a:r>
            <a:r>
              <a:rPr lang="pt-BR" dirty="0" smtClean="0"/>
              <a:t>” para “</a:t>
            </a:r>
            <a:r>
              <a:rPr lang="pt-BR" dirty="0" err="1" smtClean="0"/>
              <a:t>Cyclone</a:t>
            </a:r>
            <a:r>
              <a:rPr lang="pt-BR" dirty="0" smtClean="0"/>
              <a:t> II”, que é a placa de </a:t>
            </a:r>
            <a:r>
              <a:rPr lang="pt-BR" dirty="0" err="1" smtClean="0"/>
              <a:t>prototipação</a:t>
            </a:r>
            <a:r>
              <a:rPr lang="pt-BR" dirty="0" smtClean="0"/>
              <a:t> que será utilizada futuramente nos projetos. Abaixo, em </a:t>
            </a:r>
            <a:r>
              <a:rPr lang="pt-BR" dirty="0" err="1" smtClean="0"/>
              <a:t>Available</a:t>
            </a:r>
            <a:r>
              <a:rPr lang="pt-BR" dirty="0" smtClean="0"/>
              <a:t> </a:t>
            </a:r>
            <a:r>
              <a:rPr lang="pt-BR" dirty="0" err="1" smtClean="0"/>
              <a:t>Devices</a:t>
            </a:r>
            <a:r>
              <a:rPr lang="pt-BR" dirty="0" smtClean="0"/>
              <a:t>, são os modelos da placa. Não é necessário se preocupar com isto por enquanto.</a:t>
            </a:r>
            <a:endParaRPr lang="pt-BR" dirty="0"/>
          </a:p>
        </p:txBody>
      </p:sp>
      <p:pic>
        <p:nvPicPr>
          <p:cNvPr id="6" name="Picture 4" descr="img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416532"/>
            <a:ext cx="4472409" cy="4441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67544" y="33265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 – Criando um Novo Projeto</a:t>
            </a:r>
            <a:r>
              <a:rPr lang="pt-BR" sz="32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...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0" y="1196752"/>
            <a:ext cx="8964488" cy="720080"/>
          </a:xfrm>
        </p:spPr>
        <p:txBody>
          <a:bodyPr>
            <a:normAutofit fontScale="92500"/>
          </a:bodyPr>
          <a:lstStyle/>
          <a:p>
            <a:pPr algn="just"/>
            <a:r>
              <a:rPr lang="pt-BR" dirty="0" smtClean="0"/>
              <a:t>Nesta página, também não é necessário modificar nada!</a:t>
            </a:r>
          </a:p>
        </p:txBody>
      </p:sp>
      <p:pic>
        <p:nvPicPr>
          <p:cNvPr id="7" name="Picture 5" descr="img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700808"/>
            <a:ext cx="4988079" cy="515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67544" y="33265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 – Criando um Novo Projeto</a:t>
            </a:r>
            <a:r>
              <a:rPr lang="pt-BR" sz="32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...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0" y="1196752"/>
            <a:ext cx="8964488" cy="720080"/>
          </a:xfrm>
        </p:spPr>
        <p:txBody>
          <a:bodyPr>
            <a:normAutofit fontScale="92500"/>
          </a:bodyPr>
          <a:lstStyle/>
          <a:p>
            <a:pPr algn="just"/>
            <a:r>
              <a:rPr lang="pt-BR" dirty="0" smtClean="0"/>
              <a:t>Agora, clique em “</a:t>
            </a:r>
            <a:r>
              <a:rPr lang="pt-BR" dirty="0" err="1" smtClean="0"/>
              <a:t>Finish</a:t>
            </a:r>
            <a:r>
              <a:rPr lang="pt-BR" dirty="0" smtClean="0"/>
              <a:t>” e finalize a criação do projeto!</a:t>
            </a:r>
          </a:p>
        </p:txBody>
      </p:sp>
      <p:pic>
        <p:nvPicPr>
          <p:cNvPr id="6" name="Picture 5" descr="img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700808"/>
            <a:ext cx="4987290" cy="515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67544" y="33265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4 – Criando um Novo Bloco Diagrama</a:t>
            </a:r>
            <a:r>
              <a:rPr lang="pt-BR" sz="32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...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0" y="1196752"/>
            <a:ext cx="8964488" cy="43204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 smtClean="0"/>
              <a:t>Vá em [</a:t>
            </a:r>
            <a:r>
              <a:rPr lang="pt-BR" cap="all" dirty="0" smtClean="0"/>
              <a:t>File -&gt; </a:t>
            </a:r>
            <a:r>
              <a:rPr lang="pt-BR" cap="all" dirty="0" err="1" smtClean="0"/>
              <a:t>New</a:t>
            </a:r>
            <a:r>
              <a:rPr lang="pt-BR" dirty="0" smtClean="0"/>
              <a:t>]</a:t>
            </a:r>
          </a:p>
        </p:txBody>
      </p:sp>
      <p:pic>
        <p:nvPicPr>
          <p:cNvPr id="7" name="Picture 5" descr="img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41475"/>
            <a:ext cx="9185275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827</TotalTime>
  <Words>1248</Words>
  <Application>Microsoft Office PowerPoint</Application>
  <PresentationFormat>Apresentação na tela (4:3)</PresentationFormat>
  <Paragraphs>87</Paragraphs>
  <Slides>37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38" baseType="lpstr">
      <vt:lpstr>Urbano</vt:lpstr>
      <vt:lpstr>Sistemas Digitais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vanessa ogg</dc:creator>
  <cp:lastModifiedBy>Daniel</cp:lastModifiedBy>
  <cp:revision>79</cp:revision>
  <dcterms:created xsi:type="dcterms:W3CDTF">2011-10-26T03:31:55Z</dcterms:created>
  <dcterms:modified xsi:type="dcterms:W3CDTF">2012-01-24T05:35:40Z</dcterms:modified>
</cp:coreProperties>
</file>