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3" r:id="rId3"/>
    <p:sldId id="362" r:id="rId4"/>
    <p:sldId id="257" r:id="rId5"/>
    <p:sldId id="340" r:id="rId6"/>
    <p:sldId id="341" r:id="rId7"/>
    <p:sldId id="342" r:id="rId8"/>
    <p:sldId id="338" r:id="rId9"/>
    <p:sldId id="286" r:id="rId10"/>
    <p:sldId id="289" r:id="rId11"/>
    <p:sldId id="343" r:id="rId12"/>
    <p:sldId id="344" r:id="rId13"/>
    <p:sldId id="345" r:id="rId14"/>
    <p:sldId id="348" r:id="rId15"/>
    <p:sldId id="349" r:id="rId16"/>
    <p:sldId id="350" r:id="rId17"/>
    <p:sldId id="351" r:id="rId18"/>
    <p:sldId id="354" r:id="rId19"/>
    <p:sldId id="355" r:id="rId20"/>
    <p:sldId id="356" r:id="rId21"/>
    <p:sldId id="357" r:id="rId22"/>
    <p:sldId id="358" r:id="rId23"/>
    <p:sldId id="360" r:id="rId24"/>
    <p:sldId id="361" r:id="rId25"/>
    <p:sldId id="364" r:id="rId26"/>
    <p:sldId id="373" r:id="rId27"/>
    <p:sldId id="365" r:id="rId28"/>
    <p:sldId id="372" r:id="rId29"/>
    <p:sldId id="374" r:id="rId30"/>
    <p:sldId id="375" r:id="rId31"/>
    <p:sldId id="377" r:id="rId32"/>
    <p:sldId id="382" r:id="rId33"/>
    <p:sldId id="376" r:id="rId34"/>
    <p:sldId id="366" r:id="rId35"/>
    <p:sldId id="378" r:id="rId36"/>
    <p:sldId id="383" r:id="rId37"/>
    <p:sldId id="384" r:id="rId38"/>
    <p:sldId id="385" r:id="rId39"/>
    <p:sldId id="386" r:id="rId40"/>
    <p:sldId id="370" r:id="rId41"/>
    <p:sldId id="371" r:id="rId42"/>
    <p:sldId id="387" r:id="rId43"/>
    <p:sldId id="388" r:id="rId44"/>
    <p:sldId id="389" r:id="rId45"/>
    <p:sldId id="390" r:id="rId46"/>
    <p:sldId id="391" r:id="rId47"/>
    <p:sldId id="369" r:id="rId48"/>
    <p:sldId id="367" r:id="rId49"/>
    <p:sldId id="379" r:id="rId50"/>
    <p:sldId id="393" r:id="rId51"/>
    <p:sldId id="394" r:id="rId52"/>
    <p:sldId id="3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3232-99E3-4F8F-BDDE-8F37218FE4F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39B0-25E9-444D-B384-8658FD80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7638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37673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A305C-F1DC-4D3E-B94B-CB4CDC3E492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cin.ufpe.br/~nivan/teaching/data_vis/fall_2016/material/lecture10_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J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3/d3-geo-proj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cale-chromatic" TargetMode="External"/><Relationship Id="rId2" Type="http://schemas.openxmlformats.org/officeDocument/2006/relationships/hyperlink" Target="http://colorbrewer2.org/#type=sequential&amp;scheme=BuGn&amp;n=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.gl/CL2PM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curran/f4041cac02f19ee460dfe8b709dc24e7" TargetMode="External"/><Relationship Id="rId2" Type="http://schemas.openxmlformats.org/officeDocument/2006/relationships/hyperlink" Target="https://bl.ocks.org/mbostock/4063663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cin.ufpe.br/~nivan/teaching/data_vis/fall_2016/material/lecture10_1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.ocks.org/EfratVil/0e542f5fc426065dd1d4b6daaa345a9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Visualização </a:t>
            </a:r>
            <a:br>
              <a:rPr lang="pt-BR" dirty="0" smtClean="0"/>
            </a:br>
            <a:r>
              <a:rPr lang="pt-BR" dirty="0" smtClean="0"/>
              <a:t>de Dados em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2"/>
              </a:rPr>
              <a:t>Nivan Ferreira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 smtClean="0"/>
              <a:t>nivan@cin.ufpe.br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4" name="Picture 2" descr="https://flammarion.files.wordpress.com/2009/06/cin-uf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1442"/>
            <a:ext cx="25717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ação do brush</a:t>
            </a:r>
          </a:p>
          <a:p>
            <a:pPr lvl="1"/>
            <a:r>
              <a:rPr lang="pt-BR" dirty="0" smtClean="0"/>
              <a:t>É possível executar ações ao início, durante e ao término da ação de brush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start”,function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limpa</a:t>
            </a: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 err="1" smtClean="0">
                <a:solidFill>
                  <a:srgbClr val="FF0000"/>
                </a:solidFill>
              </a:rPr>
              <a:t>seleção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brush”,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atualiza</a:t>
            </a: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 err="1" smtClean="0">
                <a:solidFill>
                  <a:srgbClr val="FF0000"/>
                </a:solidFill>
              </a:rPr>
              <a:t>seleção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end”,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termina</a:t>
            </a:r>
            <a:r>
              <a:rPr lang="en-US" b="1" dirty="0" smtClean="0">
                <a:solidFill>
                  <a:srgbClr val="FF0000"/>
                </a:solidFill>
              </a:rPr>
              <a:t> o brush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9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 - Exercício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as funções do slide anterior para implementar uam função que colore os pontos do scatterplot contidos no brush</a:t>
            </a:r>
          </a:p>
          <a:p>
            <a:endParaRPr lang="pt-BR" dirty="0"/>
          </a:p>
          <a:p>
            <a:r>
              <a:rPr lang="pt-BR" dirty="0" smtClean="0"/>
              <a:t>Implemente um scatterplot que suporte zoom and brush</a:t>
            </a:r>
          </a:p>
          <a:p>
            <a:pPr lvl="1"/>
            <a:r>
              <a:rPr lang="pt-BR" dirty="0" smtClean="0"/>
              <a:t>Use um radiobutton para selecior que tipo de ação o usuário deseja executar</a:t>
            </a:r>
          </a:p>
          <a:p>
            <a:pPr lvl="1"/>
            <a:r>
              <a:rPr lang="pt-BR" dirty="0" smtClean="0"/>
              <a:t>Dica use a </a:t>
            </a:r>
            <a:r>
              <a:rPr lang="pt-BR" dirty="0" smtClean="0">
                <a:hlinkClick r:id="rId2"/>
              </a:rPr>
              <a:t>input radiobutton </a:t>
            </a:r>
            <a:r>
              <a:rPr lang="pt-BR" dirty="0" smtClean="0"/>
              <a:t>do html</a:t>
            </a:r>
          </a:p>
          <a:p>
            <a:pPr lvl="1"/>
            <a:r>
              <a:rPr lang="pt-BR" dirty="0" smtClean="0"/>
              <a:t>Use o método “change” do radiobutton</a:t>
            </a:r>
          </a:p>
          <a:p>
            <a:pPr lvl="1"/>
            <a:r>
              <a:rPr lang="pt-BR" dirty="0"/>
              <a:t>Pegue o valor selecionado com d3.event.target.value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31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de Dados Geográficos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61" y="2069101"/>
            <a:ext cx="6533677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25" dirty="0" err="1" smtClean="0"/>
              <a:t>Tipos</a:t>
            </a:r>
            <a:r>
              <a:rPr lang="en-US" sz="5625" dirty="0" smtClean="0"/>
              <a:t> de Dados </a:t>
            </a:r>
            <a:r>
              <a:rPr lang="en-US" sz="5625" dirty="0" err="1" smtClean="0"/>
              <a:t>Ubíquos</a:t>
            </a:r>
            <a:endParaRPr sz="5625" dirty="0"/>
          </a:p>
        </p:txBody>
      </p:sp>
      <p:pic>
        <p:nvPicPr>
          <p:cNvPr id="38" name="hurricane-tracker-photo-by-richardmasoner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3988" y="4092366"/>
            <a:ext cx="2632584" cy="263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2001poster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068" y="1648776"/>
            <a:ext cx="3395263" cy="5163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hutterstock_78355468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5189" y="4080536"/>
            <a:ext cx="3940700" cy="263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1b0b590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4245" y="1778887"/>
            <a:ext cx="6715146" cy="2086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3689340"/>
      </p:ext>
    </p:extLst>
  </p:cSld>
  <p:clrMapOvr>
    <a:masterClrMapping/>
  </p:clrMapOvr>
  <p:transition spd="med" advTm="4641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Geomapping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Precisamos de 3 componentes básicos</a:t>
            </a:r>
          </a:p>
          <a:p>
            <a:pPr lvl="1"/>
            <a:r>
              <a:rPr lang="pt-BR" dirty="0" smtClean="0"/>
              <a:t>Definir “limites” dos mapas</a:t>
            </a:r>
          </a:p>
          <a:p>
            <a:pPr lvl="1"/>
            <a:r>
              <a:rPr lang="pt-BR" dirty="0"/>
              <a:t>Projeção</a:t>
            </a:r>
            <a:endParaRPr lang="pt-BR" dirty="0" smtClean="0"/>
          </a:p>
          <a:p>
            <a:pPr lvl="1"/>
            <a:r>
              <a:rPr lang="pt-BR" dirty="0" smtClean="0"/>
              <a:t>Definir os elementos de dados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82" y="3609893"/>
            <a:ext cx="5084748" cy="30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GeoJSON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Especialização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JSON </a:t>
            </a:r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primitivas</a:t>
            </a:r>
            <a:r>
              <a:rPr lang="en-US" dirty="0" smtClean="0"/>
              <a:t> </a:t>
            </a:r>
            <a:r>
              <a:rPr lang="en-US" dirty="0" err="1" smtClean="0"/>
              <a:t>geogr</a:t>
            </a:r>
            <a:r>
              <a:rPr lang="pt-BR" dirty="0" smtClean="0"/>
              <a:t>áficas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10609" y="2520562"/>
            <a:ext cx="4770782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{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type": "Feature",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geometry": {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2000" dirty="0">
                <a:solidFill>
                  <a:schemeClr val="tx1"/>
                </a:solidFill>
              </a:rPr>
              <a:t>type": "Point",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2000" dirty="0">
                <a:solidFill>
                  <a:schemeClr val="tx1"/>
                </a:solidFill>
              </a:rPr>
              <a:t>coordinates": [125.6, 10.1]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},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properties": {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 "</a:t>
            </a:r>
            <a:r>
              <a:rPr lang="en-US" sz="2000" dirty="0">
                <a:solidFill>
                  <a:schemeClr val="tx1"/>
                </a:solidFill>
              </a:rPr>
              <a:t>name": "</a:t>
            </a:r>
            <a:r>
              <a:rPr lang="en-US" sz="2000" dirty="0" err="1">
                <a:solidFill>
                  <a:schemeClr val="tx1"/>
                </a:solidFill>
              </a:rPr>
              <a:t>Dinagat</a:t>
            </a:r>
            <a:r>
              <a:rPr lang="en-US" sz="2000" dirty="0">
                <a:solidFill>
                  <a:schemeClr val="tx1"/>
                </a:solidFill>
              </a:rPr>
              <a:t> Islands"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}               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Carregando Arquivos JSON em D3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403158" y="2035530"/>
            <a:ext cx="5078233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smtClean="0">
                <a:solidFill>
                  <a:schemeClr val="tx1"/>
                </a:solidFill>
              </a:rPr>
              <a:t>d3.json(“myJSON.json", </a:t>
            </a:r>
          </a:p>
          <a:p>
            <a:r>
              <a:rPr lang="en-US" sz="3600" b="1" smtClean="0">
                <a:solidFill>
                  <a:schemeClr val="tx1"/>
                </a:solidFill>
              </a:rPr>
              <a:t>       function(error, data) { </a:t>
            </a:r>
            <a:br>
              <a:rPr lang="en-US" sz="3600" b="1" smtClean="0">
                <a:solidFill>
                  <a:schemeClr val="tx1"/>
                </a:solidFill>
              </a:rPr>
            </a:br>
            <a:r>
              <a:rPr lang="en-US" sz="3600" b="1" smtClean="0">
                <a:solidFill>
                  <a:schemeClr val="tx1"/>
                </a:solidFill>
              </a:rPr>
              <a:t>               …        </a:t>
            </a:r>
          </a:p>
          <a:p>
            <a:r>
              <a:rPr lang="en-US" sz="3600" b="1" smtClean="0">
                <a:solidFill>
                  <a:schemeClr val="tx1"/>
                </a:solidFill>
              </a:rPr>
              <a:t>       }</a:t>
            </a:r>
            <a:r>
              <a:rPr lang="pt-BR" sz="3600" b="1" smtClean="0">
                <a:solidFill>
                  <a:schemeClr val="tx1"/>
                </a:solidFill>
              </a:rPr>
              <a:t>)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Baixe o arquivo us-states.json</a:t>
            </a:r>
          </a:p>
          <a:p>
            <a:r>
              <a:rPr lang="pt-BR" dirty="0" smtClean="0"/>
              <a:t>Baixe o arquivo mapping.html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smtClean="0"/>
              <a:t>O que aconterce ao rodar o HTML</a:t>
            </a:r>
            <a:r>
              <a:rPr lang="en-US" dirty="0" smtClean="0"/>
              <a:t>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24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Projeções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 mesmo que escalas em d3 mapeiam o espaço dos dados para atributos visuais, projeções mapeiam coordenadas geográficas para coordenadas planas</a:t>
            </a:r>
          </a:p>
          <a:p>
            <a:r>
              <a:rPr lang="pt-BR" dirty="0" smtClean="0"/>
              <a:t>Existem várias </a:t>
            </a:r>
            <a:r>
              <a:rPr lang="pt-BR" dirty="0" smtClean="0">
                <a:hlinkClick r:id="rId2"/>
              </a:rPr>
              <a:t>projeções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0" y="4001292"/>
            <a:ext cx="4088005" cy="2383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56" y="4025376"/>
            <a:ext cx="4043569" cy="2383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866" y="3859259"/>
            <a:ext cx="3612107" cy="27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ao 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endParaRPr lang="pt-B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33207" y="2132738"/>
            <a:ext cx="6925586" cy="37371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 projection = </a:t>
            </a:r>
            <a:r>
              <a:rPr lang="en-US" sz="3600" dirty="0" smtClean="0">
                <a:solidFill>
                  <a:schemeClr val="tx1"/>
                </a:solidFill>
              </a:rPr>
              <a:t>d3.geoAlbers();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var </a:t>
            </a:r>
            <a:r>
              <a:rPr lang="pt-BR" sz="3600" dirty="0">
                <a:solidFill>
                  <a:schemeClr val="tx1"/>
                </a:solidFill>
              </a:rPr>
              <a:t>path = d3.geoPath()</a:t>
            </a:r>
          </a:p>
          <a:p>
            <a:r>
              <a:rPr lang="pt-BR" sz="3600" dirty="0">
                <a:solidFill>
                  <a:schemeClr val="tx1"/>
                </a:solidFill>
              </a:rPr>
              <a:t>		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  <a:r>
              <a:rPr lang="pt-BR" sz="3600" dirty="0">
                <a:solidFill>
                  <a:schemeClr val="tx1"/>
                </a:solidFill>
              </a:rPr>
              <a:t>projection(projection);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da Aula passada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0688"/>
            <a:ext cx="10382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ao 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endParaRPr lang="pt-B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33206" y="2132738"/>
            <a:ext cx="7194605" cy="37371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 projection = </a:t>
            </a:r>
            <a:r>
              <a:rPr lang="en-US" sz="3600" dirty="0" smtClean="0">
                <a:solidFill>
                  <a:schemeClr val="tx1"/>
                </a:solidFill>
              </a:rPr>
              <a:t>d3.geoAlbers()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			</a:t>
            </a:r>
            <a:r>
              <a:rPr lang="en-US" sz="3600" b="1" dirty="0">
                <a:solidFill>
                  <a:srgbClr val="FF0000"/>
                </a:solidFill>
              </a:rPr>
              <a:t>.translate([w/2, h/2])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			.scale([500])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var </a:t>
            </a:r>
            <a:r>
              <a:rPr lang="pt-BR" sz="3600" dirty="0">
                <a:solidFill>
                  <a:schemeClr val="tx1"/>
                </a:solidFill>
              </a:rPr>
              <a:t>path = d3.geoPath()</a:t>
            </a:r>
          </a:p>
          <a:p>
            <a:r>
              <a:rPr lang="pt-BR" sz="3600" dirty="0">
                <a:solidFill>
                  <a:schemeClr val="tx1"/>
                </a:solidFill>
              </a:rPr>
              <a:t>		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  <a:r>
              <a:rPr lang="pt-BR" sz="3600" dirty="0">
                <a:solidFill>
                  <a:schemeClr val="tx1"/>
                </a:solidFill>
              </a:rPr>
              <a:t>projection(projection);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no qual áreas são coloridas de acordo (proporcionalmente a) com um atributo numérico</a:t>
            </a:r>
            <a:r>
              <a:rPr lang="en-US" dirty="0">
                <a:solidFill>
                  <a:srgbClr val="FF0000"/>
                </a:solidFill>
              </a:rPr>
              <a:t>		</a:t>
            </a: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04" y="2631981"/>
            <a:ext cx="5381991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 de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dos dados que você que estão sendo visualizados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4" y="2616010"/>
            <a:ext cx="6451932" cy="3695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770" y="6311900"/>
            <a:ext cx="18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Escala Divergente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2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 de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ColorBrewer</a:t>
            </a:r>
            <a:r>
              <a:rPr lang="pt-BR" dirty="0" smtClean="0"/>
              <a:t> é uma ótima fonte de escala de cores cientificamente fundamentadas </a:t>
            </a:r>
          </a:p>
          <a:p>
            <a:r>
              <a:rPr lang="pt-BR" dirty="0" smtClean="0">
                <a:hlinkClick r:id="rId3"/>
              </a:rPr>
              <a:t>D3 inclui várias escalas de cores</a:t>
            </a:r>
            <a:r>
              <a:rPr lang="pt-BR" dirty="0" smtClean="0"/>
              <a:t> derivadas do ColorBrewer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1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arquivo de aids_por_estado.csv e o arquivo brazil.geojson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para </a:t>
            </a:r>
            <a:r>
              <a:rPr lang="en-US" dirty="0" err="1" smtClean="0"/>
              <a:t>plotar</a:t>
            </a:r>
            <a:r>
              <a:rPr lang="en-US" dirty="0" smtClean="0"/>
              <a:t> um choropleth </a:t>
            </a:r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é </a:t>
            </a:r>
            <a:r>
              <a:rPr lang="en-US" dirty="0" err="1" smtClean="0"/>
              <a:t>proporcional</a:t>
            </a:r>
            <a:r>
              <a:rPr lang="en-US" dirty="0" smtClean="0"/>
              <a:t> à </a:t>
            </a:r>
            <a:r>
              <a:rPr lang="en-US" dirty="0" err="1" smtClean="0"/>
              <a:t>incidência</a:t>
            </a:r>
            <a:r>
              <a:rPr lang="en-US" dirty="0" smtClean="0"/>
              <a:t> de aids no </a:t>
            </a:r>
            <a:r>
              <a:rPr lang="en-US" dirty="0" err="1" smtClean="0"/>
              <a:t>estado</a:t>
            </a:r>
            <a:r>
              <a:rPr lang="en-US" dirty="0" smtClean="0"/>
              <a:t> para um </a:t>
            </a:r>
            <a:r>
              <a:rPr lang="en-US" dirty="0" err="1" smtClean="0"/>
              <a:t>ano</a:t>
            </a:r>
            <a:r>
              <a:rPr lang="en-US" dirty="0" smtClean="0"/>
              <a:t> dado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6938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Layouts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42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disponibiliza funções para montar representações gráficas populares</a:t>
            </a:r>
          </a:p>
          <a:p>
            <a:endParaRPr lang="pt-BR" dirty="0" smtClean="0"/>
          </a:p>
          <a:p>
            <a:r>
              <a:rPr lang="pt-BR" dirty="0" smtClean="0"/>
              <a:t>Discutiremos dois destes layouts</a:t>
            </a:r>
          </a:p>
          <a:p>
            <a:pPr lvl="1"/>
            <a:r>
              <a:rPr lang="pt-BR" dirty="0" smtClean="0"/>
              <a:t>Pie Charts </a:t>
            </a:r>
          </a:p>
          <a:p>
            <a:pPr lvl="1"/>
            <a:r>
              <a:rPr lang="pt-BR" dirty="0" smtClean="0"/>
              <a:t>Stacked Bar Charts</a:t>
            </a:r>
          </a:p>
        </p:txBody>
      </p:sp>
    </p:spTree>
    <p:extLst>
      <p:ext uri="{BB962C8B-B14F-4D97-AF65-F5344CB8AC3E}">
        <p14:creationId xmlns:p14="http://schemas.microsoft.com/office/powerpoint/2010/main" val="9948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pic>
        <p:nvPicPr>
          <p:cNvPr id="1026" name="Picture 2" descr="A simple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61" y="1831364"/>
            <a:ext cx="4538052" cy="4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0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desenhar gráficos de pizza precisamos </a:t>
            </a:r>
          </a:p>
          <a:p>
            <a:pPr lvl="1"/>
            <a:r>
              <a:rPr lang="pt-BR" dirty="0" smtClean="0"/>
              <a:t>calcular o tamanho de cada “fatia” através de dados</a:t>
            </a:r>
          </a:p>
          <a:p>
            <a:pPr lvl="1"/>
            <a:r>
              <a:rPr lang="pt-BR" dirty="0" smtClean="0"/>
              <a:t>incluir os elementos SVG correspondentes as “fatias”</a:t>
            </a:r>
          </a:p>
          <a:p>
            <a:r>
              <a:rPr lang="pt-BR" dirty="0" smtClean="0"/>
              <a:t>D3 disponibiliza ferramentas para fazer cada um destes passos</a:t>
            </a:r>
          </a:p>
          <a:p>
            <a:pPr lvl="1"/>
            <a:r>
              <a:rPr lang="pt-BR" dirty="0" smtClean="0"/>
              <a:t>d3.pie()</a:t>
            </a:r>
          </a:p>
          <a:p>
            <a:pPr lvl="1"/>
            <a:r>
              <a:rPr lang="pt-BR" dirty="0" smtClean="0"/>
              <a:t>d3.arc()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d3.pie() calcula as propriedades das fatias através dos dados</a:t>
            </a:r>
          </a:p>
          <a:p>
            <a:pPr marL="0" indent="0" algn="ctr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var dataset = [ 5, 10, 20, 45, 6, 25 </a:t>
            </a:r>
            <a:r>
              <a:rPr lang="pt-BR" dirty="0" smtClean="0"/>
              <a:t>];</a:t>
            </a:r>
          </a:p>
          <a:p>
            <a:pPr marL="0" indent="0" algn="ctr">
              <a:buNone/>
            </a:pPr>
            <a:r>
              <a:rPr lang="pt-BR" dirty="0" smtClean="0"/>
              <a:t>var pie = d3.pie();</a:t>
            </a:r>
          </a:p>
          <a:p>
            <a:pPr marL="0" indent="0" algn="ctr">
              <a:buNone/>
            </a:pPr>
            <a:r>
              <a:rPr lang="pt-BR" dirty="0" smtClean="0"/>
              <a:t>var slices = pie(dataset);</a:t>
            </a:r>
          </a:p>
          <a:p>
            <a:pPr marL="0" indent="0" algn="ctr">
              <a:buNone/>
            </a:pPr>
            <a:r>
              <a:rPr lang="pt-BR" dirty="0" smtClean="0"/>
              <a:t>console.log(slices);</a:t>
            </a:r>
          </a:p>
        </p:txBody>
      </p:sp>
    </p:spTree>
    <p:extLst>
      <p:ext uri="{BB962C8B-B14F-4D97-AF65-F5344CB8AC3E}">
        <p14:creationId xmlns:p14="http://schemas.microsoft.com/office/powerpoint/2010/main" val="347990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1325562"/>
          </a:xfrm>
        </p:spPr>
        <p:txBody>
          <a:bodyPr/>
          <a:lstStyle/>
          <a:p>
            <a:r>
              <a:rPr lang="pt-BR" dirty="0"/>
              <a:t>Visualização de Dados com D3.js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0068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Material do Curso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goo.gl/CL2PMe</a:t>
            </a:r>
            <a:r>
              <a:rPr lang="en-US" dirty="0" smtClean="0"/>
              <a:t>)</a:t>
            </a:r>
          </a:p>
          <a:p>
            <a:r>
              <a:rPr lang="pt-BR" dirty="0" smtClean="0"/>
              <a:t>Ementa</a:t>
            </a:r>
          </a:p>
          <a:p>
            <a:pPr lvl="1"/>
            <a:r>
              <a:rPr lang="pt-BR" dirty="0"/>
              <a:t>Introdução a Visualização de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Revisão de Tecnologias </a:t>
            </a:r>
            <a:r>
              <a:rPr lang="pt-BR" dirty="0" smtClean="0"/>
              <a:t>Web</a:t>
            </a:r>
            <a:endParaRPr lang="pt-BR" dirty="0"/>
          </a:p>
          <a:p>
            <a:pPr lvl="1"/>
            <a:r>
              <a:rPr lang="pt-BR" dirty="0"/>
              <a:t>Introdução à Biblioteca </a:t>
            </a:r>
            <a:r>
              <a:rPr lang="pt-BR" dirty="0" smtClean="0"/>
              <a:t>D3</a:t>
            </a:r>
            <a:endParaRPr lang="pt-BR" dirty="0"/>
          </a:p>
          <a:p>
            <a:pPr lvl="1"/>
            <a:r>
              <a:rPr lang="pt-BR" dirty="0"/>
              <a:t>Escalas e </a:t>
            </a:r>
            <a:r>
              <a:rPr lang="pt-BR" dirty="0" smtClean="0"/>
              <a:t>Eixos</a:t>
            </a:r>
            <a:endParaRPr lang="pt-BR" dirty="0"/>
          </a:p>
          <a:p>
            <a:pPr lvl="1"/>
            <a:r>
              <a:rPr lang="pt-BR" dirty="0"/>
              <a:t>Seleções e </a:t>
            </a:r>
            <a:r>
              <a:rPr lang="pt-BR" dirty="0" smtClean="0"/>
              <a:t>Transições</a:t>
            </a:r>
            <a:endParaRPr lang="pt-BR" dirty="0"/>
          </a:p>
          <a:p>
            <a:pPr lvl="1"/>
            <a:r>
              <a:rPr lang="pt-BR" dirty="0"/>
              <a:t>Elementos de </a:t>
            </a:r>
            <a:r>
              <a:rPr lang="pt-BR" dirty="0" smtClean="0"/>
              <a:t>Interatividade</a:t>
            </a:r>
            <a:endParaRPr lang="pt-BR" dirty="0"/>
          </a:p>
          <a:p>
            <a:pPr lvl="1"/>
            <a:r>
              <a:rPr lang="pt-BR" dirty="0"/>
              <a:t>Geomapping </a:t>
            </a:r>
          </a:p>
          <a:p>
            <a:pPr lvl="1"/>
            <a:r>
              <a:rPr lang="pt-BR" dirty="0"/>
              <a:t>Layouts do </a:t>
            </a:r>
            <a:r>
              <a:rPr lang="pt-BR" dirty="0" smtClean="0"/>
              <a:t>D3</a:t>
            </a:r>
            <a:endParaRPr lang="pt-BR" dirty="0"/>
          </a:p>
          <a:p>
            <a:pPr lvl="1"/>
            <a:r>
              <a:rPr lang="pt-BR" dirty="0"/>
              <a:t>Exercício: Composição de Sistema</a:t>
            </a:r>
            <a:endParaRPr lang="en-US" dirty="0"/>
          </a:p>
        </p:txBody>
      </p:sp>
      <p:pic>
        <p:nvPicPr>
          <p:cNvPr id="1026" name="Picture 2" descr="https://avatars3.githubusercontent.com/u/1562726?s=400&amp;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66" y="365125"/>
            <a:ext cx="1729451" cy="17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Dado que computamos os dados das fatias, d3.arc() gera a geometria do arco correspondente</a:t>
            </a:r>
          </a:p>
          <a:p>
            <a:pPr marL="0" indent="0" algn="ctr">
              <a:buNone/>
            </a:pPr>
            <a:r>
              <a:rPr lang="pt-BR" dirty="0" smtClean="0"/>
              <a:t>mySVG.selectAll</a:t>
            </a:r>
            <a:r>
              <a:rPr lang="pt-BR" dirty="0"/>
              <a:t>("path</a:t>
            </a:r>
            <a:r>
              <a:rPr lang="pt-BR" dirty="0" smtClean="0"/>
              <a:t>")</a:t>
            </a:r>
          </a:p>
          <a:p>
            <a:pPr marL="0" indent="0" algn="ctr">
              <a:buNone/>
            </a:pPr>
            <a:r>
              <a:rPr lang="pt-BR" dirty="0" smtClean="0"/>
              <a:t>.data(slices)</a:t>
            </a:r>
          </a:p>
          <a:p>
            <a:pPr marL="0" indent="0" algn="ctr">
              <a:buNone/>
            </a:pPr>
            <a:r>
              <a:rPr lang="pt-BR" dirty="0" smtClean="0"/>
              <a:t>.</a:t>
            </a:r>
            <a:r>
              <a:rPr lang="pt-BR" dirty="0"/>
              <a:t>enter</a:t>
            </a:r>
            <a:r>
              <a:rPr lang="pt-BR" dirty="0" smtClean="0"/>
              <a:t>()</a:t>
            </a:r>
          </a:p>
          <a:p>
            <a:pPr marL="0" indent="0" algn="ctr">
              <a:buNone/>
            </a:pPr>
            <a:r>
              <a:rPr lang="pt-BR" dirty="0" smtClean="0"/>
              <a:t>.</a:t>
            </a:r>
            <a:r>
              <a:rPr lang="pt-BR" dirty="0"/>
              <a:t>append("path</a:t>
            </a:r>
            <a:r>
              <a:rPr lang="pt-BR" dirty="0" smtClean="0"/>
              <a:t>")</a:t>
            </a:r>
          </a:p>
          <a:p>
            <a:pPr marL="0" indent="0" algn="ctr">
              <a:buNone/>
            </a:pPr>
            <a:r>
              <a:rPr lang="pt-BR" dirty="0" smtClean="0"/>
              <a:t>.</a:t>
            </a:r>
            <a:r>
              <a:rPr lang="pt-BR" dirty="0"/>
              <a:t>attr("class","arc</a:t>
            </a:r>
            <a:r>
              <a:rPr lang="pt-BR" dirty="0" smtClean="0"/>
              <a:t>")</a:t>
            </a:r>
          </a:p>
          <a:p>
            <a:pPr marL="0" indent="0" algn="ctr">
              <a:buNone/>
            </a:pPr>
            <a:r>
              <a:rPr lang="pt-BR" dirty="0" smtClean="0"/>
              <a:t>.</a:t>
            </a:r>
            <a:r>
              <a:rPr lang="pt-BR" dirty="0"/>
              <a:t>attr("d",arc</a:t>
            </a:r>
            <a:r>
              <a:rPr lang="pt-BR" dirty="0" smtClean="0"/>
              <a:t>)</a:t>
            </a:r>
          </a:p>
          <a:p>
            <a:pPr marL="0" indent="0" algn="ctr">
              <a:buNone/>
            </a:pPr>
            <a:r>
              <a:rPr lang="pt-BR" dirty="0" smtClean="0"/>
              <a:t>.</a:t>
            </a:r>
            <a:r>
              <a:rPr lang="pt-BR" dirty="0"/>
              <a:t>attr("fill","red");</a:t>
            </a:r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4479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Note que por default os arcos são desenhados centrados em na origem. Para que os arcos apareçam na posição certa: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mySVG</a:t>
            </a:r>
            <a:r>
              <a:rPr lang="en-US" dirty="0"/>
              <a:t> = d3.select("</a:t>
            </a:r>
            <a:r>
              <a:rPr lang="en-US" dirty="0" err="1"/>
              <a:t>svg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append("g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transform","translate</a:t>
            </a:r>
            <a:r>
              <a:rPr lang="en-US" dirty="0"/>
              <a:t>(" + width/2 + "," + height/2 + ")");</a:t>
            </a:r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76157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Note que por default os arcos são desenhados centrados em na origem. Para que os arcos apareçam na posição certa: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mySVG</a:t>
            </a:r>
            <a:r>
              <a:rPr lang="en-US" dirty="0"/>
              <a:t> = d3.select("</a:t>
            </a:r>
            <a:r>
              <a:rPr lang="en-US" dirty="0" err="1"/>
              <a:t>svg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append("g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transform","translate</a:t>
            </a:r>
            <a:r>
              <a:rPr lang="en-US" dirty="0"/>
              <a:t>(" + width/2 + "," + height/2 + ")");</a:t>
            </a:r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8867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Pie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customizar o nosso gráfico</a:t>
            </a:r>
            <a:endParaRPr lang="pt-BR" dirty="0" smtClean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var arc = d3.arc()</a:t>
            </a:r>
          </a:p>
          <a:p>
            <a:pPr marL="0" indent="0" algn="ctr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.</a:t>
            </a:r>
            <a:r>
              <a:rPr lang="pt-BR" dirty="0" smtClean="0">
                <a:solidFill>
                  <a:srgbClr val="FF0000"/>
                </a:solidFill>
              </a:rPr>
              <a:t>outerRadius(width/2)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    .innerRadius(height/4)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    .padAngle(0.03)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    .cornerRadius(8);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17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90688"/>
            <a:ext cx="670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 onde queremos apresentar as partes do todo</a:t>
            </a:r>
          </a:p>
          <a:p>
            <a:endParaRPr lang="pt-BR" dirty="0" smtClean="0"/>
          </a:p>
          <a:p>
            <a:r>
              <a:rPr lang="pt-BR" dirty="0" smtClean="0"/>
              <a:t>Para montar um gráfico deste, temos que</a:t>
            </a:r>
          </a:p>
          <a:p>
            <a:pPr lvl="1"/>
            <a:r>
              <a:rPr lang="pt-BR" dirty="0" smtClean="0"/>
              <a:t>Calcular as barras a partir dos dados</a:t>
            </a:r>
          </a:p>
          <a:p>
            <a:pPr lvl="1"/>
            <a:r>
              <a:rPr lang="pt-BR" dirty="0" smtClean="0"/>
              <a:t>Criar os elementos SVG correspondentes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722" y="3455898"/>
            <a:ext cx="4501662" cy="29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1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d3.stack() calcula a posição das barras dado um dataset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  {"red":10,"blue":20,"green":</a:t>
            </a:r>
            <a:r>
              <a:rPr lang="en-US" dirty="0" smtClean="0"/>
              <a:t>15},  //bar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{"red":40,"blue":10,"green":</a:t>
            </a:r>
            <a:r>
              <a:rPr lang="en-US" dirty="0" smtClean="0"/>
              <a:t>35},  //bar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{"red":40,"blue":15,"green":</a:t>
            </a:r>
            <a:r>
              <a:rPr lang="en-US" dirty="0" smtClean="0"/>
              <a:t>35}   //bar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pt-BR" dirty="0" smtClean="0"/>
              <a:t>var keys = [“red”,”blue”,”green”];</a:t>
            </a:r>
          </a:p>
          <a:p>
            <a:pPr marL="0" indent="0">
              <a:buNone/>
            </a:pPr>
            <a:r>
              <a:rPr lang="pt-BR" dirty="0" smtClean="0"/>
              <a:t>var stack = d3.stack().keys(keys);</a:t>
            </a:r>
          </a:p>
          <a:p>
            <a:pPr marL="0" indent="0">
              <a:buNone/>
            </a:pPr>
            <a:r>
              <a:rPr lang="pt-BR" dirty="0" smtClean="0"/>
              <a:t>var layers = stack(data); //faixas correspondentes às keys</a:t>
            </a:r>
          </a:p>
          <a:p>
            <a:pPr marL="0" indent="0">
              <a:buNone/>
            </a:pPr>
            <a:r>
              <a:rPr lang="pt-BR" dirty="0" smtClean="0"/>
              <a:t>console.log(layers);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9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podemos criar as escalas para mapear as layers na tela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var xScale = d3.scaleBand().domain(keys).range([0,800]);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var maxY = d3.max(layers[layers.length-1],d=&gt;d[1]);</a:t>
            </a:r>
          </a:p>
          <a:p>
            <a:pPr marL="0" indent="0">
              <a:buNone/>
            </a:pPr>
            <a:r>
              <a:rPr lang="pt-BR" dirty="0"/>
              <a:t>console.log(maxY);</a:t>
            </a:r>
          </a:p>
          <a:p>
            <a:pPr marL="0" indent="0">
              <a:buNone/>
            </a:pPr>
            <a:r>
              <a:rPr lang="pt-BR" dirty="0"/>
              <a:t>var yScale = d3.scaleLinear().domain([0,maxY]).range([300,0]);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6373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podemos criar os elementos svg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layersS</a:t>
            </a:r>
            <a:r>
              <a:rPr lang="en-US" dirty="0"/>
              <a:t> = </a:t>
            </a:r>
            <a:r>
              <a:rPr lang="en-US" dirty="0" err="1"/>
              <a:t>svg.selectAll</a:t>
            </a:r>
            <a:r>
              <a:rPr lang="en-US" dirty="0"/>
              <a:t>(".layer")</a:t>
            </a:r>
          </a:p>
          <a:p>
            <a:pPr marL="0" indent="0">
              <a:buNone/>
            </a:pPr>
            <a:r>
              <a:rPr lang="en-US" dirty="0"/>
              <a:t>    .data(layers)</a:t>
            </a:r>
          </a:p>
          <a:p>
            <a:pPr marL="0" indent="0">
              <a:buNone/>
            </a:pPr>
            <a:r>
              <a:rPr lang="en-US" dirty="0"/>
              <a:t>    .enter()</a:t>
            </a:r>
          </a:p>
          <a:p>
            <a:pPr marL="0" indent="0">
              <a:buNone/>
            </a:pPr>
            <a:r>
              <a:rPr lang="en-US" dirty="0"/>
              <a:t>    .append("g")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class","layer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("fill",(</a:t>
            </a:r>
            <a:r>
              <a:rPr lang="en-US" dirty="0" err="1"/>
              <a:t>d,i</a:t>
            </a:r>
            <a:r>
              <a:rPr lang="en-US" dirty="0"/>
              <a:t>)=&gt;keys[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151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Agora podemos criar os elementos svg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dirty="0"/>
              <a:t>layersS.selectAll("rect")</a:t>
            </a:r>
          </a:p>
          <a:p>
            <a:pPr marL="0" indent="0">
              <a:buNone/>
            </a:pPr>
            <a:r>
              <a:rPr lang="pt-BR" dirty="0"/>
              <a:t>    .data(d=&gt;d)</a:t>
            </a:r>
          </a:p>
          <a:p>
            <a:pPr marL="0" indent="0">
              <a:buNone/>
            </a:pPr>
            <a:r>
              <a:rPr lang="pt-BR" dirty="0"/>
              <a:t>    .enter()</a:t>
            </a:r>
          </a:p>
          <a:p>
            <a:pPr marL="0" indent="0">
              <a:buNone/>
            </a:pPr>
            <a:r>
              <a:rPr lang="pt-BR" dirty="0"/>
              <a:t>    .append("rect")</a:t>
            </a:r>
          </a:p>
          <a:p>
            <a:pPr marL="0" indent="0">
              <a:buNone/>
            </a:pPr>
            <a:r>
              <a:rPr lang="pt-BR" dirty="0"/>
              <a:t>    .attr("x",(d,i) =&gt; xScale(keys[i]))</a:t>
            </a:r>
          </a:p>
          <a:p>
            <a:pPr marL="0" indent="0">
              <a:buNone/>
            </a:pPr>
            <a:r>
              <a:rPr lang="pt-BR" dirty="0"/>
              <a:t>    .attr("y", d=&gt;yScale(d[1]))</a:t>
            </a:r>
          </a:p>
          <a:p>
            <a:pPr marL="0" indent="0">
              <a:buNone/>
            </a:pPr>
            <a:r>
              <a:rPr lang="pt-BR" dirty="0"/>
              <a:t>    .attr("width",xScale.bandwidth())</a:t>
            </a:r>
          </a:p>
          <a:p>
            <a:pPr marL="0" indent="0">
              <a:buNone/>
            </a:pPr>
            <a:r>
              <a:rPr lang="pt-BR" dirty="0"/>
              <a:t>    .attr("height",d=&gt;yScale(d[0])-yScale(d[1]));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7" y="2621566"/>
            <a:ext cx="5313973" cy="20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Ferramentas do D3.j</a:t>
            </a:r>
            <a:r>
              <a:rPr lang="en-US" dirty="0" smtClean="0"/>
              <a:t>s: </a:t>
            </a:r>
            <a:r>
              <a:rPr lang="en-US" dirty="0" err="1" smtClean="0"/>
              <a:t>Interatividade</a:t>
            </a:r>
            <a:r>
              <a:rPr lang="en-US" dirty="0" smtClean="0"/>
              <a:t>, </a:t>
            </a:r>
            <a:r>
              <a:rPr lang="en-US" dirty="0" err="1" smtClean="0"/>
              <a:t>Geomapping,Layouts</a:t>
            </a:r>
            <a:r>
              <a:rPr lang="en-US" dirty="0" smtClean="0"/>
              <a:t>, </a:t>
            </a:r>
            <a:r>
              <a:rPr lang="en-US" dirty="0" err="1" smtClean="0"/>
              <a:t>Projeto</a:t>
            </a:r>
            <a:r>
              <a:rPr lang="en-US" dirty="0" smtClean="0"/>
              <a:t> de Sistema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40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Visualizações Reutilizáveis e Vistas Coordenadas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7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Vistas Coordenadas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grande poder de visualização interativa é poder explorar os dados a partir de diferentes pontos de vista</a:t>
            </a:r>
          </a:p>
          <a:p>
            <a:r>
              <a:rPr lang="pt-BR" dirty="0" smtClean="0"/>
              <a:t>Para isso é comum o uso de múltiplas visualizações (diferentes do ponto de vista) que se comunicam através das interações do usuário</a:t>
            </a:r>
          </a:p>
          <a:p>
            <a:r>
              <a:rPr lang="pt-BR" dirty="0" smtClean="0"/>
              <a:t>Estas são chamadas de vistas coordenadas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bl.ocks.org/mbostock/4063663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bl.ocks.org/curran/f4041cac02f19ee460dfe8b709dc24e7</a:t>
            </a:r>
            <a:endParaRPr lang="en-US" dirty="0" smtClean="0"/>
          </a:p>
          <a:p>
            <a:pPr lvl="1"/>
            <a:r>
              <a:rPr lang="en-US" dirty="0"/>
              <a:t>https://visualizacao-ufpe.github.io/spotifyvis/Projeto/src/mywebdir/</a:t>
            </a:r>
          </a:p>
        </p:txBody>
      </p:sp>
    </p:spTree>
    <p:extLst>
      <p:ext uri="{BB962C8B-B14F-4D97-AF65-F5344CB8AC3E}">
        <p14:creationId xmlns:p14="http://schemas.microsoft.com/office/powerpoint/2010/main" val="1148848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Visualizações Reutilizáveis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ser possível criar tais visualizações é bastante importante desenvolver uma maneira de reutilar o código que escrevemos para criá-las programaticamente </a:t>
            </a:r>
          </a:p>
          <a:p>
            <a:r>
              <a:rPr lang="pt-BR" dirty="0" smtClean="0"/>
              <a:t>Para isso vamos desenvolver classes correspondem às visualizações que queremos utilizar</a:t>
            </a:r>
          </a:p>
          <a:p>
            <a:r>
              <a:rPr lang="pt-BR" dirty="0" smtClean="0"/>
              <a:t>Como exemplo, vamos desenvolver a classe Scatterplot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 Reutilizável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Scatterplot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constructor(</a:t>
            </a:r>
            <a:r>
              <a:rPr lang="en-US" dirty="0" err="1"/>
              <a:t>container,widgetID,screenX,screenY,totalWidth,totalHeight</a:t>
            </a:r>
            <a:r>
              <a:rPr lang="en-US" dirty="0" smtClean="0"/>
              <a:t>) {…}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setXAxisLabel</a:t>
            </a:r>
            <a:r>
              <a:rPr lang="en-US" dirty="0"/>
              <a:t>(</a:t>
            </a:r>
            <a:r>
              <a:rPr lang="en-US" dirty="0" err="1"/>
              <a:t>xLabel</a:t>
            </a:r>
            <a:r>
              <a:rPr lang="en-US" dirty="0" smtClean="0"/>
              <a:t>)</a:t>
            </a:r>
            <a:r>
              <a:rPr lang="en-US" dirty="0"/>
              <a:t>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setYAxisLabel</a:t>
            </a:r>
            <a:r>
              <a:rPr lang="en-US" dirty="0" smtClean="0"/>
              <a:t>(</a:t>
            </a:r>
            <a:r>
              <a:rPr lang="en-US" dirty="0" err="1" smtClean="0"/>
              <a:t>yLabel</a:t>
            </a:r>
            <a:r>
              <a:rPr lang="en-US" dirty="0" smtClean="0"/>
              <a:t>)</a:t>
            </a:r>
            <a:r>
              <a:rPr lang="en-US" dirty="0"/>
              <a:t>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setData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updateAxis</a:t>
            </a:r>
            <a:r>
              <a:rPr lang="en-US" dirty="0"/>
              <a:t>() {…}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updateDots</a:t>
            </a:r>
            <a:r>
              <a:rPr lang="en-US" dirty="0"/>
              <a:t>()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updatePlot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this.updateAxis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this.updateDots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}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4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 Reutilizável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Scatterplot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constructor(</a:t>
            </a:r>
            <a:r>
              <a:rPr lang="en-US" dirty="0" err="1"/>
              <a:t>container,widgetID,screenX,screenY,totalWidth,totalHeight</a:t>
            </a:r>
            <a:r>
              <a:rPr lang="en-US" dirty="0" smtClean="0"/>
              <a:t>) {…}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setXAxisLabel</a:t>
            </a:r>
            <a:r>
              <a:rPr lang="en-US" dirty="0"/>
              <a:t>(</a:t>
            </a:r>
            <a:r>
              <a:rPr lang="en-US" dirty="0" err="1"/>
              <a:t>xLabel</a:t>
            </a:r>
            <a:r>
              <a:rPr lang="en-US" dirty="0" smtClean="0"/>
              <a:t>)</a:t>
            </a:r>
            <a:r>
              <a:rPr lang="en-US" dirty="0"/>
              <a:t>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setYAxisLabel</a:t>
            </a:r>
            <a:r>
              <a:rPr lang="en-US" dirty="0" smtClean="0"/>
              <a:t>(</a:t>
            </a:r>
            <a:r>
              <a:rPr lang="en-US" dirty="0" err="1" smtClean="0"/>
              <a:t>yLabel</a:t>
            </a:r>
            <a:r>
              <a:rPr lang="en-US" dirty="0" smtClean="0"/>
              <a:t>)</a:t>
            </a:r>
            <a:r>
              <a:rPr lang="en-US" dirty="0"/>
              <a:t>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setData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updateAxis</a:t>
            </a:r>
            <a:r>
              <a:rPr lang="en-US" dirty="0"/>
              <a:t>() {…}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updateDots</a:t>
            </a:r>
            <a:r>
              <a:rPr lang="en-US" dirty="0"/>
              <a:t>() {…}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updatePlot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this.updateAxis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this.updateDots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}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76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07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dataset = [  [5, 20, 65</a:t>
            </a:r>
            <a:r>
              <a:rPr lang="en-US" dirty="0" smtClean="0"/>
              <a:t>], </a:t>
            </a:r>
            <a:r>
              <a:rPr lang="en-US" dirty="0"/>
              <a:t>[480, 90, 34</a:t>
            </a:r>
            <a:r>
              <a:rPr lang="en-US" dirty="0" smtClean="0"/>
              <a:t>], </a:t>
            </a:r>
            <a:r>
              <a:rPr lang="en-US" dirty="0"/>
              <a:t>[250, 50, 9</a:t>
            </a:r>
            <a:r>
              <a:rPr lang="en-US" dirty="0" smtClean="0"/>
              <a:t>], [</a:t>
            </a:r>
            <a:r>
              <a:rPr lang="en-US" dirty="0"/>
              <a:t>100, 33, 13</a:t>
            </a:r>
            <a:r>
              <a:rPr lang="en-US" dirty="0" smtClean="0"/>
              <a:t>], [</a:t>
            </a:r>
            <a:r>
              <a:rPr lang="en-US" dirty="0"/>
              <a:t>330, 95, 25</a:t>
            </a:r>
            <a:r>
              <a:rPr lang="en-US" dirty="0" smtClean="0"/>
              <a:t>], [</a:t>
            </a:r>
            <a:r>
              <a:rPr lang="en-US" dirty="0"/>
              <a:t>410, 12, 89</a:t>
            </a:r>
            <a:r>
              <a:rPr lang="en-US" dirty="0" smtClean="0"/>
              <a:t>], [</a:t>
            </a:r>
            <a:r>
              <a:rPr lang="en-US" dirty="0"/>
              <a:t>475, 44, 67</a:t>
            </a:r>
            <a:r>
              <a:rPr lang="en-US" dirty="0" smtClean="0"/>
              <a:t>], [</a:t>
            </a:r>
            <a:r>
              <a:rPr lang="en-US" dirty="0"/>
              <a:t>25, 67, 57</a:t>
            </a:r>
            <a:r>
              <a:rPr lang="en-US" dirty="0" smtClean="0"/>
              <a:t>], [</a:t>
            </a:r>
            <a:r>
              <a:rPr lang="en-US" dirty="0"/>
              <a:t>85, 21, 34</a:t>
            </a:r>
            <a:r>
              <a:rPr lang="en-US" dirty="0" smtClean="0"/>
              <a:t>], [</a:t>
            </a:r>
            <a:r>
              <a:rPr lang="en-US" dirty="0"/>
              <a:t>220, 88, 54</a:t>
            </a:r>
            <a:r>
              <a:rPr lang="en-US" dirty="0" smtClean="0"/>
              <a:t>]];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dataset1 = </a:t>
            </a:r>
            <a:r>
              <a:rPr lang="en-US" dirty="0" err="1"/>
              <a:t>dataset.map</a:t>
            </a:r>
            <a:r>
              <a:rPr lang="en-US" dirty="0"/>
              <a:t>(d=&gt;[d[0],d[1]]);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dataset2 = </a:t>
            </a:r>
            <a:r>
              <a:rPr lang="en-US" dirty="0" err="1"/>
              <a:t>dataset.map</a:t>
            </a:r>
            <a:r>
              <a:rPr lang="en-US" dirty="0"/>
              <a:t>(d=&gt;[d[1],d[2]]);</a:t>
            </a:r>
          </a:p>
          <a:p>
            <a:pPr marL="0" indent="0">
              <a:buNone/>
            </a:pPr>
            <a:r>
              <a:rPr lang="pt-BR" dirty="0" smtClean="0"/>
              <a:t>//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svg</a:t>
            </a:r>
            <a:r>
              <a:rPr lang="en-US" dirty="0"/>
              <a:t> = d3.select("body").append("</a:t>
            </a:r>
            <a:r>
              <a:rPr lang="en-US" dirty="0" err="1"/>
              <a:t>svg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("width",600).</a:t>
            </a:r>
            <a:r>
              <a:rPr lang="en-US" dirty="0" err="1"/>
              <a:t>attr</a:t>
            </a:r>
            <a:r>
              <a:rPr lang="en-US" dirty="0"/>
              <a:t>("height",600);</a:t>
            </a:r>
          </a:p>
          <a:p>
            <a:pPr marL="0" indent="0">
              <a:buNone/>
            </a:pPr>
            <a:r>
              <a:rPr lang="pt-BR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scat = new Scatterplot(svg,"scat1",0,0,300,300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scat.setData</a:t>
            </a:r>
            <a:r>
              <a:rPr lang="en-US" dirty="0" smtClean="0">
                <a:solidFill>
                  <a:srgbClr val="FF0000"/>
                </a:solidFill>
              </a:rPr>
              <a:t>(dataset1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scat2 = new Scatterplot(svg,"scat2",300,0,300,300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scat2.setData(dataset2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275970"/>
            <a:ext cx="4384431" cy="22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07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Exercício</a:t>
            </a:r>
            <a:endParaRPr lang="pt-BR" dirty="0" smtClean="0"/>
          </a:p>
          <a:p>
            <a:pPr lvl="1"/>
            <a:r>
              <a:rPr lang="pt-BR" dirty="0" smtClean="0"/>
              <a:t>Adicione a funcionalidade de Brush na classe Scatterplot</a:t>
            </a:r>
          </a:p>
          <a:p>
            <a:pPr lvl="1"/>
            <a:r>
              <a:rPr lang="pt-BR" dirty="0" smtClean="0"/>
              <a:t>Implemente a funcionalidade de seleção de pontos e</a:t>
            </a:r>
          </a:p>
          <a:p>
            <a:pPr lvl="1"/>
            <a:r>
              <a:rPr lang="pt-BR" dirty="0" smtClean="0"/>
              <a:t>Implemente a comunicação entre os scatterplots no exemplo anterior, para que ao selecionar pontos em um scatterplot, pontos no outro sejam selecionados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4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Sistema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05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3" y="1027906"/>
            <a:ext cx="10508127" cy="56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2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Highlights e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operação de crucial importância em visualização é a seleação</a:t>
            </a:r>
          </a:p>
          <a:p>
            <a:r>
              <a:rPr lang="pt-BR" dirty="0"/>
              <a:t>Usuários </a:t>
            </a:r>
            <a:r>
              <a:rPr lang="pt-BR" dirty="0" smtClean="0"/>
              <a:t>selecionam </a:t>
            </a:r>
            <a:r>
              <a:rPr lang="pt-BR" dirty="0"/>
              <a:t>elementos de uma visualização para “solicitar mais detalhes”, destacar porções dos dados, etc</a:t>
            </a:r>
          </a:p>
          <a:p>
            <a:r>
              <a:rPr lang="pt-BR" dirty="0"/>
              <a:t>A seleção feita a partir de </a:t>
            </a:r>
            <a:endParaRPr lang="en-US" dirty="0"/>
          </a:p>
          <a:p>
            <a:r>
              <a:rPr lang="pt-BR" dirty="0" smtClean="0"/>
              <a:t>Tal seleção pode ser feita em um ponto específico ou através de bruhes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989"/>
            <a:ext cx="10515599" cy="1325562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pic>
        <p:nvPicPr>
          <p:cNvPr id="1026" name="Picture 2" descr="https://avatars3.githubusercontent.com/u/1562726?s=40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66" y="365125"/>
            <a:ext cx="1729451" cy="17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overs.oreillystatic.com/images/0636920037316/lr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38" y="1010891"/>
            <a:ext cx="4116080" cy="54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33" y="199159"/>
            <a:ext cx="8459932" cy="64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Visualização </a:t>
            </a:r>
            <a:br>
              <a:rPr lang="pt-BR" dirty="0" smtClean="0"/>
            </a:br>
            <a:r>
              <a:rPr lang="pt-BR" dirty="0" smtClean="0"/>
              <a:t>de Dados em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2"/>
              </a:rPr>
              <a:t>Nivan Ferreira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 smtClean="0"/>
              <a:t>nivan@cin.ufpe.br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4" name="Picture 2" descr="https://flammarion.files.wordpress.com/2009/06/cin-uf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1442"/>
            <a:ext cx="25717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os eventos de mouse mouseover, mouseout e clique dos elementos svg para detectar quando o mouse interage com um determinado elemento </a:t>
            </a:r>
          </a:p>
          <a:p>
            <a:r>
              <a:rPr lang="pt-BR" dirty="0" smtClean="0"/>
              <a:t>Para definirmos tratadores de evento usamos o selection.on</a:t>
            </a:r>
          </a:p>
          <a:p>
            <a:r>
              <a:rPr lang="pt-BR" dirty="0"/>
              <a:t>Exemplo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	circleGroup.selectAll("circle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				</a:t>
            </a:r>
            <a:r>
              <a:rPr lang="en-US" dirty="0" smtClean="0"/>
              <a:t>.</a:t>
            </a:r>
            <a:r>
              <a:rPr lang="en-US" dirty="0"/>
              <a:t>on("</a:t>
            </a:r>
            <a:r>
              <a:rPr lang="en-US" dirty="0" err="1"/>
              <a:t>mouseover</a:t>
            </a:r>
            <a:r>
              <a:rPr lang="en-US" dirty="0"/>
              <a:t>",function(){</a:t>
            </a:r>
          </a:p>
          <a:p>
            <a:pPr marL="0" indent="0">
              <a:buNone/>
            </a:pPr>
            <a:r>
              <a:rPr lang="en-US" dirty="0" smtClean="0"/>
              <a:t>				d3.select(this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fill","orange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			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Inclua o código que “limpa” o highlight</a:t>
            </a:r>
          </a:p>
          <a:p>
            <a:r>
              <a:rPr lang="pt-BR" dirty="0" smtClean="0"/>
              <a:t>Implemente a ação de clique. Ao usuário clicar em um círculo, este deve se tornar vermelho</a:t>
            </a:r>
          </a:p>
          <a:p>
            <a:r>
              <a:rPr lang="pt-BR" dirty="0" smtClean="0"/>
              <a:t>Além disso, ao clicar em um ponto, o label deste ponto deve ser mostrado para indicar as coordenadas do mesmo</a:t>
            </a:r>
          </a:p>
        </p:txBody>
      </p:sp>
    </p:spTree>
    <p:extLst>
      <p:ext uri="{BB962C8B-B14F-4D97-AF65-F5344CB8AC3E}">
        <p14:creationId xmlns:p14="http://schemas.microsoft.com/office/powerpoint/2010/main" val="28765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Brushes (Seleção com Mouse)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Brushes permitem que vários elementos sejam selecionados de uma vez</a:t>
            </a:r>
          </a:p>
          <a:p>
            <a:r>
              <a:rPr lang="pt-BR" dirty="0" smtClean="0"/>
              <a:t>É uma das interações mais populares, estando presentes em vários sistemas</a:t>
            </a:r>
          </a:p>
          <a:p>
            <a:r>
              <a:rPr lang="pt-BR" dirty="0" smtClean="0"/>
              <a:t>Exemplo </a:t>
            </a:r>
            <a:r>
              <a:rPr lang="pt-BR" dirty="0" smtClean="0">
                <a:hlinkClick r:id="rId2"/>
              </a:rPr>
              <a:t>link</a:t>
            </a:r>
            <a:endParaRPr lang="pt-BR" dirty="0" smtClean="0"/>
          </a:p>
          <a:p>
            <a:r>
              <a:rPr lang="pt-BR" dirty="0" smtClean="0"/>
              <a:t>Proceso </a:t>
            </a:r>
          </a:p>
          <a:p>
            <a:pPr lvl="1"/>
            <a:r>
              <a:rPr lang="pt-BR" dirty="0" smtClean="0"/>
              <a:t>Criar um grupo que conterá os elementos gráficos do brush</a:t>
            </a:r>
          </a:p>
          <a:p>
            <a:pPr lvl="1"/>
            <a:r>
              <a:rPr lang="pt-BR" dirty="0" smtClean="0"/>
              <a:t>Instalar o brush no grupo</a:t>
            </a:r>
          </a:p>
          <a:p>
            <a:pPr lvl="1"/>
            <a:r>
              <a:rPr lang="pt-BR" dirty="0" smtClean="0"/>
              <a:t>Implementar a ação do brush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grupo que conterá o brush</a:t>
            </a:r>
          </a:p>
          <a:p>
            <a:pPr marL="0" indent="0">
              <a:buNone/>
            </a:pPr>
            <a:r>
              <a:rPr lang="pt-BR" dirty="0"/>
              <a:t>			    var myBrush = </a:t>
            </a:r>
            <a:r>
              <a:rPr lang="pt-BR" dirty="0">
                <a:solidFill>
                  <a:srgbClr val="FF0000"/>
                </a:solidFill>
              </a:rPr>
              <a:t>d3.brush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	    var brushGroup = </a:t>
            </a:r>
            <a:r>
              <a:rPr lang="pt-BR" dirty="0" smtClean="0"/>
              <a:t>		mySVG.append</a:t>
            </a:r>
            <a:r>
              <a:rPr lang="pt-BR" dirty="0"/>
              <a:t>("g").attr("class","brush</a:t>
            </a:r>
            <a:r>
              <a:rPr lang="pt-BR" dirty="0" smtClean="0"/>
              <a:t>");</a:t>
            </a:r>
          </a:p>
          <a:p>
            <a:endParaRPr lang="pt-BR" dirty="0" smtClean="0"/>
          </a:p>
          <a:p>
            <a:r>
              <a:rPr lang="pt-BR" dirty="0" smtClean="0"/>
              <a:t>Instalar </a:t>
            </a:r>
            <a:r>
              <a:rPr lang="pt-BR" dirty="0"/>
              <a:t>o brush no </a:t>
            </a:r>
            <a:r>
              <a:rPr lang="pt-BR" dirty="0" smtClean="0"/>
              <a:t>grupo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myBrush(brushGroup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1460</Words>
  <Application>Microsoft Office PowerPoint</Application>
  <PresentationFormat>Widescreen</PresentationFormat>
  <Paragraphs>265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Treinamento Visualização  de Dados em D3</vt:lpstr>
      <vt:lpstr>Resumo da Aula passada</vt:lpstr>
      <vt:lpstr>Visualização de Dados com D3.js</vt:lpstr>
      <vt:lpstr>Hoje...</vt:lpstr>
      <vt:lpstr>Highlights e Brushes</vt:lpstr>
      <vt:lpstr>Highlight</vt:lpstr>
      <vt:lpstr>Highlight</vt:lpstr>
      <vt:lpstr>Brushes (Seleção com Mouse)</vt:lpstr>
      <vt:lpstr>Brushes (Seleção com Mouse)</vt:lpstr>
      <vt:lpstr>Brushes (Seleção com Mouse)</vt:lpstr>
      <vt:lpstr>Brushes (Seleção com Mouse) - Exercício</vt:lpstr>
      <vt:lpstr>Visualização de Dados Geográficos</vt:lpstr>
      <vt:lpstr>Tipos de Dados Ubíquos</vt:lpstr>
      <vt:lpstr>Geomapping</vt:lpstr>
      <vt:lpstr>GeoJSON</vt:lpstr>
      <vt:lpstr>Carregando Arquivos JSON em D3</vt:lpstr>
      <vt:lpstr>Exemplo</vt:lpstr>
      <vt:lpstr>Projeções</vt:lpstr>
      <vt:lpstr>De Volta ao Exemplo</vt:lpstr>
      <vt:lpstr>De Volta ao Exemplo</vt:lpstr>
      <vt:lpstr>Choropleth </vt:lpstr>
      <vt:lpstr>Escala de Cores</vt:lpstr>
      <vt:lpstr>Escala de Cores</vt:lpstr>
      <vt:lpstr>Exercício</vt:lpstr>
      <vt:lpstr>D3 Layouts</vt:lpstr>
      <vt:lpstr>D3 Layouts</vt:lpstr>
      <vt:lpstr>Pie Chart</vt:lpstr>
      <vt:lpstr>Pie Chart</vt:lpstr>
      <vt:lpstr>Pie Chart</vt:lpstr>
      <vt:lpstr>Pie Chart</vt:lpstr>
      <vt:lpstr>Pie Chart</vt:lpstr>
      <vt:lpstr>Pie Chart</vt:lpstr>
      <vt:lpstr>Pie Chart</vt:lpstr>
      <vt:lpstr>Stacked Bar Chart</vt:lpstr>
      <vt:lpstr>Stacked Bar Chart</vt:lpstr>
      <vt:lpstr>Stacked Bar Chart</vt:lpstr>
      <vt:lpstr>Stacked Bar Chart</vt:lpstr>
      <vt:lpstr>Stacked Bar Chart</vt:lpstr>
      <vt:lpstr>Stacked Bar Chart</vt:lpstr>
      <vt:lpstr>Visualizações Reutilizáveis e Vistas Coordenadas</vt:lpstr>
      <vt:lpstr>Vistas Coordenadas</vt:lpstr>
      <vt:lpstr>Visualizações Reutilizáveis</vt:lpstr>
      <vt:lpstr>Scatterplot Reutilizável</vt:lpstr>
      <vt:lpstr>Scatterplot Reutilizável</vt:lpstr>
      <vt:lpstr>Exemplo Scatterplots</vt:lpstr>
      <vt:lpstr>Exemplo Scatterplots</vt:lpstr>
      <vt:lpstr>Projeto de Sistema</vt:lpstr>
      <vt:lpstr>PowerPoint Presentation</vt:lpstr>
      <vt:lpstr>Conclusão</vt:lpstr>
      <vt:lpstr>Conclusão</vt:lpstr>
      <vt:lpstr>PowerPoint Presentation</vt:lpstr>
      <vt:lpstr>Treinamento Visualização  de Dados em D3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Visualização  de Dados em D3</dc:title>
  <dc:creator>Nivan Ferreira</dc:creator>
  <cp:lastModifiedBy>Nivan Ferreira</cp:lastModifiedBy>
  <cp:revision>102</cp:revision>
  <dcterms:created xsi:type="dcterms:W3CDTF">2017-10-25T21:33:10Z</dcterms:created>
  <dcterms:modified xsi:type="dcterms:W3CDTF">2017-11-02T20:51:48Z</dcterms:modified>
</cp:coreProperties>
</file>