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57" r:id="rId6"/>
    <p:sldId id="262" r:id="rId7"/>
    <p:sldId id="297" r:id="rId8"/>
    <p:sldId id="264" r:id="rId9"/>
    <p:sldId id="265" r:id="rId10"/>
    <p:sldId id="279" r:id="rId11"/>
    <p:sldId id="298" r:id="rId12"/>
    <p:sldId id="299" r:id="rId13"/>
    <p:sldId id="300" r:id="rId14"/>
    <p:sldId id="301" r:id="rId15"/>
    <p:sldId id="266" r:id="rId16"/>
    <p:sldId id="267" r:id="rId17"/>
    <p:sldId id="268" r:id="rId18"/>
    <p:sldId id="270" r:id="rId19"/>
    <p:sldId id="302" r:id="rId20"/>
    <p:sldId id="271" r:id="rId21"/>
    <p:sldId id="306" r:id="rId22"/>
    <p:sldId id="308" r:id="rId23"/>
    <p:sldId id="307" r:id="rId24"/>
    <p:sldId id="272" r:id="rId25"/>
    <p:sldId id="309" r:id="rId26"/>
    <p:sldId id="310" r:id="rId27"/>
    <p:sldId id="280" r:id="rId28"/>
    <p:sldId id="273" r:id="rId29"/>
    <p:sldId id="274" r:id="rId30"/>
    <p:sldId id="275" r:id="rId31"/>
    <p:sldId id="276" r:id="rId32"/>
    <p:sldId id="311" r:id="rId33"/>
    <p:sldId id="312" r:id="rId34"/>
    <p:sldId id="282" r:id="rId35"/>
    <p:sldId id="277" r:id="rId36"/>
    <p:sldId id="313" r:id="rId37"/>
    <p:sldId id="278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303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B3232-99E3-4F8F-BDDE-8F37218FE4F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A39B0-25E9-444D-B384-8658FD80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visualization challenges and research as parts of this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41AFD-6045-41B3-810B-9CF4595B7C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6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6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32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4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A305C-F1DC-4D3E-B94B-CB4CDC3E492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cin.ufpe.br/~nivan/teaching/data_vis/fall_2016/material/lecture10_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3/d3-scale#band-scal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bl.ocks.org/mbostock/4349545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n.ufpe.br/~nivan/teaching/data_vis/fall_2016/material/lecture7_2.js" TargetMode="External"/><Relationship Id="rId2" Type="http://schemas.openxmlformats.org/officeDocument/2006/relationships/hyperlink" Target="http://www.cin.ufpe.br/~nivan/teaching/data_vis/fall_2016/material/lecture7_2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Treinamento Visualização </a:t>
            </a:r>
            <a:br>
              <a:rPr lang="pt-BR" dirty="0" smtClean="0"/>
            </a:br>
            <a:r>
              <a:rPr lang="pt-BR" dirty="0" smtClean="0"/>
              <a:t>de Dados em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2"/>
              </a:rPr>
              <a:t>Nivan Ferreira</a:t>
            </a:r>
            <a:endParaRPr lang="pt-B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pt-BR" dirty="0" smtClean="0"/>
              <a:t>nivan@cin.ufpe.br</a:t>
            </a:r>
            <a:endParaRPr lang="pt-B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pic>
        <p:nvPicPr>
          <p:cNvPr id="4" name="Picture 2" descr="https://flammarion.files.wordpress.com/2009/06/cin-uf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651442"/>
            <a:ext cx="25717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Usando escalas lineares, podemos mapear dados para coordenadas svg de maneira </a:t>
            </a:r>
            <a:r>
              <a:rPr lang="pt-BR" dirty="0" smtClean="0"/>
              <a:t>adequada (evitando que dados sejam plotados fora do svg)</a:t>
            </a:r>
            <a:endParaRPr lang="pt-BR" dirty="0" smtClean="0"/>
          </a:p>
          <a:p>
            <a:r>
              <a:rPr lang="pt-BR" dirty="0" smtClean="0"/>
              <a:t>Processo</a:t>
            </a:r>
          </a:p>
          <a:p>
            <a:pPr lvl="1"/>
            <a:r>
              <a:rPr lang="pt-BR" dirty="0" smtClean="0"/>
              <a:t>Encontrar o intervalo dos dados</a:t>
            </a:r>
          </a:p>
          <a:p>
            <a:pPr lvl="1"/>
            <a:r>
              <a:rPr lang="pt-BR" dirty="0" smtClean="0"/>
              <a:t>Criar uma escala que mapeia o intervalo de </a:t>
            </a:r>
            <a:br>
              <a:rPr lang="pt-BR" dirty="0" smtClean="0"/>
            </a:br>
            <a:r>
              <a:rPr lang="pt-BR" dirty="0" smtClean="0"/>
              <a:t>dados em coordenadas de tela apropriadas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o intervalo dos </a:t>
            </a:r>
            <a:r>
              <a:rPr lang="pt-BR" dirty="0" smtClean="0"/>
              <a:t>dados </a:t>
            </a:r>
          </a:p>
          <a:p>
            <a:pPr lvl="1"/>
            <a:r>
              <a:rPr lang="pt-BR" dirty="0" smtClean="0"/>
              <a:t>d3.extent</a:t>
            </a:r>
          </a:p>
          <a:p>
            <a:r>
              <a:rPr lang="pt-BR" dirty="0" smtClean="0"/>
              <a:t>Exemplo</a:t>
            </a:r>
          </a:p>
          <a:p>
            <a:pPr marL="457200" lvl="1" indent="0" algn="ctr">
              <a:buNone/>
            </a:pPr>
            <a:r>
              <a:rPr lang="pt-BR" dirty="0" smtClean="0"/>
              <a:t>var </a:t>
            </a:r>
            <a:r>
              <a:rPr lang="pt-BR" dirty="0"/>
              <a:t>dataset = [5,1,-1,9,100,50];</a:t>
            </a:r>
          </a:p>
          <a:p>
            <a:pPr marL="457200" lvl="1" indent="0" algn="ctr">
              <a:buNone/>
            </a:pPr>
            <a:r>
              <a:rPr lang="pt-BR" dirty="0" smtClean="0"/>
              <a:t>console.log(d3.extent(dataset));</a:t>
            </a:r>
          </a:p>
          <a:p>
            <a:r>
              <a:rPr lang="pt-BR" dirty="0" smtClean="0"/>
              <a:t>Para dados complexos, podemos usar uma função que acessa o elemento com o qual desejamos achar o intervalo</a:t>
            </a:r>
          </a:p>
          <a:p>
            <a:pPr marL="457200" lvl="1" indent="0" algn="ctr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var dataset =[[5, 20], [480, 90], [250, 50], [100, 33], [330, 95</a:t>
            </a:r>
            <a:r>
              <a:rPr lang="pt-BR" dirty="0" smtClean="0"/>
              <a:t>]];</a:t>
            </a:r>
            <a:endParaRPr lang="pt-BR" dirty="0"/>
          </a:p>
          <a:p>
            <a:pPr marL="457200" lvl="1" indent="0" algn="ctr">
              <a:buNone/>
            </a:pPr>
            <a:r>
              <a:rPr lang="pt-BR" dirty="0" smtClean="0"/>
              <a:t>console.log(d3.extent(dataset,d=&gt;d[0]));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075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precisamos criar a escala que mapeia o intervalo em coordenadas de tela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var dataXInterval = </a:t>
            </a:r>
            <a:r>
              <a:rPr lang="pt-BR" dirty="0">
                <a:solidFill>
                  <a:srgbClr val="FF0000"/>
                </a:solidFill>
              </a:rPr>
              <a:t>d3.extent(dataset,d=&gt;d[0</a:t>
            </a:r>
            <a:r>
              <a:rPr lang="pt-BR" dirty="0" smtClean="0">
                <a:solidFill>
                  <a:srgbClr val="FF0000"/>
                </a:solidFill>
              </a:rPr>
              <a:t>]);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   var xScale = d3.scaleLinear().domain(dataXInterval).range([0,500]);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var dataYInterval </a:t>
            </a:r>
            <a:r>
              <a:rPr lang="pt-BR" dirty="0">
                <a:solidFill>
                  <a:srgbClr val="FF0000"/>
                </a:solidFill>
              </a:rPr>
              <a:t>= d3.extent(dataset,d=&gt;</a:t>
            </a:r>
            <a:r>
              <a:rPr lang="pt-BR" dirty="0" smtClean="0">
                <a:solidFill>
                  <a:srgbClr val="FF0000"/>
                </a:solidFill>
              </a:rPr>
              <a:t>d[1]);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var </a:t>
            </a:r>
            <a:r>
              <a:rPr lang="pt-BR" dirty="0" smtClean="0">
                <a:solidFill>
                  <a:srgbClr val="FF0000"/>
                </a:solidFill>
              </a:rPr>
              <a:t>yScale </a:t>
            </a:r>
            <a:r>
              <a:rPr lang="pt-BR" dirty="0">
                <a:solidFill>
                  <a:srgbClr val="FF0000"/>
                </a:solidFill>
              </a:rPr>
              <a:t>= d3.scaleLinear().</a:t>
            </a:r>
            <a:r>
              <a:rPr lang="pt-BR" dirty="0" smtClean="0">
                <a:solidFill>
                  <a:srgbClr val="FF0000"/>
                </a:solidFill>
              </a:rPr>
              <a:t>domain(dataYInterval</a:t>
            </a:r>
            <a:r>
              <a:rPr lang="pt-BR" dirty="0">
                <a:solidFill>
                  <a:srgbClr val="FF0000"/>
                </a:solidFill>
              </a:rPr>
              <a:t>).range([0,500]);</a:t>
            </a:r>
          </a:p>
          <a:p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83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Agora usaremos essas escalas</a:t>
            </a:r>
          </a:p>
          <a:p>
            <a:pPr marL="0" indent="0">
              <a:buNone/>
            </a:pPr>
            <a:r>
              <a:rPr lang="pt-BR" dirty="0"/>
              <a:t>	mySVG</a:t>
            </a:r>
          </a:p>
          <a:p>
            <a:pPr marL="0" indent="0">
              <a:buNone/>
            </a:pPr>
            <a:r>
              <a:rPr lang="pt-BR" dirty="0"/>
              <a:t>	.selectAll("circle")</a:t>
            </a:r>
          </a:p>
          <a:p>
            <a:pPr marL="0" indent="0">
              <a:buNone/>
            </a:pPr>
            <a:r>
              <a:rPr lang="pt-BR" dirty="0"/>
              <a:t>	.data(dataset)</a:t>
            </a:r>
          </a:p>
          <a:p>
            <a:pPr marL="0" indent="0">
              <a:buNone/>
            </a:pPr>
            <a:r>
              <a:rPr lang="pt-BR" dirty="0"/>
              <a:t>	.enter()</a:t>
            </a:r>
          </a:p>
          <a:p>
            <a:pPr marL="0" indent="0">
              <a:buNone/>
            </a:pPr>
            <a:r>
              <a:rPr lang="pt-BR" dirty="0"/>
              <a:t>	.append("circle")</a:t>
            </a:r>
          </a:p>
          <a:p>
            <a:pPr marL="0" indent="0">
              <a:buNone/>
            </a:pPr>
            <a:r>
              <a:rPr lang="pt-BR" dirty="0"/>
              <a:t>	.attr("r","10")</a:t>
            </a:r>
          </a:p>
          <a:p>
            <a:pPr marL="0" indent="0">
              <a:buNone/>
            </a:pPr>
            <a:r>
              <a:rPr lang="pt-BR" dirty="0"/>
              <a:t>	.attr("cx",function(d){return </a:t>
            </a:r>
            <a:r>
              <a:rPr lang="pt-BR" dirty="0" smtClean="0">
                <a:solidFill>
                  <a:srgbClr val="FF0000"/>
                </a:solidFill>
              </a:rPr>
              <a:t>xScale</a:t>
            </a:r>
            <a:r>
              <a:rPr lang="pt-BR" dirty="0" smtClean="0"/>
              <a:t>(d[0]);})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.attr("cy",function(d){return </a:t>
            </a:r>
            <a:r>
              <a:rPr lang="pt-BR" dirty="0" smtClean="0">
                <a:solidFill>
                  <a:srgbClr val="FF0000"/>
                </a:solidFill>
              </a:rPr>
              <a:t>yScale</a:t>
            </a:r>
            <a:r>
              <a:rPr lang="pt-BR" dirty="0" smtClean="0"/>
              <a:t>(d[1]);});</a:t>
            </a:r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723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corrigir o problema da orientação do eixo y?</a:t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var yScale = d3.scaleLinear().domain(dataYInterval).range([</a:t>
            </a:r>
            <a:r>
              <a:rPr lang="pt-BR" dirty="0">
                <a:solidFill>
                  <a:srgbClr val="FF0000"/>
                </a:solidFill>
              </a:rPr>
              <a:t>500,0</a:t>
            </a:r>
            <a:r>
              <a:rPr lang="pt-BR" dirty="0" smtClean="0"/>
              <a:t>]);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28" y="3361227"/>
            <a:ext cx="3286408" cy="31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Note que os pontos e texto do nosso scatterplot estão fora do SVG</a:t>
            </a:r>
          </a:p>
          <a:p>
            <a:r>
              <a:rPr lang="pt-BR" dirty="0" smtClean="0"/>
              <a:t>Para corrigir isso definiremos “margens” para o desenho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2797946"/>
            <a:ext cx="7723822" cy="40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Margens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Defina a margem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margin = {top: 3, right: 2, bottom: 5, left: 5};</a:t>
            </a:r>
          </a:p>
          <a:p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largura</a:t>
            </a:r>
            <a:r>
              <a:rPr lang="en-US" dirty="0" smtClean="0"/>
              <a:t> e </a:t>
            </a:r>
            <a:r>
              <a:rPr lang="en-US" dirty="0" err="1" smtClean="0"/>
              <a:t>altura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width = 500- </a:t>
            </a:r>
            <a:r>
              <a:rPr lang="en-US" dirty="0" err="1" smtClean="0"/>
              <a:t>margin.left</a:t>
            </a:r>
            <a:r>
              <a:rPr lang="en-US" dirty="0" smtClean="0"/>
              <a:t> - </a:t>
            </a:r>
            <a:r>
              <a:rPr lang="en-US" dirty="0" err="1" smtClean="0"/>
              <a:t>margin.right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height = 500 - </a:t>
            </a:r>
            <a:r>
              <a:rPr lang="en-US" dirty="0" err="1" smtClean="0"/>
              <a:t>margin.top</a:t>
            </a:r>
            <a:r>
              <a:rPr lang="en-US" dirty="0" smtClean="0"/>
              <a:t> - </a:t>
            </a:r>
            <a:r>
              <a:rPr lang="en-US" dirty="0" err="1" smtClean="0"/>
              <a:t>margin.bottom</a:t>
            </a:r>
            <a:r>
              <a:rPr lang="en-US" dirty="0" smtClean="0"/>
              <a:t>;</a:t>
            </a:r>
            <a:endParaRPr lang="pt-BR" dirty="0" smtClean="0"/>
          </a:p>
          <a:p>
            <a:r>
              <a:rPr lang="pt-BR" dirty="0" smtClean="0"/>
              <a:t>Defina o SVG</a:t>
            </a:r>
          </a:p>
          <a:p>
            <a:pPr lvl="1"/>
            <a:r>
              <a:rPr lang="pt-BR" dirty="0" smtClean="0"/>
              <a:t>var mySVG = d3.select("svg") </a:t>
            </a:r>
            <a:br>
              <a:rPr lang="pt-BR" dirty="0" smtClean="0"/>
            </a:br>
            <a:r>
              <a:rPr lang="pt-BR" dirty="0" smtClean="0"/>
              <a:t>	                .append("g")</a:t>
            </a:r>
            <a:br>
              <a:rPr lang="pt-BR" dirty="0" smtClean="0"/>
            </a:br>
            <a:r>
              <a:rPr lang="pt-BR" dirty="0" smtClean="0"/>
              <a:t>                   .attr("transform", "translate(" + margin.left + "," + margin.top + ")");</a:t>
            </a:r>
          </a:p>
        </p:txBody>
      </p:sp>
      <p:sp>
        <p:nvSpPr>
          <p:cNvPr id="16" name="Oval 15"/>
          <p:cNvSpPr/>
          <p:nvPr/>
        </p:nvSpPr>
        <p:spPr>
          <a:xfrm>
            <a:off x="9372600" y="1690688"/>
            <a:ext cx="2304288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partir daqui, podemos ignorar as margens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832335" y="3161289"/>
            <a:ext cx="438912" cy="1984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Margens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Definimos Escalas para </a:t>
            </a:r>
            <a:r>
              <a:rPr lang="pt-BR" dirty="0"/>
              <a:t>posicionamento	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dataXInterval = d3.extent(dataset,d=&gt;d[0]);</a:t>
            </a:r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xScale = d3.scaleLinear().domain(dataXInterval).range(</a:t>
            </a:r>
            <a:r>
              <a:rPr lang="pt-BR" dirty="0">
                <a:solidFill>
                  <a:srgbClr val="FF0000"/>
                </a:solidFill>
              </a:rPr>
              <a:t>[0,width]</a:t>
            </a:r>
            <a:r>
              <a:rPr lang="pt-BR" dirty="0"/>
              <a:t>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dataYInterval = d3.extent(dataset,d=&gt;d[1]);</a:t>
            </a:r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yScale = d3.scaleLinear().domain(dataYInterval).range(</a:t>
            </a:r>
            <a:r>
              <a:rPr lang="pt-BR" dirty="0">
                <a:solidFill>
                  <a:srgbClr val="FF0000"/>
                </a:solidFill>
              </a:rPr>
              <a:t>[height,0]</a:t>
            </a:r>
            <a:r>
              <a:rPr lang="pt-BR" dirty="0"/>
              <a:t>);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909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de Cores (Colormaps)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Podemos usar escalas lineares para mapear cores</a:t>
            </a:r>
          </a:p>
          <a:p>
            <a:r>
              <a:rPr lang="pt-BR" dirty="0" smtClean="0"/>
              <a:t>D3 automaticamente interpola cores </a:t>
            </a:r>
            <a:endParaRPr lang="pt-BR" dirty="0" smtClean="0"/>
          </a:p>
          <a:p>
            <a:r>
              <a:rPr lang="pt-BR" dirty="0" smtClean="0"/>
              <a:t>Exemplo</a:t>
            </a:r>
            <a:endParaRPr lang="pt-BR" dirty="0" smtClean="0"/>
          </a:p>
          <a:p>
            <a:pPr lvl="1"/>
            <a:r>
              <a:rPr lang="pt-BR" dirty="0" smtClean="0"/>
              <a:t>var cScale = d3.scaleLinear().domain([0,100]).range([“black”,”red”])</a:t>
            </a:r>
          </a:p>
          <a:p>
            <a:pPr lvl="1"/>
            <a:r>
              <a:rPr lang="pt-BR" dirty="0" smtClean="0"/>
              <a:t>cScale(0)?</a:t>
            </a:r>
          </a:p>
          <a:p>
            <a:pPr lvl="1"/>
            <a:r>
              <a:rPr lang="pt-BR" dirty="0" smtClean="0"/>
              <a:t>cScale(100</a:t>
            </a:r>
            <a:r>
              <a:rPr lang="pt-BR" dirty="0"/>
              <a:t>)?</a:t>
            </a:r>
            <a:endParaRPr lang="en-US" dirty="0"/>
          </a:p>
          <a:p>
            <a:pPr lvl="1"/>
            <a:r>
              <a:rPr lang="pt-BR" dirty="0" smtClean="0"/>
              <a:t>cScale(50</a:t>
            </a:r>
            <a:r>
              <a:rPr lang="pt-BR" dirty="0"/>
              <a:t>)?</a:t>
            </a:r>
            <a:endParaRPr lang="en-US" dirty="0"/>
          </a:p>
          <a:p>
            <a:pPr lvl="1"/>
            <a:endParaRPr lang="en-US" dirty="0"/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44" y="4348080"/>
            <a:ext cx="4203755" cy="564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4862647"/>
            <a:ext cx="50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19467" y="4917552"/>
            <a:ext cx="6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de Cores (Colormaps)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en-US" dirty="0" err="1" smtClean="0"/>
              <a:t>Exercicio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dataset = [[5, 20, 9], [480, 90, 5], [250, 50,1], [100, 33,0], [330, 95,10</a:t>
            </a:r>
            <a:r>
              <a:rPr lang="en-US" dirty="0" smtClean="0"/>
              <a:t>], [</a:t>
            </a:r>
            <a:r>
              <a:rPr lang="en-US" dirty="0"/>
              <a:t>410, 12,3], [475, 44,7], [25, 67,9], [85, 21,2], [220, 88,2]];</a:t>
            </a:r>
          </a:p>
          <a:p>
            <a:endParaRPr lang="pt-BR" dirty="0" smtClean="0"/>
          </a:p>
          <a:p>
            <a:r>
              <a:rPr lang="pt-BR" dirty="0" smtClean="0"/>
              <a:t>Defina a cor dos pontos do scatterplot proporcional à terceira coordenada </a:t>
            </a:r>
            <a:endParaRPr lang="en-US" dirty="0"/>
          </a:p>
          <a:p>
            <a:pPr lvl="1"/>
            <a:endParaRPr lang="en-US" dirty="0"/>
          </a:p>
          <a:p>
            <a:r>
              <a:rPr lang="pt-BR" dirty="0" smtClean="0"/>
              <a:t>Solução third_scatterplot.html</a:t>
            </a:r>
          </a:p>
        </p:txBody>
      </p:sp>
    </p:spTree>
    <p:extLst>
      <p:ext uri="{BB962C8B-B14F-4D97-AF65-F5344CB8AC3E}">
        <p14:creationId xmlns:p14="http://schemas.microsoft.com/office/powerpoint/2010/main" val="3995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Passada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21" y="3534538"/>
            <a:ext cx="2180406" cy="1453036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1240793" y="3931543"/>
            <a:ext cx="982408" cy="659025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 smtClean="0">
                <a:solidFill>
                  <a:schemeClr val="tx1"/>
                </a:solidFill>
                <a:sym typeface="Helvetica Light"/>
              </a:rPr>
              <a:t>Dados</a:t>
            </a:r>
            <a:endParaRPr lang="en-US" sz="1687" dirty="0">
              <a:solidFill>
                <a:schemeClr val="tx1"/>
              </a:solidFill>
              <a:sym typeface="Helvetica Ligh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77619" y="4087384"/>
            <a:ext cx="183866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7178646" y="3642153"/>
            <a:ext cx="143660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400" dirty="0" err="1" smtClean="0">
                <a:solidFill>
                  <a:srgbClr val="000000"/>
                </a:solidFill>
              </a:rPr>
              <a:t>Interação</a:t>
            </a:r>
            <a:endParaRPr lang="en-US" sz="2400" dirty="0">
              <a:solidFill>
                <a:srgbClr val="000000"/>
              </a:solidFill>
              <a:sym typeface="Helvetica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7237" y="4087384"/>
            <a:ext cx="183866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3028264" y="3642153"/>
            <a:ext cx="143660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400" dirty="0" err="1" smtClean="0">
                <a:solidFill>
                  <a:srgbClr val="000000"/>
                </a:solidFill>
                <a:sym typeface="Helvetica Light"/>
              </a:rPr>
              <a:t>Consulta</a:t>
            </a:r>
            <a:endParaRPr lang="en-US" sz="2400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07949" y="3650107"/>
            <a:ext cx="1068270" cy="850334"/>
            <a:chOff x="6345128" y="5493114"/>
            <a:chExt cx="1047458" cy="86461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5128" y="5493114"/>
              <a:ext cx="1042849" cy="8646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9655" y="5593618"/>
              <a:ext cx="1022931" cy="635732"/>
            </a:xfrm>
            <a:prstGeom prst="rect">
              <a:avLst/>
            </a:prstGeom>
          </p:spPr>
        </p:pic>
      </p:grpSp>
      <p:cxnSp>
        <p:nvCxnSpPr>
          <p:cNvPr id="17" name="Straight Arrow Connector 16"/>
          <p:cNvCxnSpPr/>
          <p:nvPr/>
        </p:nvCxnSpPr>
        <p:spPr>
          <a:xfrm>
            <a:off x="2827237" y="4483670"/>
            <a:ext cx="183866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2732183" y="4537592"/>
            <a:ext cx="2028766" cy="810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400" dirty="0" err="1" smtClean="0">
                <a:solidFill>
                  <a:srgbClr val="000000"/>
                </a:solidFill>
                <a:sym typeface="Helvetica Light"/>
              </a:rPr>
              <a:t>Mapeamento</a:t>
            </a:r>
            <a:r>
              <a:rPr lang="en-US" sz="2400" dirty="0" smtClean="0">
                <a:solidFill>
                  <a:srgbClr val="000000"/>
                </a:solidFill>
                <a:sym typeface="Helvetica Light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sym typeface="Helvetica Light"/>
              </a:rPr>
            </a:br>
            <a:r>
              <a:rPr lang="en-US" sz="2400" dirty="0" smtClean="0">
                <a:solidFill>
                  <a:srgbClr val="000000"/>
                </a:solidFill>
                <a:sym typeface="Helvetica Light"/>
              </a:rPr>
              <a:t>Visual</a:t>
            </a:r>
            <a:endParaRPr lang="en-US" sz="2400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82565" y="4483670"/>
            <a:ext cx="2028766" cy="864721"/>
            <a:chOff x="2884583" y="4636070"/>
            <a:chExt cx="2028766" cy="86472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979637" y="4636070"/>
              <a:ext cx="1838661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/>
            <p:cNvSpPr txBox="1"/>
            <p:nvPr/>
          </p:nvSpPr>
          <p:spPr>
            <a:xfrm>
              <a:off x="2884583" y="4689992"/>
              <a:ext cx="2028766" cy="81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latinLnBrk="1" hangingPunct="0"/>
              <a:r>
                <a:rPr lang="en-US" sz="2400" dirty="0" err="1" smtClean="0">
                  <a:solidFill>
                    <a:srgbClr val="000000"/>
                  </a:solidFill>
                  <a:sym typeface="Helvetica Light"/>
                </a:rPr>
                <a:t>Inspeção</a:t>
              </a:r>
              <a:r>
                <a:rPr lang="en-US" sz="2400" dirty="0" smtClean="0">
                  <a:solidFill>
                    <a:srgbClr val="000000"/>
                  </a:solidFill>
                  <a:sym typeface="Helvetica Light"/>
                </a:rPr>
                <a:t> </a:t>
              </a:r>
              <a:br>
                <a:rPr lang="en-US" sz="2400" dirty="0" smtClean="0">
                  <a:solidFill>
                    <a:srgbClr val="000000"/>
                  </a:solidFill>
                  <a:sym typeface="Helvetica Light"/>
                </a:rPr>
              </a:br>
              <a:r>
                <a:rPr lang="en-US" sz="2400" dirty="0" smtClean="0">
                  <a:solidFill>
                    <a:srgbClr val="000000"/>
                  </a:solidFill>
                  <a:sym typeface="Helvetica Light"/>
                </a:rPr>
                <a:t>Visual</a:t>
              </a:r>
              <a:endParaRPr lang="en-US" sz="2400" dirty="0">
                <a:solidFill>
                  <a:srgbClr val="000000"/>
                </a:solidFill>
                <a:sym typeface="Helvetica Ligh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8290" y="2693750"/>
            <a:ext cx="1172916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 err="1" smtClean="0">
                <a:solidFill>
                  <a:srgbClr val="000000"/>
                </a:solidFill>
                <a:sym typeface="Helvetica Light"/>
              </a:rPr>
              <a:t>Tarefa</a:t>
            </a:r>
            <a:endParaRPr lang="en-US" sz="2531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0721" y="3112691"/>
            <a:ext cx="1067609" cy="2296729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021330" y="2259534"/>
            <a:ext cx="10036806" cy="364817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8290" y="4650972"/>
            <a:ext cx="2207028" cy="220702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472514" y="2795652"/>
            <a:ext cx="2718707" cy="8218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Mineração e gerenciamento de dados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044700" y="5399116"/>
            <a:ext cx="3061219" cy="68520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Algoritmos</a:t>
            </a:r>
            <a:r>
              <a:rPr lang="en-US" dirty="0" smtClean="0"/>
              <a:t> de Layout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574522" y="2801341"/>
            <a:ext cx="2581501" cy="8218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Interfaces de </a:t>
            </a:r>
            <a:r>
              <a:rPr lang="en-US" dirty="0" err="1" smtClean="0"/>
              <a:t>usuário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431622" y="5411885"/>
            <a:ext cx="2824679" cy="68520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Percepção humana </a:t>
            </a:r>
            <a:br>
              <a:rPr lang="pt-BR" dirty="0" smtClean="0"/>
            </a:br>
            <a:r>
              <a:rPr lang="pt-BR" dirty="0" smtClean="0"/>
              <a:t> Cognição humana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de Tempo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Escalas lineares com domínio temporal</a:t>
            </a:r>
          </a:p>
          <a:p>
            <a:r>
              <a:rPr lang="en-US" dirty="0" err="1"/>
              <a:t>var</a:t>
            </a:r>
            <a:r>
              <a:rPr lang="en-US" dirty="0"/>
              <a:t> x = d3.scaleTime()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/>
              <a:t>domain([new Date(2000, 0, 1), new Date(2000, 0, 2)])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/>
              <a:t>range([0, 960</a:t>
            </a:r>
            <a:r>
              <a:rPr lang="en-US" dirty="0" smtClean="0"/>
              <a:t>]);</a:t>
            </a:r>
          </a:p>
          <a:p>
            <a:r>
              <a:rPr lang="pt-BR" dirty="0" smtClean="0"/>
              <a:t>Exemplos</a:t>
            </a:r>
            <a:endParaRPr lang="pt-BR" dirty="0" smtClean="0"/>
          </a:p>
          <a:p>
            <a:pPr lvl="1"/>
            <a:r>
              <a:rPr lang="en-US" dirty="0" smtClean="0"/>
              <a:t>x(new </a:t>
            </a:r>
            <a:r>
              <a:rPr lang="en-US" dirty="0"/>
              <a:t>Date(2000, 0, 1, 5</a:t>
            </a:r>
            <a:r>
              <a:rPr lang="en-US" dirty="0" smtClean="0"/>
              <a:t>))? </a:t>
            </a:r>
          </a:p>
          <a:p>
            <a:pPr lvl="1"/>
            <a:r>
              <a:rPr lang="en-US" dirty="0" smtClean="0"/>
              <a:t>x(new </a:t>
            </a:r>
            <a:r>
              <a:rPr lang="en-US" dirty="0"/>
              <a:t>Date(2000, 0, 1, 16</a:t>
            </a:r>
            <a:r>
              <a:rPr lang="en-US" dirty="0" smtClean="0"/>
              <a:t>))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x.invert</a:t>
            </a:r>
            <a:r>
              <a:rPr lang="en-US" dirty="0" smtClean="0"/>
              <a:t>(200)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x.invert</a:t>
            </a:r>
            <a:r>
              <a:rPr lang="en-US" dirty="0" smtClean="0"/>
              <a:t>(640)</a:t>
            </a:r>
            <a:r>
              <a:rPr lang="en-US" dirty="0"/>
              <a:t> 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789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Escalas</a:t>
            </a:r>
            <a:r>
              <a:rPr lang="en-US" dirty="0" smtClean="0"/>
              <a:t> </a:t>
            </a:r>
            <a:r>
              <a:rPr lang="en-US" dirty="0" err="1" smtClean="0"/>
              <a:t>Quantizadas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Mapeiam</a:t>
            </a:r>
            <a:r>
              <a:rPr lang="en-US" dirty="0" smtClean="0"/>
              <a:t> um </a:t>
            </a:r>
            <a:r>
              <a:rPr lang="en-US" dirty="0" err="1" smtClean="0"/>
              <a:t>domínio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contínuo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discrete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q=d3.scale.quantize().domain([0,10]).range([0,2,8]);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q(0</a:t>
            </a:r>
            <a:r>
              <a:rPr lang="en-US" dirty="0"/>
              <a:t>); </a:t>
            </a:r>
            <a:r>
              <a:rPr lang="en-US" dirty="0" smtClean="0"/>
              <a:t>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q(3</a:t>
            </a:r>
            <a:r>
              <a:rPr lang="en-US" dirty="0"/>
              <a:t>); 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q</a:t>
            </a:r>
            <a:r>
              <a:rPr lang="en-US" dirty="0"/>
              <a:t>(3.33); </a:t>
            </a:r>
            <a:r>
              <a:rPr lang="en-US" dirty="0" smtClean="0"/>
              <a:t>?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q(3.34</a:t>
            </a:r>
            <a:r>
              <a:rPr lang="en-US" dirty="0"/>
              <a:t>); </a:t>
            </a:r>
            <a:r>
              <a:rPr lang="en-US" dirty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q(5</a:t>
            </a:r>
            <a:r>
              <a:rPr lang="en-US" dirty="0"/>
              <a:t>); </a:t>
            </a:r>
            <a:r>
              <a:rPr lang="en-US" dirty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q(6.66</a:t>
            </a:r>
            <a:r>
              <a:rPr lang="en-US" dirty="0"/>
              <a:t>); </a:t>
            </a:r>
            <a:r>
              <a:rPr lang="en-US" dirty="0"/>
              <a:t>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q(6.67</a:t>
            </a:r>
            <a:r>
              <a:rPr lang="en-US" dirty="0"/>
              <a:t>); </a:t>
            </a:r>
            <a:r>
              <a:rPr lang="en-US" dirty="0"/>
              <a:t>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q(8</a:t>
            </a:r>
            <a:r>
              <a:rPr lang="en-US" dirty="0"/>
              <a:t>); </a:t>
            </a:r>
            <a:r>
              <a:rPr lang="en-US" dirty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q(1000</a:t>
            </a:r>
            <a:r>
              <a:rPr lang="en-US" dirty="0"/>
              <a:t>); ?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0031" y="4094535"/>
            <a:ext cx="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8131" y="4123621"/>
            <a:ext cx="4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204838" y="4424306"/>
            <a:ext cx="3330396" cy="1372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5655" y="4537658"/>
            <a:ext cx="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24978" y="4537658"/>
            <a:ext cx="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39494" y="4561601"/>
            <a:ext cx="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7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Escalas</a:t>
            </a:r>
            <a:r>
              <a:rPr lang="en-US" dirty="0" smtClean="0"/>
              <a:t> </a:t>
            </a:r>
            <a:r>
              <a:rPr lang="en-US" dirty="0" err="1" smtClean="0"/>
              <a:t>Quantizadas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Mapeiam</a:t>
            </a:r>
            <a:r>
              <a:rPr lang="en-US" dirty="0" smtClean="0"/>
              <a:t> um </a:t>
            </a:r>
            <a:r>
              <a:rPr lang="en-US" dirty="0" err="1" smtClean="0"/>
              <a:t>domínio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contínuo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discrete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q=d3.scale.quantize().domain([0,10]).range([0,2,8]);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q(0</a:t>
            </a:r>
            <a:r>
              <a:rPr lang="en-US" dirty="0"/>
              <a:t>); // 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q(3</a:t>
            </a:r>
            <a:r>
              <a:rPr lang="en-US" dirty="0"/>
              <a:t>); // </a:t>
            </a:r>
            <a:r>
              <a:rPr lang="en-US" dirty="0" smtClean="0"/>
              <a:t>0</a:t>
            </a:r>
            <a:br>
              <a:rPr lang="en-US" dirty="0" smtClean="0"/>
            </a:br>
            <a:r>
              <a:rPr lang="en-US" dirty="0" smtClean="0"/>
              <a:t>q(3.33</a:t>
            </a:r>
            <a:r>
              <a:rPr lang="en-US" dirty="0"/>
              <a:t>); // 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q(3.34</a:t>
            </a:r>
            <a:r>
              <a:rPr lang="en-US" dirty="0"/>
              <a:t>); //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q(5</a:t>
            </a:r>
            <a:r>
              <a:rPr lang="en-US" dirty="0"/>
              <a:t>); //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q(6.66</a:t>
            </a:r>
            <a:r>
              <a:rPr lang="en-US" dirty="0"/>
              <a:t>); //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q(6.67</a:t>
            </a:r>
            <a:r>
              <a:rPr lang="en-US" dirty="0"/>
              <a:t>); // 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q(8</a:t>
            </a:r>
            <a:r>
              <a:rPr lang="en-US" dirty="0"/>
              <a:t>); // 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q(1000</a:t>
            </a:r>
            <a:r>
              <a:rPr lang="en-US" dirty="0"/>
              <a:t>); // 8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10031" y="4094535"/>
            <a:ext cx="3831203" cy="836398"/>
            <a:chOff x="5901193" y="4013338"/>
            <a:chExt cx="3831203" cy="836398"/>
          </a:xfrm>
        </p:grpSpPr>
        <p:sp>
          <p:nvSpPr>
            <p:cNvPr id="10" name="TextBox 9"/>
            <p:cNvSpPr txBox="1"/>
            <p:nvPr/>
          </p:nvSpPr>
          <p:spPr>
            <a:xfrm>
              <a:off x="5901193" y="4013338"/>
              <a:ext cx="3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59293" y="4042424"/>
              <a:ext cx="47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6096000" y="4343109"/>
              <a:ext cx="3330396" cy="1372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506817" y="4456461"/>
              <a:ext cx="3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16140" y="4456461"/>
              <a:ext cx="3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30656" y="4480404"/>
              <a:ext cx="3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127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Escalas</a:t>
            </a:r>
            <a:r>
              <a:rPr lang="en-US" dirty="0" smtClean="0"/>
              <a:t> </a:t>
            </a:r>
            <a:r>
              <a:rPr lang="en-US" dirty="0" err="1" smtClean="0"/>
              <a:t>Quantizadas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escalas</a:t>
            </a:r>
            <a:r>
              <a:rPr lang="en-US" dirty="0" smtClean="0"/>
              <a:t> de cores</a:t>
            </a: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colorset</a:t>
            </a:r>
            <a:r>
              <a:rPr lang="en-US" dirty="0"/>
              <a:t> = ['#fef0d9' , '#fdd49e' , '#fdbb84' ,'#fc8d59' 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	'#</a:t>
            </a:r>
            <a:r>
              <a:rPr lang="en-US" dirty="0"/>
              <a:t>ef6548' ,'#</a:t>
            </a:r>
            <a:r>
              <a:rPr lang="en-US" dirty="0" smtClean="0"/>
              <a:t>d7301f</a:t>
            </a:r>
            <a:r>
              <a:rPr lang="en-US" dirty="0"/>
              <a:t>' , '#990000'];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colorScale</a:t>
            </a:r>
            <a:r>
              <a:rPr lang="en-US" dirty="0"/>
              <a:t> = d3.scaleQuantize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                        .</a:t>
            </a:r>
            <a:r>
              <a:rPr lang="en-US" dirty="0"/>
              <a:t>domain([ 70, 100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                                  .</a:t>
            </a:r>
            <a:r>
              <a:rPr lang="en-US" dirty="0"/>
              <a:t>range(</a:t>
            </a:r>
            <a:r>
              <a:rPr lang="en-US" dirty="0" err="1"/>
              <a:t>colorset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1" y="3835950"/>
            <a:ext cx="1581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5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Ordinais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Domínio e Imagem são discretas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myScale</a:t>
            </a:r>
            <a:r>
              <a:rPr lang="en-US" dirty="0" smtClean="0"/>
              <a:t> = d3.scaleOrdinal()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domain(["</a:t>
            </a:r>
            <a:r>
              <a:rPr lang="en-US" dirty="0" err="1"/>
              <a:t>Brasil</a:t>
            </a:r>
            <a:r>
              <a:rPr lang="en-US" dirty="0"/>
              <a:t>","</a:t>
            </a:r>
            <a:r>
              <a:rPr lang="en-US" dirty="0" err="1"/>
              <a:t>EUA","Argentina</a:t>
            </a:r>
            <a:r>
              <a:rPr lang="en-US" dirty="0" smtClean="0"/>
              <a:t>"])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/>
              <a:t>range(["</a:t>
            </a:r>
            <a:r>
              <a:rPr lang="en-US" dirty="0" err="1"/>
              <a:t>yellow","red","blue</a:t>
            </a:r>
            <a:r>
              <a:rPr lang="en-US" dirty="0" smtClean="0"/>
              <a:t>"])</a:t>
            </a:r>
          </a:p>
          <a:p>
            <a:r>
              <a:rPr lang="pt-BR" dirty="0" smtClean="0"/>
              <a:t>Exemplos</a:t>
            </a:r>
            <a:endParaRPr lang="pt-BR" dirty="0" smtClean="0"/>
          </a:p>
          <a:p>
            <a:pPr lvl="1"/>
            <a:r>
              <a:rPr lang="pt-BR" dirty="0" smtClean="0"/>
              <a:t>myScale(“Brasil”)</a:t>
            </a:r>
          </a:p>
          <a:p>
            <a:pPr lvl="1"/>
            <a:r>
              <a:rPr lang="pt-BR" dirty="0"/>
              <a:t>myScale</a:t>
            </a:r>
            <a:r>
              <a:rPr lang="pt-BR" dirty="0" smtClean="0"/>
              <a:t>(“EUA”)</a:t>
            </a:r>
            <a:endParaRPr lang="pt-BR" dirty="0"/>
          </a:p>
          <a:p>
            <a:pPr lvl="1"/>
            <a:r>
              <a:rPr lang="pt-BR" dirty="0"/>
              <a:t>myScale</a:t>
            </a:r>
            <a:r>
              <a:rPr lang="pt-BR" dirty="0" smtClean="0"/>
              <a:t>(“a”)</a:t>
            </a:r>
            <a:endParaRPr lang="pt-BR" dirty="0"/>
          </a:p>
          <a:p>
            <a:pPr lvl="1"/>
            <a:r>
              <a:rPr lang="pt-BR" dirty="0"/>
              <a:t>myScale</a:t>
            </a:r>
            <a:r>
              <a:rPr lang="pt-BR" dirty="0" smtClean="0"/>
              <a:t>(“-1”)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en-US" dirty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15250" y="4784270"/>
            <a:ext cx="3077936" cy="923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Escalas ordinais possuem um valor </a:t>
            </a:r>
            <a:r>
              <a:rPr lang="pt-BR" b="1" i="1" dirty="0" smtClean="0"/>
              <a:t>unknwon </a:t>
            </a:r>
            <a:r>
              <a:rPr lang="pt-BR" b="1" dirty="0" smtClean="0"/>
              <a:t>para entradas fora do domínio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668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de Banda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Estas escalas têm domínio discreto, mas range contínuo</a:t>
            </a:r>
          </a:p>
          <a:p>
            <a:r>
              <a:rPr lang="pt-BR" dirty="0" smtClean="0"/>
              <a:t>O range é dividido em bandas automaticamente</a:t>
            </a:r>
          </a:p>
          <a:p>
            <a:r>
              <a:rPr lang="pt-BR" dirty="0" smtClean="0"/>
              <a:t>Muito usadas para plotar histogramas em categorias</a:t>
            </a:r>
            <a:endParaRPr lang="pt-BR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myScale</a:t>
            </a:r>
            <a:r>
              <a:rPr lang="en-US" dirty="0" smtClean="0"/>
              <a:t> = </a:t>
            </a:r>
            <a:r>
              <a:rPr lang="en-US" dirty="0" smtClean="0"/>
              <a:t>d3.scaleBand ()</a:t>
            </a:r>
            <a:endParaRPr lang="en-US" dirty="0" smtClean="0"/>
          </a:p>
          <a:p>
            <a:pPr lvl="1"/>
            <a:endParaRPr lang="pt-BR" dirty="0" smtClean="0"/>
          </a:p>
          <a:p>
            <a:pPr lvl="1"/>
            <a:endParaRPr lang="en-US" dirty="0"/>
          </a:p>
          <a:p>
            <a:endParaRPr lang="pt-BR" dirty="0" smtClean="0"/>
          </a:p>
        </p:txBody>
      </p:sp>
      <p:pic>
        <p:nvPicPr>
          <p:cNvPr id="1026" name="Picture 2" descr="https://raw.githubusercontent.com/d3/d3-scale/master/img/band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4022358"/>
            <a:ext cx="71532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Modifique o código para plotar histogramas da aula passada para usar uma escala de banda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Use diferentes valores dos parâmetros de paddingInner e paddingOuter</a:t>
            </a:r>
            <a:endParaRPr lang="en-US" dirty="0" smtClean="0"/>
          </a:p>
          <a:p>
            <a:pPr lvl="1"/>
            <a:endParaRPr lang="pt-BR" dirty="0" smtClean="0"/>
          </a:p>
          <a:p>
            <a:pPr lvl="1"/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101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Eixos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O d3 possui funcionalidades para</a:t>
            </a:r>
            <a:br>
              <a:rPr lang="pt-BR" dirty="0" smtClean="0"/>
            </a:br>
            <a:r>
              <a:rPr lang="pt-BR" dirty="0" smtClean="0"/>
              <a:t>criar eixos</a:t>
            </a:r>
          </a:p>
          <a:p>
            <a:r>
              <a:rPr lang="pt-BR" dirty="0" smtClean="0"/>
              <a:t>Representações </a:t>
            </a:r>
            <a:r>
              <a:rPr lang="pt-BR" dirty="0" smtClean="0"/>
              <a:t>visuais de escalas</a:t>
            </a:r>
            <a:endParaRPr lang="en-US" dirty="0"/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22" y="1504950"/>
            <a:ext cx="4581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d3.axisBottom(xScale);</a:t>
            </a:r>
          </a:p>
          <a:p>
            <a:r>
              <a:rPr lang="pt-BR" dirty="0" smtClean="0"/>
              <a:t>d3.axisTop(xScale</a:t>
            </a:r>
            <a:r>
              <a:rPr lang="pt-BR" dirty="0"/>
              <a:t>);</a:t>
            </a:r>
          </a:p>
          <a:p>
            <a:r>
              <a:rPr lang="pt-BR" dirty="0" smtClean="0"/>
              <a:t>d3.axisLeft(xScale</a:t>
            </a:r>
            <a:r>
              <a:rPr lang="pt-BR" dirty="0"/>
              <a:t>);</a:t>
            </a:r>
          </a:p>
          <a:p>
            <a:r>
              <a:rPr lang="pt-BR" dirty="0" smtClean="0"/>
              <a:t>d3.axisRight(xScale</a:t>
            </a:r>
            <a:r>
              <a:rPr lang="pt-BR" dirty="0"/>
              <a:t>);</a:t>
            </a:r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22" y="1504950"/>
            <a:ext cx="4581525" cy="4991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55921" y="1448481"/>
            <a:ext cx="742950" cy="50836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 flipV="1">
            <a:off x="3918857" y="3077936"/>
            <a:ext cx="2637064" cy="912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16200000">
            <a:off x="8631009" y="3600790"/>
            <a:ext cx="742950" cy="508362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7185" y="2124924"/>
            <a:ext cx="2011110" cy="396108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Passada</a:t>
            </a:r>
            <a:endParaRPr lang="pt-B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 descr="http://blog.teamtreehouse.com/wp-content/uploads/2014/11/progressive-enhancem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6808" y="1895496"/>
            <a:ext cx="7478380" cy="4623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6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var xAxis = d3.axisBottom(xScale);</a:t>
            </a:r>
          </a:p>
          <a:p>
            <a:pPr marL="0" indent="0">
              <a:buNone/>
            </a:pPr>
            <a:r>
              <a:rPr lang="pt-BR" dirty="0" smtClean="0"/>
              <a:t>   mySVGxAxisGroup.call(xAxis</a:t>
            </a:r>
            <a:r>
              <a:rPr lang="pt-BR" dirty="0"/>
              <a:t>);</a:t>
            </a:r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89" y="1825624"/>
            <a:ext cx="4476750" cy="4381500"/>
          </a:xfrm>
          <a:prstGeom prst="rect">
            <a:avLst/>
          </a:prstGeom>
        </p:spPr>
      </p:pic>
      <p:sp>
        <p:nvSpPr>
          <p:cNvPr id="4" name="Up Arrow Callout 3"/>
          <p:cNvSpPr/>
          <p:nvPr/>
        </p:nvSpPr>
        <p:spPr>
          <a:xfrm>
            <a:off x="2836985" y="2774461"/>
            <a:ext cx="2704124" cy="2266461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Função que passa a selection (chamador) para o objecto (parâmetro)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equivalente à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xAxis(</a:t>
            </a:r>
            <a:r>
              <a:rPr lang="pt-BR" dirty="0">
                <a:solidFill>
                  <a:schemeClr val="tx1"/>
                </a:solidFill>
              </a:rPr>
              <a:t>mySVGxAxisGroup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Eixos são sempre desenhados na origem!</a:t>
            </a:r>
          </a:p>
          <a:p>
            <a:r>
              <a:rPr lang="pt-BR" dirty="0" smtClean="0"/>
              <a:t>Para colocar na posição desejada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>
                <a:solidFill>
                  <a:srgbClr val="FF0000"/>
                </a:solidFill>
              </a:rPr>
              <a:t>xAxisGroup</a:t>
            </a:r>
            <a:r>
              <a:rPr lang="pt-BR" dirty="0"/>
              <a:t> = mySVG.append("g</a:t>
            </a:r>
            <a:r>
              <a:rPr lang="pt-BR" dirty="0" smtClean="0"/>
              <a:t>")</a:t>
            </a:r>
            <a:br>
              <a:rPr lang="pt-BR" dirty="0" smtClean="0"/>
            </a:br>
            <a:r>
              <a:rPr lang="pt-BR" dirty="0" smtClean="0"/>
              <a:t>.</a:t>
            </a:r>
            <a:r>
              <a:rPr lang="pt-BR" dirty="0"/>
              <a:t>attr("class","xAxis</a:t>
            </a:r>
            <a:r>
              <a:rPr lang="pt-BR" dirty="0" smtClean="0"/>
              <a:t>")</a:t>
            </a:r>
            <a:br>
              <a:rPr lang="pt-BR" dirty="0" smtClean="0"/>
            </a:br>
            <a:r>
              <a:rPr lang="pt-BR" dirty="0" smtClean="0"/>
              <a:t>.</a:t>
            </a:r>
            <a:r>
              <a:rPr lang="pt-BR" dirty="0"/>
              <a:t>attr("transform</a:t>
            </a:r>
            <a:r>
              <a:rPr lang="pt-BR" dirty="0" smtClean="0"/>
              <a:t>",</a:t>
            </a:r>
            <a:br>
              <a:rPr lang="pt-BR" dirty="0" smtClean="0"/>
            </a:br>
            <a:r>
              <a:rPr lang="pt-BR" dirty="0" smtClean="0"/>
              <a:t>     "</a:t>
            </a:r>
            <a:r>
              <a:rPr lang="pt-BR" dirty="0"/>
              <a:t>translate(0,"+(height-margin.top)+")");</a:t>
            </a:r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>
                <a:solidFill>
                  <a:srgbClr val="FF0000"/>
                </a:solidFill>
              </a:rPr>
              <a:t>xAxis</a:t>
            </a:r>
            <a:r>
              <a:rPr lang="pt-BR" dirty="0"/>
              <a:t> = d3.axisBottom(xScale);</a:t>
            </a:r>
          </a:p>
          <a:p>
            <a:pPr marL="0" indent="0">
              <a:buNone/>
            </a:pPr>
            <a:r>
              <a:rPr lang="pt-BR" dirty="0" smtClean="0"/>
              <a:t>xAxisGroup.call(xAxis</a:t>
            </a:r>
            <a:r>
              <a:rPr lang="pt-BR" dirty="0"/>
              <a:t>);</a:t>
            </a:r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518" y="1825624"/>
            <a:ext cx="3723409" cy="39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Olhe na aba de elementos da ferramenta de inspeção do browser para ver a representação do eixo como elementos do DOM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55" y="2784040"/>
            <a:ext cx="4829907" cy="3998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015" y="4001294"/>
            <a:ext cx="2321169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que você consegue notar?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0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o eixo y no seu scatterplot</a:t>
            </a:r>
          </a:p>
          <a:p>
            <a:r>
              <a:rPr lang="pt-BR" dirty="0" smtClean="0"/>
              <a:t>Use regras CSS para mudar a aparência dos eixos para ter um plot como abaixo</a:t>
            </a:r>
          </a:p>
          <a:p>
            <a:r>
              <a:rPr lang="pt-BR" dirty="0" smtClean="0"/>
              <a:t>Faça o mesmo com o D3 select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432" y="3799746"/>
            <a:ext cx="2930402" cy="29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em Visualizações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Updates em Plots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Bind data</a:t>
            </a:r>
          </a:p>
          <a:p>
            <a:r>
              <a:rPr lang="pt-BR" dirty="0"/>
              <a:t>enter() -&gt; adiciona elementos necessários</a:t>
            </a:r>
          </a:p>
          <a:p>
            <a:r>
              <a:rPr lang="pt-BR" dirty="0"/>
              <a:t>exit() -&gt; remove elementos excedentes</a:t>
            </a:r>
          </a:p>
          <a:p>
            <a:r>
              <a:rPr lang="pt-BR" dirty="0"/>
              <a:t>Update -&gt; set valores dos parâmetros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Updates em Plots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Bind data</a:t>
            </a:r>
          </a:p>
          <a:p>
            <a:r>
              <a:rPr lang="pt-BR" dirty="0"/>
              <a:t>enter() -&gt; adiciona elementos necessários</a:t>
            </a:r>
          </a:p>
          <a:p>
            <a:r>
              <a:rPr lang="pt-BR" dirty="0"/>
              <a:t>exit() -&gt; remove elementos excedentes</a:t>
            </a:r>
          </a:p>
          <a:p>
            <a:r>
              <a:rPr lang="pt-BR" dirty="0"/>
              <a:t>Update -&gt; set valores dos parâmetros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Seleções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6180" y="1825625"/>
            <a:ext cx="4459641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s://s3.amazonaws.com/assets-paperboy/adunkman/techtime-understanding-d3-selection-operations-ve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89" y="1825625"/>
            <a:ext cx="7398221" cy="49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Adicionar Navegação, Interação e Dinamismo nas Viualizações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06" y="2393088"/>
            <a:ext cx="3263673" cy="339770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12423" y="3210095"/>
            <a:ext cx="5583577" cy="2341838"/>
            <a:chOff x="5356565" y="2867196"/>
            <a:chExt cx="5583577" cy="2341838"/>
          </a:xfrm>
        </p:grpSpPr>
        <p:grpSp>
          <p:nvGrpSpPr>
            <p:cNvPr id="28" name="Group 27"/>
            <p:cNvGrpSpPr/>
            <p:nvPr/>
          </p:nvGrpSpPr>
          <p:grpSpPr>
            <a:xfrm>
              <a:off x="5356565" y="2867196"/>
              <a:ext cx="5583577" cy="2341838"/>
              <a:chOff x="1021330" y="2259534"/>
              <a:chExt cx="10963988" cy="4598466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021330" y="2259534"/>
                <a:ext cx="10036808" cy="3648174"/>
                <a:chOff x="1021330" y="2259534"/>
                <a:chExt cx="10036808" cy="364817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1221" y="3534538"/>
                  <a:ext cx="2180406" cy="1453036"/>
                </a:xfrm>
                <a:prstGeom prst="rect">
                  <a:avLst/>
                </a:prstGeom>
              </p:spPr>
            </p:pic>
            <p:sp>
              <p:nvSpPr>
                <p:cNvPr id="6" name="Flowchart: Magnetic Disk 5"/>
                <p:cNvSpPr/>
                <p:nvPr/>
              </p:nvSpPr>
              <p:spPr>
                <a:xfrm>
                  <a:off x="1240793" y="3760208"/>
                  <a:ext cx="982408" cy="1001690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smtClean="0">
                      <a:solidFill>
                        <a:schemeClr val="tx1"/>
                      </a:solidFill>
                      <a:sym typeface="Helvetica Light"/>
                    </a:rPr>
                    <a:t>Dados</a:t>
                  </a:r>
                  <a:endParaRPr lang="en-US" sz="1200" dirty="0">
                    <a:solidFill>
                      <a:schemeClr val="tx1"/>
                    </a:solidFill>
                    <a:sym typeface="Helvetica Light"/>
                  </a:endParaRPr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 flipH="1">
                  <a:off x="6977619" y="4087384"/>
                  <a:ext cx="1838661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7178646" y="3610755"/>
                  <a:ext cx="1436605" cy="5042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err="1" smtClean="0">
                      <a:solidFill>
                        <a:srgbClr val="000000"/>
                      </a:solidFill>
                    </a:rPr>
                    <a:t>Interação</a:t>
                  </a:r>
                  <a:endParaRPr lang="en-US" sz="1200" dirty="0">
                    <a:solidFill>
                      <a:srgbClr val="000000"/>
                    </a:solidFill>
                    <a:sym typeface="Helvetica Light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827237" y="4087384"/>
                  <a:ext cx="1838661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028265" y="3610755"/>
                  <a:ext cx="1436605" cy="5042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err="1" smtClean="0">
                      <a:solidFill>
                        <a:srgbClr val="000000"/>
                      </a:solidFill>
                      <a:sym typeface="Helvetica Light"/>
                    </a:rPr>
                    <a:t>Consulta</a:t>
                  </a:r>
                  <a:endParaRPr lang="en-US" sz="2400" dirty="0">
                    <a:solidFill>
                      <a:srgbClr val="000000"/>
                    </a:solidFill>
                    <a:sym typeface="Helvetica Light"/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5507949" y="3650107"/>
                  <a:ext cx="1068270" cy="850334"/>
                  <a:chOff x="6345128" y="5493114"/>
                  <a:chExt cx="1047458" cy="864610"/>
                </a:xfrm>
              </p:grpSpPr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45128" y="5493114"/>
                    <a:ext cx="1042849" cy="864610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369655" y="5593618"/>
                    <a:ext cx="1022931" cy="635732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827237" y="4483670"/>
                  <a:ext cx="1838661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2732183" y="4509554"/>
                  <a:ext cx="2028766" cy="8668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err="1" smtClean="0">
                      <a:solidFill>
                        <a:srgbClr val="000000"/>
                      </a:solidFill>
                      <a:sym typeface="Helvetica Light"/>
                    </a:rPr>
                    <a:t>Mapeamento</a:t>
                  </a:r>
                  <a:r>
                    <a:rPr lang="en-US" sz="1200" dirty="0" smtClean="0">
                      <a:solidFill>
                        <a:srgbClr val="000000"/>
                      </a:solidFill>
                      <a:sym typeface="Helvetica Light"/>
                    </a:rPr>
                    <a:t> </a:t>
                  </a:r>
                  <a:br>
                    <a:rPr lang="en-US" sz="1200" dirty="0" smtClean="0">
                      <a:solidFill>
                        <a:srgbClr val="000000"/>
                      </a:solidFill>
                      <a:sym typeface="Helvetica Light"/>
                    </a:rPr>
                  </a:br>
                  <a:r>
                    <a:rPr lang="en-US" sz="1200" dirty="0" smtClean="0">
                      <a:solidFill>
                        <a:srgbClr val="000000"/>
                      </a:solidFill>
                      <a:sym typeface="Helvetica Light"/>
                    </a:rPr>
                    <a:t>Visual</a:t>
                  </a:r>
                  <a:endParaRPr lang="en-US" sz="1200" dirty="0">
                    <a:solidFill>
                      <a:srgbClr val="000000"/>
                    </a:solidFill>
                    <a:sym typeface="Helvetica Light"/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6882565" y="4483670"/>
                  <a:ext cx="2028766" cy="892756"/>
                  <a:chOff x="2884583" y="4636070"/>
                  <a:chExt cx="2028766" cy="892756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2979637" y="4636070"/>
                    <a:ext cx="1838661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884583" y="4661954"/>
                    <a:ext cx="2028766" cy="8668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5719" tIns="35719" rIns="35719" bIns="35719" numCol="1" spcCol="38100" rtlCol="0" anchor="ctr">
                    <a:spAutoFit/>
                  </a:bodyPr>
                  <a:lstStyle/>
                  <a:p>
                    <a:pPr algn="ctr" defTabSz="410751" latinLnBrk="1" hangingPunct="0"/>
                    <a:r>
                      <a:rPr lang="en-US" sz="1200" dirty="0" err="1" smtClean="0">
                        <a:solidFill>
                          <a:srgbClr val="000000"/>
                        </a:solidFill>
                        <a:sym typeface="Helvetica Light"/>
                      </a:rPr>
                      <a:t>Inspeção</a:t>
                    </a:r>
                    <a:r>
                      <a:rPr lang="en-US" sz="1200" dirty="0" smtClean="0">
                        <a:solidFill>
                          <a:srgbClr val="000000"/>
                        </a:solidFill>
                        <a:sym typeface="Helvetica Light"/>
                      </a:rPr>
                      <a:t> </a:t>
                    </a:r>
                    <a:br>
                      <a:rPr lang="en-US" sz="1200" dirty="0" smtClean="0">
                        <a:solidFill>
                          <a:srgbClr val="000000"/>
                        </a:solidFill>
                        <a:sym typeface="Helvetica Light"/>
                      </a:rPr>
                    </a:br>
                    <a:r>
                      <a:rPr lang="en-US" sz="1200" dirty="0" smtClean="0">
                        <a:solidFill>
                          <a:srgbClr val="000000"/>
                        </a:solidFill>
                        <a:sym typeface="Helvetica Light"/>
                      </a:rPr>
                      <a:t>Visual</a:t>
                    </a:r>
                    <a:endParaRPr lang="en-US" sz="1200" dirty="0">
                      <a:solidFill>
                        <a:srgbClr val="000000"/>
                      </a:solidFill>
                      <a:sym typeface="Helvetica Light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9778290" y="2672419"/>
                  <a:ext cx="1172915" cy="5042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err="1" smtClean="0">
                      <a:solidFill>
                        <a:srgbClr val="000000"/>
                      </a:solidFill>
                      <a:sym typeface="Helvetica Light"/>
                    </a:rPr>
                    <a:t>Tarefa</a:t>
                  </a:r>
                  <a:endParaRPr lang="en-US" sz="1200" dirty="0">
                    <a:solidFill>
                      <a:srgbClr val="000000"/>
                    </a:solidFill>
                    <a:sym typeface="Helvetica Light"/>
                  </a:endParaRPr>
                </a:p>
              </p:txBody>
            </p: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070721" y="3112691"/>
                  <a:ext cx="1067609" cy="2296729"/>
                </a:xfrm>
                <a:prstGeom prst="rect">
                  <a:avLst/>
                </a:prstGeom>
              </p:spPr>
            </p:pic>
            <p:sp>
              <p:nvSpPr>
                <p:cNvPr id="21" name="Rounded Rectangle 20"/>
                <p:cNvSpPr/>
                <p:nvPr/>
              </p:nvSpPr>
              <p:spPr>
                <a:xfrm>
                  <a:off x="1021330" y="2259534"/>
                  <a:ext cx="10036808" cy="3648174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78290" y="4650972"/>
                <a:ext cx="2207028" cy="2207028"/>
              </a:xfrm>
              <a:prstGeom prst="rect">
                <a:avLst/>
              </a:prstGeom>
            </p:spPr>
          </p:pic>
        </p:grpSp>
        <p:sp>
          <p:nvSpPr>
            <p:cNvPr id="29" name="Oval 28"/>
            <p:cNvSpPr/>
            <p:nvPr/>
          </p:nvSpPr>
          <p:spPr>
            <a:xfrm>
              <a:off x="8264255" y="3534665"/>
              <a:ext cx="1232808" cy="3761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Tipo de Interações Gostaríamos de Fazer?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29" y="2070861"/>
            <a:ext cx="3581029" cy="37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SzPct val="25000"/>
            </a:pPr>
            <a:r>
              <a:rPr lang="pt-BR" dirty="0"/>
              <a:t>Introdução à Biblioteca </a:t>
            </a:r>
            <a:r>
              <a:rPr lang="pt-BR" dirty="0" smtClean="0"/>
              <a:t>D3</a:t>
            </a:r>
            <a:endParaRPr lang="pt-BR"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https://avatars3.githubusercontent.com/u/1562726?s=400&amp;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71" y="319030"/>
            <a:ext cx="2548629" cy="2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Tipo de Interações Gostaríamos de Fazer?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754" y="2025424"/>
            <a:ext cx="3640492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Representam seleções com mouse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	    var myBrush = </a:t>
            </a:r>
            <a:r>
              <a:rPr lang="pt-BR" dirty="0">
                <a:solidFill>
                  <a:srgbClr val="FF0000"/>
                </a:solidFill>
              </a:rPr>
              <a:t>d3.brush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		    var brushGroup = </a:t>
            </a:r>
            <a:r>
              <a:rPr lang="pt-BR" dirty="0" smtClean="0"/>
              <a:t>		mySVG.append</a:t>
            </a:r>
            <a:r>
              <a:rPr lang="pt-BR" dirty="0"/>
              <a:t>("g").attr("class","brush");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			    myBrush(brushGroup);</a:t>
            </a:r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 coisas gostariamos de poder controlar nos/fazer com Brushes?</a:t>
            </a:r>
          </a:p>
          <a:p>
            <a:pPr lvl="1"/>
            <a:r>
              <a:rPr lang="pt-BR" dirty="0" smtClean="0"/>
              <a:t>Controlar evento iniciador</a:t>
            </a:r>
          </a:p>
          <a:p>
            <a:pPr lvl="1"/>
            <a:r>
              <a:rPr lang="pt-BR" dirty="0" smtClean="0"/>
              <a:t>Selecionar pontos na tela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evento que se inicia o brush é definido na função </a:t>
            </a:r>
            <a:r>
              <a:rPr lang="pt-BR" i="1" dirty="0" smtClean="0"/>
              <a:t>filter</a:t>
            </a:r>
          </a:p>
          <a:p>
            <a:endParaRPr lang="pt-BR" i="1" dirty="0"/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myBrush.</a:t>
            </a:r>
            <a:r>
              <a:rPr lang="en-US" dirty="0" err="1" smtClean="0">
                <a:solidFill>
                  <a:srgbClr val="FF0000"/>
                </a:solidFill>
              </a:rPr>
              <a:t>filter</a:t>
            </a:r>
            <a:r>
              <a:rPr lang="en-US" dirty="0" smtClean="0"/>
              <a:t>(function(){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return </a:t>
            </a:r>
            <a:r>
              <a:rPr lang="en-US" dirty="0"/>
              <a:t>d3.event.button == 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Selecionar Pontos na Tela?</a:t>
            </a:r>
          </a:p>
          <a:p>
            <a:pPr lvl="1"/>
            <a:r>
              <a:rPr lang="pt-BR" dirty="0" smtClean="0"/>
              <a:t>É possível executar ações ao início, durante e ao término da ação de brush</a:t>
            </a:r>
          </a:p>
          <a:p>
            <a:pPr lvl="1"/>
            <a:endParaRPr lang="pt-BR" dirty="0"/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brush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start”,function</a:t>
            </a:r>
            <a:r>
              <a:rPr lang="en-US" b="1" dirty="0" smtClean="0">
                <a:solidFill>
                  <a:srgbClr val="FF0000"/>
                </a:solidFill>
              </a:rPr>
              <a:t>(){})</a:t>
            </a:r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brush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brush”,</a:t>
            </a:r>
            <a:r>
              <a:rPr lang="en-US" b="1" dirty="0" err="1">
                <a:solidFill>
                  <a:srgbClr val="FF0000"/>
                </a:solidFill>
              </a:rPr>
              <a:t>function</a:t>
            </a:r>
            <a:r>
              <a:rPr lang="en-US" b="1" dirty="0" smtClean="0">
                <a:solidFill>
                  <a:srgbClr val="FF0000"/>
                </a:solidFill>
              </a:rPr>
              <a:t>(){})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brush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end”,</a:t>
            </a:r>
            <a:r>
              <a:rPr lang="en-US" b="1" dirty="0" err="1">
                <a:solidFill>
                  <a:srgbClr val="FF0000"/>
                </a:solidFill>
              </a:rPr>
              <a:t>function</a:t>
            </a:r>
            <a:r>
              <a:rPr lang="en-US" b="1" dirty="0">
                <a:solidFill>
                  <a:srgbClr val="FF0000"/>
                </a:solidFill>
              </a:rPr>
              <a:t>(){})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9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Mais exemplos de </a:t>
            </a:r>
            <a:r>
              <a:rPr lang="pt-BR" dirty="0" smtClean="0"/>
              <a:t>brushes</a:t>
            </a:r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bl.ocks.org/mbostock/4349545</a:t>
            </a:r>
            <a:endParaRPr lang="pt-BR" dirty="0" smtClean="0"/>
          </a:p>
          <a:p>
            <a:pPr lvl="1"/>
            <a:r>
              <a:rPr lang="pt-BR" dirty="0"/>
              <a:t>https://bl.ocks.org/mbostock/6232537</a:t>
            </a:r>
            <a:endParaRPr lang="pt-BR" dirty="0" smtClean="0"/>
          </a:p>
          <a:p>
            <a:pPr lvl="1"/>
            <a:r>
              <a:rPr lang="pt-BR" i="1" dirty="0"/>
              <a:t>https://bl.ocks.org/mbostock/34f08d5e11952a80609169b7917d4172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36809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Zoom e 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Navegação em uma visualização</a:t>
            </a:r>
          </a:p>
          <a:p>
            <a:pPr marL="0" indent="0">
              <a:buNone/>
            </a:pPr>
            <a:r>
              <a:rPr lang="pt-BR" i="1" dirty="0" smtClean="0"/>
              <a:t>	svg</a:t>
            </a:r>
            <a:r>
              <a:rPr lang="pt-BR" i="1" dirty="0" smtClean="0">
                <a:solidFill>
                  <a:srgbClr val="FF0000"/>
                </a:solidFill>
              </a:rPr>
              <a:t>.append</a:t>
            </a:r>
            <a:r>
              <a:rPr lang="pt-BR" i="1" dirty="0">
                <a:solidFill>
                  <a:srgbClr val="FF0000"/>
                </a:solidFill>
              </a:rPr>
              <a:t>("rect")</a:t>
            </a:r>
            <a:r>
              <a:rPr lang="pt-BR" i="1" dirty="0"/>
              <a:t> </a:t>
            </a:r>
            <a:endParaRPr lang="pt-BR" i="1" dirty="0" smtClean="0"/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smtClean="0">
                <a:solidFill>
                  <a:srgbClr val="FF0000"/>
                </a:solidFill>
              </a:rPr>
              <a:t>               .</a:t>
            </a:r>
            <a:r>
              <a:rPr lang="pt-BR" i="1" dirty="0">
                <a:solidFill>
                  <a:srgbClr val="FF0000"/>
                </a:solidFill>
              </a:rPr>
              <a:t>attr("width", width) </a:t>
            </a:r>
            <a:endParaRPr lang="pt-BR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smtClean="0">
                <a:solidFill>
                  <a:srgbClr val="FF0000"/>
                </a:solidFill>
              </a:rPr>
              <a:t>               .</a:t>
            </a:r>
            <a:r>
              <a:rPr lang="pt-BR" i="1" dirty="0">
                <a:solidFill>
                  <a:srgbClr val="FF0000"/>
                </a:solidFill>
              </a:rPr>
              <a:t>attr("height", height) </a:t>
            </a:r>
            <a:endParaRPr lang="pt-BR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smtClean="0">
                <a:solidFill>
                  <a:srgbClr val="FF0000"/>
                </a:solidFill>
              </a:rPr>
              <a:t>              .</a:t>
            </a:r>
            <a:r>
              <a:rPr lang="pt-BR" i="1" dirty="0">
                <a:solidFill>
                  <a:srgbClr val="FF0000"/>
                </a:solidFill>
              </a:rPr>
              <a:t>style("fill", "none") </a:t>
            </a:r>
            <a:endParaRPr lang="pt-BR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smtClean="0">
                <a:solidFill>
                  <a:srgbClr val="FF0000"/>
                </a:solidFill>
              </a:rPr>
              <a:t>              .</a:t>
            </a:r>
            <a:r>
              <a:rPr lang="pt-BR" i="1" dirty="0">
                <a:solidFill>
                  <a:srgbClr val="FF0000"/>
                </a:solidFill>
              </a:rPr>
              <a:t>style("pointer-events", "all") </a:t>
            </a:r>
            <a:endParaRPr lang="pt-BR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 smtClean="0">
                <a:solidFill>
                  <a:srgbClr val="0070C0"/>
                </a:solidFill>
              </a:rPr>
              <a:t>              .</a:t>
            </a:r>
            <a:r>
              <a:rPr lang="pt-BR" i="1" dirty="0">
                <a:solidFill>
                  <a:srgbClr val="0070C0"/>
                </a:solidFill>
              </a:rPr>
              <a:t>call(d3.zoom</a:t>
            </a:r>
            <a:r>
              <a:rPr lang="pt-BR" i="1" dirty="0" smtClean="0">
                <a:solidFill>
                  <a:srgbClr val="0070C0"/>
                </a:solidFill>
              </a:rPr>
              <a:t>().</a:t>
            </a:r>
            <a:r>
              <a:rPr lang="pt-BR" i="1" dirty="0">
                <a:solidFill>
                  <a:srgbClr val="0070C0"/>
                </a:solidFill>
              </a:rPr>
              <a:t>on("zoom", zoomed));</a:t>
            </a:r>
            <a:endParaRPr lang="pt-BR" i="1" dirty="0" smtClean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64186" y="2049236"/>
            <a:ext cx="2800350" cy="1273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Cria um retângulo para capturar os eventos de mouse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20743" y="4275364"/>
            <a:ext cx="2800350" cy="127362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Associa um compartamento de zoom a esse retângulo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Zoom e 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function zoomed() {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>
                <a:solidFill>
                  <a:srgbClr val="FF0000"/>
                </a:solidFill>
              </a:rPr>
              <a:t>circleGroup.attr("transform", d3.event.transform</a:t>
            </a:r>
            <a:r>
              <a:rPr lang="pt-BR" dirty="0" smtClean="0">
                <a:solidFill>
                  <a:srgbClr val="FF0000"/>
                </a:solidFill>
              </a:rPr>
              <a:t>); 	d3.select</a:t>
            </a:r>
            <a:r>
              <a:rPr lang="pt-BR" dirty="0">
                <a:solidFill>
                  <a:srgbClr val="FF0000"/>
                </a:solidFill>
              </a:rPr>
              <a:t>(".xAxis").call(xAxis.scale(d3.event.transform.rescaleX(xScale)));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	d3.select</a:t>
            </a:r>
            <a:r>
              <a:rPr lang="pt-BR" dirty="0">
                <a:solidFill>
                  <a:srgbClr val="FF0000"/>
                </a:solidFill>
              </a:rPr>
              <a:t>(".yAxis").call(yAxis.scale(d3.event.transform.rescaleY(yScale)));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}</a:t>
            </a:r>
            <a:r>
              <a:rPr lang="pt-BR" i="1" dirty="0" smtClean="0"/>
              <a:t>	</a:t>
            </a:r>
            <a:endParaRPr lang="pt-BR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Em aulas passadas vimos o papel das seleções enter() e exit() na atualização de visualizações </a:t>
            </a:r>
          </a:p>
          <a:p>
            <a:r>
              <a:rPr lang="pt-BR" dirty="0" smtClean="0"/>
              <a:t>Vamos falar um pouco mais sobre esse ponto considerando transições (</a:t>
            </a:r>
            <a:r>
              <a:rPr lang="pt-BR" dirty="0" smtClean="0">
                <a:solidFill>
                  <a:srgbClr val="FF0000"/>
                </a:solidFill>
              </a:rPr>
              <a:t>baixe </a:t>
            </a:r>
            <a:r>
              <a:rPr lang="pt-BR" dirty="0" smtClean="0">
                <a:solidFill>
                  <a:srgbClr val="FF0000"/>
                </a:solidFill>
                <a:hlinkClick r:id="rId2"/>
              </a:rPr>
              <a:t>link</a:t>
            </a:r>
            <a:r>
              <a:rPr lang="pt-BR" dirty="0" smtClean="0">
                <a:solidFill>
                  <a:srgbClr val="FF0000"/>
                </a:solidFill>
              </a:rPr>
              <a:t> e </a:t>
            </a:r>
            <a:r>
              <a:rPr lang="pt-BR" dirty="0" smtClean="0">
                <a:solidFill>
                  <a:srgbClr val="FF0000"/>
                </a:solidFill>
                <a:hlinkClick r:id="rId3"/>
              </a:rPr>
              <a:t>link</a:t>
            </a:r>
            <a:r>
              <a:rPr lang="pt-BR" dirty="0" smtClean="0"/>
              <a:t>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Na atualização dos pontos, modifique para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 </a:t>
            </a:r>
            <a:r>
              <a:rPr lang="pt-BR" dirty="0"/>
              <a:t>circleSelection</a:t>
            </a:r>
          </a:p>
          <a:p>
            <a:pPr marL="0" indent="0">
              <a:buNone/>
            </a:pPr>
            <a:r>
              <a:rPr lang="pt-BR" dirty="0" smtClean="0"/>
              <a:t>                                  .</a:t>
            </a:r>
            <a:r>
              <a:rPr lang="pt-BR" dirty="0"/>
              <a:t>transition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r>
              <a:rPr lang="pt-BR" dirty="0" smtClean="0"/>
              <a:t>			.attr(...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3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Em aulas passadas vimos o papel das seleções enter() e exit() na atualização de visualizações </a:t>
            </a:r>
          </a:p>
          <a:p>
            <a:r>
              <a:rPr lang="pt-BR" dirty="0" smtClean="0"/>
              <a:t>Transições são uma ferramenta poderosa para controlar a atualização das nossas visualizações</a:t>
            </a:r>
          </a:p>
          <a:p>
            <a:r>
              <a:rPr lang="pt-BR" dirty="0" smtClean="0"/>
              <a:t>Uso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 </a:t>
            </a:r>
            <a:r>
              <a:rPr lang="pt-BR" dirty="0"/>
              <a:t>s</a:t>
            </a:r>
            <a:r>
              <a:rPr lang="pt-BR" dirty="0" smtClean="0"/>
              <a:t>election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                      .</a:t>
            </a:r>
            <a:r>
              <a:rPr lang="pt-BR" dirty="0"/>
              <a:t>transition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r>
              <a:rPr lang="pt-BR" dirty="0" smtClean="0"/>
              <a:t>			.attr(...)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7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Hoje...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Ferramentas do D3.j</a:t>
            </a:r>
            <a:r>
              <a:rPr lang="en-US" dirty="0" smtClean="0"/>
              <a:t>s: </a:t>
            </a:r>
            <a:r>
              <a:rPr lang="en-US" dirty="0" err="1" smtClean="0"/>
              <a:t>Escalas</a:t>
            </a:r>
            <a:r>
              <a:rPr lang="en-US" dirty="0" smtClean="0"/>
              <a:t>, </a:t>
            </a:r>
            <a:r>
              <a:rPr lang="en-US" dirty="0" err="1" smtClean="0"/>
              <a:t>Eixos</a:t>
            </a:r>
            <a:r>
              <a:rPr lang="en-US" dirty="0" smtClean="0"/>
              <a:t>, </a:t>
            </a:r>
            <a:r>
              <a:rPr lang="en-US" dirty="0" err="1" smtClean="0"/>
              <a:t>Seleções,Transições,Interatividade,Layouts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940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Depois de chamar  .</a:t>
            </a:r>
            <a:r>
              <a:rPr lang="pt-BR" dirty="0"/>
              <a:t>transition</a:t>
            </a:r>
            <a:r>
              <a:rPr lang="pt-BR" dirty="0" smtClean="0"/>
              <a:t>(), é possível incluir opções de atraso e duração com as funções  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delay(1000) //1,000 </a:t>
            </a:r>
            <a:r>
              <a:rPr lang="en-US" dirty="0" err="1"/>
              <a:t>ms</a:t>
            </a:r>
            <a:r>
              <a:rPr lang="en-US" dirty="0"/>
              <a:t> or 1 second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duration(2000) //2,000 </a:t>
            </a:r>
            <a:r>
              <a:rPr lang="en-US" dirty="0" err="1"/>
              <a:t>ms</a:t>
            </a:r>
            <a:r>
              <a:rPr lang="en-US" dirty="0"/>
              <a:t> or 2 </a:t>
            </a:r>
            <a:r>
              <a:rPr lang="en-US" dirty="0" smtClean="0"/>
              <a:t>seconds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3414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Útil na atualização das escalas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	d3.select</a:t>
            </a:r>
            <a:r>
              <a:rPr lang="pt-BR" dirty="0"/>
              <a:t>("#xAxis")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.</a:t>
            </a:r>
            <a:r>
              <a:rPr lang="pt-BR" dirty="0"/>
              <a:t>transition()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/>
              <a:t>	.call(xAxis);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15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Reusable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Coordinated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revisitar o scatterplot da aula passada</a:t>
            </a:r>
          </a:p>
          <a:p>
            <a:r>
              <a:rPr lang="pt-BR" dirty="0" smtClean="0"/>
              <a:t>Quais são as limitações/problemas que temos?</a:t>
            </a:r>
            <a:endParaRPr lang="en-US" dirty="0"/>
          </a:p>
        </p:txBody>
      </p:sp>
      <p:pic>
        <p:nvPicPr>
          <p:cNvPr id="5" name="Shape 553" descr="Scatterplot with labe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7470" y="3928864"/>
            <a:ext cx="8437060" cy="1687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262393" y="4277802"/>
            <a:ext cx="1615077" cy="1012091"/>
            <a:chOff x="262393" y="4277802"/>
            <a:chExt cx="1615077" cy="101209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304014" y="4277802"/>
              <a:ext cx="500932" cy="36576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2393" y="4643562"/>
              <a:ext cx="1615077" cy="6463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 imagem está “cortada”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97587" y="2808136"/>
            <a:ext cx="2332020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que aconteceria se tivessemos um ponto [1000,50]?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2738" y="5715298"/>
            <a:ext cx="2332020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ter uma melhor </a:t>
            </a:r>
            <a:br>
              <a:rPr lang="pt-BR" dirty="0" smtClean="0"/>
            </a:br>
            <a:r>
              <a:rPr lang="pt-BR" dirty="0" smtClean="0"/>
              <a:t>noção da localização dos pontos?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643" y="3077964"/>
            <a:ext cx="2332020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Orientação do eixo y está invertida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Scatterplot Versão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revisitar o scatterplot da aula passada</a:t>
            </a:r>
          </a:p>
          <a:p>
            <a:r>
              <a:rPr lang="pt-BR" dirty="0" smtClean="0"/>
              <a:t>Vamos melhorá-lo e torná-lo dinâmico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58" y="3244622"/>
            <a:ext cx="3263673" cy="33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Escalas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que </a:t>
            </a:r>
            <a:r>
              <a:rPr lang="en-US" dirty="0" err="1" smtClean="0"/>
              <a:t>mapeiam</a:t>
            </a:r>
            <a:r>
              <a:rPr lang="en-US" dirty="0" smtClean="0"/>
              <a:t> um </a:t>
            </a:r>
            <a:r>
              <a:rPr lang="en-US" dirty="0" err="1" smtClean="0"/>
              <a:t>domínio</a:t>
            </a:r>
            <a:r>
              <a:rPr lang="en-US" dirty="0" smtClean="0"/>
              <a:t> de entrada (</a:t>
            </a:r>
            <a:r>
              <a:rPr lang="en-US" dirty="0" err="1" smtClean="0"/>
              <a:t>usualmente</a:t>
            </a:r>
            <a:r>
              <a:rPr lang="en-US" dirty="0" smtClean="0"/>
              <a:t> dados) para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domínio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(</a:t>
            </a:r>
            <a:r>
              <a:rPr lang="en-US" dirty="0" err="1" smtClean="0"/>
              <a:t>imagem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) (</a:t>
            </a:r>
            <a:r>
              <a:rPr lang="en-US" dirty="0" err="1" smtClean="0"/>
              <a:t>usualmente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visuais</a:t>
            </a:r>
            <a:r>
              <a:rPr lang="en-US" dirty="0" smtClean="0"/>
              <a:t>)”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36170" y="3427319"/>
            <a:ext cx="4275365" cy="2884581"/>
            <a:chOff x="838200" y="3292382"/>
            <a:chExt cx="4275365" cy="2884581"/>
          </a:xfrm>
        </p:grpSpPr>
        <p:sp>
          <p:nvSpPr>
            <p:cNvPr id="4" name="Oval 3"/>
            <p:cNvSpPr/>
            <p:nvPr/>
          </p:nvSpPr>
          <p:spPr>
            <a:xfrm>
              <a:off x="838200" y="3792992"/>
              <a:ext cx="1578429" cy="2383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35136" y="3292382"/>
              <a:ext cx="1578429" cy="23839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Left Arrow 5"/>
            <p:cNvSpPr/>
            <p:nvPr/>
          </p:nvSpPr>
          <p:spPr>
            <a:xfrm rot="9423656">
              <a:off x="2563586" y="4637314"/>
              <a:ext cx="824593" cy="19594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V="1">
            <a:off x="6822622" y="3427319"/>
            <a:ext cx="4275365" cy="2884581"/>
            <a:chOff x="838200" y="3292382"/>
            <a:chExt cx="4275365" cy="2884581"/>
          </a:xfrm>
        </p:grpSpPr>
        <p:sp>
          <p:nvSpPr>
            <p:cNvPr id="9" name="Oval 8"/>
            <p:cNvSpPr/>
            <p:nvPr/>
          </p:nvSpPr>
          <p:spPr>
            <a:xfrm>
              <a:off x="838200" y="3792992"/>
              <a:ext cx="1578429" cy="2383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35136" y="3292382"/>
              <a:ext cx="1578429" cy="23839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Left Arrow 10"/>
            <p:cNvSpPr/>
            <p:nvPr/>
          </p:nvSpPr>
          <p:spPr>
            <a:xfrm rot="9423656">
              <a:off x="2563586" y="4637314"/>
              <a:ext cx="824593" cy="19594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6734" y="355859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Domain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93670" y="310771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Range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3186" y="310771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Domain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80122" y="360832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Range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45202" y="426215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Scale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6734" y="626478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Salary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670" y="5791515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Screen Position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83186" y="593001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80122" y="626478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de Interpolação Linear</a:t>
            </a:r>
          </a:p>
          <a:p>
            <a:pPr lvl="1"/>
            <a:r>
              <a:rPr lang="pt-BR" dirty="0" smtClean="0"/>
              <a:t>var scale = d3.scaleLinear().domain([a,b]).range([c,d])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/>
              <a:t>var scale = d3.scaleLinear().domain</a:t>
            </a:r>
            <a:r>
              <a:rPr lang="pt-BR" dirty="0" smtClean="0"/>
              <a:t>([20,50]).</a:t>
            </a:r>
            <a:r>
              <a:rPr lang="pt-BR" dirty="0"/>
              <a:t>range</a:t>
            </a:r>
            <a:r>
              <a:rPr lang="pt-BR" dirty="0" smtClean="0"/>
              <a:t>([0,100])</a:t>
            </a:r>
          </a:p>
          <a:p>
            <a:pPr lvl="1"/>
            <a:r>
              <a:rPr lang="pt-BR" dirty="0" smtClean="0"/>
              <a:t>scale(20) = ?</a:t>
            </a:r>
          </a:p>
          <a:p>
            <a:pPr lvl="1"/>
            <a:r>
              <a:rPr lang="pt-BR" dirty="0" smtClean="0"/>
              <a:t>scale(50</a:t>
            </a:r>
            <a:r>
              <a:rPr lang="pt-BR" dirty="0"/>
              <a:t>) = 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scale(35) </a:t>
            </a:r>
            <a:r>
              <a:rPr lang="pt-BR" dirty="0"/>
              <a:t>= 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scale(0</a:t>
            </a:r>
            <a:r>
              <a:rPr lang="pt-BR" dirty="0"/>
              <a:t>) = 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scale(100</a:t>
            </a:r>
            <a:r>
              <a:rPr lang="pt-BR" dirty="0"/>
              <a:t>) = ?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9145358" y="1142999"/>
            <a:ext cx="2701019" cy="2628900"/>
            <a:chOff x="8533039" y="832757"/>
            <a:chExt cx="1869622" cy="196856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801100" y="832757"/>
              <a:ext cx="0" cy="18696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9467850" y="1556657"/>
              <a:ext cx="0" cy="18696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017455" y="1359354"/>
              <a:ext cx="914400" cy="914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017455" y="1359354"/>
              <a:ext cx="0" cy="11321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31855" y="2273754"/>
              <a:ext cx="0" cy="2177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801100" y="1359354"/>
              <a:ext cx="2163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801100" y="2273754"/>
              <a:ext cx="11307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894651" y="2415659"/>
              <a:ext cx="34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5629" y="1188039"/>
              <a:ext cx="34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5203" y="2431987"/>
              <a:ext cx="34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45628" y="2061491"/>
              <a:ext cx="34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0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1090</Words>
  <Application>Microsoft Office PowerPoint</Application>
  <PresentationFormat>Widescreen</PresentationFormat>
  <Paragraphs>299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Helvetica Light</vt:lpstr>
      <vt:lpstr>Office Theme</vt:lpstr>
      <vt:lpstr>Treinamento Visualização  de Dados em D3</vt:lpstr>
      <vt:lpstr>Aula Passada</vt:lpstr>
      <vt:lpstr>Aula Passada</vt:lpstr>
      <vt:lpstr>Introdução à Biblioteca D3</vt:lpstr>
      <vt:lpstr>Hoje...</vt:lpstr>
      <vt:lpstr>Scatterplot</vt:lpstr>
      <vt:lpstr>Scatterplot Versão 2</vt:lpstr>
      <vt:lpstr>Escalas</vt:lpstr>
      <vt:lpstr>Escalas Lineares</vt:lpstr>
      <vt:lpstr>Escalas Lineares</vt:lpstr>
      <vt:lpstr>Escalas Lineares</vt:lpstr>
      <vt:lpstr>Escalas Lineares</vt:lpstr>
      <vt:lpstr>Escalas Lineares</vt:lpstr>
      <vt:lpstr>Escalas Lineares</vt:lpstr>
      <vt:lpstr>Margens</vt:lpstr>
      <vt:lpstr>Conversão de Margens</vt:lpstr>
      <vt:lpstr>Conversão de Margens</vt:lpstr>
      <vt:lpstr>Escalas de Cores (Colormaps)</vt:lpstr>
      <vt:lpstr>Escalas de Cores (Colormaps)</vt:lpstr>
      <vt:lpstr>Escalas de Tempo</vt:lpstr>
      <vt:lpstr>Escalas Quantizadas</vt:lpstr>
      <vt:lpstr>Escalas Quantizadas</vt:lpstr>
      <vt:lpstr>Escalas Quantizadas</vt:lpstr>
      <vt:lpstr>Escalas Ordinais</vt:lpstr>
      <vt:lpstr>Escalas de Banda</vt:lpstr>
      <vt:lpstr>Exercício</vt:lpstr>
      <vt:lpstr>Eixos</vt:lpstr>
      <vt:lpstr>Eixos</vt:lpstr>
      <vt:lpstr>Eixos</vt:lpstr>
      <vt:lpstr>Eixos</vt:lpstr>
      <vt:lpstr>Eixos</vt:lpstr>
      <vt:lpstr>Eixos</vt:lpstr>
      <vt:lpstr>Exercício</vt:lpstr>
      <vt:lpstr>Atualizações em Visualizações</vt:lpstr>
      <vt:lpstr>Updates em Plots </vt:lpstr>
      <vt:lpstr>Updates em Plots </vt:lpstr>
      <vt:lpstr>D3 – Seleções</vt:lpstr>
      <vt:lpstr>Adicionar Navegação, Interação e Dinamismo nas Viualizações</vt:lpstr>
      <vt:lpstr>Que Tipo de Interações Gostaríamos de Fazer?</vt:lpstr>
      <vt:lpstr>Que Tipo de Interações Gostaríamos de Fazer?</vt:lpstr>
      <vt:lpstr>Brushes (Seleção com Mouse)</vt:lpstr>
      <vt:lpstr>Brushes (Seleção com Mouse)</vt:lpstr>
      <vt:lpstr>Brushes (Seleção com Mouse)</vt:lpstr>
      <vt:lpstr>Brushes (Seleção com Mouse)</vt:lpstr>
      <vt:lpstr>Brushes (Seleção com Mouse)</vt:lpstr>
      <vt:lpstr>Zoom e Pan</vt:lpstr>
      <vt:lpstr>Zoom e Pan</vt:lpstr>
      <vt:lpstr>Transições</vt:lpstr>
      <vt:lpstr>Transições</vt:lpstr>
      <vt:lpstr>Atualização das Visualizações</vt:lpstr>
      <vt:lpstr>Atualização das Visualizações</vt:lpstr>
      <vt:lpstr>Reusable Plots</vt:lpstr>
      <vt:lpstr>Coordinated Views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Visualização  de Dados em D3</dc:title>
  <dc:creator>Nivan Ferreira</dc:creator>
  <cp:lastModifiedBy>Nivan Ferreira</cp:lastModifiedBy>
  <cp:revision>35</cp:revision>
  <dcterms:created xsi:type="dcterms:W3CDTF">2017-10-25T21:33:10Z</dcterms:created>
  <dcterms:modified xsi:type="dcterms:W3CDTF">2017-10-27T00:26:10Z</dcterms:modified>
</cp:coreProperties>
</file>