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B7AE08-CCB9-4F6E-88FD-7F4768DAF745}">
  <a:tblStyle styleId="{FEB7AE08-CCB9-4F6E-88FD-7F4768DAF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ecfb8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ecfb8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que seria uma visão das instituições. Clínicas e hospitais.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ff9d55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ff9d55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da criptografia que permite anonimizar os dados, mas eles continuam transparentes para o usuário. O paciente deve permitir o acesso aos seus dados, fazendo com que ele fique em controle deles o tempo todo.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ff9d55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ff9d55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Ligeiro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8cfb7a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8cfb7a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Ligeiro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eac2b2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eac2b2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Ligeiro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eac2b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eac2b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8cfb7ac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8cfb7ac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8cfb7ac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8cfb7ac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f3ca97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f3ca97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8cfb7a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8cfb7a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cfb7a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cfb7a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solução utiliza de Blockchain e Smart Contracts para criar uma plataforma que democratiza o acesso às informações médicas.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f3ca974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f3ca974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Borba.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 do paciente, infos gerais sobre o bloco e endereço dos dados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f3ca974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f3ca974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Borba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f3ca974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f3ca974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MUoQWFRD7JI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youtu.be/MUoQWFRD7J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valor.com.br/valor1000/2013/rankingmaioressegurosau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Block-Med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Médicos Acessíveis a Todos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Protótipo/Demo</a:t>
            </a:r>
            <a:endParaRPr/>
          </a:p>
        </p:txBody>
      </p:sp>
      <p:pic>
        <p:nvPicPr>
          <p:cNvPr descr="Demonstração do projeto de Ativos Digitais &amp; Blockchain&#10;&#10;Bruno Porto&#10;Filipe Borba&#10;Frederico Curti&#10;Gabriel Ligeiro" id="146" name="Google Shape;146;p22" title="Block-Med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050" y="1084375"/>
            <a:ext cx="4401900" cy="31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3167700" y="4425150"/>
            <a:ext cx="28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https://youtu.be/MUoQWFRD7JI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</a:t>
            </a:r>
            <a:r>
              <a:rPr lang="pt-BR"/>
              <a:t> do Usuário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221200" y="1478975"/>
            <a:ext cx="66111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cadastro do usuário seria feita pelo próprio usuário ou pelas instituições.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 o cadastro, o usuário receberia uma </a:t>
            </a:r>
            <a:r>
              <a:rPr b="1" lang="pt-BR"/>
              <a:t>chave privada</a:t>
            </a:r>
            <a:r>
              <a:rPr lang="pt-BR"/>
              <a:t> capaz de visualizar todo o seu histórico médico de maneira </a:t>
            </a:r>
            <a:r>
              <a:rPr b="1" lang="pt-BR"/>
              <a:t>segura e privada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</a:t>
            </a:r>
            <a:r>
              <a:rPr b="1" lang="pt-BR"/>
              <a:t>ntrada dos dados </a:t>
            </a:r>
            <a:r>
              <a:rPr lang="pt-BR"/>
              <a:t>será feita pelas próprias instituições e clínicas médicas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0" y="15616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</a:t>
            </a:r>
            <a:r>
              <a:rPr lang="pt-BR"/>
              <a:t> das Instituições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363550" y="1481050"/>
            <a:ext cx="15777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 de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Exame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4"/>
          <p:cNvCxnSpPr/>
          <p:nvPr/>
        </p:nvCxnSpPr>
        <p:spPr>
          <a:xfrm>
            <a:off x="3397450" y="2064400"/>
            <a:ext cx="21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100" y="1685727"/>
            <a:ext cx="1134648" cy="9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983700" y="1176325"/>
            <a:ext cx="14973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Block Med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783150" y="2117000"/>
            <a:ext cx="157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armazenamento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na rede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904575" y="2966200"/>
            <a:ext cx="74049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b="1" lang="pt-BR" sz="1300">
                <a:latin typeface="Proxima Nova"/>
                <a:ea typeface="Proxima Nova"/>
                <a:cs typeface="Proxima Nova"/>
                <a:sym typeface="Proxima Nova"/>
              </a:rPr>
              <a:t>Terceirização da infraestrutura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de armazenamento de dados. </a:t>
            </a:r>
            <a:r>
              <a:rPr b="1" lang="pt-BR" sz="1300">
                <a:latin typeface="Proxima Nova"/>
                <a:ea typeface="Proxima Nova"/>
                <a:cs typeface="Proxima Nova"/>
                <a:sym typeface="Proxima Nova"/>
              </a:rPr>
              <a:t>Redução desse custo,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que poderia ser revertido à </a:t>
            </a:r>
            <a:r>
              <a:rPr b="1" lang="pt-BR" sz="1300">
                <a:latin typeface="Proxima Nova"/>
                <a:ea typeface="Proxima Nova"/>
                <a:cs typeface="Proxima Nova"/>
                <a:sym typeface="Proxima Nova"/>
              </a:rPr>
              <a:t>análise dos dados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b="1" lang="pt-BR" sz="1300">
                <a:latin typeface="Proxima Nova"/>
                <a:ea typeface="Proxima Nova"/>
                <a:cs typeface="Proxima Nova"/>
                <a:sym typeface="Proxima Nova"/>
              </a:rPr>
              <a:t>Padronização dos dados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entre todas as instituições e pesquisas.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Mantemos o processo de análise, apenas movendo os dados para outro local e oferecendo suporte à consulta dos mesmos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Como a Blockchain se manterá economicamente?</a:t>
            </a:r>
            <a:endParaRPr sz="2700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596950" y="2299225"/>
            <a:ext cx="20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BLOCK CHAIN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Apenas a assinatura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Canal unificado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Base de dados enorme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13675" y="2375425"/>
            <a:ext cx="24033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ATUALMENTE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8F9FA"/>
                </a:highlight>
              </a:rPr>
              <a:t>Alto Custo</a:t>
            </a:r>
            <a:endParaRPr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8F9FA"/>
                </a:highlight>
              </a:rPr>
              <a:t>Diversos Canais</a:t>
            </a:r>
            <a:endParaRPr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8F9FA"/>
                </a:highlight>
              </a:rPr>
              <a:t>Falta de Dados</a:t>
            </a:r>
            <a:endParaRPr>
              <a:highlight>
                <a:srgbClr val="F8F9FA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5"/>
          <p:cNvCxnSpPr/>
          <p:nvPr/>
        </p:nvCxnSpPr>
        <p:spPr>
          <a:xfrm>
            <a:off x="3386225" y="3229775"/>
            <a:ext cx="2023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2696250" y="1090875"/>
            <a:ext cx="37515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Proxima Nova"/>
                <a:ea typeface="Proxima Nova"/>
                <a:cs typeface="Proxima Nova"/>
                <a:sym typeface="Proxima Nova"/>
              </a:rPr>
              <a:t>Seguradoras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Proxima Nova"/>
                <a:ea typeface="Proxima Nova"/>
                <a:cs typeface="Proxima Nova"/>
                <a:sym typeface="Proxima Nova"/>
              </a:rPr>
              <a:t>Pesquisadores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Proxima Nova"/>
                <a:ea typeface="Proxima Nova"/>
                <a:cs typeface="Proxima Nova"/>
                <a:sym typeface="Proxima Nova"/>
              </a:rPr>
              <a:t>Prestadores de Serviço de Saúde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618225" y="2802875"/>
            <a:ext cx="140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Block Med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Prós e contras da solução</a:t>
            </a:r>
            <a:endParaRPr/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952500" y="102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{FEB7AE08-CCB9-4F6E-88FD-7F4768DAF745}</a:tableStyleId>
              </a:tblPr>
              <a:tblGrid>
                <a:gridCol w="3619500"/>
                <a:gridCol w="3619500"/>
              </a:tblGrid>
              <a:tr h="4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Prós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Contras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democratização do acesso aos dados (acesso após a assinatura)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Dificuldade de convencer os grandes players a aderirem ao sistema (processos enraizados)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Combate ao inerente monopólio do mercado de 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Modelagem de dados complexa (blockchain + offchain)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Análises e predições mais precisas (maior base de dados)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Sistema complexo (vários tipos de usuário, criptografia,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Mais saúde e melhor qualidade de vida aos indivíduos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Alto Custo de Manutenção da Rede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segurança (dados encriptados, anonimizados,</a:t>
                      </a:r>
                      <a:r>
                        <a:rPr i="1" lang="pt-BR"/>
                        <a:t> </a:t>
                      </a:r>
                      <a:r>
                        <a:rPr lang="pt-BR"/>
                        <a:t>invioláveis</a:t>
                      </a:r>
                      <a:r>
                        <a:rPr lang="pt-BR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93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754150" y="1674600"/>
            <a:ext cx="36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Porto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Filipe Borba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Frederico Curti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Gabriel Ligeiro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Professor: Raul Ikeda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apresentação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Contexto atual do gerenciamento de dados médicos na sociedade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Quais as principais dores da sociedade?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solução Block-Med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Qual a nossa motivação?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nossa solução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Armazenamento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Visualização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Detalhes do funcionamento da solução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Ponta do usuário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Ponta das instituições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Modelo de negócios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Prós e contras da solução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Vídeo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atual do gerenciamento de dados médicos na sociedade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1407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dores dos usuários: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tem canal unificado dos exames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falta da noção geral do seu histórico médico.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Dores de Seguradoras: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Dados dispersos entre diversas empresas e instituições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Favorece o monopólio de algumas poucas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Aumento do custo de aquisição e manutenção de grandes quantidades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Dores de Prestadores de Serviços de Saúde: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Pouca ou nenhuma noção do histórico médico dos pacientes ou seus antepassados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Muito esforço em gerenciar, quando disponível, os dados históricos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Dores de Pesquisadores: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Muita dificuldade em compilar e/ou gerar os dados necessários para uma pesquisa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Custo elevado executar a tarefa acima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32975" y="18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atual do gerenciamento de dados médicos na sociedade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“The nature of information technology encourages monopoly.” - Yuval Noah Harari - Roda Viva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007475"/>
            <a:ext cx="8520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 maior a quantidade de dados disponível, mais acuradas serão previsões e estimativas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Ranking do valor econômico: 12 empresas só no brasil (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https://www.valor.com.br/valor1000/2013/rankingmaioressegurosaude</a:t>
            </a:r>
            <a:r>
              <a:rPr lang="pt-BR"/>
              <a:t> - acesso 13/06/2020)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nossa motivação?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75" y="1784650"/>
            <a:ext cx="859200" cy="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450" y="1784650"/>
            <a:ext cx="859200" cy="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325" y="1784650"/>
            <a:ext cx="859200" cy="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700" y="1872600"/>
            <a:ext cx="8592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09550" y="2927750"/>
            <a:ext cx="11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Inovação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986025" y="2927750"/>
            <a:ext cx="11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Segurança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102450" y="2927750"/>
            <a:ext cx="13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Confiabilidade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061275" y="2927750"/>
            <a:ext cx="1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Democratização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3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Nossa Solução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15340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2197975"/>
            <a:ext cx="1587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Clínicas diagnósticas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3275" y="3064050"/>
            <a:ext cx="1379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Hospitais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013400" y="2900400"/>
            <a:ext cx="1650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Pesquisadores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013400" y="1746950"/>
            <a:ext cx="16506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Usuários/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Médicos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8"/>
          <p:cNvCxnSpPr>
            <a:stCxn id="99" idx="3"/>
            <a:endCxn id="98" idx="1"/>
          </p:cNvCxnSpPr>
          <p:nvPr/>
        </p:nvCxnSpPr>
        <p:spPr>
          <a:xfrm>
            <a:off x="1899600" y="2518525"/>
            <a:ext cx="1677000" cy="87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4" name="Google Shape;104;p18"/>
          <p:cNvCxnSpPr>
            <a:stCxn id="100" idx="3"/>
          </p:cNvCxnSpPr>
          <p:nvPr/>
        </p:nvCxnSpPr>
        <p:spPr>
          <a:xfrm flipH="1" rot="10800000">
            <a:off x="1842975" y="2948400"/>
            <a:ext cx="1494300" cy="327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8"/>
          <p:cNvCxnSpPr>
            <a:stCxn id="102" idx="1"/>
          </p:cNvCxnSpPr>
          <p:nvPr/>
        </p:nvCxnSpPr>
        <p:spPr>
          <a:xfrm flipH="1">
            <a:off x="6058800" y="2099450"/>
            <a:ext cx="954600" cy="257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6" name="Google Shape;106;p18"/>
          <p:cNvCxnSpPr>
            <a:endCxn id="101" idx="1"/>
          </p:cNvCxnSpPr>
          <p:nvPr/>
        </p:nvCxnSpPr>
        <p:spPr>
          <a:xfrm>
            <a:off x="6120000" y="2785650"/>
            <a:ext cx="893400" cy="326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7" name="Google Shape;107;p18"/>
          <p:cNvSpPr txBox="1"/>
          <p:nvPr/>
        </p:nvSpPr>
        <p:spPr>
          <a:xfrm>
            <a:off x="1140734" y="4229275"/>
            <a:ext cx="686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Todos abastecem e consomem a mesma base de dados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- </a:t>
            </a:r>
            <a:r>
              <a:rPr lang="pt-BR"/>
              <a:t>Características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787200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rede apenas as </a:t>
            </a:r>
            <a:r>
              <a:rPr b="1" lang="pt-BR"/>
              <a:t>informações essenciais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Exames e outros históricos médicos são salvos off-chain. A referência a esses arquivos fica dentro da rede.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única</a:t>
            </a:r>
            <a:r>
              <a:rPr lang="pt-BR"/>
              <a:t> maneira de acessar os dados é a partir do endereço presente nos blocos.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Os dados não podem ser adulterados.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armazenar </a:t>
            </a:r>
            <a:r>
              <a:rPr b="1" lang="pt-BR"/>
              <a:t>diversos tipos de dados.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943" y="3192449"/>
            <a:ext cx="1883876" cy="16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- Informação dos blocos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299400" y="2847300"/>
            <a:ext cx="2545200" cy="194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Bloco: Hash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Id do paciente: XXXX (obrigatório)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link para os dados (DB) comum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Infos gerais do bloco:tipo, formatação, etc.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Hash ID do bloco anterior</a:t>
            </a:r>
            <a:endParaRPr sz="1300"/>
          </a:p>
        </p:txBody>
      </p:sp>
      <p:sp>
        <p:nvSpPr>
          <p:cNvPr id="121" name="Google Shape;121;p20"/>
          <p:cNvSpPr/>
          <p:nvPr/>
        </p:nvSpPr>
        <p:spPr>
          <a:xfrm>
            <a:off x="471950" y="2847300"/>
            <a:ext cx="2545200" cy="194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Bloco: Hash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Id do paciente: XXXX (obrigatório)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link para os dados (DB) comum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Infos gerais do bloco:tipo, formatação, etc.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Hash ID do bloco anterior</a:t>
            </a:r>
            <a:endParaRPr sz="1300"/>
          </a:p>
        </p:txBody>
      </p:sp>
      <p:sp>
        <p:nvSpPr>
          <p:cNvPr id="122" name="Google Shape;122;p20"/>
          <p:cNvSpPr/>
          <p:nvPr/>
        </p:nvSpPr>
        <p:spPr>
          <a:xfrm>
            <a:off x="6126850" y="2847300"/>
            <a:ext cx="2545200" cy="194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Bloco: Hash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Id do paciente: XXXX (obrigatório)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link para os dados (DB) comum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Infos gerais do bloco:tipo, formatação, etc.  </a:t>
            </a:r>
            <a:r>
              <a:rPr lang="pt-BR" sz="1300"/>
              <a:t>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Hash ID do bloco anterior</a:t>
            </a:r>
            <a:endParaRPr sz="1300"/>
          </a:p>
        </p:txBody>
      </p:sp>
      <p:cxnSp>
        <p:nvCxnSpPr>
          <p:cNvPr id="123" name="Google Shape;123;p20"/>
          <p:cNvCxnSpPr/>
          <p:nvPr/>
        </p:nvCxnSpPr>
        <p:spPr>
          <a:xfrm>
            <a:off x="2818950" y="3135949"/>
            <a:ext cx="564300" cy="13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5634950" y="3135949"/>
            <a:ext cx="564300" cy="13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2950" y="3178955"/>
            <a:ext cx="564300" cy="13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8450950" y="3178955"/>
            <a:ext cx="564300" cy="130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7" name="Google Shape;127;p20"/>
          <p:cNvCxnSpPr>
            <a:stCxn id="128" idx="2"/>
            <a:endCxn id="120" idx="0"/>
          </p:cNvCxnSpPr>
          <p:nvPr/>
        </p:nvCxnSpPr>
        <p:spPr>
          <a:xfrm>
            <a:off x="4572003" y="2125456"/>
            <a:ext cx="0" cy="72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975" y="823456"/>
            <a:ext cx="1576057" cy="130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>
            <a:stCxn id="128" idx="1"/>
            <a:endCxn id="121" idx="0"/>
          </p:cNvCxnSpPr>
          <p:nvPr/>
        </p:nvCxnSpPr>
        <p:spPr>
          <a:xfrm flipH="1">
            <a:off x="1744575" y="1474456"/>
            <a:ext cx="2039400" cy="1372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0" name="Google Shape;130;p20"/>
          <p:cNvCxnSpPr>
            <a:stCxn id="128" idx="3"/>
            <a:endCxn id="122" idx="0"/>
          </p:cNvCxnSpPr>
          <p:nvPr/>
        </p:nvCxnSpPr>
        <p:spPr>
          <a:xfrm>
            <a:off x="5360031" y="1474456"/>
            <a:ext cx="2039400" cy="1372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1" name="Google Shape;131;p20"/>
          <p:cNvSpPr txBox="1"/>
          <p:nvPr/>
        </p:nvSpPr>
        <p:spPr>
          <a:xfrm>
            <a:off x="63500" y="4382100"/>
            <a:ext cx="56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8817050" y="4382100"/>
            <a:ext cx="56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516850" y="823450"/>
            <a:ext cx="2327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Armazenamento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criptografado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aos dados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787200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de interface amigável para que o usuário tenha seus dados sob controle a todo momento e possa permitir seus médicos a acessá-los.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</a:t>
            </a:r>
            <a:r>
              <a:rPr b="1" lang="pt-BR"/>
              <a:t>aos demais usuários</a:t>
            </a:r>
            <a:r>
              <a:rPr lang="pt-BR"/>
              <a:t> da rede </a:t>
            </a:r>
            <a:r>
              <a:rPr b="1" lang="pt-BR"/>
              <a:t>acesso irrestrito</a:t>
            </a:r>
            <a:r>
              <a:rPr lang="pt-BR"/>
              <a:t> </a:t>
            </a:r>
            <a:r>
              <a:rPr b="1" lang="pt-BR"/>
              <a:t>aos dados</a:t>
            </a:r>
            <a:r>
              <a:rPr lang="pt-BR"/>
              <a:t>, porém de maneira </a:t>
            </a:r>
            <a:r>
              <a:rPr b="1" lang="pt-BR"/>
              <a:t>100%</a:t>
            </a:r>
            <a:r>
              <a:rPr lang="pt-BR"/>
              <a:t> </a:t>
            </a:r>
            <a:r>
              <a:rPr b="1" lang="pt-BR"/>
              <a:t>anônima.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Permite ao paciente acesso aos dados pessoais.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Plataformas diferentes para usuários diferentes, visando uma experiência personalizada.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438" y="28002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