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62" r:id="rId5"/>
    <p:sldId id="263" r:id="rId6"/>
    <p:sldId id="265" r:id="rId7"/>
    <p:sldId id="261" r:id="rId8"/>
    <p:sldId id="266" r:id="rId9"/>
    <p:sldId id="268" r:id="rId10"/>
    <p:sldId id="264" r:id="rId11"/>
    <p:sldId id="276" r:id="rId12"/>
    <p:sldId id="277" r:id="rId13"/>
    <p:sldId id="278" r:id="rId14"/>
    <p:sldId id="279" r:id="rId15"/>
    <p:sldId id="280" r:id="rId16"/>
    <p:sldId id="281" r:id="rId17"/>
    <p:sldId id="267" r:id="rId18"/>
    <p:sldId id="269" r:id="rId19"/>
    <p:sldId id="282" r:id="rId20"/>
    <p:sldId id="283" r:id="rId21"/>
    <p:sldId id="284" r:id="rId22"/>
    <p:sldId id="270" r:id="rId23"/>
    <p:sldId id="271" r:id="rId24"/>
    <p:sldId id="272" r:id="rId25"/>
    <p:sldId id="273" r:id="rId26"/>
    <p:sldId id="274" r:id="rId27"/>
    <p:sldId id="27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711" autoAdjust="0"/>
  </p:normalViewPr>
  <p:slideViewPr>
    <p:cSldViewPr snapToGrid="0" snapToObjects="1">
      <p:cViewPr varScale="1">
        <p:scale>
          <a:sx n="67" d="100"/>
          <a:sy n="67" d="100"/>
        </p:scale>
        <p:origin x="56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3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8DC402-DFCE-4BBC-84F8-87E1857811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A3F04-793B-451A-BC67-57397AC1E7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F568-F51C-4D1F-B50F-5004610FEA67}" type="datetimeFigureOut">
              <a:rPr lang="pt-PT" smtClean="0"/>
              <a:t>23/07/2019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30CFE-7B53-4CC5-896D-76ADD600A0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556DC-D629-43AA-88D1-78740A9C90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171C7-9F05-4D4A-AAC5-DC474FF014E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6074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CD249-64A8-42BF-9CB8-BED1216006A2}" type="datetimeFigureOut">
              <a:rPr lang="pt-PT" smtClean="0"/>
              <a:t>23/07/2019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D94B4-E2A2-42A5-A380-79804E5863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2493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400215"/>
            <a:ext cx="8413262" cy="5633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Master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49BCA2-BB0D-45B5-B0AE-EE95CE1F76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03326" y="4300151"/>
            <a:ext cx="2600456" cy="734626"/>
          </a:xfrm>
          <a:prstGeom prst="rect">
            <a:avLst/>
          </a:prstGeom>
        </p:spPr>
      </p:pic>
      <p:sp>
        <p:nvSpPr>
          <p:cNvPr id="13" name="Picture Placeholder 17">
            <a:extLst>
              <a:ext uri="{FF2B5EF4-FFF2-40B4-BE49-F238E27FC236}">
                <a16:creationId xmlns:a16="http://schemas.microsoft.com/office/drawing/2014/main" id="{9C1DB4DE-F61C-4A8B-B9A1-D3D43F7C781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42251" y="4302339"/>
            <a:ext cx="2853749" cy="732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r>
              <a:rPr lang="pt-PT" dirty="0"/>
              <a:t>CLIENT LOGO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74906BA6-56D5-45DC-815F-376D67A0D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4400" y="296356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7/23/2019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3669B9-E693-4A79-8D02-0B63262F09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662" y="1877861"/>
            <a:ext cx="1664675" cy="1608053"/>
          </a:xfrm>
          <a:prstGeom prst="rect">
            <a:avLst/>
          </a:prstGeom>
        </p:spPr>
      </p:pic>
      <p:pic>
        <p:nvPicPr>
          <p:cNvPr id="8" name="Graphic 39">
            <a:extLst>
              <a:ext uri="{FF2B5EF4-FFF2-40B4-BE49-F238E27FC236}">
                <a16:creationId xmlns:a16="http://schemas.microsoft.com/office/drawing/2014/main" id="{8E52C119-3C15-4FAF-8D7F-C3B144F2C8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337" y="2416986"/>
            <a:ext cx="477234" cy="54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543759"/>
            <a:ext cx="10972800" cy="4525963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800" b="1"/>
            </a:lvl1pPr>
            <a:lvl2pPr>
              <a:defRPr sz="4000" b="1"/>
            </a:lvl2pPr>
            <a:lvl3pPr>
              <a:defRPr sz="100" b="1"/>
            </a:lvl3pPr>
            <a:lvl4pPr>
              <a:defRPr sz="1600"/>
            </a:lvl4pPr>
            <a:lvl5pPr>
              <a:defRPr sz="1200"/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PT" sz="1600" b="0" spc="200" dirty="0">
                <a:solidFill>
                  <a:srgbClr val="002060"/>
                </a:solidFill>
                <a:cs typeface="Calibri"/>
              </a:rPr>
              <a:t>Level 1</a:t>
            </a:r>
          </a:p>
          <a:p>
            <a:pPr marL="7429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PT" sz="1600" b="0" spc="200" dirty="0">
                <a:solidFill>
                  <a:srgbClr val="002060"/>
                </a:solidFill>
                <a:cs typeface="Calibri"/>
              </a:rPr>
              <a:t>Level 2</a:t>
            </a:r>
          </a:p>
          <a:p>
            <a:pPr marL="11430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PT" sz="1600" b="0" spc="200" dirty="0">
                <a:solidFill>
                  <a:srgbClr val="002060"/>
                </a:solidFill>
                <a:cs typeface="Calibri"/>
              </a:rPr>
              <a:t>Level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pt-PT" sz="1600" b="0" spc="200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39">
            <a:extLst>
              <a:ext uri="{FF2B5EF4-FFF2-40B4-BE49-F238E27FC236}">
                <a16:creationId xmlns:a16="http://schemas.microsoft.com/office/drawing/2014/main" id="{D7A193E8-C5D6-4FAF-894B-8BAF8D019F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618"/>
            <a:ext cx="370703" cy="4245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2942B5-5AF8-49B0-BD8C-862D850A182F}"/>
              </a:ext>
            </a:extLst>
          </p:cNvPr>
          <p:cNvSpPr/>
          <p:nvPr userDrawn="1"/>
        </p:nvSpPr>
        <p:spPr>
          <a:xfrm>
            <a:off x="370703" y="647898"/>
            <a:ext cx="1182129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PT" b="1" spc="200" dirty="0">
                <a:solidFill>
                  <a:srgbClr val="002060"/>
                </a:solidFill>
                <a:cs typeface="Calibri"/>
              </a:rPr>
              <a:t>Índice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410C8E-4EE5-4E7E-8258-795BBEE985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48096" y="223799"/>
            <a:ext cx="1292483" cy="365125"/>
          </a:xfrm>
          <a:prstGeom prst="rect">
            <a:avLst/>
          </a:prstGeom>
        </p:spPr>
      </p:pic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181708DD-E09C-4DD5-AD3F-6519F65AB4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94785" y="192161"/>
            <a:ext cx="1927225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r>
              <a:rPr lang="pt-PT" dirty="0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2E10D8B-E37E-4B3D-A54E-D329CC887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361"/>
            <a:ext cx="3556000" cy="2999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Master title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543759"/>
            <a:ext cx="10972800" cy="4525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/>
            </a:lvl1pPr>
            <a:lvl3pPr>
              <a:defRPr sz="1600" b="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Graphic 39">
            <a:extLst>
              <a:ext uri="{FF2B5EF4-FFF2-40B4-BE49-F238E27FC236}">
                <a16:creationId xmlns:a16="http://schemas.microsoft.com/office/drawing/2014/main" id="{D7A193E8-C5D6-4FAF-894B-8BAF8D019F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618"/>
            <a:ext cx="370703" cy="4245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2942B5-5AF8-49B0-BD8C-862D850A182F}"/>
              </a:ext>
            </a:extLst>
          </p:cNvPr>
          <p:cNvSpPr/>
          <p:nvPr userDrawn="1"/>
        </p:nvSpPr>
        <p:spPr>
          <a:xfrm>
            <a:off x="370703" y="647898"/>
            <a:ext cx="1182129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PT" b="1" spc="200" dirty="0">
                <a:solidFill>
                  <a:srgbClr val="002060"/>
                </a:solidFill>
                <a:cs typeface="Calibri"/>
              </a:rPr>
              <a:t>Tema do slide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410C8E-4EE5-4E7E-8258-795BBEE985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48096" y="223799"/>
            <a:ext cx="1292483" cy="365125"/>
          </a:xfrm>
          <a:prstGeom prst="rect">
            <a:avLst/>
          </a:prstGeom>
        </p:spPr>
      </p:pic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181708DD-E09C-4DD5-AD3F-6519F65AB4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94785" y="192161"/>
            <a:ext cx="1927225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r>
              <a:rPr lang="pt-PT" dirty="0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B0A5113-1CD8-4DA5-8B2C-44207E8BC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361"/>
            <a:ext cx="3556000" cy="2999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A4EBE8D-9497-43EA-810B-155391444200}"/>
              </a:ext>
            </a:extLst>
          </p:cNvPr>
          <p:cNvSpPr txBox="1">
            <a:spLocks/>
          </p:cNvSpPr>
          <p:nvPr userDrawn="1"/>
        </p:nvSpPr>
        <p:spPr>
          <a:xfrm>
            <a:off x="0" y="345989"/>
            <a:ext cx="3556000" cy="286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0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200" b="0" spc="200" dirty="0">
                <a:solidFill>
                  <a:srgbClr val="002060"/>
                </a:solidFill>
                <a:cs typeface="Calibri"/>
              </a:rPr>
              <a:t>Capitulo</a:t>
            </a:r>
            <a:endParaRPr lang="en-US" sz="1200" b="0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22FFEA0-F892-4559-A2B0-22AF32A7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7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0702" y="1129469"/>
            <a:ext cx="11669877" cy="50806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  <a:lvl3pPr>
              <a:defRPr sz="1600" b="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en-US" dirty="0"/>
              <a:t>Plain text</a:t>
            </a:r>
          </a:p>
        </p:txBody>
      </p:sp>
      <p:pic>
        <p:nvPicPr>
          <p:cNvPr id="9" name="Graphic 39">
            <a:extLst>
              <a:ext uri="{FF2B5EF4-FFF2-40B4-BE49-F238E27FC236}">
                <a16:creationId xmlns:a16="http://schemas.microsoft.com/office/drawing/2014/main" id="{D7A193E8-C5D6-4FAF-894B-8BAF8D019F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618"/>
            <a:ext cx="370703" cy="4245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2942B5-5AF8-49B0-BD8C-862D850A182F}"/>
              </a:ext>
            </a:extLst>
          </p:cNvPr>
          <p:cNvSpPr/>
          <p:nvPr userDrawn="1"/>
        </p:nvSpPr>
        <p:spPr>
          <a:xfrm>
            <a:off x="370703" y="647898"/>
            <a:ext cx="1182129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PT" b="1" spc="200" dirty="0">
                <a:solidFill>
                  <a:srgbClr val="002060"/>
                </a:solidFill>
                <a:cs typeface="Calibri"/>
              </a:rPr>
              <a:t>Tema do slide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410C8E-4EE5-4E7E-8258-795BBEE985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48096" y="223799"/>
            <a:ext cx="1292483" cy="365125"/>
          </a:xfrm>
          <a:prstGeom prst="rect">
            <a:avLst/>
          </a:prstGeom>
        </p:spPr>
      </p:pic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181708DD-E09C-4DD5-AD3F-6519F65AB4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94785" y="192161"/>
            <a:ext cx="1927225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r>
              <a:rPr lang="pt-PT" dirty="0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B0A5113-1CD8-4DA5-8B2C-44207E8BC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361"/>
            <a:ext cx="3556000" cy="2999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A4EBE8D-9497-43EA-810B-155391444200}"/>
              </a:ext>
            </a:extLst>
          </p:cNvPr>
          <p:cNvSpPr txBox="1">
            <a:spLocks/>
          </p:cNvSpPr>
          <p:nvPr userDrawn="1"/>
        </p:nvSpPr>
        <p:spPr>
          <a:xfrm>
            <a:off x="0" y="345989"/>
            <a:ext cx="3556000" cy="286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0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200" b="0" spc="200" dirty="0">
                <a:solidFill>
                  <a:srgbClr val="002060"/>
                </a:solidFill>
                <a:cs typeface="Calibri"/>
              </a:rPr>
              <a:t>Capitulo</a:t>
            </a:r>
            <a:endParaRPr lang="en-US" sz="1200" b="0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7343BE6-B8E2-43A7-932E-1C731781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1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0648" y="4135204"/>
            <a:ext cx="11621351" cy="4456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algn="l">
              <a:defRPr sz="2800" b="1" cap="all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pt-PT" sz="2800" b="0" spc="200" dirty="0">
                <a:solidFill>
                  <a:srgbClr val="002060"/>
                </a:solidFill>
                <a:cs typeface="Calibri"/>
              </a:rPr>
              <a:t>Capitulo</a:t>
            </a:r>
            <a:endParaRPr lang="en-US" sz="2800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70780F-3D66-41B9-B871-38BD762A1F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5204"/>
            <a:ext cx="461326" cy="4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C3644B-FF0B-4C53-887B-3091CE8637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48096" y="223799"/>
            <a:ext cx="1292483" cy="365125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44AE1518-6B4D-4C36-96A5-980D7C20DC4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94785" y="192161"/>
            <a:ext cx="1927225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r>
              <a:rPr lang="pt-PT" dirty="0"/>
              <a:t>CLIENT LOGO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60C9A2D-9C38-450C-BF17-E5D0EA096D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361"/>
            <a:ext cx="3556000" cy="2999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82725400-A4F2-476B-B619-9DDDBD6EA973}"/>
              </a:ext>
            </a:extLst>
          </p:cNvPr>
          <p:cNvSpPr txBox="1">
            <a:spLocks/>
          </p:cNvSpPr>
          <p:nvPr userDrawn="1"/>
        </p:nvSpPr>
        <p:spPr>
          <a:xfrm>
            <a:off x="0" y="345989"/>
            <a:ext cx="3556000" cy="286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0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200" b="0" spc="200" dirty="0">
                <a:solidFill>
                  <a:srgbClr val="002060"/>
                </a:solidFill>
                <a:cs typeface="Calibri"/>
              </a:rPr>
              <a:t>Capitulo</a:t>
            </a:r>
            <a:endParaRPr lang="en-US" sz="1200" b="0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AE7FB45-9FA2-47E0-93E2-706193D4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CF2D683-38EE-4656-BB0B-EF0CFA5D2E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2422" y="851780"/>
            <a:ext cx="11887200" cy="5400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/>
            </a:lvl1pPr>
            <a:lvl3pPr>
              <a:defRPr sz="1600" b="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116056-784A-4A57-ABF9-2C1C980A84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48096" y="223799"/>
            <a:ext cx="1292483" cy="365125"/>
          </a:xfrm>
          <a:prstGeom prst="rect">
            <a:avLst/>
          </a:prstGeom>
        </p:spPr>
      </p:pic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433C5C57-A3B0-4667-A1C1-FD801EA80CF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94785" y="192161"/>
            <a:ext cx="1927225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r>
              <a:rPr lang="pt-PT" dirty="0"/>
              <a:t>CLIENT LOGO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55264A8-F173-4A6E-96AF-A5920F7D47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361"/>
            <a:ext cx="3556000" cy="2999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B6577DBB-230B-495D-A590-422C036BC8E3}"/>
              </a:ext>
            </a:extLst>
          </p:cNvPr>
          <p:cNvSpPr txBox="1">
            <a:spLocks/>
          </p:cNvSpPr>
          <p:nvPr userDrawn="1"/>
        </p:nvSpPr>
        <p:spPr>
          <a:xfrm>
            <a:off x="0" y="345989"/>
            <a:ext cx="3556000" cy="286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0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200" b="0" spc="200" dirty="0">
                <a:solidFill>
                  <a:srgbClr val="002060"/>
                </a:solidFill>
                <a:cs typeface="Calibri"/>
              </a:rPr>
              <a:t>Capitulo</a:t>
            </a:r>
            <a:endParaRPr lang="en-US" sz="1200" b="0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3F4BD46-3073-4293-A128-F091AD29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51" r:id="rId5"/>
    <p:sldLayoutId id="2147483652" r:id="rId6"/>
    <p:sldLayoutId id="2147483654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ithub.com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hello-world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-scm.com/download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throbertson.github.io/GitBestPractices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GitHub / Git </a:t>
            </a:r>
            <a:r>
              <a:rPr lang="pt-PT" dirty="0" err="1"/>
              <a:t>Version</a:t>
            </a:r>
            <a:r>
              <a:rPr lang="pt-PT" dirty="0"/>
              <a:t> </a:t>
            </a:r>
            <a:r>
              <a:rPr lang="pt-PT" dirty="0" err="1"/>
              <a:t>Control</a:t>
            </a:r>
            <a:r>
              <a:rPr lang="pt-PT" dirty="0"/>
              <a:t> tudo que é preciso saber.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23FA4D-2132-4C23-B5D3-2D5C909A4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Github</a:t>
            </a:r>
            <a:r>
              <a:rPr lang="pt-PT" dirty="0"/>
              <a:t> instalação </a:t>
            </a:r>
          </a:p>
          <a:p>
            <a:endParaRPr lang="pt-PT" dirty="0"/>
          </a:p>
          <a:p>
            <a:r>
              <a:rPr lang="pt-PT" dirty="0">
                <a:hlinkClick r:id="rId2"/>
              </a:rPr>
              <a:t>https://www.github.com</a:t>
            </a:r>
            <a:r>
              <a:rPr lang="pt-PT" dirty="0"/>
              <a:t> </a:t>
            </a:r>
          </a:p>
          <a:p>
            <a:r>
              <a:rPr lang="pt-PT" dirty="0"/>
              <a:t>Escolher </a:t>
            </a:r>
            <a:r>
              <a:rPr lang="pt-PT" dirty="0" err="1"/>
              <a:t>username</a:t>
            </a:r>
            <a:r>
              <a:rPr lang="pt-PT" dirty="0"/>
              <a:t>  email e password</a:t>
            </a:r>
          </a:p>
          <a:p>
            <a:r>
              <a:rPr lang="pt-PT" dirty="0"/>
              <a:t>Registo normal </a:t>
            </a:r>
            <a:r>
              <a:rPr lang="pt-PT" dirty="0" err="1"/>
              <a:t>next</a:t>
            </a:r>
            <a:r>
              <a:rPr lang="pt-PT" dirty="0"/>
              <a:t> </a:t>
            </a:r>
            <a:r>
              <a:rPr lang="pt-PT" dirty="0" err="1"/>
              <a:t>next</a:t>
            </a:r>
            <a:r>
              <a:rPr lang="pt-PT" dirty="0"/>
              <a:t> nada de especial</a:t>
            </a:r>
          </a:p>
          <a:p>
            <a:endParaRPr lang="pt-P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7F522-E919-479F-B38A-8A13832A4E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286EAC-271C-421E-A34C-E12DEC67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24F29-6691-49DC-9CAC-9D2880A35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548" y="1111105"/>
            <a:ext cx="5605462" cy="31623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4497C3-8475-4FF4-824E-07BCC589EAB9}"/>
              </a:ext>
            </a:extLst>
          </p:cNvPr>
          <p:cNvSpPr/>
          <p:nvPr/>
        </p:nvSpPr>
        <p:spPr>
          <a:xfrm>
            <a:off x="304800" y="49367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/>
              <a:t>No final pedir para fazer parte dos repositórios privados da </a:t>
            </a:r>
            <a:r>
              <a:rPr lang="pt-PT" dirty="0" err="1"/>
              <a:t>Tlantic</a:t>
            </a:r>
            <a:r>
              <a:rPr lang="pt-PT" dirty="0"/>
              <a:t> para poder começar a contribuir para a equipa. </a:t>
            </a:r>
          </a:p>
        </p:txBody>
      </p:sp>
    </p:spTree>
    <p:extLst>
      <p:ext uri="{BB962C8B-B14F-4D97-AF65-F5344CB8AC3E}">
        <p14:creationId xmlns:p14="http://schemas.microsoft.com/office/powerpoint/2010/main" val="341312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637F33-BC14-456F-BC61-C75DFDE35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9825" y="1659469"/>
            <a:ext cx="5748372" cy="309938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42F83-4E2E-428B-9496-CC8EABC187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85B911-5FAF-4074-B7D8-B0FF1A6E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EBBB4-87FE-4C24-A861-8CE0A7D13B6C}"/>
              </a:ext>
            </a:extLst>
          </p:cNvPr>
          <p:cNvSpPr/>
          <p:nvPr/>
        </p:nvSpPr>
        <p:spPr>
          <a:xfrm>
            <a:off x="323850" y="141849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/>
              <a:t>Feito o registo ir ao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settings</a:t>
            </a:r>
            <a:r>
              <a:rPr lang="pt-PT" dirty="0"/>
              <a:t> preencher os dados e ganhar familiaridade com as diferentes opções.</a:t>
            </a:r>
          </a:p>
          <a:p>
            <a:r>
              <a:rPr lang="pt-PT" dirty="0"/>
              <a:t>Fazer o tutorial que esta no GitHub </a:t>
            </a:r>
            <a:r>
              <a:rPr lang="pt-PT" dirty="0" err="1"/>
              <a:t>guide</a:t>
            </a:r>
            <a:r>
              <a:rPr lang="pt-PT" dirty="0"/>
              <a:t>! Ou clicar neste link.</a:t>
            </a:r>
          </a:p>
          <a:p>
            <a:r>
              <a:rPr lang="pt-PT" dirty="0">
                <a:hlinkClick r:id="rId3"/>
              </a:rPr>
              <a:t>https://guides.github.com/activities/hello-world/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2909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FF0B3-7F84-4157-9693-BDA516D7CB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E71E31-1660-442C-8185-F4A2FD97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026" name="Picture 2" descr="new-repo-form">
            <a:extLst>
              <a:ext uri="{FF2B5EF4-FFF2-40B4-BE49-F238E27FC236}">
                <a16:creationId xmlns:a16="http://schemas.microsoft.com/office/drawing/2014/main" id="{B0176A81-029F-470B-A80B-98C008FB50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822" y="2160032"/>
            <a:ext cx="5328139" cy="322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09B0BF-84BE-466A-81BE-E991DA088251}"/>
              </a:ext>
            </a:extLst>
          </p:cNvPr>
          <p:cNvSpPr txBox="1"/>
          <p:nvPr/>
        </p:nvSpPr>
        <p:spPr>
          <a:xfrm>
            <a:off x="1266825" y="1790700"/>
            <a:ext cx="249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1. </a:t>
            </a:r>
            <a:r>
              <a:rPr lang="en-US" b="1" dirty="0" err="1"/>
              <a:t>Criar</a:t>
            </a:r>
            <a:r>
              <a:rPr lang="en-US" b="1" dirty="0"/>
              <a:t> um  </a:t>
            </a:r>
            <a:r>
              <a:rPr lang="en-US" b="1" dirty="0" err="1"/>
              <a:t>Repositorio</a:t>
            </a:r>
            <a:endParaRPr 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F3A030F-C9AC-435E-89D0-293210BEF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64" y="2451809"/>
            <a:ext cx="3556000" cy="195438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In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the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upper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right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corner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,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next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to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your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avatar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or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identicon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,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click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 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and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then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select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kumimoji="0" lang="pt-PT" altLang="pt-PT" sz="13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New </a:t>
            </a:r>
            <a:r>
              <a:rPr kumimoji="0" lang="pt-PT" altLang="pt-PT" sz="13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repository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Name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your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repository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hello-world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Write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a short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description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Select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kumimoji="0" lang="pt-PT" altLang="pt-PT" sz="13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Initialize</a:t>
            </a:r>
            <a:r>
              <a:rPr kumimoji="0" lang="pt-PT" altLang="pt-PT" sz="13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this</a:t>
            </a:r>
            <a:r>
              <a:rPr kumimoji="0" lang="pt-PT" altLang="pt-PT" sz="13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repository</a:t>
            </a:r>
            <a:r>
              <a:rPr kumimoji="0" lang="pt-PT" altLang="pt-PT" sz="13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with</a:t>
            </a:r>
            <a:r>
              <a:rPr kumimoji="0" lang="pt-PT" altLang="pt-PT" sz="13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a README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4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BA58A4-401F-42B3-BDCC-4677F639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43759"/>
            <a:ext cx="6267450" cy="2628191"/>
          </a:xfrm>
        </p:spPr>
        <p:txBody>
          <a:bodyPr/>
          <a:lstStyle/>
          <a:p>
            <a:r>
              <a:rPr lang="en-US" dirty="0"/>
              <a:t>Step 2. Create a Branch</a:t>
            </a:r>
          </a:p>
          <a:p>
            <a:endParaRPr lang="pt-P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00579-6E0D-44CC-9B64-4150F3F46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479B-42DA-4BFB-B1EC-DC61A1D0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2050" name="Picture 2" descr="a branch">
            <a:extLst>
              <a:ext uri="{FF2B5EF4-FFF2-40B4-BE49-F238E27FC236}">
                <a16:creationId xmlns:a16="http://schemas.microsoft.com/office/drawing/2014/main" id="{68B87D95-8EB3-431A-9513-CFCF4DCD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465" y="1836340"/>
            <a:ext cx="7079797" cy="178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ranch gif">
            <a:extLst>
              <a:ext uri="{FF2B5EF4-FFF2-40B4-BE49-F238E27FC236}">
                <a16:creationId xmlns:a16="http://schemas.microsoft.com/office/drawing/2014/main" id="{8B26AF02-6F2A-4508-833B-6293AC163D4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922" y="3696408"/>
            <a:ext cx="45624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E32AE7CB-0098-4AB6-9113-A400BE42A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2787022"/>
            <a:ext cx="4229100" cy="207749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Go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to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your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new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repository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hello-world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Click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the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drop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down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at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the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top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of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the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file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list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that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says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kumimoji="0" lang="pt-PT" altLang="pt-PT" sz="13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branch</a:t>
            </a:r>
            <a:r>
              <a:rPr kumimoji="0" lang="pt-PT" altLang="pt-PT" sz="13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: master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Type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a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branch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name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, 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readme-edits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,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into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the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new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branch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text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box.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Select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the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blue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kumimoji="0" lang="pt-PT" altLang="pt-PT" sz="13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Create</a:t>
            </a:r>
            <a:r>
              <a:rPr kumimoji="0" lang="pt-PT" altLang="pt-PT" sz="13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branch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box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or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hit “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Enter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”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on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your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keyboard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PT" altLang="pt-P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71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F00133-8064-477E-AFD5-A7C1E039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231198"/>
            <a:ext cx="4211397" cy="2514424"/>
          </a:xfrm>
        </p:spPr>
        <p:txBody>
          <a:bodyPr/>
          <a:lstStyle/>
          <a:p>
            <a:r>
              <a:rPr lang="en-US" dirty="0"/>
              <a:t>Step 3. Make and commit changes</a:t>
            </a:r>
          </a:p>
          <a:p>
            <a:endParaRPr lang="pt-P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BE983-7623-4C8B-87A3-75EF849E1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3E12B4-C19F-400C-AF56-05848147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3074" name="Picture 2" descr="commit">
            <a:extLst>
              <a:ext uri="{FF2B5EF4-FFF2-40B4-BE49-F238E27FC236}">
                <a16:creationId xmlns:a16="http://schemas.microsoft.com/office/drawing/2014/main" id="{1839ED25-5024-4048-9D99-D6335CC0F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889862"/>
            <a:ext cx="7016928" cy="477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C52067DD-797B-46A6-9B79-B3ABD6D1C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6" y="2891094"/>
            <a:ext cx="2914650" cy="215443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Click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the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README.md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Click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the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 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pencil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icon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in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the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upper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right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corner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of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the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file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view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to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edit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In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the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editor,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write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a bit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about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yourself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Write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a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commit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message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that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describes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your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changes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Click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kumimoji="0" lang="pt-PT" altLang="pt-PT" sz="13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Commit</a:t>
            </a:r>
            <a:r>
              <a:rPr kumimoji="0" lang="pt-PT" altLang="pt-PT" sz="13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changes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button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47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D35520-CC36-460C-84B8-D7281C13C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43760"/>
            <a:ext cx="5884710" cy="2656544"/>
          </a:xfrm>
        </p:spPr>
        <p:txBody>
          <a:bodyPr/>
          <a:lstStyle/>
          <a:p>
            <a:r>
              <a:rPr lang="en-US" dirty="0"/>
              <a:t>Step 4. Open a Pull Request</a:t>
            </a:r>
          </a:p>
          <a:p>
            <a:endParaRPr lang="pt-P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8F487-54E8-4F97-857A-4B19BE40A6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A2123B-C79F-4CC4-B639-EAF2DE5E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098" name="Picture 2" descr="pr-tab">
            <a:extLst>
              <a:ext uri="{FF2B5EF4-FFF2-40B4-BE49-F238E27FC236}">
                <a16:creationId xmlns:a16="http://schemas.microsoft.com/office/drawing/2014/main" id="{4A97C0CF-1EC2-400E-9682-4ED63D143D6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79249"/>
            <a:ext cx="477451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reate-pull">
            <a:extLst>
              <a:ext uri="{FF2B5EF4-FFF2-40B4-BE49-F238E27FC236}">
                <a16:creationId xmlns:a16="http://schemas.microsoft.com/office/drawing/2014/main" id="{671498E3-121B-46BF-A4CD-82F72A405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329" y="2106165"/>
            <a:ext cx="5705475" cy="292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1A5FC1-E768-4B0D-9113-1B252203CD9F}"/>
              </a:ext>
            </a:extLst>
          </p:cNvPr>
          <p:cNvSpPr/>
          <p:nvPr/>
        </p:nvSpPr>
        <p:spPr>
          <a:xfrm>
            <a:off x="313347" y="18816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Helvetica Neue"/>
              </a:rPr>
              <a:t>Click the  </a:t>
            </a:r>
            <a:r>
              <a:rPr lang="en-US" b="1" dirty="0">
                <a:solidFill>
                  <a:srgbClr val="444444"/>
                </a:solidFill>
                <a:latin typeface="Helvetica Neue"/>
              </a:rPr>
              <a:t>Pull Request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 tab, then from the Pull Request page, click the green </a:t>
            </a:r>
            <a:r>
              <a:rPr lang="en-US" b="1" dirty="0">
                <a:solidFill>
                  <a:srgbClr val="444444"/>
                </a:solidFill>
                <a:latin typeface="Helvetica Neue"/>
              </a:rPr>
              <a:t>New pull request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 button.</a:t>
            </a:r>
            <a:endParaRPr lang="pt-P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BD7A7-EBF1-4DD8-9DE9-8B468561F7FC}"/>
              </a:ext>
            </a:extLst>
          </p:cNvPr>
          <p:cNvSpPr/>
          <p:nvPr/>
        </p:nvSpPr>
        <p:spPr>
          <a:xfrm>
            <a:off x="326251" y="27682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Helvetica Neue"/>
              </a:rPr>
              <a:t>Look over your changes in the diffs on the Compare page, make sure they’re what you want to submit.</a:t>
            </a:r>
            <a:endParaRPr lang="pt-P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96D885-96AB-40D7-9987-353569C079E5}"/>
              </a:ext>
            </a:extLst>
          </p:cNvPr>
          <p:cNvSpPr/>
          <p:nvPr/>
        </p:nvSpPr>
        <p:spPr>
          <a:xfrm>
            <a:off x="326251" y="367533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Helvetica Neue"/>
              </a:rPr>
              <a:t>When you’re satisfied that these are the changes you want to submit, click the big green </a:t>
            </a:r>
            <a:r>
              <a:rPr lang="en-US" b="1" dirty="0">
                <a:solidFill>
                  <a:srgbClr val="444444"/>
                </a:solidFill>
                <a:latin typeface="Helvetica Neue"/>
              </a:rPr>
              <a:t>Create Pull </a:t>
            </a:r>
            <a:r>
              <a:rPr lang="en-US" b="1" dirty="0" err="1">
                <a:solidFill>
                  <a:srgbClr val="444444"/>
                </a:solidFill>
                <a:latin typeface="Helvetica Neue"/>
              </a:rPr>
              <a:t>Request</a:t>
            </a:r>
            <a:r>
              <a:rPr lang="en-US" dirty="0" err="1">
                <a:solidFill>
                  <a:srgbClr val="444444"/>
                </a:solidFill>
                <a:latin typeface="Helvetica Neue"/>
              </a:rPr>
              <a:t>button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.</a:t>
            </a:r>
            <a:endParaRPr lang="pt-PT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1AFF70-B244-4D8E-91CA-EF2A88BE7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520447"/>
              </p:ext>
            </p:extLst>
          </p:nvPr>
        </p:nvGraphicFramePr>
        <p:xfrm>
          <a:off x="304800" y="4765247"/>
          <a:ext cx="4127500" cy="624840"/>
        </p:xfrm>
        <a:graphic>
          <a:graphicData uri="http://schemas.openxmlformats.org/drawingml/2006/table">
            <a:tbl>
              <a:tblPr/>
              <a:tblGrid>
                <a:gridCol w="4127500">
                  <a:extLst>
                    <a:ext uri="{9D8B030D-6E8A-4147-A177-3AD203B41FA5}">
                      <a16:colId xmlns:a16="http://schemas.microsoft.com/office/drawing/2014/main" val="36892207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Give your pull request a title and write a brief description of your changes.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384824"/>
                  </a:ext>
                </a:extLst>
              </a:tr>
            </a:tbl>
          </a:graphicData>
        </a:graphic>
      </p:graphicFrame>
      <p:sp>
        <p:nvSpPr>
          <p:cNvPr id="9" name="Rectangle 5">
            <a:extLst>
              <a:ext uri="{FF2B5EF4-FFF2-40B4-BE49-F238E27FC236}">
                <a16:creationId xmlns:a16="http://schemas.microsoft.com/office/drawing/2014/main" id="{F196F9B2-C2DF-4198-ABDE-99BD7AB3E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681" y="4839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PT" altLang="pt-P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3" name="Picture 7" descr="https://guides.github.com/activities/hello-world/pr-form.png">
            <a:extLst>
              <a:ext uri="{FF2B5EF4-FFF2-40B4-BE49-F238E27FC236}">
                <a16:creationId xmlns:a16="http://schemas.microsoft.com/office/drawing/2014/main" id="{5ECB5FFA-0ABE-4739-B24D-7531F8EEE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741" y="4890227"/>
            <a:ext cx="2600325" cy="185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801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8559C2-3C5C-400F-85BD-88BB62A0C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9934"/>
            <a:ext cx="3429000" cy="2264519"/>
          </a:xfrm>
        </p:spPr>
        <p:txBody>
          <a:bodyPr/>
          <a:lstStyle/>
          <a:p>
            <a:r>
              <a:rPr lang="en-US" dirty="0"/>
              <a:t>Step 5. Merge your Pull Request</a:t>
            </a:r>
          </a:p>
          <a:p>
            <a:endParaRPr lang="pt-P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481FE-E497-4CFA-802F-FEED295BF8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05C68E-1E4A-4E72-A2E0-A9232456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122" name="Picture 2" descr="merge">
            <a:extLst>
              <a:ext uri="{FF2B5EF4-FFF2-40B4-BE49-F238E27FC236}">
                <a16:creationId xmlns:a16="http://schemas.microsoft.com/office/drawing/2014/main" id="{EE62B5A2-CCA0-4252-A923-D7E668B39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67993"/>
            <a:ext cx="6100143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elete">
            <a:extLst>
              <a:ext uri="{FF2B5EF4-FFF2-40B4-BE49-F238E27FC236}">
                <a16:creationId xmlns:a16="http://schemas.microsoft.com/office/drawing/2014/main" id="{2EEACFD1-E3B3-475E-A6BF-AD6529CA5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56696"/>
            <a:ext cx="6102588" cy="73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4684F118-B7D7-4AD4-9A38-72EC99A3E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" y="1967993"/>
            <a:ext cx="3771900" cy="175432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Click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the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green </a:t>
            </a:r>
            <a:r>
              <a:rPr kumimoji="0" lang="pt-PT" altLang="pt-PT" sz="13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Merge</a:t>
            </a:r>
            <a:r>
              <a:rPr kumimoji="0" lang="pt-PT" altLang="pt-PT" sz="13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pull </a:t>
            </a:r>
            <a:r>
              <a:rPr kumimoji="0" lang="pt-PT" altLang="pt-PT" sz="13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request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button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to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merge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the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changes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into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master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Click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kumimoji="0" lang="pt-PT" altLang="pt-PT" sz="13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Confirm</a:t>
            </a:r>
            <a:r>
              <a:rPr kumimoji="0" lang="pt-PT" altLang="pt-PT" sz="13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merge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Go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ahead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and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delete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the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branch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,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since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its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changes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have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been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incorporated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,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with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the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kumimoji="0" lang="pt-PT" altLang="pt-PT" sz="13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Delete </a:t>
            </a:r>
            <a:r>
              <a:rPr kumimoji="0" lang="pt-PT" altLang="pt-PT" sz="13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branch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button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in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the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purple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box.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322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860D42-1985-4464-858F-354139181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Bash</a:t>
            </a:r>
            <a:endParaRPr lang="pt-PT" dirty="0"/>
          </a:p>
          <a:p>
            <a:endParaRPr lang="pt-PT" dirty="0"/>
          </a:p>
          <a:p>
            <a:r>
              <a:rPr lang="pt-PT" dirty="0"/>
              <a:t>Vantagens da linha de comandos:</a:t>
            </a:r>
          </a:p>
          <a:p>
            <a:r>
              <a:rPr lang="pt-PT" dirty="0"/>
              <a:t>- Mais poderosa que GUI</a:t>
            </a:r>
          </a:p>
          <a:p>
            <a:r>
              <a:rPr lang="pt-PT" dirty="0"/>
              <a:t>- Excelente para aprender o que realmente está a acontecer no sistema</a:t>
            </a:r>
          </a:p>
          <a:p>
            <a:r>
              <a:rPr lang="pt-PT" dirty="0"/>
              <a:t>- Muito parecido com Linux (</a:t>
            </a:r>
            <a:r>
              <a:rPr lang="pt-PT" dirty="0" err="1"/>
              <a:t>tab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friend</a:t>
            </a:r>
            <a:r>
              <a:rPr lang="pt-PT" dirty="0"/>
              <a:t>)</a:t>
            </a:r>
          </a:p>
          <a:p>
            <a:r>
              <a:rPr lang="pt-PT" dirty="0"/>
              <a:t>- Ajuda online é quase toda para linha de comandos</a:t>
            </a:r>
          </a:p>
          <a:p>
            <a:r>
              <a:rPr lang="pt-PT" dirty="0"/>
              <a:t>- Os comandos são os mesmos no Windows, Mac e Linux 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D1F5D-552F-4928-9892-D43567BB0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79C71E-7016-4BD6-AFB2-B6922503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3714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418E71-501F-419F-96F6-9A21A2CFF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232994"/>
            <a:ext cx="7620000" cy="2828216"/>
          </a:xfrm>
        </p:spPr>
        <p:txBody>
          <a:bodyPr/>
          <a:lstStyle/>
          <a:p>
            <a:r>
              <a:rPr lang="pt-PT" dirty="0"/>
              <a:t>Instalação do </a:t>
            </a:r>
            <a:r>
              <a:rPr lang="pt-PT" dirty="0" err="1"/>
              <a:t>Git</a:t>
            </a:r>
            <a:r>
              <a:rPr lang="pt-PT" dirty="0"/>
              <a:t> for Windows</a:t>
            </a:r>
          </a:p>
          <a:p>
            <a:r>
              <a:rPr lang="en-US" b="0" dirty="0"/>
              <a:t>Downloading and installing Git</a:t>
            </a:r>
          </a:p>
          <a:p>
            <a:r>
              <a:rPr lang="en-US" b="0" dirty="0"/>
              <a:t>To download Git, go to </a:t>
            </a:r>
            <a:r>
              <a:rPr lang="en-US" b="0" dirty="0">
                <a:hlinkClick r:id="rId2"/>
              </a:rPr>
              <a:t>https://git-scm.com/download</a:t>
            </a:r>
            <a:r>
              <a:rPr lang="en-US" b="0" dirty="0"/>
              <a:t>. You should arrive at a webpage like this: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DAD1D-1EBB-493C-BD8A-AD34593154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AB41BB-B21C-4947-B361-06B0216E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146" name="Picture 2" descr="Downloading Git from git-scm.com/download">
            <a:extLst>
              <a:ext uri="{FF2B5EF4-FFF2-40B4-BE49-F238E27FC236}">
                <a16:creationId xmlns:a16="http://schemas.microsoft.com/office/drawing/2014/main" id="{A8F74CBB-1A1D-453B-8AFF-E54C4B1C1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394335"/>
            <a:ext cx="761559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210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8FABB-24B8-4521-9BCD-1F066F2FD6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30E096-28B0-48FA-922A-CF995483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F3D228-F799-4B67-AB09-8A5CBB8C7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75" y="3219450"/>
            <a:ext cx="3270022" cy="2495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7BD114-AF51-4044-8735-238E916A4E5A}"/>
              </a:ext>
            </a:extLst>
          </p:cNvPr>
          <p:cNvSpPr txBox="1"/>
          <p:nvPr/>
        </p:nvSpPr>
        <p:spPr>
          <a:xfrm>
            <a:off x="714375" y="1619250"/>
            <a:ext cx="4219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Depois de feito o respetivo download.</a:t>
            </a:r>
          </a:p>
          <a:p>
            <a:r>
              <a:rPr lang="pt-PT" dirty="0"/>
              <a:t>Aceitar a Licença.</a:t>
            </a:r>
          </a:p>
          <a:p>
            <a:r>
              <a:rPr lang="pt-PT" dirty="0"/>
              <a:t>Neste menu por o visto no </a:t>
            </a:r>
            <a:r>
              <a:rPr lang="pt-PT" dirty="0" err="1"/>
              <a:t>Addicional</a:t>
            </a:r>
            <a:r>
              <a:rPr lang="pt-PT" dirty="0"/>
              <a:t> </a:t>
            </a:r>
            <a:r>
              <a:rPr lang="pt-PT" dirty="0" err="1"/>
              <a:t>Icon</a:t>
            </a:r>
            <a:r>
              <a:rPr lang="pt-PT" dirty="0"/>
              <a:t> para ficar atalho no ambiente de trabalho</a:t>
            </a:r>
          </a:p>
        </p:txBody>
      </p:sp>
    </p:spTree>
    <p:extLst>
      <p:ext uri="{BB962C8B-B14F-4D97-AF65-F5344CB8AC3E}">
        <p14:creationId xmlns:p14="http://schemas.microsoft.com/office/powerpoint/2010/main" val="117161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48" y="4135204"/>
            <a:ext cx="11621351" cy="445636"/>
          </a:xfrm>
          <a:prstGeom prst="rect">
            <a:avLst/>
          </a:prstGeom>
        </p:spPr>
        <p:txBody>
          <a:bodyPr/>
          <a:lstStyle/>
          <a:p>
            <a:r>
              <a:rPr lang="pt-PT" dirty="0" err="1"/>
              <a:t>Version</a:t>
            </a:r>
            <a:r>
              <a:rPr lang="pt-PT" dirty="0"/>
              <a:t> </a:t>
            </a:r>
            <a:r>
              <a:rPr lang="pt-PT" dirty="0" err="1"/>
              <a:t>COntrol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CCC205-5A0A-4C71-9DFE-4434E53C6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80" y="1640474"/>
            <a:ext cx="3737172" cy="2840982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0443C-B765-46A8-A07A-D7B922D889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6601B8-7F5C-4B08-A272-F2C37E00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B5443F-7FB9-4307-AE10-0CE72F078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852" y="1640474"/>
            <a:ext cx="3771125" cy="28409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8A33F3-085E-4266-948A-9BC28C2F1CE8}"/>
              </a:ext>
            </a:extLst>
          </p:cNvPr>
          <p:cNvSpPr/>
          <p:nvPr/>
        </p:nvSpPr>
        <p:spPr>
          <a:xfrm>
            <a:off x="7976353" y="1640474"/>
            <a:ext cx="27456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PT Serif"/>
              </a:rPr>
              <a:t>For </a:t>
            </a:r>
            <a:r>
              <a:rPr lang="en-US" b="1" dirty="0">
                <a:solidFill>
                  <a:srgbClr val="666666"/>
                </a:solidFill>
                <a:latin typeface="PT Serif"/>
              </a:rPr>
              <a:t>Choosing HTTPS transport backend</a:t>
            </a:r>
            <a:r>
              <a:rPr lang="en-US" dirty="0">
                <a:solidFill>
                  <a:srgbClr val="666666"/>
                </a:solidFill>
                <a:latin typeface="PT Serif"/>
              </a:rPr>
              <a:t>, choose </a:t>
            </a:r>
            <a:r>
              <a:rPr lang="en-US" b="1" dirty="0">
                <a:solidFill>
                  <a:srgbClr val="666666"/>
                </a:solidFill>
                <a:latin typeface="PT Serif"/>
              </a:rPr>
              <a:t>Use the native Windows Secure Channel Library</a:t>
            </a:r>
            <a:r>
              <a:rPr lang="en-US" dirty="0">
                <a:solidFill>
                  <a:srgbClr val="666666"/>
                </a:solidFill>
                <a:latin typeface="PT Serif"/>
              </a:rPr>
              <a:t>. This is especially helpful if you are a new student or developer and may not know how SSH works. Let’s stay out of the complexity of OpenSSL for git.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4750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044FC-B70F-45B6-B207-BC604C8F9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517BD0-7D70-49DA-A34A-8808CBD8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CFA6AF-8AF0-4011-A6E6-63FC56950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221" y="2063751"/>
            <a:ext cx="2924428" cy="2211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16745C-E9AA-4F19-B702-9FB095428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3" y="2063749"/>
            <a:ext cx="2917848" cy="22119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465566-D546-4B64-A2C8-0A491DC8B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069" y="2063750"/>
            <a:ext cx="2961051" cy="22119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3D4160-741B-4990-AAE4-2E45F21EB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5121" y="2012419"/>
            <a:ext cx="2979010" cy="226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86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8828F0-069D-4304-8339-F3BC722D9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Comandos a utilizar no linha de comandos</a:t>
            </a:r>
          </a:p>
          <a:p>
            <a:endParaRPr lang="pt-PT" dirty="0"/>
          </a:p>
          <a:p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version</a:t>
            </a:r>
            <a:r>
              <a:rPr lang="pt-PT" dirty="0"/>
              <a:t>     Se responder com uma versão esta instalado</a:t>
            </a:r>
          </a:p>
          <a:p>
            <a:endParaRPr lang="pt-PT" dirty="0"/>
          </a:p>
          <a:p>
            <a:r>
              <a:rPr lang="pt-PT" dirty="0"/>
              <a:t>Configuração</a:t>
            </a:r>
          </a:p>
          <a:p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config</a:t>
            </a:r>
            <a:r>
              <a:rPr lang="pt-PT" dirty="0"/>
              <a:t> --global user.name "[</a:t>
            </a:r>
            <a:r>
              <a:rPr lang="pt-PT" dirty="0" err="1"/>
              <a:t>name</a:t>
            </a:r>
            <a:r>
              <a:rPr lang="pt-PT" dirty="0"/>
              <a:t>]"  em que [</a:t>
            </a:r>
            <a:r>
              <a:rPr lang="pt-PT" dirty="0" err="1"/>
              <a:t>name</a:t>
            </a:r>
            <a:r>
              <a:rPr lang="pt-PT" dirty="0"/>
              <a:t>] é o </a:t>
            </a:r>
            <a:r>
              <a:rPr lang="pt-PT" dirty="0" err="1"/>
              <a:t>username</a:t>
            </a:r>
            <a:r>
              <a:rPr lang="pt-PT" dirty="0"/>
              <a:t> no </a:t>
            </a:r>
            <a:r>
              <a:rPr lang="pt-PT" dirty="0" err="1"/>
              <a:t>github</a:t>
            </a:r>
            <a:r>
              <a:rPr lang="pt-PT" dirty="0"/>
              <a:t> </a:t>
            </a:r>
          </a:p>
          <a:p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"[email address]“</a:t>
            </a:r>
            <a:r>
              <a:rPr lang="pt-PT" dirty="0"/>
              <a:t>  em que [</a:t>
            </a:r>
            <a:r>
              <a:rPr lang="en-US" dirty="0"/>
              <a:t>email address</a:t>
            </a:r>
            <a:r>
              <a:rPr lang="pt-PT" dirty="0"/>
              <a:t>] é o email no </a:t>
            </a:r>
            <a:r>
              <a:rPr lang="pt-PT" dirty="0" err="1"/>
              <a:t>github</a:t>
            </a:r>
            <a:r>
              <a:rPr lang="pt-PT" dirty="0"/>
              <a:t> </a:t>
            </a:r>
          </a:p>
          <a:p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config</a:t>
            </a:r>
            <a:r>
              <a:rPr lang="pt-PT" dirty="0"/>
              <a:t> --global --</a:t>
            </a:r>
            <a:r>
              <a:rPr lang="pt-PT" dirty="0" err="1"/>
              <a:t>list</a:t>
            </a:r>
            <a:r>
              <a:rPr lang="pt-PT" dirty="0"/>
              <a:t> deve aparecer o nosso </a:t>
            </a:r>
            <a:r>
              <a:rPr lang="pt-PT" dirty="0" err="1"/>
              <a:t>username</a:t>
            </a:r>
            <a:r>
              <a:rPr lang="pt-PT" dirty="0"/>
              <a:t> e email do </a:t>
            </a:r>
            <a:r>
              <a:rPr lang="pt-PT" dirty="0" err="1"/>
              <a:t>github</a:t>
            </a:r>
            <a:endParaRPr lang="pt-PT" dirty="0"/>
          </a:p>
          <a:p>
            <a:endParaRPr lang="pt-PT" dirty="0"/>
          </a:p>
          <a:p>
            <a:r>
              <a:rPr lang="pt-PT" dirty="0"/>
              <a:t>Utilizar a navegação entre pastas como no Linux</a:t>
            </a:r>
          </a:p>
          <a:p>
            <a:r>
              <a:rPr lang="pt-PT" dirty="0"/>
              <a:t>Cd .. Para subir um nível </a:t>
            </a:r>
          </a:p>
          <a:p>
            <a:r>
              <a:rPr lang="pt-PT" dirty="0" err="1"/>
              <a:t>Pwv</a:t>
            </a:r>
            <a:r>
              <a:rPr lang="pt-PT" dirty="0"/>
              <a:t> para ver a nossa localização</a:t>
            </a:r>
          </a:p>
          <a:p>
            <a:r>
              <a:rPr lang="pt-PT" dirty="0" err="1"/>
              <a:t>Ls</a:t>
            </a:r>
            <a:r>
              <a:rPr lang="pt-PT" dirty="0"/>
              <a:t> dá lista de pastas e ficheiros</a:t>
            </a:r>
          </a:p>
          <a:p>
            <a:r>
              <a:rPr lang="pt-PT" dirty="0"/>
              <a:t>Cd </a:t>
            </a:r>
            <a:r>
              <a:rPr lang="pt-PT" dirty="0" err="1"/>
              <a:t>nomeDaPasta</a:t>
            </a:r>
            <a:r>
              <a:rPr lang="pt-PT" dirty="0"/>
              <a:t>  entra na pasta</a:t>
            </a:r>
          </a:p>
          <a:p>
            <a:r>
              <a:rPr lang="pt-PT" dirty="0"/>
              <a:t>Nota Linux não há espaços nos nome dos ficheiros </a:t>
            </a:r>
            <a:r>
              <a:rPr lang="pt-PT" dirty="0">
                <a:highlight>
                  <a:srgbClr val="FFFF00"/>
                </a:highlight>
              </a:rPr>
              <a:t>\_ r</a:t>
            </a:r>
            <a:r>
              <a:rPr lang="pt-PT" dirty="0"/>
              <a:t>epresenta um espaço no nome dos ficheiros</a:t>
            </a:r>
          </a:p>
          <a:p>
            <a:r>
              <a:rPr lang="pt-PT" dirty="0" err="1"/>
              <a:t>Mkdir</a:t>
            </a:r>
            <a:r>
              <a:rPr lang="pt-PT" dirty="0"/>
              <a:t> </a:t>
            </a:r>
            <a:r>
              <a:rPr lang="pt-PT" dirty="0" err="1"/>
              <a:t>NomeDaPasta</a:t>
            </a:r>
            <a:r>
              <a:rPr lang="pt-PT" dirty="0"/>
              <a:t>  para criar pastas</a:t>
            </a:r>
          </a:p>
          <a:p>
            <a:r>
              <a:rPr lang="pt-PT" dirty="0"/>
              <a:t>Devemos criar uma pasta onde vamos guardar todos os nossos repositórios. </a:t>
            </a:r>
          </a:p>
          <a:p>
            <a:endParaRPr lang="pt-P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71C73-9A87-4C70-961F-720BFB8CB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60F5D7-6D4C-4407-AF13-FBF65683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8674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3EB73D-B2D1-4AA8-A207-77426FAE0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CHANGES</a:t>
            </a:r>
          </a:p>
          <a:p>
            <a:r>
              <a:rPr lang="en-US" dirty="0"/>
              <a:t>Review edits and </a:t>
            </a:r>
            <a:r>
              <a:rPr lang="en-US" dirty="0" err="1"/>
              <a:t>craf</a:t>
            </a:r>
            <a:r>
              <a:rPr lang="en-US" dirty="0"/>
              <a:t> a commit transaction</a:t>
            </a:r>
          </a:p>
          <a:p>
            <a:r>
              <a:rPr lang="en-US" dirty="0"/>
              <a:t>$ git status</a:t>
            </a:r>
          </a:p>
          <a:p>
            <a:r>
              <a:rPr lang="en-US" dirty="0"/>
              <a:t>Lists all new or modified files to be </a:t>
            </a:r>
            <a:r>
              <a:rPr lang="en-US" dirty="0" err="1"/>
              <a:t>commited</a:t>
            </a:r>
            <a:endParaRPr lang="en-US" dirty="0"/>
          </a:p>
          <a:p>
            <a:r>
              <a:rPr lang="en-US" dirty="0"/>
              <a:t>$ git add [file]</a:t>
            </a:r>
          </a:p>
          <a:p>
            <a:r>
              <a:rPr lang="en-US" dirty="0"/>
              <a:t>Snapshots the file in preparation for versioning</a:t>
            </a:r>
          </a:p>
          <a:p>
            <a:r>
              <a:rPr lang="en-US" dirty="0"/>
              <a:t>$ git reset [file]</a:t>
            </a:r>
          </a:p>
          <a:p>
            <a:r>
              <a:rPr lang="en-US" dirty="0" err="1"/>
              <a:t>Unstages</a:t>
            </a:r>
            <a:r>
              <a:rPr lang="en-US" dirty="0"/>
              <a:t> the file, but preserve its contents</a:t>
            </a:r>
          </a:p>
          <a:p>
            <a:r>
              <a:rPr lang="en-US" dirty="0"/>
              <a:t>$ git diff</a:t>
            </a:r>
          </a:p>
          <a:p>
            <a:r>
              <a:rPr lang="en-US" dirty="0"/>
              <a:t>Shows file differences not yet staged</a:t>
            </a:r>
          </a:p>
          <a:p>
            <a:r>
              <a:rPr lang="en-US" dirty="0"/>
              <a:t>$ git diff --staged</a:t>
            </a:r>
          </a:p>
          <a:p>
            <a:r>
              <a:rPr lang="en-US" dirty="0"/>
              <a:t>Shows file differences between staging and the last file version</a:t>
            </a:r>
          </a:p>
          <a:p>
            <a:r>
              <a:rPr lang="en-US" dirty="0"/>
              <a:t>$ git commit -m "[descriptive message]"</a:t>
            </a:r>
          </a:p>
          <a:p>
            <a:r>
              <a:rPr lang="en-US" dirty="0"/>
              <a:t>Records file snapshots permanently in version history</a:t>
            </a:r>
            <a:endParaRPr lang="pt-P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E5227-F225-4612-A244-488432F9D5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D70BAD-AC5D-4F6B-917B-6C59B40C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241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301251-6D69-40B6-BCAE-8E1CE54E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REPOSITORIES </a:t>
            </a:r>
          </a:p>
          <a:p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maneiras</a:t>
            </a:r>
            <a:r>
              <a:rPr lang="en-US" dirty="0"/>
              <a:t>. Mas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temos</a:t>
            </a:r>
            <a:r>
              <a:rPr lang="en-US" dirty="0"/>
              <a:t> de </a:t>
            </a:r>
            <a:r>
              <a:rPr lang="en-US" dirty="0" err="1"/>
              <a:t>navegar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para a pasta do windows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o repo </a:t>
            </a:r>
            <a:r>
              <a:rPr lang="en-US" dirty="0" err="1"/>
              <a:t>depois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Start a new repository or obtain one from an existing URL</a:t>
            </a:r>
          </a:p>
          <a:p>
            <a:r>
              <a:rPr lang="en-US" dirty="0"/>
              <a:t>$ git </a:t>
            </a:r>
            <a:r>
              <a:rPr lang="en-US" dirty="0" err="1"/>
              <a:t>init</a:t>
            </a:r>
            <a:r>
              <a:rPr lang="en-US" dirty="0"/>
              <a:t> [project-name]</a:t>
            </a:r>
          </a:p>
          <a:p>
            <a:r>
              <a:rPr lang="en-US" dirty="0"/>
              <a:t>Creates a new local repository with the specified name</a:t>
            </a:r>
          </a:p>
          <a:p>
            <a:r>
              <a:rPr lang="en-US" dirty="0"/>
              <a:t>$ git clone [</a:t>
            </a:r>
            <a:r>
              <a:rPr lang="en-US" dirty="0" err="1"/>
              <a:t>url</a:t>
            </a:r>
            <a:r>
              <a:rPr lang="en-US" dirty="0"/>
              <a:t>]</a:t>
            </a:r>
          </a:p>
          <a:p>
            <a:r>
              <a:rPr lang="en-US" dirty="0"/>
              <a:t>Downloads a project and its entire version history</a:t>
            </a:r>
            <a:endParaRPr lang="pt-P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DA761-75CD-45D5-B974-0D01A16E95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24B8DD-397B-4EDF-B246-1FDA00DF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8680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E13122-25AA-4B4B-9688-A3FDD508A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CHANGES</a:t>
            </a:r>
          </a:p>
          <a:p>
            <a:r>
              <a:rPr lang="en-US" dirty="0"/>
              <a:t>Name a series of commits and combine completed efforts</a:t>
            </a:r>
          </a:p>
          <a:p>
            <a:r>
              <a:rPr lang="en-US" dirty="0"/>
              <a:t>$ git branch</a:t>
            </a:r>
          </a:p>
          <a:p>
            <a:r>
              <a:rPr lang="en-US" dirty="0"/>
              <a:t>Lists all local branches in the current repository</a:t>
            </a:r>
          </a:p>
          <a:p>
            <a:r>
              <a:rPr lang="en-US" dirty="0"/>
              <a:t>$ git branch [branch-name]</a:t>
            </a:r>
          </a:p>
          <a:p>
            <a:r>
              <a:rPr lang="en-US" dirty="0"/>
              <a:t>Creates a new branch</a:t>
            </a:r>
          </a:p>
          <a:p>
            <a:r>
              <a:rPr lang="en-US" dirty="0"/>
              <a:t>$ git checkout [branch-name]</a:t>
            </a:r>
          </a:p>
          <a:p>
            <a:r>
              <a:rPr lang="en-US" dirty="0"/>
              <a:t>Switches to the specified branch and updates the working directory</a:t>
            </a:r>
          </a:p>
          <a:p>
            <a:r>
              <a:rPr lang="en-US" dirty="0"/>
              <a:t>$ git merge [branch]</a:t>
            </a:r>
          </a:p>
          <a:p>
            <a:r>
              <a:rPr lang="en-US" dirty="0"/>
              <a:t>Combines the specified branch’s history into the current branch</a:t>
            </a:r>
          </a:p>
          <a:p>
            <a:r>
              <a:rPr lang="en-US" dirty="0"/>
              <a:t>$ git branch -d [branch-name]</a:t>
            </a:r>
          </a:p>
          <a:p>
            <a:r>
              <a:rPr lang="en-US" dirty="0"/>
              <a:t>Deletes the specified branch</a:t>
            </a:r>
            <a:endParaRPr lang="pt-P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F498C-A8FC-4A47-B5F2-0D21937B87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335311-B4B7-4654-880E-21B491AE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7057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FB6934-8489-4048-9BEB-925249610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475" y="16361"/>
            <a:ext cx="7258050" cy="692858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FDA96-C715-4226-8F05-18AF45C549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6DF790-6A7F-4DA3-911B-BA5E65E0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3213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DDB80E-5090-4875-9A61-AF02A5BB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Criar pequeno </a:t>
            </a:r>
            <a:r>
              <a:rPr lang="pt-PT" dirty="0" err="1"/>
              <a:t>lab</a:t>
            </a:r>
            <a:r>
              <a:rPr lang="pt-PT" dirty="0"/>
              <a:t>/tutorial para interagir com o outro tutorial do </a:t>
            </a:r>
            <a:r>
              <a:rPr lang="pt-PT" dirty="0" err="1"/>
              <a:t>hello</a:t>
            </a:r>
            <a:r>
              <a:rPr lang="pt-PT" dirty="0"/>
              <a:t> </a:t>
            </a:r>
            <a:r>
              <a:rPr lang="pt-PT" dirty="0" err="1"/>
              <a:t>world</a:t>
            </a:r>
            <a:r>
              <a:rPr lang="pt-PT" dirty="0"/>
              <a:t> do </a:t>
            </a:r>
            <a:r>
              <a:rPr lang="pt-PT" dirty="0" err="1"/>
              <a:t>github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Clonar</a:t>
            </a:r>
          </a:p>
          <a:p>
            <a:r>
              <a:rPr lang="pt-PT" dirty="0"/>
              <a:t>Criar ficheiro de texto no </a:t>
            </a:r>
            <a:r>
              <a:rPr lang="pt-PT" dirty="0" err="1"/>
              <a:t>working</a:t>
            </a:r>
            <a:r>
              <a:rPr lang="pt-PT" dirty="0"/>
              <a:t> </a:t>
            </a:r>
            <a:r>
              <a:rPr lang="pt-PT" dirty="0" err="1"/>
              <a:t>invarement</a:t>
            </a:r>
            <a:r>
              <a:rPr lang="pt-PT" dirty="0"/>
              <a:t> local</a:t>
            </a:r>
          </a:p>
          <a:p>
            <a:r>
              <a:rPr lang="pt-PT" dirty="0"/>
              <a:t>Verificar alterações</a:t>
            </a:r>
          </a:p>
          <a:p>
            <a:r>
              <a:rPr lang="pt-PT" dirty="0" err="1"/>
              <a:t>Stage</a:t>
            </a:r>
            <a:endParaRPr lang="pt-PT" dirty="0"/>
          </a:p>
          <a:p>
            <a:r>
              <a:rPr lang="pt-PT" dirty="0" err="1"/>
              <a:t>Commit</a:t>
            </a:r>
            <a:endParaRPr lang="pt-PT" dirty="0"/>
          </a:p>
          <a:p>
            <a:r>
              <a:rPr lang="pt-PT" dirty="0"/>
              <a:t>Verificar repositório </a:t>
            </a:r>
            <a:r>
              <a:rPr lang="pt-PT" dirty="0" err="1"/>
              <a:t>github</a:t>
            </a:r>
            <a:endParaRPr lang="pt-PT" dirty="0"/>
          </a:p>
          <a:p>
            <a:r>
              <a:rPr lang="pt-PT" dirty="0" err="1"/>
              <a:t>Push</a:t>
            </a:r>
            <a:endParaRPr lang="pt-PT" dirty="0"/>
          </a:p>
          <a:p>
            <a:r>
              <a:rPr lang="pt-PT" dirty="0"/>
              <a:t>Verificar repositório </a:t>
            </a:r>
            <a:r>
              <a:rPr lang="pt-PT" dirty="0" err="1"/>
              <a:t>github</a:t>
            </a:r>
            <a:endParaRPr lang="pt-PT" dirty="0"/>
          </a:p>
          <a:p>
            <a:r>
              <a:rPr lang="pt-PT" dirty="0"/>
              <a:t>Dar liberdade para “brincar” mais um pouco testando todos comandos que estão nestes slides.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E63DA-D185-4FA9-9DFD-744069AEA6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B795C3-70DD-491A-AE07-795D5B1F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479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Version Control, o que é?</a:t>
            </a:r>
          </a:p>
          <a:p>
            <a:pPr marL="457200" lvl="1" indent="0">
              <a:buNone/>
            </a:pPr>
            <a:r>
              <a:rPr lang="en-US" dirty="0"/>
              <a:t>Sistema que </a:t>
            </a:r>
            <a:r>
              <a:rPr lang="en-US" dirty="0" err="1"/>
              <a:t>regista</a:t>
            </a:r>
            <a:r>
              <a:rPr lang="en-US" dirty="0"/>
              <a:t> </a:t>
            </a:r>
            <a:r>
              <a:rPr lang="en-US" dirty="0" err="1"/>
              <a:t>alterações</a:t>
            </a:r>
            <a:r>
              <a:rPr lang="en-US" dirty="0"/>
              <a:t> a um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ficheiros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longo</a:t>
            </a:r>
            <a:r>
              <a:rPr lang="en-US" dirty="0"/>
              <a:t> do tempo.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Que </a:t>
            </a:r>
            <a:r>
              <a:rPr lang="en-US" dirty="0" err="1"/>
              <a:t>problemas</a:t>
            </a:r>
            <a:r>
              <a:rPr lang="en-US" dirty="0"/>
              <a:t> resolve?</a:t>
            </a:r>
          </a:p>
          <a:p>
            <a:pPr marL="457200" lvl="1" indent="0">
              <a:buNone/>
            </a:pPr>
            <a:r>
              <a:rPr lang="en-US" dirty="0" err="1"/>
              <a:t>Elimina</a:t>
            </a:r>
            <a:r>
              <a:rPr lang="en-US" dirty="0"/>
              <a:t> a </a:t>
            </a:r>
            <a:r>
              <a:rPr lang="pt-PT" dirty="0"/>
              <a:t>necessidade</a:t>
            </a:r>
            <a:r>
              <a:rPr lang="en-US" dirty="0"/>
              <a:t> de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várias</a:t>
            </a:r>
            <a:r>
              <a:rPr lang="en-US" dirty="0"/>
              <a:t> </a:t>
            </a:r>
            <a:r>
              <a:rPr lang="en-US" dirty="0" err="1"/>
              <a:t>cópias</a:t>
            </a:r>
            <a:r>
              <a:rPr lang="en-US" dirty="0"/>
              <a:t> do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ficheiro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/>
              <a:t>Facilita</a:t>
            </a:r>
            <a:r>
              <a:rPr lang="en-US" dirty="0"/>
              <a:t> saber se </a:t>
            </a:r>
            <a:r>
              <a:rPr lang="en-US" dirty="0" err="1"/>
              <a:t>estamos</a:t>
            </a:r>
            <a:r>
              <a:rPr lang="en-US" dirty="0"/>
              <a:t> a </a:t>
            </a:r>
            <a:r>
              <a:rPr lang="en-US" dirty="0" err="1"/>
              <a:t>trabalhar</a:t>
            </a:r>
            <a:r>
              <a:rPr lang="en-US" dirty="0"/>
              <a:t> no </a:t>
            </a:r>
            <a:r>
              <a:rPr lang="en-US" dirty="0" err="1"/>
              <a:t>ficheiro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actualizado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/>
              <a:t>Permite</a:t>
            </a:r>
            <a:r>
              <a:rPr lang="en-US" dirty="0"/>
              <a:t> que </a:t>
            </a:r>
            <a:r>
              <a:rPr lang="en-US" dirty="0" err="1"/>
              <a:t>várias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trabalhem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mesmos</a:t>
            </a:r>
            <a:r>
              <a:rPr lang="en-US" dirty="0"/>
              <a:t> </a:t>
            </a:r>
            <a:r>
              <a:rPr lang="en-US" dirty="0" err="1"/>
              <a:t>ficheiros</a:t>
            </a:r>
            <a:r>
              <a:rPr lang="en-US" dirty="0"/>
              <a:t> </a:t>
            </a:r>
            <a:r>
              <a:rPr lang="en-US" dirty="0" err="1"/>
              <a:t>sabendo</a:t>
            </a:r>
            <a:r>
              <a:rPr lang="en-US" dirty="0"/>
              <a:t> </a:t>
            </a:r>
            <a:r>
              <a:rPr lang="en-US" dirty="0" err="1"/>
              <a:t>quem</a:t>
            </a:r>
            <a:r>
              <a:rPr lang="en-US" dirty="0"/>
              <a:t> fez o </a:t>
            </a:r>
            <a:r>
              <a:rPr lang="en-US" dirty="0" err="1"/>
              <a:t>quê</a:t>
            </a:r>
            <a:r>
              <a:rPr lang="en-US" dirty="0"/>
              <a:t>, </a:t>
            </a:r>
            <a:r>
              <a:rPr lang="en-US" dirty="0" err="1"/>
              <a:t>quando</a:t>
            </a:r>
            <a:r>
              <a:rPr lang="en-US" dirty="0"/>
              <a:t> e </a:t>
            </a:r>
            <a:r>
              <a:rPr lang="en-US" dirty="0" err="1"/>
              <a:t>porquê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/>
              <a:t>Torna</a:t>
            </a:r>
            <a:r>
              <a:rPr lang="en-US" dirty="0"/>
              <a:t> </a:t>
            </a:r>
            <a:r>
              <a:rPr lang="en-US" dirty="0" err="1"/>
              <a:t>póssivel</a:t>
            </a:r>
            <a:r>
              <a:rPr lang="en-US" dirty="0"/>
              <a:t> </a:t>
            </a:r>
            <a:r>
              <a:rPr lang="en-US" dirty="0" err="1"/>
              <a:t>depois</a:t>
            </a:r>
            <a:r>
              <a:rPr lang="en-US" dirty="0"/>
              <a:t> de </a:t>
            </a:r>
            <a:r>
              <a:rPr lang="en-US" dirty="0" err="1"/>
              <a:t>verificar</a:t>
            </a:r>
            <a:r>
              <a:rPr lang="en-US" dirty="0"/>
              <a:t> que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introduzido</a:t>
            </a:r>
            <a:r>
              <a:rPr lang="en-US" dirty="0"/>
              <a:t> um </a:t>
            </a:r>
            <a:r>
              <a:rPr lang="en-US" dirty="0" err="1"/>
              <a:t>erro</a:t>
            </a:r>
            <a:r>
              <a:rPr lang="en-US" dirty="0"/>
              <a:t> no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voltar</a:t>
            </a:r>
            <a:r>
              <a:rPr lang="en-US" dirty="0"/>
              <a:t> </a:t>
            </a:r>
            <a:r>
              <a:rPr lang="en-US" dirty="0" err="1"/>
              <a:t>atrás</a:t>
            </a:r>
            <a:r>
              <a:rPr lang="en-US" dirty="0"/>
              <a:t> e </a:t>
            </a:r>
            <a:r>
              <a:rPr lang="en-US" dirty="0" err="1"/>
              <a:t>corrigir</a:t>
            </a:r>
            <a:r>
              <a:rPr lang="en-US" dirty="0"/>
              <a:t> o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deixando</a:t>
            </a:r>
            <a:r>
              <a:rPr lang="en-US" dirty="0"/>
              <a:t> </a:t>
            </a:r>
            <a:r>
              <a:rPr lang="en-US" dirty="0" err="1"/>
              <a:t>inalterado</a:t>
            </a:r>
            <a:r>
              <a:rPr lang="en-US" dirty="0"/>
              <a:t> o restante </a:t>
            </a:r>
            <a:r>
              <a:rPr lang="en-US" dirty="0" err="1"/>
              <a:t>código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/>
              <a:t>Garante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conflitos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um </a:t>
            </a:r>
            <a:r>
              <a:rPr lang="en-US" dirty="0" err="1"/>
              <a:t>grupo</a:t>
            </a:r>
            <a:r>
              <a:rPr lang="en-US" dirty="0"/>
              <a:t> de </a:t>
            </a:r>
            <a:r>
              <a:rPr lang="en-US" dirty="0" err="1"/>
              <a:t>pessoas</a:t>
            </a:r>
            <a:r>
              <a:rPr lang="en-US" dirty="0"/>
              <a:t> altera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ficheiro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B1E53CE-C5EC-47EF-9B6E-C4B81AA6BF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Titulo</a:t>
            </a:r>
            <a:r>
              <a:rPr dirty="0"/>
              <a:t>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3C9952-B7A8-4B3F-B40E-664D504BC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que é o </a:t>
            </a:r>
            <a:r>
              <a:rPr lang="pt-PT" dirty="0" err="1"/>
              <a:t>Git</a:t>
            </a:r>
            <a:r>
              <a:rPr lang="pt-PT" dirty="0"/>
              <a:t>?</a:t>
            </a:r>
          </a:p>
          <a:p>
            <a:r>
              <a:rPr lang="pt-PT" dirty="0"/>
              <a:t>Mais popular dos sistemas de </a:t>
            </a:r>
            <a:r>
              <a:rPr lang="pt-PT" dirty="0" err="1"/>
              <a:t>verson</a:t>
            </a:r>
            <a:r>
              <a:rPr lang="pt-PT" dirty="0"/>
              <a:t> </a:t>
            </a:r>
            <a:r>
              <a:rPr lang="pt-PT" dirty="0" err="1"/>
              <a:t>control</a:t>
            </a:r>
            <a:endParaRPr lang="pt-PT" dirty="0"/>
          </a:p>
          <a:p>
            <a:r>
              <a:rPr lang="pt-PT" dirty="0"/>
              <a:t>Permite o crescimento em escala do código/repositórios e dos utilizadores</a:t>
            </a:r>
          </a:p>
          <a:p>
            <a:r>
              <a:rPr lang="pt-PT" dirty="0"/>
              <a:t>Open </a:t>
            </a:r>
            <a:r>
              <a:rPr lang="pt-PT" dirty="0" err="1"/>
              <a:t>Source</a:t>
            </a:r>
            <a:r>
              <a:rPr lang="pt-PT" dirty="0"/>
              <a:t> com uma grande comunidade</a:t>
            </a:r>
          </a:p>
          <a:p>
            <a:r>
              <a:rPr lang="pt-PT" dirty="0"/>
              <a:t>Pode ser descentralizado mas quase sempre está centralizado no </a:t>
            </a:r>
            <a:r>
              <a:rPr lang="pt-PT" dirty="0" err="1"/>
              <a:t>Github</a:t>
            </a:r>
            <a:endParaRPr lang="pt-PT" dirty="0"/>
          </a:p>
          <a:p>
            <a:r>
              <a:rPr lang="pt-PT" dirty="0"/>
              <a:t>Poucos comandos necessitam de ligação à internet</a:t>
            </a:r>
          </a:p>
          <a:p>
            <a:r>
              <a:rPr lang="pt-PT" dirty="0"/>
              <a:t>Muito rápido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96C10-464E-4BE9-93B8-4CD00C9029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F02093-1574-4DE6-8C2B-7010469C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662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904208-C9EE-49A5-AAD4-9972D594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Vocabulário</a:t>
            </a:r>
          </a:p>
          <a:p>
            <a:endParaRPr lang="pt-PT" dirty="0"/>
          </a:p>
          <a:p>
            <a:r>
              <a:rPr lang="pt-PT" dirty="0" err="1"/>
              <a:t>Repository</a:t>
            </a:r>
            <a:r>
              <a:rPr lang="pt-PT" dirty="0"/>
              <a:t> ou </a:t>
            </a:r>
            <a:r>
              <a:rPr lang="pt-PT" dirty="0" err="1"/>
              <a:t>repo</a:t>
            </a:r>
            <a:r>
              <a:rPr lang="pt-PT" dirty="0"/>
              <a:t>: “pasta” onde estão guardados todos os ficheiros e registos de alterações. Os </a:t>
            </a:r>
            <a:r>
              <a:rPr lang="pt-PT" dirty="0" err="1"/>
              <a:t>repos</a:t>
            </a:r>
            <a:r>
              <a:rPr lang="pt-PT" dirty="0"/>
              <a:t> podem estar na máquina dos utilizadores com o </a:t>
            </a:r>
            <a:r>
              <a:rPr lang="pt-PT" dirty="0" err="1"/>
              <a:t>Git</a:t>
            </a:r>
            <a:r>
              <a:rPr lang="pt-PT" dirty="0"/>
              <a:t> ou podem ser guardados online no </a:t>
            </a:r>
            <a:r>
              <a:rPr lang="pt-PT" dirty="0" err="1"/>
              <a:t>Github</a:t>
            </a:r>
            <a:r>
              <a:rPr lang="pt-PT" dirty="0"/>
              <a:t>.</a:t>
            </a:r>
          </a:p>
          <a:p>
            <a:r>
              <a:rPr lang="pt-PT" dirty="0" err="1"/>
              <a:t>Commit</a:t>
            </a:r>
            <a:r>
              <a:rPr lang="pt-PT" dirty="0"/>
              <a:t>:</a:t>
            </a:r>
            <a:r>
              <a:rPr lang="pt-PT" b="0" dirty="0"/>
              <a:t> fazer um </a:t>
            </a:r>
            <a:r>
              <a:rPr lang="pt-PT" b="0" dirty="0" err="1"/>
              <a:t>commit</a:t>
            </a:r>
            <a:r>
              <a:rPr lang="pt-PT" b="0" dirty="0"/>
              <a:t> é salvar as alterações feitas nos ficheiros do repositório. O </a:t>
            </a:r>
            <a:r>
              <a:rPr lang="pt-PT" b="0" dirty="0" err="1"/>
              <a:t>Git</a:t>
            </a:r>
            <a:r>
              <a:rPr lang="pt-PT" b="0" dirty="0"/>
              <a:t> compara os ficheiros com a versão anterior, ou seja, regista as diferenças e os comentários do </a:t>
            </a:r>
            <a:r>
              <a:rPr lang="pt-PT" b="0" dirty="0" err="1"/>
              <a:t>commit</a:t>
            </a:r>
            <a:r>
              <a:rPr lang="pt-PT" b="0" dirty="0"/>
              <a:t> fazendo a respetiva </a:t>
            </a:r>
            <a:r>
              <a:rPr lang="pt-PT" b="0" dirty="0" err="1"/>
              <a:t>atualizasão</a:t>
            </a:r>
            <a:r>
              <a:rPr lang="pt-PT" b="0" dirty="0"/>
              <a:t> das versões dos ficheiros alterados.   </a:t>
            </a:r>
          </a:p>
          <a:p>
            <a:r>
              <a:rPr lang="pt-PT" dirty="0" err="1"/>
              <a:t>Push</a:t>
            </a:r>
            <a:r>
              <a:rPr lang="pt-PT" dirty="0"/>
              <a:t>: Envia o repositório da máquina local para o repositório online no </a:t>
            </a:r>
            <a:r>
              <a:rPr lang="pt-PT" dirty="0" err="1"/>
              <a:t>github</a:t>
            </a:r>
            <a:r>
              <a:rPr lang="pt-PT" dirty="0"/>
              <a:t> para que toda a gente possa ter acesso às alterações.</a:t>
            </a:r>
          </a:p>
          <a:p>
            <a:r>
              <a:rPr lang="pt-PT" dirty="0"/>
              <a:t>Pull: Atualização do repositório local para que este fique igual ao que está online no </a:t>
            </a:r>
            <a:r>
              <a:rPr lang="pt-PT" dirty="0" err="1"/>
              <a:t>github</a:t>
            </a:r>
            <a:r>
              <a:rPr lang="pt-PT" dirty="0"/>
              <a:t>. </a:t>
            </a:r>
          </a:p>
          <a:p>
            <a:r>
              <a:rPr lang="pt-PT" dirty="0" err="1"/>
              <a:t>Staging</a:t>
            </a:r>
            <a:r>
              <a:rPr lang="pt-PT" dirty="0"/>
              <a:t>: Preparação do ficheiro antes de fazer o </a:t>
            </a:r>
            <a:r>
              <a:rPr lang="pt-PT" dirty="0" err="1"/>
              <a:t>commit</a:t>
            </a:r>
            <a:r>
              <a:rPr lang="pt-PT" dirty="0"/>
              <a:t>. Serve para separar alterações em diferentes </a:t>
            </a:r>
            <a:r>
              <a:rPr lang="pt-PT" dirty="0" err="1"/>
              <a:t>commits</a:t>
            </a:r>
            <a:endParaRPr lang="pt-PT" dirty="0"/>
          </a:p>
          <a:p>
            <a:endParaRPr lang="pt-P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EAC58-9CB7-4295-B94B-AE02D2B9BD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BB73C2-824F-42B4-B752-9D7B4A8A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871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958646-F938-4A4D-B739-335AE98AA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Vocabulário continuação</a:t>
            </a:r>
          </a:p>
          <a:p>
            <a:endParaRPr lang="pt-PT" dirty="0"/>
          </a:p>
          <a:p>
            <a:r>
              <a:rPr lang="pt-PT" dirty="0"/>
              <a:t>Clone: Fazer uma cópia de um repositório. Quando é feito um clone do </a:t>
            </a:r>
            <a:r>
              <a:rPr lang="pt-PT" dirty="0" err="1"/>
              <a:t>github</a:t>
            </a:r>
            <a:r>
              <a:rPr lang="pt-PT" dirty="0"/>
              <a:t> na máquina local estamos a criar um </a:t>
            </a:r>
            <a:r>
              <a:rPr lang="pt-PT" dirty="0" err="1"/>
              <a:t>branch</a:t>
            </a:r>
            <a:r>
              <a:rPr lang="pt-PT" dirty="0"/>
              <a:t>.</a:t>
            </a:r>
          </a:p>
          <a:p>
            <a:r>
              <a:rPr lang="pt-PT" dirty="0" err="1"/>
              <a:t>Branch</a:t>
            </a:r>
            <a:r>
              <a:rPr lang="pt-PT" dirty="0"/>
              <a:t>: Existência de duas versões do mesmo ficheiro. </a:t>
            </a:r>
          </a:p>
          <a:p>
            <a:r>
              <a:rPr lang="pt-PT" dirty="0"/>
              <a:t>Master </a:t>
            </a:r>
            <a:r>
              <a:rPr lang="pt-PT" dirty="0" err="1"/>
              <a:t>branch</a:t>
            </a:r>
            <a:r>
              <a:rPr lang="pt-PT" dirty="0"/>
              <a:t>: Versão alojada no </a:t>
            </a:r>
            <a:r>
              <a:rPr lang="pt-PT" dirty="0" err="1"/>
              <a:t>github</a:t>
            </a:r>
            <a:r>
              <a:rPr lang="pt-PT" dirty="0"/>
              <a:t> que serve de referência aos </a:t>
            </a:r>
            <a:r>
              <a:rPr lang="pt-PT" dirty="0" err="1"/>
              <a:t>branch</a:t>
            </a:r>
            <a:r>
              <a:rPr lang="pt-PT" dirty="0"/>
              <a:t> que possam existir em máquinas locais.</a:t>
            </a:r>
          </a:p>
          <a:p>
            <a:r>
              <a:rPr lang="pt-PT" dirty="0" err="1"/>
              <a:t>Fork</a:t>
            </a:r>
            <a:r>
              <a:rPr lang="pt-PT" dirty="0"/>
              <a:t>: Equivalente a um clone mas de um </a:t>
            </a:r>
            <a:r>
              <a:rPr lang="pt-PT" dirty="0" err="1"/>
              <a:t>branch</a:t>
            </a:r>
            <a:r>
              <a:rPr lang="pt-PT" dirty="0"/>
              <a:t> secundário e não do master </a:t>
            </a:r>
            <a:r>
              <a:rPr lang="pt-PT" dirty="0" err="1"/>
              <a:t>branch</a:t>
            </a:r>
            <a:endParaRPr lang="pt-PT" dirty="0"/>
          </a:p>
          <a:p>
            <a:r>
              <a:rPr lang="pt-PT" dirty="0" err="1"/>
              <a:t>Merge</a:t>
            </a:r>
            <a:r>
              <a:rPr lang="pt-PT" dirty="0"/>
              <a:t>: União de diferentes alterações em um único ficheiro que incorpore todas as alterações </a:t>
            </a:r>
          </a:p>
          <a:p>
            <a:r>
              <a:rPr lang="pt-PT" dirty="0" err="1"/>
              <a:t>Conflit</a:t>
            </a:r>
            <a:r>
              <a:rPr lang="pt-PT" dirty="0"/>
              <a:t>:  Grupo de utilizadores que faz alterações nas mesmas linhas de código mas o </a:t>
            </a:r>
            <a:r>
              <a:rPr lang="pt-PT" dirty="0" err="1"/>
              <a:t>git</a:t>
            </a:r>
            <a:r>
              <a:rPr lang="pt-PT" dirty="0"/>
              <a:t> não consegue fazer um </a:t>
            </a:r>
            <a:r>
              <a:rPr lang="pt-PT" dirty="0" err="1"/>
              <a:t>merge</a:t>
            </a:r>
            <a:r>
              <a:rPr lang="pt-PT" dirty="0"/>
              <a:t> automático. Nestas situações ou se faz um </a:t>
            </a:r>
            <a:r>
              <a:rPr lang="pt-PT" dirty="0" err="1"/>
              <a:t>merge</a:t>
            </a:r>
            <a:r>
              <a:rPr lang="pt-PT" dirty="0"/>
              <a:t> manual ou então é escolhida apenas uma versão de um dos ficheiros que estão em </a:t>
            </a:r>
            <a:r>
              <a:rPr lang="pt-PT" dirty="0" err="1"/>
              <a:t>conflit</a:t>
            </a:r>
            <a:r>
              <a:rPr lang="pt-PT" dirty="0"/>
              <a:t>. 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25250-BD15-4CB9-AE7C-90F902826B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4A1D48-8104-4D34-998E-484A301F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317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543759"/>
            <a:ext cx="10004397" cy="4823173"/>
          </a:xfrm>
        </p:spPr>
        <p:txBody>
          <a:bodyPr/>
          <a:lstStyle/>
          <a:p>
            <a:pPr marL="457200" lvl="1" indent="0">
              <a:buNone/>
            </a:pPr>
            <a:r>
              <a:rPr lang="pt-PT" sz="900" dirty="0"/>
              <a:t>Basic </a:t>
            </a:r>
            <a:r>
              <a:rPr lang="pt-PT" sz="900" dirty="0" err="1"/>
              <a:t>Git</a:t>
            </a:r>
            <a:r>
              <a:rPr lang="pt-PT" sz="900" dirty="0"/>
              <a:t> Live </a:t>
            </a:r>
            <a:r>
              <a:rPr lang="pt-PT" sz="900" dirty="0" err="1"/>
              <a:t>cycle</a:t>
            </a:r>
            <a:endParaRPr lang="pt-PT" sz="900" dirty="0"/>
          </a:p>
          <a:p>
            <a:pPr marL="457200" lvl="1" indent="0">
              <a:buNone/>
            </a:pPr>
            <a:r>
              <a:rPr lang="pt-PT" sz="900" dirty="0"/>
              <a:t>Cada repositório tem três estado de </a:t>
            </a:r>
            <a:r>
              <a:rPr lang="pt-PT" sz="900" dirty="0" err="1"/>
              <a:t>Git</a:t>
            </a:r>
            <a:r>
              <a:rPr lang="pt-PT" sz="900" dirty="0"/>
              <a:t> incluído os repositórios no </a:t>
            </a:r>
            <a:r>
              <a:rPr lang="pt-PT" sz="900" dirty="0" err="1"/>
              <a:t>Github</a:t>
            </a:r>
            <a:endParaRPr lang="pt-PT" sz="900" dirty="0"/>
          </a:p>
          <a:p>
            <a:pPr marL="971550" lvl="1" indent="-514350">
              <a:buFont typeface="+mj-lt"/>
              <a:buAutoNum type="arabicPeriod"/>
            </a:pPr>
            <a:r>
              <a:rPr lang="pt-PT" sz="900" dirty="0" err="1"/>
              <a:t>Working</a:t>
            </a:r>
            <a:r>
              <a:rPr lang="pt-PT" sz="900" dirty="0"/>
              <a:t> </a:t>
            </a:r>
            <a:r>
              <a:rPr lang="pt-PT" sz="900" dirty="0" err="1"/>
              <a:t>Directory</a:t>
            </a:r>
            <a:r>
              <a:rPr lang="pt-PT" sz="900" dirty="0"/>
              <a:t>: Dentro da pasta do repositório o </a:t>
            </a:r>
            <a:r>
              <a:rPr lang="pt-PT" sz="900" dirty="0" err="1"/>
              <a:t>git</a:t>
            </a:r>
            <a:r>
              <a:rPr lang="pt-PT" sz="900" dirty="0"/>
              <a:t> tem consciência de todos os ficheiros mesmo que estes ainda não estejam “geridos”.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sz="900" dirty="0" err="1"/>
              <a:t>Staging</a:t>
            </a:r>
            <a:r>
              <a:rPr lang="pt-PT" sz="900" dirty="0"/>
              <a:t> </a:t>
            </a:r>
            <a:r>
              <a:rPr lang="pt-PT" sz="900" dirty="0" err="1"/>
              <a:t>Area</a:t>
            </a:r>
            <a:r>
              <a:rPr lang="pt-PT" sz="900" dirty="0"/>
              <a:t>: Zona onde os ficheiros podem estar a ser preparados antes do </a:t>
            </a:r>
            <a:r>
              <a:rPr lang="pt-PT" sz="900" dirty="0" err="1"/>
              <a:t>commit</a:t>
            </a:r>
            <a:endParaRPr lang="pt-PT" sz="900" dirty="0"/>
          </a:p>
          <a:p>
            <a:pPr marL="971550" lvl="1" indent="-514350">
              <a:buFont typeface="+mj-lt"/>
              <a:buAutoNum type="arabicPeriod"/>
            </a:pPr>
            <a:r>
              <a:rPr lang="pt-PT" sz="900" dirty="0" err="1"/>
              <a:t>Git</a:t>
            </a:r>
            <a:r>
              <a:rPr lang="pt-PT" sz="900" dirty="0"/>
              <a:t> </a:t>
            </a:r>
            <a:r>
              <a:rPr lang="pt-PT" sz="900" dirty="0" err="1"/>
              <a:t>Repository</a:t>
            </a:r>
            <a:r>
              <a:rPr lang="pt-PT" sz="900" dirty="0"/>
              <a:t>: Pasta escondida (.</a:t>
            </a:r>
            <a:r>
              <a:rPr lang="pt-PT" sz="900" dirty="0" err="1"/>
              <a:t>git</a:t>
            </a:r>
            <a:r>
              <a:rPr lang="pt-PT" sz="900" dirty="0"/>
              <a:t>) na qual é gerida o </a:t>
            </a:r>
            <a:r>
              <a:rPr lang="pt-PT" sz="900" dirty="0" err="1"/>
              <a:t>git</a:t>
            </a:r>
            <a:r>
              <a:rPr lang="pt-PT" sz="900" dirty="0"/>
              <a:t> </a:t>
            </a:r>
            <a:r>
              <a:rPr lang="pt-PT" sz="900" dirty="0" err="1"/>
              <a:t>history</a:t>
            </a:r>
            <a:r>
              <a:rPr lang="pt-PT" sz="900" dirty="0"/>
              <a:t> (registo de todas alterações e comentários </a:t>
            </a:r>
            <a:r>
              <a:rPr lang="pt-PT" sz="900" dirty="0" err="1"/>
              <a:t>permantemente</a:t>
            </a:r>
            <a:r>
              <a:rPr lang="pt-PT" sz="900" dirty="0"/>
              <a:t> gravadas com o </a:t>
            </a:r>
            <a:r>
              <a:rPr lang="pt-PT" sz="900" dirty="0" err="1"/>
              <a:t>commit</a:t>
            </a:r>
            <a:r>
              <a:rPr lang="pt-PT" sz="900" dirty="0"/>
              <a:t>).</a:t>
            </a:r>
          </a:p>
          <a:p>
            <a:pPr marL="457200" lvl="1" indent="0">
              <a:buNone/>
            </a:pPr>
            <a:endParaRPr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7AE698D-D340-4712-8701-447773B43D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Titulo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0B47CB-FC62-48DE-9CA0-FB17C5623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3033183"/>
            <a:ext cx="5031846" cy="31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0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AA50E7-B5DB-45A4-94B8-08E44F5BC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workflow</a:t>
            </a:r>
            <a:endParaRPr lang="pt-PT" dirty="0"/>
          </a:p>
          <a:p>
            <a:pPr marL="457200" lvl="1" indent="0">
              <a:buNone/>
            </a:pPr>
            <a:r>
              <a:rPr lang="pt-PT" dirty="0"/>
              <a:t> Conceptualmente podemos pensar que o GitHub é o 4 Estado</a:t>
            </a:r>
          </a:p>
          <a:p>
            <a:pPr marL="457200" lvl="1" indent="0">
              <a:buNone/>
            </a:pPr>
            <a:endParaRPr lang="pt-P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E62C4-6C0B-45D3-8098-FEF3120E71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744E5-FFE8-4F61-880F-40F6428E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0FF784-ACA8-4102-9673-222DBE54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3081622"/>
            <a:ext cx="6584950" cy="285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F13717-86A3-425C-B5DB-9CAA0074B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dirty="0"/>
              <a:t>Melhores práticas e hábitos</a:t>
            </a:r>
          </a:p>
          <a:p>
            <a:endParaRPr lang="pt-PT" dirty="0"/>
          </a:p>
          <a:p>
            <a:r>
              <a:rPr lang="pt-PT" dirty="0"/>
              <a:t>Utilizar um sistema novo ao início parece sempre difícil e complicado. Mas só se focarmos em desenvolver os melhore hábitos é que vamos tirar o melhor partido do sistema.</a:t>
            </a:r>
          </a:p>
          <a:p>
            <a:r>
              <a:rPr lang="pt-PT" dirty="0"/>
              <a:t> </a:t>
            </a:r>
          </a:p>
          <a:p>
            <a:r>
              <a:rPr lang="pt-PT" dirty="0" err="1"/>
              <a:t>Commits</a:t>
            </a:r>
            <a:r>
              <a:rPr lang="pt-PT" dirty="0"/>
              <a:t> devem ter uma única tarefa. </a:t>
            </a:r>
          </a:p>
          <a:p>
            <a:endParaRPr lang="pt-PT" dirty="0"/>
          </a:p>
          <a:p>
            <a:r>
              <a:rPr lang="pt-PT" dirty="0"/>
              <a:t>Comentários nos </a:t>
            </a:r>
            <a:r>
              <a:rPr lang="pt-PT" dirty="0" err="1"/>
              <a:t>commits</a:t>
            </a:r>
            <a:r>
              <a:rPr lang="pt-PT" dirty="0"/>
              <a:t> devem descrever muito bem a tarefa</a:t>
            </a:r>
          </a:p>
          <a:p>
            <a:endParaRPr lang="pt-PT" dirty="0"/>
          </a:p>
          <a:p>
            <a:r>
              <a:rPr lang="pt-PT" dirty="0"/>
              <a:t>Fazer pull e </a:t>
            </a:r>
            <a:r>
              <a:rPr lang="pt-PT" dirty="0" err="1"/>
              <a:t>push</a:t>
            </a:r>
            <a:r>
              <a:rPr lang="pt-PT" dirty="0"/>
              <a:t> com muita frequência</a:t>
            </a:r>
          </a:p>
          <a:p>
            <a:endParaRPr lang="pt-PT" dirty="0"/>
          </a:p>
          <a:p>
            <a:r>
              <a:rPr lang="pt-PT" dirty="0"/>
              <a:t>Usar </a:t>
            </a:r>
            <a:r>
              <a:rPr lang="pt-PT" dirty="0" err="1"/>
              <a:t>Branches</a:t>
            </a:r>
            <a:r>
              <a:rPr lang="pt-PT" dirty="0"/>
              <a:t> </a:t>
            </a:r>
          </a:p>
          <a:p>
            <a:endParaRPr lang="pt-PT" dirty="0"/>
          </a:p>
          <a:p>
            <a:r>
              <a:rPr lang="pt-PT" dirty="0"/>
              <a:t>(…)</a:t>
            </a:r>
            <a:r>
              <a:rPr lang="pt-PT" dirty="0">
                <a:hlinkClick r:id="rId2"/>
              </a:rPr>
              <a:t> https://sethrobertson.github.io/GitBestPractices/</a:t>
            </a:r>
            <a:endParaRPr lang="pt-P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3403A-C18B-423A-B5CA-01FD632905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568FA-FC67-4B13-A099-9FD6CBB3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22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1233</Words>
  <Application>Microsoft Office PowerPoint</Application>
  <PresentationFormat>Widescreen</PresentationFormat>
  <Paragraphs>173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Unicode MS</vt:lpstr>
      <vt:lpstr>Calibri</vt:lpstr>
      <vt:lpstr>Helvetica Neue</vt:lpstr>
      <vt:lpstr>PT Serif</vt:lpstr>
      <vt:lpstr>Office Theme</vt:lpstr>
      <vt:lpstr>GitHub / Git Version Control tudo que é preciso saber.</vt:lpstr>
      <vt:lpstr>Version COntrol</vt:lpstr>
      <vt:lpstr>Titulo 1</vt:lpstr>
      <vt:lpstr>PowerPoint Presentation</vt:lpstr>
      <vt:lpstr>PowerPoint Presentation</vt:lpstr>
      <vt:lpstr>PowerPoint Presentation</vt:lpstr>
      <vt:lpstr>Titulo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ppt</dc:title>
  <dc:creator>Hugo Nogueira</dc:creator>
  <cp:keywords/>
  <cp:lastModifiedBy>Filipe de Faria Martins</cp:lastModifiedBy>
  <cp:revision>80</cp:revision>
  <dcterms:created xsi:type="dcterms:W3CDTF">2019-03-01T12:02:41Z</dcterms:created>
  <dcterms:modified xsi:type="dcterms:W3CDTF">2019-07-23T09:45:47Z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3/1/2019</vt:lpwstr>
  </property>
  <property fmtid="{D5CDD505-2E9C-101B-9397-08002B2CF9AE}" pid="3" name="output">
    <vt:lpwstr>powerpoint_presentation</vt:lpwstr>
  </property>
</Properties>
</file>