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iOS</a:t>
            </a:r>
            <a:r>
              <a:rPr lang="pt-BR" dirty="0" smtClean="0"/>
              <a:t> SDK 8 e 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26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UICollectionViewCell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 subclasses customizadas;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UICollectionViewDataSource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UICollectionViewDelegate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UICollectionViewLayout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UICollectionViewFlowLayout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pic>
        <p:nvPicPr>
          <p:cNvPr id="4" name="Content Placeholder 3" descr="PIC3001-778x10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r="-120"/>
          <a:stretch/>
        </p:blipFill>
        <p:spPr>
          <a:xfrm>
            <a:off x="757378" y="2170664"/>
            <a:ext cx="3381425" cy="4418712"/>
          </a:xfrm>
        </p:spPr>
      </p:pic>
      <p:pic>
        <p:nvPicPr>
          <p:cNvPr id="5" name="Picture 4" descr="ViewAfterData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39" y="2170664"/>
            <a:ext cx="2277892" cy="42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Reconhecimento de Gestos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Tap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Toque (com um ou mais dedos)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Swipe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Pan;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Arrastar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Pinch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Rotation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1800" b="1" dirty="0" err="1"/>
              <a:t>http</a:t>
            </a:r>
            <a:r>
              <a:rPr lang="pt-BR" sz="1800" b="1" dirty="0"/>
              <a:t>://</a:t>
            </a:r>
            <a:r>
              <a:rPr lang="pt-BR" sz="1800" b="1" dirty="0" err="1"/>
              <a:t>www.appcoda.com</a:t>
            </a:r>
            <a:r>
              <a:rPr lang="pt-BR" sz="1800" b="1" dirty="0"/>
              <a:t>/</a:t>
            </a:r>
            <a:r>
              <a:rPr lang="pt-BR" sz="1800" b="1" dirty="0" err="1"/>
              <a:t>ios-gesture-recognizers</a:t>
            </a:r>
            <a:r>
              <a:rPr lang="pt-BR" sz="1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73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Sistema de coordenadas;</a:t>
            </a:r>
          </a:p>
          <a:p>
            <a:pPr>
              <a:buFont typeface="Arial"/>
              <a:buChar char="•"/>
            </a:pPr>
            <a:r>
              <a:rPr lang="pt-BR" dirty="0" smtClean="0"/>
              <a:t>Sistema de unidades;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Structs</a:t>
            </a:r>
            <a:r>
              <a:rPr lang="pt-BR" dirty="0" smtClean="0"/>
              <a:t> envolvidas;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Parte do framework </a:t>
            </a:r>
            <a:r>
              <a:rPr lang="pt-BR" dirty="0" err="1" smtClean="0"/>
              <a:t>CoreGraphics</a:t>
            </a:r>
            <a:r>
              <a:rPr lang="pt-BR" dirty="0"/>
              <a:t> </a:t>
            </a:r>
            <a:r>
              <a:rPr lang="pt-BR" dirty="0" smtClean="0"/>
              <a:t>– inteiramente em linguagem C;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0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51" y="2731342"/>
            <a:ext cx="6443758" cy="364943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ponto de origem (ponto </a:t>
            </a:r>
            <a:r>
              <a:rPr lang="pt-BR" dirty="0" err="1" smtClean="0"/>
              <a:t>x</a:t>
            </a:r>
            <a:r>
              <a:rPr lang="pt-BR" dirty="0" smtClean="0"/>
              <a:t>=0, </a:t>
            </a:r>
            <a:r>
              <a:rPr lang="pt-BR" dirty="0" err="1" smtClean="0"/>
              <a:t>y</a:t>
            </a:r>
            <a:r>
              <a:rPr lang="pt-BR" dirty="0" smtClean="0"/>
              <a:t>=0) fica no canto superior esquerdo;</a:t>
            </a:r>
          </a:p>
          <a:p>
            <a:pPr>
              <a:buFont typeface="Arial"/>
              <a:buChar char="•"/>
            </a:pPr>
            <a:r>
              <a:rPr lang="pt-BR" dirty="0" smtClean="0"/>
              <a:t>As unidades são “pontos” (não pixels);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Na maioria dos casos isso não importa, mas caso você queira desenhar algo extremamente detalhado, é bom saber:</a:t>
            </a:r>
          </a:p>
          <a:p>
            <a:pPr lvl="2">
              <a:buFont typeface="Arial"/>
              <a:buChar char="•"/>
            </a:pPr>
            <a:r>
              <a:rPr lang="pt-BR" b="1" dirty="0" err="1" smtClean="0"/>
              <a:t>UIView</a:t>
            </a:r>
            <a:r>
              <a:rPr lang="pt-BR" dirty="0" smtClean="0"/>
              <a:t> possui a propriedade </a:t>
            </a:r>
            <a:r>
              <a:rPr lang="pt-BR" b="1" dirty="0" err="1" smtClean="0"/>
              <a:t>contentScaleFactor</a:t>
            </a:r>
            <a:r>
              <a:rPr lang="pt-BR" dirty="0" smtClean="0"/>
              <a:t>, que diz quantos pixels cada ponto representa.</a:t>
            </a: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0063" y="2170664"/>
            <a:ext cx="7420746" cy="4210116"/>
            <a:chOff x="400063" y="2170664"/>
            <a:chExt cx="7420746" cy="421011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43490" y="2509468"/>
              <a:ext cx="6777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043490" y="2509468"/>
              <a:ext cx="0" cy="3871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97587" y="2455912"/>
              <a:ext cx="122405" cy="1377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63" y="2304121"/>
              <a:ext cx="67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(0,0)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9739" y="2170664"/>
              <a:ext cx="144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X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76221" y="5363222"/>
              <a:ext cx="142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03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Mais propriedades interessantes: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b="1" dirty="0" smtClean="0">
                <a:solidFill>
                  <a:srgbClr val="FF00FF"/>
                </a:solidFill>
              </a:rPr>
              <a:t> </a:t>
            </a:r>
            <a:r>
              <a:rPr lang="pt-BR" b="1" dirty="0" err="1" smtClean="0"/>
              <a:t>CGRect</a:t>
            </a:r>
            <a:r>
              <a:rPr lang="pt-BR" dirty="0" smtClean="0"/>
              <a:t> </a:t>
            </a:r>
            <a:r>
              <a:rPr lang="pt-BR" dirty="0" err="1" smtClean="0"/>
              <a:t>bounds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espaço interno e </a:t>
            </a:r>
            <a:r>
              <a:rPr lang="pt-BR" dirty="0" err="1" smtClean="0"/>
              <a:t>tamaho</a:t>
            </a:r>
            <a:r>
              <a:rPr lang="pt-BR" dirty="0" smtClean="0"/>
              <a:t> da sua </a:t>
            </a:r>
            <a:r>
              <a:rPr lang="pt-BR" dirty="0" err="1" smtClean="0"/>
              <a:t>View</a:t>
            </a:r>
            <a:r>
              <a:rPr lang="pt-BR" dirty="0" smtClean="0"/>
              <a:t>. É usada para a implementação interna da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dirty="0" smtClean="0"/>
              <a:t> </a:t>
            </a:r>
            <a:r>
              <a:rPr lang="pt-BR" b="1" dirty="0" err="1" smtClean="0"/>
              <a:t>CGPoint</a:t>
            </a:r>
            <a:r>
              <a:rPr lang="pt-BR" dirty="0" smtClean="0"/>
              <a:t> center;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centro da sua </a:t>
            </a:r>
            <a:r>
              <a:rPr lang="pt-BR" dirty="0" err="1" smtClean="0"/>
              <a:t>View</a:t>
            </a:r>
            <a:r>
              <a:rPr lang="pt-BR" dirty="0" smtClean="0"/>
              <a:t> no sistema de coordenadas da </a:t>
            </a:r>
            <a:r>
              <a:rPr lang="pt-BR" dirty="0" err="1" smtClean="0"/>
              <a:t>SuperView</a:t>
            </a:r>
            <a:r>
              <a:rPr lang="pt-BR" dirty="0"/>
              <a:t>.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dirty="0" smtClean="0"/>
              <a:t> </a:t>
            </a:r>
            <a:r>
              <a:rPr lang="pt-BR" b="1" dirty="0" err="1" smtClean="0"/>
              <a:t>CGRect</a:t>
            </a:r>
            <a:r>
              <a:rPr lang="pt-BR" dirty="0" smtClean="0"/>
              <a:t> frame;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 retângulo na </a:t>
            </a:r>
            <a:r>
              <a:rPr lang="pt-BR" dirty="0" err="1" smtClean="0"/>
              <a:t>SuperView</a:t>
            </a:r>
            <a:r>
              <a:rPr lang="pt-BR" dirty="0" smtClean="0"/>
              <a:t> que contém inteiramente a sua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dirty="0" err="1" smtClean="0"/>
              <a:t>bounds.size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5" name="Content Placeholder 4" descr="Captura de Tela 2015-05-13 às 12.29.4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podem passar por transformações (escala, rotação e translação), portanto cuidado:</a:t>
            </a:r>
          </a:p>
          <a:p>
            <a:pPr lvl="1">
              <a:buFont typeface="Arial"/>
              <a:buChar char="•"/>
            </a:pPr>
            <a:r>
              <a:rPr lang="pt-BR" b="1" dirty="0" err="1" smtClean="0">
                <a:solidFill>
                  <a:srgbClr val="FF00FF"/>
                </a:solidFill>
              </a:rPr>
              <a:t>bounds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((0,0), (250,250))</a:t>
            </a:r>
          </a:p>
          <a:p>
            <a:pPr lvl="1"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frame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((140,65), (320,320))</a:t>
            </a:r>
          </a:p>
          <a:p>
            <a:pPr lvl="1">
              <a:buFont typeface="Arial"/>
              <a:buChar char="•"/>
            </a:pPr>
            <a:r>
              <a:rPr lang="pt-BR" b="1" dirty="0" smtClean="0">
                <a:solidFill>
                  <a:srgbClr val="FF00FF"/>
                </a:solidFill>
              </a:rPr>
              <a:t>center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/>
              <a:t>B</a:t>
            </a:r>
            <a:r>
              <a:rPr lang="pt-BR" dirty="0" smtClean="0"/>
              <a:t> = (300,225)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6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0" name="Content Placeholder 9" descr="Captura de Tela 2015-05-13 às 12.29.41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raramente são </a:t>
            </a:r>
            <a:r>
              <a:rPr lang="pt-BR" dirty="0" err="1" smtClean="0"/>
              <a:t>rotacionadas</a:t>
            </a:r>
            <a:r>
              <a:rPr lang="pt-BR" dirty="0" smtClean="0"/>
              <a:t>, mas tome cuidado para não fazer </a:t>
            </a:r>
            <a:r>
              <a:rPr lang="pt-BR" dirty="0" err="1" smtClean="0"/>
              <a:t>confuzão</a:t>
            </a:r>
            <a:r>
              <a:rPr lang="pt-BR" dirty="0" smtClean="0"/>
              <a:t> com </a:t>
            </a:r>
            <a:r>
              <a:rPr lang="pt-BR" b="1" dirty="0" smtClean="0"/>
              <a:t>frame</a:t>
            </a:r>
            <a:r>
              <a:rPr lang="pt-BR" dirty="0" smtClean="0"/>
              <a:t> e </a:t>
            </a:r>
            <a:r>
              <a:rPr lang="pt-BR" b="1" dirty="0" smtClean="0"/>
              <a:t>center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16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Por padrão, quando o tamanho de uma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FF"/>
                </a:solidFill>
              </a:rPr>
              <a:t>bounds</a:t>
            </a:r>
            <a:r>
              <a:rPr lang="pt-BR" dirty="0" smtClean="0"/>
              <a:t>) muda, </a:t>
            </a:r>
            <a:r>
              <a:rPr lang="pt-BR" u="sng" dirty="0" smtClean="0"/>
              <a:t>não ocorre redesenho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vez disso, a </a:t>
            </a:r>
            <a:r>
              <a:rPr lang="pt-BR" i="1" dirty="0" err="1" smtClean="0"/>
              <a:t>view</a:t>
            </a:r>
            <a:r>
              <a:rPr lang="pt-BR" dirty="0" smtClean="0"/>
              <a:t> é esticada, encolhida ou ainda reposicionada.</a:t>
            </a:r>
          </a:p>
          <a:p>
            <a:pPr>
              <a:buFont typeface="Arial"/>
              <a:buChar char="•"/>
            </a:pPr>
            <a:r>
              <a:rPr lang="pt-BR" dirty="0" smtClean="0"/>
              <a:t>Eventualmente pode não ser esse o comportamento que você deseja...</a:t>
            </a:r>
          </a:p>
          <a:p>
            <a:pPr lvl="1">
              <a:buFont typeface="Arial"/>
              <a:buChar char="•"/>
            </a:pPr>
            <a:r>
              <a:rPr lang="pt-BR" sz="2000" b="1" dirty="0" smtClean="0">
                <a:solidFill>
                  <a:srgbClr val="FF00FF"/>
                </a:solidFill>
              </a:rPr>
              <a:t>@</a:t>
            </a:r>
            <a:r>
              <a:rPr lang="pt-BR" sz="20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000" dirty="0" smtClean="0"/>
              <a:t> </a:t>
            </a:r>
            <a:r>
              <a:rPr lang="pt-BR" sz="2000" b="1" dirty="0" err="1" smtClean="0"/>
              <a:t>UIViewContentMode</a:t>
            </a:r>
            <a:r>
              <a:rPr lang="pt-BR" sz="2000" dirty="0" smtClean="0"/>
              <a:t> </a:t>
            </a:r>
            <a:r>
              <a:rPr lang="pt-BR" sz="2000" dirty="0" err="1" smtClean="0"/>
              <a:t>contentMode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14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b="1" dirty="0" smtClean="0"/>
              <a:t>{</a:t>
            </a:r>
            <a:r>
              <a:rPr lang="en-US" sz="1600" b="1" dirty="0" err="1"/>
              <a:t>Left,Right,Top,Right,BottomLeft,BottomRight,TopLeft,TopRight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Move a view </a:t>
            </a:r>
            <a:r>
              <a:rPr lang="en-US" sz="2000" dirty="0" err="1" smtClean="0"/>
              <a:t>para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respectiva</a:t>
            </a:r>
            <a:r>
              <a:rPr lang="en-US" sz="2000" dirty="0" smtClean="0"/>
              <a:t> </a:t>
            </a:r>
            <a:r>
              <a:rPr lang="en-US" sz="2000" dirty="0" err="1" smtClean="0"/>
              <a:t>localização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UIViewContentModeScale</a:t>
            </a:r>
            <a:r>
              <a:rPr lang="en-US" b="1" dirty="0">
                <a:solidFill>
                  <a:srgbClr val="FF00FF"/>
                </a:solidFill>
              </a:rPr>
              <a:t/>
            </a:r>
            <a:br>
              <a:rPr lang="en-US" b="1" dirty="0">
                <a:solidFill>
                  <a:srgbClr val="FF00FF"/>
                </a:solidFill>
              </a:rPr>
            </a:br>
            <a:r>
              <a:rPr lang="en-US" sz="1600" b="1" dirty="0"/>
              <a:t>{</a:t>
            </a:r>
            <a:r>
              <a:rPr lang="en-US" sz="1600" b="1" dirty="0" err="1"/>
              <a:t>ToFill,AspectFill,AspectFit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400" dirty="0" err="1" smtClean="0"/>
              <a:t>Escala</a:t>
            </a:r>
            <a:r>
              <a:rPr lang="en-US" sz="2400" dirty="0" smtClean="0"/>
              <a:t> a view (</a:t>
            </a:r>
            <a:r>
              <a:rPr lang="en-US" sz="2400" dirty="0" err="1" smtClean="0"/>
              <a:t>estica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encolhe</a:t>
            </a:r>
            <a:r>
              <a:rPr lang="en-US" sz="24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UIViewContentModeRedraw</a:t>
            </a:r>
            <a:endParaRPr lang="en-US" b="1" dirty="0" smtClean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Redesenha</a:t>
            </a:r>
            <a:r>
              <a:rPr lang="en-US" sz="2400" dirty="0" smtClean="0">
                <a:solidFill>
                  <a:schemeClr val="tx1"/>
                </a:solidFill>
              </a:rPr>
              <a:t> a view.</a:t>
            </a:r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Qual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padrão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r>
              <a:rPr lang="en-US" sz="1800" b="1" dirty="0" err="1" smtClean="0">
                <a:solidFill>
                  <a:srgbClr val="FF00FF"/>
                </a:solidFill>
              </a:rPr>
              <a:t>UIViewContentModeScaleToFill</a:t>
            </a:r>
            <a:endParaRPr lang="en-US" sz="1800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UITabBarController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UICollectionViewController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Reconhecimento de Gestos;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Conceitos básicos de coordenadas e posicionamento de elementos;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9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que vem por aí?</a:t>
            </a:r>
          </a:p>
          <a:p>
            <a:pPr>
              <a:buFont typeface="Arial"/>
              <a:buChar char="•"/>
            </a:pPr>
            <a:r>
              <a:rPr lang="pt-BR" dirty="0" smtClean="0"/>
              <a:t>Na aula do dia 18/06, vamos aprender a: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Lidar com frames usando regras em vez de números com uma API muito poderosa (</a:t>
            </a:r>
            <a:r>
              <a:rPr lang="pt-BR" dirty="0" err="1" smtClean="0"/>
              <a:t>NSLayoutConstraint</a:t>
            </a:r>
            <a:r>
              <a:rPr lang="pt-BR" dirty="0" smtClean="0"/>
              <a:t>)!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Mas, desde o </a:t>
            </a:r>
            <a:r>
              <a:rPr lang="pt-BR" dirty="0" err="1" smtClean="0"/>
              <a:t>Xcode</a:t>
            </a:r>
            <a:r>
              <a:rPr lang="pt-BR" dirty="0" smtClean="0"/>
              <a:t> 5, podemos fazer a maior parte do trabalho graficamente no </a:t>
            </a:r>
            <a:r>
              <a:rPr lang="pt-BR" dirty="0" err="1" smtClean="0"/>
              <a:t>InterfaceBuilder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0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/>
              <a:t>UITabBarController</a:t>
            </a:r>
            <a:r>
              <a:rPr lang="pt-BR" dirty="0"/>
              <a:t>;</a:t>
            </a:r>
          </a:p>
          <a:p>
            <a:pPr>
              <a:buFont typeface="Arial"/>
              <a:buChar char="•"/>
            </a:pPr>
            <a:r>
              <a:rPr lang="pt-BR" dirty="0" err="1"/>
              <a:t>UICollectionViewController</a:t>
            </a:r>
            <a:r>
              <a:rPr lang="pt-BR" dirty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Gestos;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Desafio!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80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Compreender o funcionamento do </a:t>
            </a:r>
            <a:r>
              <a:rPr lang="pt-BR" dirty="0" err="1" smtClean="0"/>
              <a:t>UITabBarController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 </a:t>
            </a:r>
            <a:r>
              <a:rPr lang="pt-BR" dirty="0" err="1" smtClean="0"/>
              <a:t>UICollectionViewController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Conseguir implementar reconhecimento de gestos pré-definidos;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Começar o estudo do </a:t>
            </a:r>
            <a:r>
              <a:rPr lang="pt-BR" dirty="0" err="1" smtClean="0"/>
              <a:t>Autolayout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18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Captura de Tela 2015-05-13 às 10.36.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8" b="-1837"/>
          <a:stretch/>
        </p:blipFill>
        <p:spPr>
          <a:xfrm>
            <a:off x="608586" y="2295246"/>
            <a:ext cx="7918950" cy="3458168"/>
          </a:xfrm>
        </p:spPr>
      </p:pic>
    </p:spTree>
    <p:extLst>
      <p:ext uri="{BB962C8B-B14F-4D97-AF65-F5344CB8AC3E}">
        <p14:creationId xmlns:p14="http://schemas.microsoft.com/office/powerpoint/2010/main" val="168139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Um dos principais componentes do </a:t>
            </a:r>
            <a:r>
              <a:rPr lang="pt-BR" dirty="0" err="1" smtClean="0"/>
              <a:t>iOS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Controla abas, onde cada aba é um </a:t>
            </a:r>
            <a:r>
              <a:rPr lang="pt-BR" dirty="0" err="1" smtClean="0"/>
              <a:t>UIViewController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Exibe </a:t>
            </a:r>
            <a:r>
              <a:rPr lang="pt-BR" dirty="0" smtClean="0"/>
              <a:t>o n</a:t>
            </a:r>
            <a:r>
              <a:rPr lang="pt-BR" dirty="0" smtClean="0"/>
              <a:t>úmero de abas que o dispositivo é capaz de exibir sem comprometer o design</a:t>
            </a:r>
            <a:r>
              <a:rPr lang="pt-BR" dirty="0" smtClean="0"/>
              <a:t>;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Cuidado!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UITabBarController</a:t>
            </a:r>
            <a:r>
              <a:rPr lang="pt-BR" dirty="0" smtClean="0"/>
              <a:t> não pode estar na hierarquia de </a:t>
            </a:r>
            <a:r>
              <a:rPr lang="pt-BR" dirty="0" err="1" smtClean="0"/>
              <a:t>ViewControllers</a:t>
            </a:r>
            <a:r>
              <a:rPr lang="pt-BR" dirty="0" smtClean="0"/>
              <a:t> do </a:t>
            </a:r>
            <a:r>
              <a:rPr lang="pt-BR" dirty="0" err="1" smtClean="0"/>
              <a:t>UINavigationController</a:t>
            </a:r>
            <a:r>
              <a:rPr lang="pt-BR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oposto é o correto, portanto.</a:t>
            </a:r>
          </a:p>
        </p:txBody>
      </p:sp>
    </p:spTree>
    <p:extLst>
      <p:ext uri="{BB962C8B-B14F-4D97-AF65-F5344CB8AC3E}">
        <p14:creationId xmlns:p14="http://schemas.microsoft.com/office/powerpoint/2010/main" val="10084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1142943" y="3653266"/>
            <a:ext cx="2034975" cy="69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483722" y="3385487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483722" y="420156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5483722" y="253880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20229914">
            <a:off x="3125574" y="2946543"/>
            <a:ext cx="2320473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1054090">
            <a:off x="3229756" y="3508202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1406959">
            <a:off x="3126602" y="4691434"/>
            <a:ext cx="2390131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5483722" y="5018575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12" name="Right Arrow 11"/>
          <p:cNvSpPr/>
          <p:nvPr/>
        </p:nvSpPr>
        <p:spPr>
          <a:xfrm rot="350852">
            <a:off x="3269163" y="4114868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1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 se eu precisar de mais </a:t>
            </a:r>
            <a:r>
              <a:rPr lang="pt-BR" dirty="0" smtClean="0"/>
              <a:t>abas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676276" y="2909868"/>
            <a:ext cx="2034975" cy="2456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90086" y="5473041"/>
            <a:ext cx="2486342" cy="5355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1936" y="4831131"/>
            <a:ext cx="5138128" cy="535557"/>
            <a:chOff x="2831936" y="4831131"/>
            <a:chExt cx="5138128" cy="535557"/>
          </a:xfrm>
        </p:grpSpPr>
        <p:sp>
          <p:nvSpPr>
            <p:cNvPr id="8" name="Rounded Rectangle 7"/>
            <p:cNvSpPr/>
            <p:nvPr/>
          </p:nvSpPr>
          <p:spPr>
            <a:xfrm>
              <a:off x="5483722" y="4831131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831936" y="4973259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39776" y="2909868"/>
            <a:ext cx="5130288" cy="535557"/>
            <a:chOff x="2839776" y="2909868"/>
            <a:chExt cx="5130288" cy="535557"/>
          </a:xfrm>
        </p:grpSpPr>
        <p:sp>
          <p:nvSpPr>
            <p:cNvPr id="7" name="Rounded Rectangle 6"/>
            <p:cNvSpPr/>
            <p:nvPr/>
          </p:nvSpPr>
          <p:spPr>
            <a:xfrm>
              <a:off x="5483722" y="290986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39776" y="2955773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1936" y="3557632"/>
            <a:ext cx="5138128" cy="535557"/>
            <a:chOff x="2831936" y="3557632"/>
            <a:chExt cx="5138128" cy="535557"/>
          </a:xfrm>
        </p:grpSpPr>
        <p:sp>
          <p:nvSpPr>
            <p:cNvPr id="5" name="Rounded Rectangle 4"/>
            <p:cNvSpPr/>
            <p:nvPr/>
          </p:nvSpPr>
          <p:spPr>
            <a:xfrm>
              <a:off x="5483722" y="3557632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831936" y="3663928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31936" y="4197738"/>
            <a:ext cx="5138128" cy="535557"/>
            <a:chOff x="2831936" y="4197738"/>
            <a:chExt cx="5138128" cy="535557"/>
          </a:xfrm>
        </p:grpSpPr>
        <p:sp>
          <p:nvSpPr>
            <p:cNvPr id="6" name="Rounded Rectangle 5"/>
            <p:cNvSpPr/>
            <p:nvPr/>
          </p:nvSpPr>
          <p:spPr>
            <a:xfrm>
              <a:off x="5483722" y="419773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31936" y="4330591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2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IMG_25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2" t="-2553" r="-4516" b="-1668"/>
          <a:stretch/>
        </p:blipFill>
        <p:spPr>
          <a:xfrm>
            <a:off x="605035" y="2071205"/>
            <a:ext cx="2585133" cy="4366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3794539" y="2170664"/>
            <a:ext cx="4506018" cy="933399"/>
          </a:xfrm>
          <a:prstGeom prst="wedgeRoundRectCallout">
            <a:avLst>
              <a:gd name="adj1" fmla="val -70239"/>
              <a:gd name="adj2" fmla="val 3780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Quando há mais do que 4 </a:t>
            </a:r>
            <a:r>
              <a:rPr lang="pt-BR" dirty="0" err="1" smtClean="0"/>
              <a:t>ViewControllers</a:t>
            </a:r>
            <a:r>
              <a:rPr lang="pt-BR" dirty="0" smtClean="0"/>
              <a:t> associados, o botão “Mais” aparece automaticamente.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4735526" y="4498679"/>
            <a:ext cx="3771588" cy="1568417"/>
          </a:xfrm>
          <a:prstGeom prst="wedgeRectCallout">
            <a:avLst>
              <a:gd name="adj1" fmla="val -119819"/>
              <a:gd name="adj2" fmla="val -7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interface, que permite ao usuário reordenar as abas, já vem pronta e aparece automaticamente quando há mais de 4 abas!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29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Irmão do </a:t>
            </a:r>
            <a:r>
              <a:rPr lang="pt-BR" dirty="0" err="1" smtClean="0"/>
              <a:t>UITableViewController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Serve para exibir um </a:t>
            </a:r>
            <a:r>
              <a:rPr lang="pt-BR" i="1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 em um formato que não seja de lista;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dos usos mais comuns é a construção de galerias de fotos;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A organização mais usada é o formato de </a:t>
            </a:r>
            <a:r>
              <a:rPr lang="pt-BR" i="1" dirty="0" smtClean="0"/>
              <a:t>grid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160</TotalTime>
  <Words>651</Words>
  <Application>Microsoft Macintosh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Desenvolvimento para iPhone</vt:lpstr>
      <vt:lpstr>Agenda</vt:lpstr>
      <vt:lpstr>Objetivos do Dia</vt:lpstr>
      <vt:lpstr>UITabBarController</vt:lpstr>
      <vt:lpstr>UITabBarController</vt:lpstr>
      <vt:lpstr>UITabBarController</vt:lpstr>
      <vt:lpstr>UITabBarController</vt:lpstr>
      <vt:lpstr>UITabBarController</vt:lpstr>
      <vt:lpstr>UICollectionViewController</vt:lpstr>
      <vt:lpstr>UICollectionViewController</vt:lpstr>
      <vt:lpstr>UICollectionViewController</vt:lpstr>
      <vt:lpstr>Reconhecimento de Gestos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Hora de Brincar!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15</cp:revision>
  <dcterms:created xsi:type="dcterms:W3CDTF">2015-05-13T13:31:36Z</dcterms:created>
  <dcterms:modified xsi:type="dcterms:W3CDTF">2015-05-13T18:04:26Z</dcterms:modified>
</cp:coreProperties>
</file>