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smtClean="0"/>
              <a:t>Desenvolvimento para iPhone</a:t>
            </a:r>
            <a:endParaRPr lang="pt-BR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Usando Objective-C e iOS SDK 8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643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Dinâmica</a:t>
            </a:r>
            <a:endParaRPr lang="pt-BR"/>
          </a:p>
        </p:txBody>
      </p:sp>
      <p:pic>
        <p:nvPicPr>
          <p:cNvPr id="7" name="Content Placeholder 6" descr="Captura de Tela 2015-05-06 às 13.48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r="1596"/>
          <a:stretch/>
        </p:blipFill>
        <p:spPr>
          <a:xfrm>
            <a:off x="1104692" y="2170664"/>
            <a:ext cx="6461437" cy="4239894"/>
          </a:xfrm>
        </p:spPr>
      </p:pic>
      <p:sp>
        <p:nvSpPr>
          <p:cNvPr id="8" name="Rectangle 7"/>
          <p:cNvSpPr/>
          <p:nvPr/>
        </p:nvSpPr>
        <p:spPr>
          <a:xfrm>
            <a:off x="1698362" y="2425309"/>
            <a:ext cx="5630608" cy="1117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698362" y="3542328"/>
            <a:ext cx="5630608" cy="1117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698362" y="4659348"/>
            <a:ext cx="5630608" cy="833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698361" y="5493287"/>
            <a:ext cx="5867767" cy="917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l">
              <a:rot lat="0" lon="0" rev="204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3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Dinâmica</a:t>
            </a:r>
            <a:endParaRPr lang="pt-BR"/>
          </a:p>
        </p:txBody>
      </p:sp>
      <p:pic>
        <p:nvPicPr>
          <p:cNvPr id="9" name="Content Placeholder 8" descr="Captura de Tela 2015-05-06 às 13.57.32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2" b="-3702"/>
          <a:stretch>
            <a:fillRect/>
          </a:stretch>
        </p:blipFill>
        <p:spPr/>
      </p:pic>
      <p:sp>
        <p:nvSpPr>
          <p:cNvPr id="10" name="Rounded Rectangular Callout 9"/>
          <p:cNvSpPr/>
          <p:nvPr/>
        </p:nvSpPr>
        <p:spPr>
          <a:xfrm>
            <a:off x="5171590" y="2170664"/>
            <a:ext cx="3029511" cy="803336"/>
          </a:xfrm>
          <a:prstGeom prst="wedgeRoundRectCallout">
            <a:avLst>
              <a:gd name="adj1" fmla="val -148106"/>
              <a:gd name="adj2" fmla="val 3113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Erro de compilação!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01645" y="3473730"/>
            <a:ext cx="3128966" cy="2769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dirty="0" smtClean="0"/>
              <a:t>Esse exemplo específico funcionaria, porque </a:t>
            </a:r>
            <a:r>
              <a:rPr lang="pt-BR" b="1" dirty="0" err="1" smtClean="0"/>
              <a:t>v</a:t>
            </a:r>
            <a:r>
              <a:rPr lang="pt-BR" dirty="0" smtClean="0"/>
              <a:t> é um Tanque;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/>
              <a:t>Mas o compilador não sabe disso.</a:t>
            </a:r>
          </a:p>
          <a:p>
            <a:pPr marL="285750" indent="-285750"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899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Introspecção e Selector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50017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Todos os objetos filhos de </a:t>
            </a:r>
            <a:r>
              <a:rPr lang="pt-BR" dirty="0" err="1" smtClean="0"/>
              <a:t>NSObject</a:t>
            </a:r>
            <a:r>
              <a:rPr lang="pt-BR" dirty="0" smtClean="0"/>
              <a:t> sabem fazer introspecção:</a:t>
            </a:r>
          </a:p>
          <a:p>
            <a:pPr>
              <a:buFont typeface="Arial"/>
              <a:buChar char="•"/>
            </a:pPr>
            <a:r>
              <a:rPr lang="en-US" b="1" dirty="0" err="1"/>
              <a:t>isKindOfClass</a:t>
            </a:r>
            <a:r>
              <a:rPr lang="en-US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</a:t>
            </a:r>
            <a:r>
              <a:rPr lang="pt-BR" dirty="0" err="1" smtClean="0"/>
              <a:t>etorna</a:t>
            </a:r>
            <a:r>
              <a:rPr lang="pt-BR" dirty="0" smtClean="0"/>
              <a:t> </a:t>
            </a:r>
            <a:r>
              <a:rPr lang="pt-BR" b="1" dirty="0" smtClean="0">
                <a:solidFill>
                  <a:srgbClr val="FF00FF"/>
                </a:solidFill>
              </a:rPr>
              <a:t>YES</a:t>
            </a:r>
            <a:r>
              <a:rPr lang="pt-BR" dirty="0" smtClean="0"/>
              <a:t>, se o objeto for do mesmo tipo do parâmetro (incluindo a árvore de herança)</a:t>
            </a:r>
          </a:p>
          <a:p>
            <a:pPr>
              <a:buFont typeface="Arial"/>
              <a:buChar char="•"/>
            </a:pPr>
            <a:r>
              <a:rPr lang="en-US" b="1" dirty="0" err="1"/>
              <a:t>isMemberOfClass</a:t>
            </a:r>
            <a:r>
              <a:rPr lang="en-US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Idem anterior, </a:t>
            </a:r>
            <a:r>
              <a:rPr lang="en-US" dirty="0" err="1" smtClean="0"/>
              <a:t>por</a:t>
            </a:r>
            <a:r>
              <a:rPr lang="pt-BR" dirty="0" err="1" smtClean="0"/>
              <a:t>ém</a:t>
            </a:r>
            <a:r>
              <a:rPr lang="pt-BR" dirty="0" smtClean="0"/>
              <a:t> ignora a herança</a:t>
            </a:r>
          </a:p>
          <a:p>
            <a:pPr>
              <a:buFont typeface="Arial"/>
              <a:buChar char="•"/>
            </a:pPr>
            <a:r>
              <a:rPr lang="en-US" b="1" dirty="0" err="1"/>
              <a:t>respondsToSelector</a:t>
            </a:r>
            <a:r>
              <a:rPr lang="en-US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Retorna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FF"/>
                </a:solidFill>
              </a:rPr>
              <a:t>YES</a:t>
            </a:r>
            <a:r>
              <a:rPr lang="en-US" dirty="0" smtClean="0">
                <a:solidFill>
                  <a:srgbClr val="FF00FF"/>
                </a:solidFill>
              </a:rPr>
              <a:t> </a:t>
            </a:r>
            <a:r>
              <a:rPr lang="en-US" dirty="0" smtClean="0"/>
              <a:t>se o </a:t>
            </a:r>
            <a:r>
              <a:rPr lang="en-US" dirty="0" err="1" smtClean="0"/>
              <a:t>objeto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 err="1" smtClean="0"/>
              <a:t>capaz</a:t>
            </a:r>
            <a:r>
              <a:rPr lang="en-US" dirty="0" smtClean="0"/>
              <a:t> de responder a </a:t>
            </a:r>
            <a:r>
              <a:rPr lang="en-US" dirty="0" err="1" smtClean="0"/>
              <a:t>uma</a:t>
            </a:r>
            <a:r>
              <a:rPr lang="en-US" dirty="0" smtClean="0"/>
              <a:t> dada </a:t>
            </a:r>
            <a:r>
              <a:rPr lang="en-US" dirty="0" err="1" smtClean="0"/>
              <a:t>mensagem</a:t>
            </a:r>
            <a:r>
              <a:rPr lang="en-US" dirty="0" smtClean="0"/>
              <a:t> (</a:t>
            </a:r>
            <a:r>
              <a:rPr lang="en-US" dirty="0" err="1" smtClean="0"/>
              <a:t>método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577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Introspecção</a:t>
            </a:r>
            <a:r>
              <a:rPr lang="en-US" dirty="0" smtClean="0"/>
              <a:t> e Selector</a:t>
            </a:r>
            <a:endParaRPr lang="en-US" dirty="0"/>
          </a:p>
        </p:txBody>
      </p:sp>
      <p:pic>
        <p:nvPicPr>
          <p:cNvPr id="4" name="Content Placeholder 3" descr="Captura de Tela 2015-05-06 às 14.16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236" b="-49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458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Introspecção</a:t>
            </a:r>
            <a:r>
              <a:rPr lang="en-US" dirty="0" smtClean="0"/>
              <a:t> e Selector</a:t>
            </a:r>
            <a:endParaRPr lang="en-US" dirty="0"/>
          </a:p>
        </p:txBody>
      </p:sp>
      <p:pic>
        <p:nvPicPr>
          <p:cNvPr id="5" name="Content Placeholder 4" descr="Captura de Tela 2015-05-06 às 14.24.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44" b="-26844"/>
          <a:stretch>
            <a:fillRect/>
          </a:stretch>
        </p:blipFill>
        <p:spPr>
          <a:xfrm>
            <a:off x="680875" y="2323652"/>
            <a:ext cx="7810938" cy="4095382"/>
          </a:xfrm>
        </p:spPr>
      </p:pic>
      <p:sp>
        <p:nvSpPr>
          <p:cNvPr id="6" name="Rounded Rectangular Callout 5"/>
          <p:cNvSpPr/>
          <p:nvPr/>
        </p:nvSpPr>
        <p:spPr>
          <a:xfrm>
            <a:off x="5102738" y="2323652"/>
            <a:ext cx="3281971" cy="943829"/>
          </a:xfrm>
          <a:prstGeom prst="wedgeRoundRectCallout">
            <a:avLst>
              <a:gd name="adj1" fmla="val -168852"/>
              <a:gd name="adj2" fmla="val 843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Sintaxe para armazenar um </a:t>
            </a:r>
            <a:r>
              <a:rPr lang="pt-BR" b="1" dirty="0" smtClean="0">
                <a:solidFill>
                  <a:srgbClr val="FF00FF"/>
                </a:solidFill>
              </a:rPr>
              <a:t>@</a:t>
            </a:r>
            <a:r>
              <a:rPr lang="pt-BR" b="1" dirty="0" err="1" smtClean="0">
                <a:solidFill>
                  <a:srgbClr val="FF00FF"/>
                </a:solidFill>
              </a:rPr>
              <a:t>selector</a:t>
            </a:r>
            <a:r>
              <a:rPr lang="pt-BR" dirty="0" smtClean="0"/>
              <a:t> em uma 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7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Protocolos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Juntando os conceitos de </a:t>
            </a:r>
            <a:r>
              <a:rPr lang="pt-BR" dirty="0" err="1" smtClean="0"/>
              <a:t>tipagem</a:t>
            </a:r>
            <a:r>
              <a:rPr lang="pt-BR" dirty="0" smtClean="0"/>
              <a:t> dinâmica e introspecção, o conceito de protocolo ganha um novo significado!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90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06 às 14.37.18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2255" r="1433" b="6455"/>
          <a:stretch/>
        </p:blipFill>
        <p:spPr>
          <a:xfrm>
            <a:off x="351913" y="762913"/>
            <a:ext cx="8484163" cy="5472502"/>
          </a:xfrm>
        </p:spPr>
      </p:pic>
      <p:sp>
        <p:nvSpPr>
          <p:cNvPr id="6" name="Rounded Rectangular Callout 5"/>
          <p:cNvSpPr/>
          <p:nvPr/>
        </p:nvSpPr>
        <p:spPr>
          <a:xfrm>
            <a:off x="2264484" y="3940170"/>
            <a:ext cx="6212029" cy="1843845"/>
          </a:xfrm>
          <a:prstGeom prst="wedgeRoundRectCallout">
            <a:avLst>
              <a:gd name="adj1" fmla="val 31576"/>
              <a:gd name="adj2" fmla="val -1121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assim que funciona a comunicação cega entre as camadas do MVVC!</a:t>
            </a:r>
          </a:p>
          <a:p>
            <a:pPr algn="ctr"/>
            <a:endParaRPr lang="pt-BR" dirty="0"/>
          </a:p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delegate</a:t>
            </a:r>
            <a:r>
              <a:rPr lang="pt-BR" dirty="0" smtClean="0"/>
              <a:t> é do tipo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, e deve estar em conformidade com o protocolo </a:t>
            </a:r>
            <a:r>
              <a:rPr lang="pt-BR" b="1" dirty="0" err="1" smtClean="0">
                <a:solidFill>
                  <a:srgbClr val="800000"/>
                </a:solidFill>
              </a:rPr>
              <a:t>ExemploDelegate</a:t>
            </a:r>
            <a:r>
              <a:rPr lang="pt-BR" b="1" dirty="0" smtClean="0">
                <a:solidFill>
                  <a:srgbClr val="800000"/>
                </a:solidFill>
              </a:rPr>
              <a:t>.</a:t>
            </a:r>
            <a:r>
              <a:rPr lang="pt-BR" dirty="0" smtClean="0"/>
              <a:t> A definição do protocolo pertence a </a:t>
            </a:r>
            <a:r>
              <a:rPr lang="pt-BR" b="1" dirty="0" smtClean="0">
                <a:solidFill>
                  <a:srgbClr val="800000"/>
                </a:solidFill>
              </a:rPr>
              <a:t>Exemplo</a:t>
            </a:r>
            <a:r>
              <a:rPr lang="pt-BR" dirty="0" smtClean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38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Hora</a:t>
            </a:r>
            <a:r>
              <a:rPr lang="en-US" dirty="0" smtClean="0"/>
              <a:t> de </a:t>
            </a:r>
            <a:r>
              <a:rPr lang="en-US" dirty="0" err="1" smtClean="0"/>
              <a:t>brincar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err="1" smtClean="0"/>
              <a:t>NSRange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NSUserDefaults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err="1" smtClean="0"/>
              <a:t>Literais</a:t>
            </a:r>
            <a:r>
              <a:rPr lang="en-US" dirty="0" smtClean="0"/>
              <a:t>;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Arquivo</a:t>
            </a:r>
            <a:r>
              <a:rPr lang="en-US" dirty="0" smtClean="0"/>
              <a:t> de </a:t>
            </a:r>
            <a:r>
              <a:rPr lang="en-US" dirty="0" err="1" smtClean="0"/>
              <a:t>propriedes</a:t>
            </a:r>
            <a:r>
              <a:rPr lang="en-US" dirty="0" smtClean="0"/>
              <a:t> (.</a:t>
            </a:r>
            <a:r>
              <a:rPr lang="en-US" dirty="0" err="1" smtClean="0"/>
              <a:t>plist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5019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Carregar um </a:t>
            </a:r>
            <a:r>
              <a:rPr lang="pt-BR" dirty="0" err="1" smtClean="0"/>
              <a:t>NSArray</a:t>
            </a:r>
            <a:r>
              <a:rPr lang="pt-BR" dirty="0" smtClean="0"/>
              <a:t> de </a:t>
            </a:r>
            <a:r>
              <a:rPr lang="pt-BR" dirty="0" err="1" smtClean="0"/>
              <a:t>strings</a:t>
            </a:r>
            <a:r>
              <a:rPr lang="pt-BR" dirty="0" smtClean="0"/>
              <a:t> a partir de um arquivo </a:t>
            </a:r>
            <a:r>
              <a:rPr lang="pt-BR" dirty="0" err="1" smtClean="0"/>
              <a:t>plist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Mostrar todos os elementos em um </a:t>
            </a:r>
            <a:r>
              <a:rPr lang="pt-BR" dirty="0" err="1" smtClean="0"/>
              <a:t>UITableView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Ao clicar em uma c</a:t>
            </a:r>
            <a:r>
              <a:rPr lang="pt-BR" dirty="0" smtClean="0"/>
              <a:t>élula, navegar para uma outra tela, onde o “detalhe” daquela célula </a:t>
            </a:r>
            <a:r>
              <a:rPr lang="pt-BR" smtClean="0"/>
              <a:t>é apresentado.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58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Formas de construir um novo objeto;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Tipagem</a:t>
            </a:r>
            <a:r>
              <a:rPr lang="pt-BR" dirty="0" smtClean="0"/>
              <a:t> dinâmica;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Instrospecção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Selector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Mais sobre Protocolos;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9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 do dia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Sanar todas as dúvidas na criação de objetos;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os mecanismos de </a:t>
            </a:r>
            <a:r>
              <a:rPr lang="pt-BR" dirty="0" err="1" smtClean="0"/>
              <a:t>tipagem</a:t>
            </a:r>
            <a:r>
              <a:rPr lang="pt-BR" dirty="0" smtClean="0"/>
              <a:t> dinâmica;</a:t>
            </a:r>
          </a:p>
          <a:p>
            <a:pPr>
              <a:buFont typeface="Arial"/>
              <a:buChar char="•"/>
            </a:pPr>
            <a:r>
              <a:rPr lang="pt-BR" dirty="0" smtClean="0"/>
              <a:t>Compreender os conceitos de introspecção;</a:t>
            </a:r>
          </a:p>
          <a:p>
            <a:pPr>
              <a:buFont typeface="Arial"/>
              <a:buChar char="•"/>
            </a:pPr>
            <a:r>
              <a:rPr lang="pt-BR" dirty="0" smtClean="0"/>
              <a:t>Saber como e quando usar o @</a:t>
            </a:r>
            <a:r>
              <a:rPr lang="pt-BR" dirty="0" err="1" smtClean="0"/>
              <a:t>selector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as novidades a respeito dos Protocolos;</a:t>
            </a:r>
          </a:p>
          <a:p>
            <a:pPr>
              <a:buFont typeface="Arial"/>
              <a:buChar char="•"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52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de Objetos - Construtores</a:t>
            </a:r>
            <a:endParaRPr lang="pt-BR" dirty="0"/>
          </a:p>
        </p:txBody>
      </p:sp>
      <p:pic>
        <p:nvPicPr>
          <p:cNvPr id="6" name="Content Placeholder 5" descr="Captura de Tela 2015-05-06 às 12.53.2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0" b="96"/>
          <a:stretch/>
        </p:blipFill>
        <p:spPr>
          <a:xfrm>
            <a:off x="1577997" y="2533253"/>
            <a:ext cx="5778500" cy="482747"/>
          </a:xfrm>
        </p:spPr>
      </p:pic>
      <p:pic>
        <p:nvPicPr>
          <p:cNvPr id="7" name="Picture 6" descr="Captura de Tela 2015-05-06 às 12.5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73" y="3418699"/>
            <a:ext cx="7094220" cy="281940"/>
          </a:xfrm>
          <a:prstGeom prst="rect">
            <a:avLst/>
          </a:prstGeom>
        </p:spPr>
      </p:pic>
      <p:pic>
        <p:nvPicPr>
          <p:cNvPr id="8" name="Picture 7" descr="Captura de Tela 2015-05-06 às 13.01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4185787"/>
            <a:ext cx="7833995" cy="932815"/>
          </a:xfrm>
          <a:prstGeom prst="rect">
            <a:avLst/>
          </a:prstGeom>
        </p:spPr>
      </p:pic>
      <p:pic>
        <p:nvPicPr>
          <p:cNvPr id="10" name="Picture 9" descr="Captura de Tela 2015-05-06 às 13.03.25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r="3051"/>
          <a:stretch/>
        </p:blipFill>
        <p:spPr>
          <a:xfrm>
            <a:off x="4643721" y="5800020"/>
            <a:ext cx="4015573" cy="529984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>
          <a:xfrm>
            <a:off x="4027000" y="5860104"/>
            <a:ext cx="511119" cy="37944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72398" y="4726600"/>
            <a:ext cx="3461671" cy="1603404"/>
            <a:chOff x="472398" y="4726600"/>
            <a:chExt cx="3461671" cy="1603404"/>
          </a:xfrm>
        </p:grpSpPr>
        <p:pic>
          <p:nvPicPr>
            <p:cNvPr id="9" name="Picture 8" descr="Captura de Tela 2015-05-06 às 13.02.5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6" r="2313"/>
            <a:stretch/>
          </p:blipFill>
          <p:spPr>
            <a:xfrm>
              <a:off x="472398" y="5860104"/>
              <a:ext cx="3461671" cy="469900"/>
            </a:xfrm>
            <a:prstGeom prst="rect">
              <a:avLst/>
            </a:prstGeom>
          </p:spPr>
        </p:pic>
        <p:sp>
          <p:nvSpPr>
            <p:cNvPr id="12" name="Rounded Rectangular Callout 11"/>
            <p:cNvSpPr/>
            <p:nvPr/>
          </p:nvSpPr>
          <p:spPr>
            <a:xfrm>
              <a:off x="640837" y="4726600"/>
              <a:ext cx="1874319" cy="600383"/>
            </a:xfrm>
            <a:prstGeom prst="wedgeRoundRectCallout">
              <a:avLst>
                <a:gd name="adj1" fmla="val 97487"/>
                <a:gd name="adj2" fmla="val 154473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Novidade do dia!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87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Criação de Objetos - Construtores</a:t>
            </a:r>
            <a:endParaRPr lang="pt-BR"/>
          </a:p>
        </p:txBody>
      </p:sp>
      <p:pic>
        <p:nvPicPr>
          <p:cNvPr id="4" name="Picture 3" descr="Captura de Tela 2015-05-06 às 12.55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18" y="2439395"/>
            <a:ext cx="7094220" cy="281940"/>
          </a:xfrm>
          <a:prstGeom prst="rect">
            <a:avLst/>
          </a:prstGeom>
        </p:spPr>
      </p:pic>
      <p:pic>
        <p:nvPicPr>
          <p:cNvPr id="5" name="Picture 4" descr="Captura de Tela 2015-05-06 às 13.0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3" y="5118602"/>
            <a:ext cx="7833995" cy="93281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689826" y="2865231"/>
            <a:ext cx="4567218" cy="742129"/>
          </a:xfrm>
          <a:prstGeom prst="wedgeRoundRectCallout">
            <a:avLst>
              <a:gd name="adj1" fmla="val 84359"/>
              <a:gd name="adj2" fmla="val -7667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Initializer</a:t>
            </a:r>
            <a:endParaRPr lang="pt-BR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880047" y="3765636"/>
            <a:ext cx="4567218" cy="742129"/>
          </a:xfrm>
          <a:prstGeom prst="wedgeRoundRectCallout">
            <a:avLst>
              <a:gd name="adj1" fmla="val -14804"/>
              <a:gd name="adj2" fmla="val 132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Initializer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9069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Construtores</a:t>
            </a:r>
            <a:endParaRPr lang="en-US" dirty="0"/>
          </a:p>
        </p:txBody>
      </p:sp>
      <p:pic>
        <p:nvPicPr>
          <p:cNvPr id="5" name="Picture 4" descr="Captura de Tela 2015-05-06 às 13.02.5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6" r="2313"/>
          <a:stretch/>
        </p:blipFill>
        <p:spPr>
          <a:xfrm>
            <a:off x="2030375" y="2593206"/>
            <a:ext cx="5192534" cy="7048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8417" y="4475727"/>
            <a:ext cx="4949733" cy="1323591"/>
          </a:xfrm>
          <a:prstGeom prst="wedgeRectCallout">
            <a:avLst>
              <a:gd name="adj1" fmla="val 41300"/>
              <a:gd name="adj2" fmla="val -1554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Somente usa o </a:t>
            </a:r>
            <a:r>
              <a:rPr lang="pt-BR" dirty="0" err="1" smtClean="0"/>
              <a:t>inicializador</a:t>
            </a:r>
            <a:r>
              <a:rPr lang="pt-BR" dirty="0" smtClean="0"/>
              <a:t> padrão. Dito isso, nenhum </a:t>
            </a:r>
            <a:r>
              <a:rPr lang="pt-BR" i="1" dirty="0" err="1" smtClean="0"/>
              <a:t>designated</a:t>
            </a:r>
            <a:r>
              <a:rPr lang="pt-BR" i="1" dirty="0" smtClean="0"/>
              <a:t> </a:t>
            </a:r>
            <a:r>
              <a:rPr lang="pt-BR" i="1" dirty="0" err="1" smtClean="0"/>
              <a:t>initizalizer</a:t>
            </a:r>
            <a:r>
              <a:rPr lang="pt-BR" dirty="0" smtClean="0"/>
              <a:t> poderá ser usado com esta sintaxe.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99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– </a:t>
            </a:r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endParaRPr lang="en-US" dirty="0"/>
          </a:p>
        </p:txBody>
      </p:sp>
      <p:pic>
        <p:nvPicPr>
          <p:cNvPr id="4" name="Content Placeholder 3" descr="Captura de Tela 2015-05-06 às 13.20.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77" b="1872"/>
          <a:stretch/>
        </p:blipFill>
        <p:spPr>
          <a:xfrm>
            <a:off x="1043490" y="2662483"/>
            <a:ext cx="6777317" cy="130829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43490" y="4208209"/>
            <a:ext cx="7024744" cy="2149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pt-BR" dirty="0"/>
              <a:t>Internamente, estes métodos usam um </a:t>
            </a:r>
            <a:r>
              <a:rPr lang="pt-BR" dirty="0" err="1"/>
              <a:t>inicializador</a:t>
            </a:r>
            <a:r>
              <a:rPr lang="pt-BR" dirty="0"/>
              <a:t>, seja o padrão ou um </a:t>
            </a:r>
            <a:r>
              <a:rPr lang="pt-BR" i="1" dirty="0" err="1"/>
              <a:t>designated</a:t>
            </a:r>
            <a:r>
              <a:rPr lang="pt-BR" dirty="0"/>
              <a:t> para construir e entregar uma nova instância do objeto;</a:t>
            </a:r>
          </a:p>
          <a:p>
            <a:pPr>
              <a:buFont typeface="Arial"/>
              <a:buChar char="•"/>
            </a:pPr>
            <a:r>
              <a:rPr lang="pt-BR" dirty="0"/>
              <a:t>Esta construção existe para oferecer um atalho na hora de codificar. É aplicável a outras linguagens!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3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Objetos</a:t>
            </a:r>
            <a:r>
              <a:rPr lang="en-US" dirty="0" smtClean="0"/>
              <a:t> - </a:t>
            </a:r>
            <a:r>
              <a:rPr lang="en-US" dirty="0" err="1" smtClean="0"/>
              <a:t>Exemplos</a:t>
            </a:r>
            <a:endParaRPr lang="en-US" dirty="0"/>
          </a:p>
        </p:txBody>
      </p:sp>
      <p:pic>
        <p:nvPicPr>
          <p:cNvPr id="4" name="Picture 3" descr="Captura de Tela 2015-05-06 às 13.29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96" y="2170664"/>
            <a:ext cx="6204377" cy="400192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316946" y="2096324"/>
            <a:ext cx="3236070" cy="941050"/>
          </a:xfrm>
          <a:prstGeom prst="wedgeRoundRectCallout">
            <a:avLst>
              <a:gd name="adj1" fmla="val -163859"/>
              <a:gd name="adj2" fmla="val 2551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Símbolo “+” representa método de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53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Tipagem Dinâmica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Objective</a:t>
            </a:r>
            <a:r>
              <a:rPr lang="pt-BR" dirty="0" smtClean="0"/>
              <a:t>-C tem um tipo coringa muito importante, que se chama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significado de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>
                <a:solidFill>
                  <a:srgbClr val="FF00FF"/>
                </a:solidFill>
              </a:rPr>
              <a:t> </a:t>
            </a:r>
            <a:r>
              <a:rPr lang="pt-BR" dirty="0" smtClean="0"/>
              <a:t>é:</a:t>
            </a:r>
          </a:p>
          <a:p>
            <a:pPr lvl="2">
              <a:buFont typeface="Arial"/>
              <a:buChar char="•"/>
            </a:pPr>
            <a:r>
              <a:rPr lang="pt-BR" dirty="0" smtClean="0"/>
              <a:t>Ponteiro para um objeto de tipo desconhecido ou não especificado.</a:t>
            </a:r>
          </a:p>
          <a:p>
            <a:pPr>
              <a:buFont typeface="Arial"/>
              <a:buChar char="•"/>
            </a:pPr>
            <a:r>
              <a:rPr lang="pt-BR" dirty="0" smtClean="0"/>
              <a:t>Em tempo de execução, TODOS os objetos são tratados como </a:t>
            </a:r>
            <a:r>
              <a:rPr lang="pt-BR" b="1" dirty="0" smtClean="0">
                <a:solidFill>
                  <a:srgbClr val="FF00FF"/>
                </a:solidFill>
              </a:rPr>
              <a:t>id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Requer muito cuidado ao usar!</a:t>
            </a:r>
          </a:p>
        </p:txBody>
      </p:sp>
    </p:spTree>
    <p:extLst>
      <p:ext uri="{BB962C8B-B14F-4D97-AF65-F5344CB8AC3E}">
        <p14:creationId xmlns:p14="http://schemas.microsoft.com/office/powerpoint/2010/main" val="23151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135</TotalTime>
  <Words>447</Words>
  <Application>Microsoft Macintosh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Desenvolvimento para iPhone</vt:lpstr>
      <vt:lpstr>Agenda</vt:lpstr>
      <vt:lpstr>Objetivos do dia</vt:lpstr>
      <vt:lpstr>Criação de Objetos - Construtores</vt:lpstr>
      <vt:lpstr>Criação de Objetos - Construtores</vt:lpstr>
      <vt:lpstr>Criação de Objetos - Construtores</vt:lpstr>
      <vt:lpstr>Criação de Objetos – Métodos de Classe</vt:lpstr>
      <vt:lpstr>Criação de Objetos - Exemplos</vt:lpstr>
      <vt:lpstr>Tipagem Dinâmica</vt:lpstr>
      <vt:lpstr>Tipagem Dinâmica</vt:lpstr>
      <vt:lpstr>Tipagem Dinâmica</vt:lpstr>
      <vt:lpstr>Introspecção e Selector</vt:lpstr>
      <vt:lpstr>Introspecção e Selector</vt:lpstr>
      <vt:lpstr>Introspecção e Selector</vt:lpstr>
      <vt:lpstr>Protocolos</vt:lpstr>
      <vt:lpstr>PowerPoint Presentation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19</cp:revision>
  <dcterms:created xsi:type="dcterms:W3CDTF">2015-05-06T15:41:48Z</dcterms:created>
  <dcterms:modified xsi:type="dcterms:W3CDTF">2015-06-17T19:06:59Z</dcterms:modified>
</cp:coreProperties>
</file>