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8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June 17,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June 17,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Desenvolvimento para iPhone</a:t>
            </a:r>
            <a:endParaRPr lang="pt-B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iOS</a:t>
            </a:r>
            <a:r>
              <a:rPr lang="pt-BR" dirty="0" smtClean="0"/>
              <a:t> 8 SDK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81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0.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75" b="-283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452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Content Placeholder 3" descr="Captura de Tela 2015-05-20 às 13.02.1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2396"/>
          <a:stretch/>
        </p:blipFill>
        <p:spPr>
          <a:xfrm>
            <a:off x="2279785" y="2197076"/>
            <a:ext cx="4551918" cy="4184050"/>
          </a:xfrm>
        </p:spPr>
      </p:pic>
    </p:spTree>
    <p:extLst>
      <p:ext uri="{BB962C8B-B14F-4D97-AF65-F5344CB8AC3E}">
        <p14:creationId xmlns:p14="http://schemas.microsoft.com/office/powerpoint/2010/main" val="2720471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UIView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Quando criar uma subclasse de </a:t>
            </a:r>
            <a:r>
              <a:rPr lang="pt-BR" dirty="0" err="1" smtClean="0"/>
              <a:t>UIView</a:t>
            </a:r>
            <a:r>
              <a:rPr lang="pt-BR" dirty="0" smtClean="0"/>
              <a:t>?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desenhar algo customizado na tela;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escutar um evento de </a:t>
            </a:r>
            <a:r>
              <a:rPr lang="pt-BR" i="1" dirty="0" err="1" smtClean="0"/>
              <a:t>touch</a:t>
            </a:r>
            <a:r>
              <a:rPr lang="pt-BR" dirty="0" smtClean="0"/>
              <a:t> especial (algo que não seja feito por algum componente padrão);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Quando se deseja criar uma composição </a:t>
            </a:r>
            <a:r>
              <a:rPr lang="pt-BR" b="1" dirty="0" smtClean="0"/>
              <a:t>complexa e reutilizável</a:t>
            </a:r>
            <a:r>
              <a:rPr lang="pt-BR" dirty="0" smtClean="0"/>
              <a:t> de </a:t>
            </a:r>
            <a:r>
              <a:rPr lang="pt-BR" dirty="0" err="1" smtClean="0"/>
              <a:t>Views</a:t>
            </a:r>
            <a:r>
              <a:rPr lang="pt-BR" dirty="0" smtClean="0"/>
              <a:t> (geralmente feito usando XIB).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51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23" y="2323652"/>
            <a:ext cx="7895091" cy="4103033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Desenhar é fácil!</a:t>
            </a:r>
          </a:p>
          <a:p>
            <a:pPr>
              <a:buFont typeface="Arial"/>
              <a:buChar char="•"/>
            </a:pPr>
            <a:r>
              <a:rPr lang="pt-BR" dirty="0" smtClean="0"/>
              <a:t>Basta criar uma classe filha de </a:t>
            </a:r>
            <a:r>
              <a:rPr lang="pt-BR" dirty="0" err="1" smtClean="0"/>
              <a:t>UIView</a:t>
            </a:r>
            <a:r>
              <a:rPr lang="pt-BR" dirty="0" smtClean="0"/>
              <a:t> e sobrescrever um único método:</a:t>
            </a:r>
          </a:p>
          <a:p>
            <a:pPr lvl="1"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drawRect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 smtClean="0"/>
              <a:t>rect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b="1" dirty="0" smtClean="0">
                <a:solidFill>
                  <a:srgbClr val="FF0000"/>
                </a:solidFill>
              </a:rPr>
              <a:t>NUNCA, JAMAIS, NUNCA MESMO </a:t>
            </a:r>
            <a:r>
              <a:rPr lang="pt-BR" dirty="0" smtClean="0"/>
              <a:t>chame o método acima!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Em vez disso, deixe o sistema operacional saber que você precisa atualizar o desenho da sua </a:t>
            </a:r>
            <a:r>
              <a:rPr lang="pt-BR" dirty="0" err="1" smtClean="0"/>
              <a:t>view</a:t>
            </a:r>
            <a:r>
              <a:rPr lang="pt-BR" dirty="0" smtClean="0"/>
              <a:t> usando:</a:t>
            </a:r>
          </a:p>
          <a:p>
            <a:pPr lvl="1"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setNeedsDisplay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setNeedsDisplayInRect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/>
              <a:t>aRect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lvl="1"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618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implementar o método:</a:t>
            </a:r>
            <a:br>
              <a:rPr lang="pt-BR" dirty="0" smtClean="0"/>
            </a:br>
            <a:r>
              <a:rPr lang="pt-BR" dirty="0" smtClean="0"/>
              <a:t>-(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dirty="0" err="1"/>
              <a:t>drawRect</a:t>
            </a:r>
            <a:r>
              <a:rPr lang="pt-BR" dirty="0"/>
              <a:t>:(</a:t>
            </a:r>
            <a:r>
              <a:rPr lang="pt-BR" b="1" dirty="0" err="1">
                <a:solidFill>
                  <a:srgbClr val="800080"/>
                </a:solidFill>
              </a:rPr>
              <a:t>CGRect</a:t>
            </a:r>
            <a:r>
              <a:rPr lang="pt-BR" dirty="0"/>
              <a:t>)</a:t>
            </a:r>
            <a:r>
              <a:rPr lang="pt-BR" dirty="0" err="1"/>
              <a:t>rect</a:t>
            </a:r>
            <a:r>
              <a:rPr lang="pt-BR" dirty="0" smtClean="0"/>
              <a:t>; ?</a:t>
            </a:r>
          </a:p>
          <a:p>
            <a:pPr>
              <a:buFont typeface="Arial"/>
              <a:buChar char="•"/>
            </a:pPr>
            <a:r>
              <a:rPr lang="pt-BR" dirty="0" smtClean="0"/>
              <a:t>Dois jeitos:</a:t>
            </a:r>
          </a:p>
          <a:p>
            <a:pPr lvl="1">
              <a:buFont typeface="Arial"/>
              <a:buChar char="•"/>
            </a:pPr>
            <a:r>
              <a:rPr lang="pt-BR" b="1" dirty="0" smtClean="0"/>
              <a:t>Jeito </a:t>
            </a:r>
            <a:r>
              <a:rPr lang="pt-BR" b="1" dirty="0" err="1" smtClean="0"/>
              <a:t>McGyver</a:t>
            </a:r>
            <a:r>
              <a:rPr lang="pt-BR" dirty="0" smtClean="0"/>
              <a:t>: usando o framework </a:t>
            </a:r>
            <a:r>
              <a:rPr lang="pt-BR" b="1" dirty="0" err="1" smtClean="0"/>
              <a:t>CoreGraphics</a:t>
            </a:r>
            <a:r>
              <a:rPr lang="pt-BR" dirty="0" smtClean="0"/>
              <a:t> diretamente (uma API em linguagem C, estruturado);</a:t>
            </a:r>
          </a:p>
          <a:p>
            <a:pPr lvl="1">
              <a:buFont typeface="Arial"/>
              <a:buChar char="•"/>
            </a:pPr>
            <a:r>
              <a:rPr lang="pt-BR" b="1" dirty="0" smtClean="0"/>
              <a:t>Jeito Chuck Norris</a:t>
            </a:r>
            <a:r>
              <a:rPr lang="pt-BR" dirty="0" smtClean="0"/>
              <a:t>: usando o </a:t>
            </a:r>
            <a:r>
              <a:rPr lang="pt-BR" b="1" dirty="0" err="1" smtClean="0"/>
              <a:t>UIBezierPath</a:t>
            </a:r>
            <a:r>
              <a:rPr lang="pt-BR" dirty="0" smtClean="0"/>
              <a:t> (um jeito orientado-a-objeto). É esse que vamos usar hoje.</a:t>
            </a:r>
            <a:endParaRPr lang="pt-BR" dirty="0"/>
          </a:p>
          <a:p>
            <a:pPr>
              <a:buFont typeface="Arial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70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(Conceitos para Desenhar com </a:t>
            </a:r>
            <a:r>
              <a:rPr lang="pt-BR" dirty="0" err="1" smtClean="0"/>
              <a:t>CoreGraphics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48321" cy="350897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Obter um contexto de desenho;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O </a:t>
            </a:r>
            <a:r>
              <a:rPr lang="pt-BR" dirty="0" err="1" smtClean="0"/>
              <a:t>iOS</a:t>
            </a:r>
            <a:r>
              <a:rPr lang="pt-BR" dirty="0" smtClean="0"/>
              <a:t> vai deixar um pronto para você toda vez que o método </a:t>
            </a:r>
            <a:r>
              <a:rPr lang="pt-BR" b="1" dirty="0" err="1" smtClean="0"/>
              <a:t>drawRect</a:t>
            </a:r>
            <a:r>
              <a:rPr lang="pt-BR" b="1" dirty="0" smtClean="0"/>
              <a:t>:</a:t>
            </a:r>
            <a:r>
              <a:rPr lang="pt-BR" dirty="0" smtClean="0"/>
              <a:t> for chamado;</a:t>
            </a:r>
          </a:p>
          <a:p>
            <a:pPr>
              <a:buFont typeface="Arial"/>
              <a:buChar char="•"/>
            </a:pPr>
            <a:r>
              <a:rPr lang="pt-BR" dirty="0" smtClean="0"/>
              <a:t>Criar caminhos (linhas, arcos, pontos, </a:t>
            </a:r>
            <a:r>
              <a:rPr lang="pt-BR" dirty="0" err="1" smtClean="0"/>
              <a:t>etc</a:t>
            </a:r>
            <a:r>
              <a:rPr lang="pt-BR" dirty="0" smtClean="0"/>
              <a:t>);</a:t>
            </a:r>
          </a:p>
          <a:p>
            <a:pPr>
              <a:buFont typeface="Arial"/>
              <a:buChar char="•"/>
            </a:pPr>
            <a:r>
              <a:rPr lang="pt-BR" dirty="0" smtClean="0"/>
              <a:t>Definir cores, fontes, texturas e </a:t>
            </a:r>
            <a:r>
              <a:rPr lang="pt-BR" dirty="0" err="1" smtClean="0"/>
              <a:t>etc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Traçar e/ou preencher o desenho;</a:t>
            </a:r>
          </a:p>
          <a:p>
            <a:pPr>
              <a:buFont typeface="Arial"/>
              <a:buChar char="•"/>
            </a:pPr>
            <a:r>
              <a:rPr lang="pt-BR" dirty="0" smtClean="0"/>
              <a:t>Retornar o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84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Faz a mesma coisa que o </a:t>
            </a:r>
            <a:r>
              <a:rPr lang="pt-BR" dirty="0" err="1" smtClean="0"/>
              <a:t>CoreGraphics</a:t>
            </a:r>
            <a:r>
              <a:rPr lang="pt-BR" dirty="0" smtClean="0"/>
              <a:t>, porém metade do esforço;</a:t>
            </a:r>
          </a:p>
          <a:p>
            <a:pPr>
              <a:buFont typeface="Arial"/>
              <a:buChar char="•"/>
            </a:pPr>
            <a:r>
              <a:rPr lang="pt-BR" dirty="0" smtClean="0"/>
              <a:t>O contexto de desenho determina pra onde o seu desenho vai;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No </a:t>
            </a:r>
            <a:r>
              <a:rPr lang="pt-BR" dirty="0" err="1" smtClean="0"/>
              <a:t>iOS</a:t>
            </a:r>
            <a:r>
              <a:rPr lang="pt-BR" dirty="0" smtClean="0"/>
              <a:t>, normalmente, o desenho vai para a tela, mas pode acabar indo para fora da tela, para um PDF ou mesmo para uma impressora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8263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72969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Para desenhar, portanto, o </a:t>
            </a:r>
            <a:r>
              <a:rPr lang="pt-BR" dirty="0" err="1" smtClean="0"/>
              <a:t>iOS</a:t>
            </a:r>
            <a:r>
              <a:rPr lang="pt-BR" dirty="0" smtClean="0"/>
              <a:t> vai deixar o contexto pronto para usar;</a:t>
            </a:r>
          </a:p>
          <a:p>
            <a:pPr>
              <a:buFont typeface="Arial"/>
              <a:buChar char="•"/>
            </a:pPr>
            <a:r>
              <a:rPr lang="pt-BR" dirty="0" smtClean="0"/>
              <a:t>Esse contexto </a:t>
            </a:r>
            <a:r>
              <a:rPr lang="pt-BR" u="sng" dirty="0" smtClean="0"/>
              <a:t>só é válido durante o tempo de execução do método </a:t>
            </a:r>
            <a:r>
              <a:rPr lang="pt-BR" b="1" dirty="0" err="1" smtClean="0">
                <a:solidFill>
                  <a:srgbClr val="FF00FF"/>
                </a:solidFill>
              </a:rPr>
              <a:t>drawRect</a:t>
            </a:r>
            <a:r>
              <a:rPr lang="pt-BR" b="1" dirty="0" smtClean="0">
                <a:solidFill>
                  <a:srgbClr val="FF00FF"/>
                </a:solidFill>
              </a:rPr>
              <a:t>: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novo contexto é criado a cada chamada deste método;</a:t>
            </a:r>
          </a:p>
          <a:p>
            <a:pPr>
              <a:buFont typeface="Arial"/>
              <a:buChar char="•"/>
            </a:pPr>
            <a:r>
              <a:rPr lang="pt-BR" dirty="0" smtClean="0"/>
              <a:t>Dito isso, </a:t>
            </a:r>
            <a:r>
              <a:rPr lang="pt-BR" b="1" dirty="0" smtClean="0"/>
              <a:t>jamais</a:t>
            </a:r>
            <a:r>
              <a:rPr lang="pt-BR" dirty="0" smtClean="0"/>
              <a:t> guarde a instância do contexto!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547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Como obter esse contexto?</a:t>
            </a:r>
            <a:endParaRPr lang="pt-BR" dirty="0"/>
          </a:p>
        </p:txBody>
      </p:sp>
      <p:pic>
        <p:nvPicPr>
          <p:cNvPr id="4" name="Picture 3" descr="Captura de Tela 2015-05-20 às 13.3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9" y="2813978"/>
            <a:ext cx="7734300" cy="50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43492" y="3417102"/>
            <a:ext cx="6777317" cy="287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pt-BR" dirty="0" smtClean="0"/>
              <a:t>Mas não se preocupe com isso!</a:t>
            </a:r>
          </a:p>
          <a:p>
            <a:pPr>
              <a:buFont typeface="Arial"/>
              <a:buChar char="•"/>
            </a:pPr>
            <a:r>
              <a:rPr lang="pt-BR" dirty="0" smtClean="0"/>
              <a:t>O </a:t>
            </a:r>
            <a:r>
              <a:rPr lang="pt-BR" b="1" dirty="0" err="1" smtClean="0"/>
              <a:t>UIBezierPath</a:t>
            </a:r>
            <a:r>
              <a:rPr lang="pt-BR" dirty="0" smtClean="0"/>
              <a:t> desenha sempre no contexto atual;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Então, enquanto você estiver usando ele, não precisará de obter a instância do contexto.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931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18" r="-193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45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24742" cy="350897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Sistema de Coordenadas (revisão rápida);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UIBezierPath</a:t>
            </a:r>
            <a:r>
              <a:rPr lang="pt-BR" dirty="0" smtClean="0"/>
              <a:t> e </a:t>
            </a:r>
            <a:r>
              <a:rPr lang="pt-BR" dirty="0" err="1" smtClean="0"/>
              <a:t>Views</a:t>
            </a:r>
            <a:r>
              <a:rPr lang="pt-BR" dirty="0" smtClean="0"/>
              <a:t> customizadas;</a:t>
            </a:r>
          </a:p>
          <a:p>
            <a:pPr>
              <a:buFont typeface="Arial"/>
              <a:buChar char="•"/>
            </a:pPr>
            <a:r>
              <a:rPr lang="pt-BR" dirty="0" smtClean="0"/>
              <a:t>Um pouco de </a:t>
            </a:r>
            <a:r>
              <a:rPr lang="pt-BR" dirty="0" err="1" smtClean="0"/>
              <a:t>CoreGraphics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UIColor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/>
              <a:t>NSAttributedString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UIImage</a:t>
            </a:r>
            <a:r>
              <a:rPr lang="pt-BR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596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49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r="-5"/>
          <a:stretch/>
        </p:blipFill>
        <p:spPr>
          <a:xfrm>
            <a:off x="780328" y="808791"/>
            <a:ext cx="7009898" cy="5449576"/>
          </a:xfrm>
        </p:spPr>
      </p:pic>
    </p:spTree>
    <p:extLst>
      <p:ext uri="{BB962C8B-B14F-4D97-AF65-F5344CB8AC3E}">
        <p14:creationId xmlns:p14="http://schemas.microsoft.com/office/powerpoint/2010/main" val="16172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a de Tela 2015-05-20 às 13.56.4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 r="1467"/>
          <a:stretch/>
        </p:blipFill>
        <p:spPr>
          <a:xfrm>
            <a:off x="757378" y="724632"/>
            <a:ext cx="8017496" cy="13929579"/>
          </a:xfrm>
        </p:spPr>
      </p:pic>
    </p:spTree>
    <p:extLst>
      <p:ext uri="{BB962C8B-B14F-4D97-AF65-F5344CB8AC3E}">
        <p14:creationId xmlns:p14="http://schemas.microsoft.com/office/powerpoint/2010/main" val="47362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750" r="-1075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Você pode desenhar várias coisas:</a:t>
            </a:r>
          </a:p>
          <a:p>
            <a:pPr>
              <a:buFont typeface="Arial"/>
              <a:buChar char="•"/>
            </a:pPr>
            <a:r>
              <a:rPr lang="pt-BR" dirty="0" smtClean="0"/>
              <a:t>Retângulos;</a:t>
            </a:r>
          </a:p>
          <a:p>
            <a:pPr>
              <a:buFont typeface="Arial"/>
              <a:buChar char="•"/>
            </a:pPr>
            <a:r>
              <a:rPr lang="pt-BR" dirty="0" smtClean="0"/>
              <a:t>Retângulos arredondados;</a:t>
            </a:r>
          </a:p>
          <a:p>
            <a:pPr>
              <a:buFont typeface="Arial"/>
              <a:buChar char="•"/>
            </a:pPr>
            <a:r>
              <a:rPr lang="pt-BR" dirty="0" smtClean="0"/>
              <a:t>Ovais;</a:t>
            </a:r>
          </a:p>
          <a:p>
            <a:pPr>
              <a:buFont typeface="Arial"/>
              <a:buChar char="•"/>
            </a:pPr>
            <a:r>
              <a:rPr lang="pt-BR" dirty="0" smtClean="0"/>
              <a:t>Arcos angulados; e</a:t>
            </a:r>
          </a:p>
          <a:p>
            <a:pPr>
              <a:buFont typeface="Arial"/>
              <a:buChar char="•"/>
            </a:pPr>
            <a:r>
              <a:rPr lang="pt-BR" dirty="0" smtClean="0"/>
              <a:t>Adicionar um “clip”!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Isso faz com que um desenho seja desenhado dentro de outro.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32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12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É possível desenhar com transparência, </a:t>
            </a:r>
            <a:r>
              <a:rPr lang="pt-BR" u="sng" dirty="0" smtClean="0"/>
              <a:t>mas tenha atenção com a performance</a:t>
            </a:r>
            <a:r>
              <a:rPr lang="pt-BR" dirty="0" smtClean="0"/>
              <a:t>!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UIColor</a:t>
            </a:r>
            <a:r>
              <a:rPr lang="pt-BR" dirty="0"/>
              <a:t> </a:t>
            </a:r>
            <a:r>
              <a:rPr lang="pt-BR" dirty="0" smtClean="0"/>
              <a:t>tem componente alpha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UIView</a:t>
            </a:r>
            <a:r>
              <a:rPr lang="pt-BR" dirty="0" smtClean="0"/>
              <a:t> tem a propriedade </a:t>
            </a:r>
            <a:r>
              <a:rPr lang="pt-BR" b="1" dirty="0" err="1" smtClean="0"/>
              <a:t>backgroundColor</a:t>
            </a:r>
            <a:r>
              <a:rPr lang="pt-BR" dirty="0" smtClean="0"/>
              <a:t>, que pode ser definida com cores transparentes (padrão é preto)</a:t>
            </a:r>
          </a:p>
          <a:p>
            <a:pPr>
              <a:buFont typeface="Arial"/>
              <a:buChar char="•"/>
            </a:pPr>
            <a:r>
              <a:rPr lang="pt-BR" dirty="0" smtClean="0"/>
              <a:t>Se for fazer desenhos transparentes, defina a propriedade </a:t>
            </a:r>
            <a:r>
              <a:rPr lang="pt-BR" b="1" dirty="0" smtClean="0"/>
              <a:t>opaque</a:t>
            </a:r>
            <a:r>
              <a:rPr lang="pt-BR" dirty="0" smtClean="0"/>
              <a:t> como </a:t>
            </a:r>
            <a:r>
              <a:rPr lang="pt-BR" b="1" dirty="0" smtClean="0">
                <a:solidFill>
                  <a:srgbClr val="FF00FF"/>
                </a:solidFill>
              </a:rPr>
              <a:t>NO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 propriedade </a:t>
            </a:r>
            <a:r>
              <a:rPr lang="pt-BR" b="1" dirty="0" smtClean="0"/>
              <a:t>alpha</a:t>
            </a:r>
            <a:r>
              <a:rPr lang="pt-BR" dirty="0" smtClean="0"/>
              <a:t> muda a transparência de </a:t>
            </a:r>
            <a:r>
              <a:rPr lang="pt-BR" u="sng" dirty="0" smtClean="0"/>
              <a:t>toda a </a:t>
            </a:r>
            <a:r>
              <a:rPr lang="pt-BR" i="1" u="sng" dirty="0" err="1" smtClean="0"/>
              <a:t>view</a:t>
            </a:r>
            <a:r>
              <a:rPr lang="pt-BR" dirty="0" smtClean="0"/>
              <a:t> (útil para fazer uma espécie de “</a:t>
            </a:r>
            <a:r>
              <a:rPr lang="pt-BR" dirty="0" err="1" smtClean="0"/>
              <a:t>disabled</a:t>
            </a:r>
            <a:r>
              <a:rPr lang="pt-BR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8118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Cuidados com </a:t>
            </a:r>
            <a:r>
              <a:rPr lang="pt-BR" dirty="0" err="1" smtClean="0"/>
              <a:t>UIBezierPath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O desenho padrão é </a:t>
            </a:r>
            <a:r>
              <a:rPr lang="pt-BR" b="1" dirty="0" smtClean="0"/>
              <a:t>opaque</a:t>
            </a:r>
            <a:r>
              <a:rPr lang="pt-BR" dirty="0" smtClean="0"/>
              <a:t>=</a:t>
            </a:r>
            <a:r>
              <a:rPr lang="pt-BR" b="1" dirty="0" smtClean="0">
                <a:solidFill>
                  <a:srgbClr val="FF00FF"/>
                </a:solidFill>
              </a:rPr>
              <a:t>YES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Isso é mais barato em termos de performance. Transparência custa caro.</a:t>
            </a:r>
          </a:p>
          <a:p>
            <a:pPr>
              <a:buFont typeface="Arial"/>
              <a:buChar char="•"/>
            </a:pPr>
            <a:r>
              <a:rPr lang="pt-BR" dirty="0" smtClean="0"/>
              <a:t>Você pode esconder sua </a:t>
            </a:r>
            <a:r>
              <a:rPr lang="pt-BR" i="1" dirty="0" err="1" smtClean="0"/>
              <a:t>view</a:t>
            </a:r>
            <a:r>
              <a:rPr lang="pt-BR" dirty="0" smtClean="0"/>
              <a:t> completamente usando a propriedade </a:t>
            </a:r>
            <a:r>
              <a:rPr lang="pt-BR" b="1" dirty="0" err="1" smtClean="0"/>
              <a:t>hidden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09244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377" r="-43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6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Views</a:t>
            </a:r>
            <a:r>
              <a:rPr lang="pt-BR" dirty="0" smtClean="0"/>
              <a:t> Customizadas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Além de desenhos customizados com o </a:t>
            </a:r>
            <a:r>
              <a:rPr lang="pt-BR" b="1" dirty="0" err="1" smtClean="0"/>
              <a:t>UIBezierPath</a:t>
            </a:r>
            <a:r>
              <a:rPr lang="pt-BR" dirty="0" smtClean="0"/>
              <a:t>, podemos:</a:t>
            </a:r>
          </a:p>
          <a:p>
            <a:pPr>
              <a:buFont typeface="Arial"/>
              <a:buChar char="•"/>
            </a:pPr>
            <a:r>
              <a:rPr lang="pt-BR" dirty="0" smtClean="0"/>
              <a:t>Desenhar texto;</a:t>
            </a:r>
          </a:p>
          <a:p>
            <a:pPr>
              <a:buFont typeface="Arial"/>
              <a:buChar char="•"/>
            </a:pPr>
            <a:r>
              <a:rPr lang="pt-BR" dirty="0" smtClean="0"/>
              <a:t>Desenhar imagens;</a:t>
            </a:r>
          </a:p>
          <a:p>
            <a:pPr>
              <a:buFont typeface="Arial"/>
              <a:buChar char="•"/>
            </a:pPr>
            <a:endParaRPr lang="pt-BR" dirty="0"/>
          </a:p>
          <a:p>
            <a:pPr>
              <a:buFont typeface="Arial"/>
              <a:buChar char="•"/>
            </a:pPr>
            <a:r>
              <a:rPr lang="pt-BR" dirty="0" smtClean="0"/>
              <a:t>Para texto ou imagem sozinhos, não é necessário uma </a:t>
            </a:r>
            <a:r>
              <a:rPr lang="pt-BR" dirty="0" err="1" smtClean="0"/>
              <a:t>view</a:t>
            </a:r>
            <a:r>
              <a:rPr lang="pt-BR" dirty="0" smtClean="0"/>
              <a:t> customizada!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UILabel</a:t>
            </a:r>
            <a:endParaRPr lang="pt-BR" dirty="0" smtClean="0"/>
          </a:p>
          <a:p>
            <a:pPr lvl="1">
              <a:buFont typeface="Arial"/>
              <a:buChar char="•"/>
            </a:pPr>
            <a:r>
              <a:rPr lang="pt-BR" dirty="0" err="1" smtClean="0"/>
              <a:t>UIImageView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07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NSAttributedString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057128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É uma </a:t>
            </a:r>
            <a:r>
              <a:rPr lang="pt-BR" i="1" dirty="0" err="1" smtClean="0"/>
              <a:t>string</a:t>
            </a:r>
            <a:r>
              <a:rPr lang="pt-BR" dirty="0" smtClean="0"/>
              <a:t>, onde cada caractere possui informação de estilo (cor, borda, sombra, fonte, etc.);</a:t>
            </a:r>
          </a:p>
          <a:p>
            <a:pPr>
              <a:buFont typeface="Arial"/>
              <a:buChar char="•"/>
            </a:pPr>
            <a:r>
              <a:rPr lang="pt-BR" dirty="0" smtClean="0"/>
              <a:t>É “desenhável” e sabe estimar o próprio tamanho: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Método </a:t>
            </a:r>
            <a:r>
              <a:rPr lang="pt-BR" b="1" dirty="0" err="1" smtClean="0"/>
              <a:t>drawAtPoint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Método (</a:t>
            </a:r>
            <a:r>
              <a:rPr lang="pt-BR" b="1" dirty="0" err="1" smtClean="0">
                <a:solidFill>
                  <a:srgbClr val="800080"/>
                </a:solidFill>
              </a:rPr>
              <a:t>CGSize</a:t>
            </a:r>
            <a:r>
              <a:rPr lang="pt-BR" dirty="0" smtClean="0"/>
              <a:t>) </a:t>
            </a:r>
            <a:r>
              <a:rPr lang="pt-BR" b="1" dirty="0" err="1" smtClean="0"/>
              <a:t>size</a:t>
            </a:r>
            <a:endParaRPr lang="pt-BR" b="1" dirty="0" smtClean="0"/>
          </a:p>
          <a:p>
            <a:pPr>
              <a:buFont typeface="Arial"/>
              <a:buChar char="•"/>
            </a:pPr>
            <a:r>
              <a:rPr lang="pt-BR" dirty="0" smtClean="0"/>
              <a:t>Assim como a </a:t>
            </a:r>
            <a:r>
              <a:rPr lang="pt-BR" b="1" dirty="0" err="1" smtClean="0">
                <a:solidFill>
                  <a:srgbClr val="FF00FF"/>
                </a:solidFill>
              </a:rPr>
              <a:t>NSString</a:t>
            </a:r>
            <a:r>
              <a:rPr lang="pt-BR" dirty="0" smtClean="0"/>
              <a:t>, é </a:t>
            </a:r>
            <a:r>
              <a:rPr lang="pt-BR" u="sng" dirty="0" smtClean="0"/>
              <a:t>imutável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Assim como a </a:t>
            </a:r>
            <a:r>
              <a:rPr lang="pt-BR" dirty="0" err="1" smtClean="0"/>
              <a:t>NSString</a:t>
            </a:r>
            <a:r>
              <a:rPr lang="pt-BR" dirty="0" smtClean="0"/>
              <a:t>, possui uma variante mutável: </a:t>
            </a:r>
            <a:r>
              <a:rPr lang="pt-BR" b="1" dirty="0" err="1" smtClean="0">
                <a:solidFill>
                  <a:srgbClr val="FF00FF"/>
                </a:solidFill>
              </a:rPr>
              <a:t>NSMutableAttributedString</a:t>
            </a:r>
            <a:endParaRPr lang="pt-BR" b="1" dirty="0">
              <a:solidFill>
                <a:srgbClr val="FF00FF"/>
              </a:solidFill>
            </a:endParaRPr>
          </a:p>
        </p:txBody>
      </p:sp>
      <p:sp>
        <p:nvSpPr>
          <p:cNvPr id="4" name="Left Arrow Callout 3"/>
          <p:cNvSpPr/>
          <p:nvPr/>
        </p:nvSpPr>
        <p:spPr>
          <a:xfrm>
            <a:off x="4766126" y="3978424"/>
            <a:ext cx="3848091" cy="902796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Estes dois métodos são oriundos de um mecanismo chamado </a:t>
            </a:r>
            <a:r>
              <a:rPr lang="pt-BR" sz="1200" b="1" dirty="0" smtClean="0">
                <a:solidFill>
                  <a:schemeClr val="tx1"/>
                </a:solidFill>
              </a:rPr>
              <a:t>categoria</a:t>
            </a:r>
            <a:r>
              <a:rPr lang="pt-BR" sz="1200" dirty="0" smtClean="0">
                <a:solidFill>
                  <a:schemeClr val="tx1"/>
                </a:solidFill>
              </a:rPr>
              <a:t>. Assunto das próximas aulas!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034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UIImage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32" y="2323652"/>
            <a:ext cx="7573780" cy="3508977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Como obter uma instância?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imageNamed</a:t>
            </a:r>
            <a:r>
              <a:rPr lang="pt-BR" dirty="0" smtClean="0"/>
              <a:t>:@”</a:t>
            </a:r>
            <a:r>
              <a:rPr lang="pt-BR" dirty="0" err="1" smtClean="0"/>
              <a:t>nomeDoArquivoNoBundle.png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initWithContentsOfFile</a:t>
            </a:r>
            <a:r>
              <a:rPr lang="pt-BR" dirty="0" smtClean="0"/>
              <a:t>:@”</a:t>
            </a:r>
            <a:r>
              <a:rPr lang="pt-BR" dirty="0" err="1" smtClean="0"/>
              <a:t>caminhoAbsoluto</a:t>
            </a:r>
            <a:r>
              <a:rPr lang="pt-BR" dirty="0" smtClean="0"/>
              <a:t>”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initWithData</a:t>
            </a:r>
            <a:r>
              <a:rPr lang="pt-BR" dirty="0" smtClean="0">
                <a:sym typeface="Wingdings"/>
              </a:rPr>
              <a:t>:(</a:t>
            </a:r>
            <a:r>
              <a:rPr lang="pt-BR" dirty="0" err="1" smtClean="0">
                <a:sym typeface="Wingdings"/>
              </a:rPr>
              <a:t>NSData</a:t>
            </a:r>
            <a:r>
              <a:rPr lang="pt-BR" dirty="0" smtClean="0">
                <a:sym typeface="Wingdings"/>
              </a:rPr>
              <a:t> *) </a:t>
            </a:r>
            <a:r>
              <a:rPr lang="pt-BR" dirty="0" err="1" smtClean="0">
                <a:sym typeface="Wingdings"/>
              </a:rPr>
              <a:t>byteArrayDaImagem</a:t>
            </a:r>
            <a:endParaRPr lang="pt-BR" dirty="0" smtClean="0"/>
          </a:p>
          <a:p>
            <a:pPr>
              <a:buFont typeface="Arial"/>
              <a:buChar char="•"/>
            </a:pPr>
            <a:r>
              <a:rPr lang="pt-BR" dirty="0" smtClean="0"/>
              <a:t>Para desenhar uma imagem: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drawAtPoint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drawInRect</a:t>
            </a:r>
            <a:r>
              <a:rPr lang="pt-BR" b="1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b="1" dirty="0" err="1" smtClean="0"/>
              <a:t>drawAsPatternInRect</a:t>
            </a:r>
            <a:r>
              <a:rPr lang="pt-BR" b="1" dirty="0" smtClean="0"/>
              <a:t>:</a:t>
            </a:r>
          </a:p>
          <a:p>
            <a:pPr>
              <a:buFont typeface="Arial"/>
              <a:buChar char="•"/>
            </a:pPr>
            <a:r>
              <a:rPr lang="pt-BR" dirty="0" smtClean="0"/>
              <a:t>Tirar uma foto da minha </a:t>
            </a:r>
            <a:r>
              <a:rPr lang="pt-BR" dirty="0" err="1" smtClean="0"/>
              <a:t>View</a:t>
            </a:r>
            <a:r>
              <a:rPr lang="pt-BR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pt-BR" dirty="0" err="1" smtClean="0"/>
              <a:t>UIGraphicsGetImageFromCurrentContext</a:t>
            </a:r>
            <a:r>
              <a:rPr lang="pt-BR" dirty="0" smtClean="0"/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Aprender a desenhar coisas usando </a:t>
            </a:r>
            <a:r>
              <a:rPr lang="pt-BR" dirty="0" err="1" smtClean="0"/>
              <a:t>UIBezierPath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Entender o funcionamento do </a:t>
            </a:r>
            <a:r>
              <a:rPr lang="pt-BR" dirty="0" err="1" smtClean="0"/>
              <a:t>UIColor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Saber usar o </a:t>
            </a:r>
            <a:r>
              <a:rPr lang="pt-BR" dirty="0" err="1" smtClean="0"/>
              <a:t>UIImage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Conhecer o </a:t>
            </a:r>
            <a:r>
              <a:rPr lang="pt-BR" dirty="0" err="1" smtClean="0"/>
              <a:t>NSAttributedString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95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Hora de Brincar!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</a:t>
            </a:r>
            <a:r>
              <a:rPr lang="pt-BR" dirty="0" err="1" smtClean="0"/>
              <a:t>UIBezierPath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Texto;</a:t>
            </a:r>
          </a:p>
          <a:p>
            <a:pPr>
              <a:buFont typeface="Arial"/>
              <a:buChar char="•"/>
            </a:pPr>
            <a:r>
              <a:rPr lang="pt-BR" dirty="0" err="1" smtClean="0"/>
              <a:t>View</a:t>
            </a:r>
            <a:r>
              <a:rPr lang="pt-BR" dirty="0" smtClean="0"/>
              <a:t> customizada com Imagem;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02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smtClean="0"/>
              <a:t>Desenhar uma estrela;</a:t>
            </a:r>
          </a:p>
          <a:p>
            <a:pPr>
              <a:buFont typeface="Arial"/>
              <a:buChar char="•"/>
            </a:pPr>
            <a:r>
              <a:rPr lang="pt-BR" dirty="0" smtClean="0"/>
              <a:t>Numa mesma </a:t>
            </a:r>
            <a:r>
              <a:rPr lang="pt-BR" dirty="0" err="1" smtClean="0"/>
              <a:t>view</a:t>
            </a:r>
            <a:r>
              <a:rPr lang="pt-BR" dirty="0" smtClean="0"/>
              <a:t> customizada, desenhar uma forma (pode ser a estrela), uma imagem e um 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1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de Coordenadas (revisão)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6777" y="2313432"/>
            <a:ext cx="4384983" cy="3493008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Coordenadas da </a:t>
            </a:r>
            <a:r>
              <a:rPr lang="pt-BR" i="1" dirty="0" err="1" smtClean="0"/>
              <a:t>View</a:t>
            </a:r>
            <a:r>
              <a:rPr lang="pt-BR" dirty="0" smtClean="0"/>
              <a:t> pai;</a:t>
            </a:r>
          </a:p>
          <a:p>
            <a:pPr>
              <a:buFont typeface="Arial"/>
              <a:buChar char="•"/>
            </a:pPr>
            <a:r>
              <a:rPr lang="pt-BR" dirty="0" smtClean="0"/>
              <a:t>Coordenadas da </a:t>
            </a:r>
            <a:r>
              <a:rPr lang="pt-BR" i="1" dirty="0" err="1" smtClean="0"/>
              <a:t>View</a:t>
            </a:r>
            <a:r>
              <a:rPr lang="pt-BR" dirty="0" smtClean="0"/>
              <a:t> filha;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Coordenadas internas;</a:t>
            </a:r>
          </a:p>
          <a:p>
            <a:pPr>
              <a:buFont typeface="Arial"/>
              <a:buChar char="•"/>
            </a:pPr>
            <a:r>
              <a:rPr lang="pt-BR" dirty="0" smtClean="0"/>
              <a:t>Relação entre sistemas de coordenadas.</a:t>
            </a:r>
          </a:p>
          <a:p>
            <a:pPr>
              <a:buFont typeface="Arial"/>
              <a:buChar char="•"/>
            </a:pPr>
            <a:endParaRPr lang="pt-BR" dirty="0"/>
          </a:p>
        </p:txBody>
      </p:sp>
      <p:pic>
        <p:nvPicPr>
          <p:cNvPr id="6" name="Content Placeholder 4" descr="Captura de Tela 2015-05-13 às 12.29.41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11" b="-18411"/>
          <a:stretch>
            <a:fillRect/>
          </a:stretch>
        </p:blipFill>
        <p:spPr>
          <a:xfrm>
            <a:off x="5111760" y="2170664"/>
            <a:ext cx="3419856" cy="3493008"/>
          </a:xfrm>
        </p:spPr>
      </p:pic>
    </p:spTree>
    <p:extLst>
      <p:ext uri="{BB962C8B-B14F-4D97-AF65-F5344CB8AC3E}">
        <p14:creationId xmlns:p14="http://schemas.microsoft.com/office/powerpoint/2010/main" val="56663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i="1" dirty="0" err="1" smtClean="0"/>
              <a:t>View</a:t>
            </a:r>
            <a:r>
              <a:rPr lang="pt-BR" dirty="0" smtClean="0"/>
              <a:t> (qualquer coisa que herde de </a:t>
            </a:r>
            <a:r>
              <a:rPr lang="pt-BR" b="1" dirty="0" err="1" smtClean="0">
                <a:solidFill>
                  <a:srgbClr val="FF00FF"/>
                </a:solidFill>
              </a:rPr>
              <a:t>UIView</a:t>
            </a:r>
            <a:r>
              <a:rPr lang="pt-BR" dirty="0" smtClean="0"/>
              <a:t>) representa um espaço retangular na tela;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Define um sistema de coordenadas;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Desenha e é capaz de responder a eventos dentro do próprio espaço;</a:t>
            </a:r>
          </a:p>
        </p:txBody>
      </p:sp>
    </p:spTree>
    <p:extLst>
      <p:ext uri="{BB962C8B-B14F-4D97-AF65-F5344CB8AC3E}">
        <p14:creationId xmlns:p14="http://schemas.microsoft.com/office/powerpoint/2010/main" val="378913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Views</a:t>
            </a:r>
            <a:r>
              <a:rPr lang="pt-BR" dirty="0" smtClean="0"/>
              <a:t> são hierárquicas!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tem apenas uma </a:t>
            </a:r>
            <a:r>
              <a:rPr lang="pt-BR" dirty="0" err="1" smtClean="0"/>
              <a:t>superview</a:t>
            </a:r>
            <a:r>
              <a:rPr lang="pt-BR" dirty="0" smtClean="0"/>
              <a:t>;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tem zero ou muitas </a:t>
            </a:r>
            <a:r>
              <a:rPr lang="pt-BR" dirty="0" err="1" smtClean="0"/>
              <a:t>subviews</a:t>
            </a:r>
            <a:r>
              <a:rPr lang="pt-BR" dirty="0" smtClean="0"/>
              <a:t> (</a:t>
            </a:r>
            <a:r>
              <a:rPr lang="pt-BR" dirty="0" err="1" smtClean="0"/>
              <a:t>NSArray</a:t>
            </a:r>
            <a:r>
              <a:rPr lang="pt-BR" dirty="0" smtClean="0"/>
              <a:t> *);</a:t>
            </a:r>
          </a:p>
          <a:p>
            <a:pPr lvl="2">
              <a:buFont typeface="Arial"/>
              <a:buChar char="•"/>
            </a:pPr>
            <a:r>
              <a:rPr lang="pt-BR" dirty="0" smtClean="0"/>
              <a:t>A ordem das </a:t>
            </a:r>
            <a:r>
              <a:rPr lang="pt-BR" dirty="0" err="1" smtClean="0"/>
              <a:t>subviews</a:t>
            </a:r>
            <a:r>
              <a:rPr lang="pt-BR" dirty="0" smtClean="0"/>
              <a:t> importa!</a:t>
            </a:r>
          </a:p>
          <a:p>
            <a:pPr lvl="3">
              <a:buFont typeface="Arial"/>
              <a:buChar char="•"/>
            </a:pPr>
            <a:r>
              <a:rPr lang="pt-BR" dirty="0" smtClean="0"/>
              <a:t>As últimas posições no </a:t>
            </a:r>
            <a:r>
              <a:rPr lang="pt-BR" dirty="0" err="1" smtClean="0"/>
              <a:t>array</a:t>
            </a:r>
            <a:r>
              <a:rPr lang="pt-BR" dirty="0" smtClean="0"/>
              <a:t> estão por cima das primeiras posições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Uma </a:t>
            </a:r>
            <a:r>
              <a:rPr lang="pt-BR" dirty="0" err="1" smtClean="0"/>
              <a:t>view</a:t>
            </a:r>
            <a:r>
              <a:rPr lang="pt-BR" dirty="0" smtClean="0"/>
              <a:t> pode ou não “</a:t>
            </a:r>
            <a:r>
              <a:rPr lang="pt-BR" dirty="0" err="1" smtClean="0"/>
              <a:t>cropar</a:t>
            </a:r>
            <a:r>
              <a:rPr lang="pt-BR" dirty="0" smtClean="0"/>
              <a:t>”</a:t>
            </a:r>
            <a:r>
              <a:rPr lang="pt-BR" dirty="0"/>
              <a:t> </a:t>
            </a:r>
            <a:r>
              <a:rPr lang="pt-BR" dirty="0" smtClean="0"/>
              <a:t>suas </a:t>
            </a:r>
            <a:r>
              <a:rPr lang="pt-BR" dirty="0" err="1" smtClean="0"/>
              <a:t>subviews</a:t>
            </a:r>
            <a:r>
              <a:rPr lang="pt-BR" dirty="0" smtClean="0"/>
              <a:t> para caber dentro de si.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8573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043491" y="2333499"/>
            <a:ext cx="7024744" cy="3901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575957" y="2654833"/>
            <a:ext cx="4834979" cy="32439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327873" y="2866888"/>
            <a:ext cx="4406563" cy="28865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r>
              <a:rPr lang="pt-BR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005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UIBezierPath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8116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pt-BR" dirty="0" smtClean="0"/>
              <a:t>Essa hierarquia de </a:t>
            </a:r>
            <a:r>
              <a:rPr lang="pt-BR" i="1" dirty="0" err="1" smtClean="0"/>
              <a:t>views</a:t>
            </a:r>
            <a:r>
              <a:rPr lang="pt-BR" dirty="0" smtClean="0"/>
              <a:t> é, normalmente, construída graficamente usando o </a:t>
            </a:r>
            <a:r>
              <a:rPr lang="pt-BR" dirty="0" err="1" smtClean="0"/>
              <a:t>Xcode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Mas, também pode ser feita via código usando os métodos:</a:t>
            </a:r>
          </a:p>
          <a:p>
            <a:pPr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b="1" dirty="0" err="1">
                <a:solidFill>
                  <a:srgbClr val="3366FF"/>
                </a:solidFill>
              </a:rPr>
              <a:t>addSubview</a:t>
            </a:r>
            <a:r>
              <a:rPr lang="pt-BR" dirty="0"/>
              <a:t>:(</a:t>
            </a:r>
            <a:r>
              <a:rPr lang="pt-BR" b="1" dirty="0" err="1"/>
              <a:t>UIView</a:t>
            </a:r>
            <a:r>
              <a:rPr lang="pt-BR" b="1" dirty="0"/>
              <a:t> *</a:t>
            </a:r>
            <a:r>
              <a:rPr lang="pt-BR" dirty="0"/>
              <a:t>)</a:t>
            </a:r>
            <a:r>
              <a:rPr lang="pt-BR" dirty="0" err="1"/>
              <a:t>aView</a:t>
            </a:r>
            <a:r>
              <a:rPr lang="pt-BR" dirty="0"/>
              <a:t>; 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Para adicionar </a:t>
            </a:r>
            <a:r>
              <a:rPr lang="pt-BR" b="1" dirty="0" err="1" smtClean="0"/>
              <a:t>aView</a:t>
            </a:r>
            <a:r>
              <a:rPr lang="pt-BR" dirty="0" smtClean="0"/>
              <a:t> em si;</a:t>
            </a:r>
          </a:p>
          <a:p>
            <a:pPr>
              <a:buFont typeface="Arial"/>
              <a:buChar char="•"/>
            </a:pPr>
            <a:r>
              <a:rPr lang="pt-BR" dirty="0"/>
              <a:t>- (</a:t>
            </a:r>
            <a:r>
              <a:rPr lang="pt-BR" b="1" dirty="0" err="1">
                <a:solidFill>
                  <a:srgbClr val="FF00FF"/>
                </a:solidFill>
              </a:rPr>
              <a:t>void</a:t>
            </a:r>
            <a:r>
              <a:rPr lang="pt-BR" dirty="0"/>
              <a:t>)</a:t>
            </a:r>
            <a:r>
              <a:rPr lang="pt-BR" b="1" dirty="0" err="1">
                <a:solidFill>
                  <a:srgbClr val="3366FF"/>
                </a:solidFill>
              </a:rPr>
              <a:t>removeFromSuperview</a:t>
            </a:r>
            <a:r>
              <a:rPr lang="pt-BR" dirty="0"/>
              <a:t>; </a:t>
            </a:r>
          </a:p>
          <a:p>
            <a:pPr lvl="1">
              <a:buFont typeface="Arial"/>
              <a:buChar char="•"/>
            </a:pPr>
            <a:r>
              <a:rPr lang="pt-BR" dirty="0" smtClean="0"/>
              <a:t>Para se remover da </a:t>
            </a:r>
            <a:r>
              <a:rPr lang="pt-BR" b="1" i="1" dirty="0" err="1" smtClean="0"/>
              <a:t>superview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68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UIWindow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pt-BR" dirty="0" err="1" smtClean="0"/>
              <a:t>UIWindow</a:t>
            </a:r>
            <a:r>
              <a:rPr lang="pt-BR" dirty="0" smtClean="0"/>
              <a:t> é a </a:t>
            </a:r>
            <a:r>
              <a:rPr lang="pt-BR" dirty="0" err="1" smtClean="0"/>
              <a:t>view</a:t>
            </a:r>
            <a:r>
              <a:rPr lang="pt-BR" dirty="0" smtClean="0"/>
              <a:t> que está no topo da hierarquia de </a:t>
            </a:r>
            <a:r>
              <a:rPr lang="pt-BR" dirty="0" err="1" smtClean="0"/>
              <a:t>views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Em uma aplicação para </a:t>
            </a:r>
            <a:r>
              <a:rPr lang="pt-BR" dirty="0" err="1" smtClean="0"/>
              <a:t>iOS</a:t>
            </a:r>
            <a:r>
              <a:rPr lang="pt-BR" dirty="0" smtClean="0"/>
              <a:t>, em 99% dos casos, existe apenas uma </a:t>
            </a:r>
            <a:r>
              <a:rPr lang="pt-BR" dirty="0" err="1" smtClean="0"/>
              <a:t>UIWindow</a:t>
            </a:r>
            <a:r>
              <a:rPr lang="pt-BR" dirty="0" smtClean="0"/>
              <a:t>;</a:t>
            </a:r>
          </a:p>
          <a:p>
            <a:pPr>
              <a:buFont typeface="Arial"/>
              <a:buChar char="•"/>
            </a:pPr>
            <a:r>
              <a:rPr lang="pt-BR" dirty="0" smtClean="0"/>
              <a:t>Então, daqui pra frente, vamos falar apenas em </a:t>
            </a:r>
            <a:r>
              <a:rPr lang="pt-BR" dirty="0" err="1" smtClean="0"/>
              <a:t>UIView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6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165</TotalTime>
  <Words>991</Words>
  <Application>Microsoft Macintosh PowerPoint</Application>
  <PresentationFormat>On-screen Show (4:3)</PresentationFormat>
  <Paragraphs>140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Austin</vt:lpstr>
      <vt:lpstr>Desenvolvimento para iPhone</vt:lpstr>
      <vt:lpstr>Agenda</vt:lpstr>
      <vt:lpstr>Objetivos do Dia</vt:lpstr>
      <vt:lpstr>Sistema de Coordenadas (revisão)</vt:lpstr>
      <vt:lpstr>UIBezierPath (View)</vt:lpstr>
      <vt:lpstr>UIBezierPath (View)</vt:lpstr>
      <vt:lpstr>UIBezierPath (View)</vt:lpstr>
      <vt:lpstr>UIBezierPath (View)</vt:lpstr>
      <vt:lpstr>UIWindow</vt:lpstr>
      <vt:lpstr>UIBezierPath (UIView)</vt:lpstr>
      <vt:lpstr>UIBezierPath (UIView)</vt:lpstr>
      <vt:lpstr>UIBezierPath (UIView)</vt:lpstr>
      <vt:lpstr>UIBezierPath</vt:lpstr>
      <vt:lpstr>UIBezierPath</vt:lpstr>
      <vt:lpstr>UIBezierPath (Conceitos para Desenhar com CoreGraphics)</vt:lpstr>
      <vt:lpstr>UIBezierPath</vt:lpstr>
      <vt:lpstr>UIBezierPath</vt:lpstr>
      <vt:lpstr>UIBezierPath</vt:lpstr>
      <vt:lpstr>UIBezierPath</vt:lpstr>
      <vt:lpstr>PowerPoint Presentation</vt:lpstr>
      <vt:lpstr>PowerPoint Presentation</vt:lpstr>
      <vt:lpstr>UIBezierPath</vt:lpstr>
      <vt:lpstr>UIBezierPath</vt:lpstr>
      <vt:lpstr>Cuidados com UIBezierPath</vt:lpstr>
      <vt:lpstr>Cuidados com UIBezierPath</vt:lpstr>
      <vt:lpstr>UIBezierPath</vt:lpstr>
      <vt:lpstr>Views Customizadas</vt:lpstr>
      <vt:lpstr>NSAttributedString</vt:lpstr>
      <vt:lpstr>UIImage</vt:lpstr>
      <vt:lpstr>Hora de Brincar!</vt:lpstr>
      <vt:lpstr>Desafio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para iPhone</dc:title>
  <dc:creator>Pedro Henrique Ferreira Figueiredo</dc:creator>
  <cp:lastModifiedBy>Pedro Henrique Ferreira Figueiredo</cp:lastModifiedBy>
  <cp:revision>21</cp:revision>
  <dcterms:created xsi:type="dcterms:W3CDTF">2015-05-20T15:25:34Z</dcterms:created>
  <dcterms:modified xsi:type="dcterms:W3CDTF">2015-06-17T19:10:12Z</dcterms:modified>
</cp:coreProperties>
</file>