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onymous_function" TargetMode="External"/><Relationship Id="rId4" Type="http://schemas.openxmlformats.org/officeDocument/2006/relationships/hyperlink" Target="http://en.wikipedia.org/wiki/Scope_(computer_science)%23Lexical_scoping" TargetMode="External"/><Relationship Id="rId5" Type="http://schemas.openxmlformats.org/officeDocument/2006/relationships/hyperlink" Target="http://pt.stackoverflow.com/questions/13034/o-que-s%C3%A3o-escopo-l%C3%A9xico-e-escopo-din%C3%A2mico-e-quais-s%C3%A3o-suas-principais-diferen%C3%A7as" TargetMode="External"/><Relationship Id="rId6" Type="http://schemas.openxmlformats.org/officeDocument/2006/relationships/hyperlink" Target="http://www.inf.puc-rio.br/~inf1621/escopo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losure_(computer_programming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coda.com/objective-c-blocks-tutorial/" TargetMode="External"/><Relationship Id="rId4" Type="http://schemas.openxmlformats.org/officeDocument/2006/relationships/hyperlink" Target="http://rypress.com/tutorials/objective-c/block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mac/documentation/Cocoa/Conceptual/Blocks/Articles/00_Introduction.html%23//apple_ref/doc/uid/TP40007502-CH1-SW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Performance/Reference/GCD_libdispatch_Ref/" TargetMode="External"/><Relationship Id="rId4" Type="http://schemas.openxmlformats.org/officeDocument/2006/relationships/hyperlink" Target="https://vimeo.com/4971871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ywenderlich.com/60749/grand-central-dispatch-in-depth-par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o </a:t>
            </a:r>
            <a:r>
              <a:rPr lang="pt-BR" dirty="0" err="1" smtClean="0"/>
              <a:t>iOS</a:t>
            </a:r>
            <a:r>
              <a:rPr lang="pt-BR" dirty="0" smtClean="0"/>
              <a:t> SDK 8 e 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97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102766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Para que servem os Blocos?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390539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Na aula de hoje, vamos usar para anima</a:t>
            </a:r>
            <a:r>
              <a:rPr lang="pt-BR" dirty="0" smtClean="0"/>
              <a:t>ção, mas eles também têm outros usos:</a:t>
            </a:r>
          </a:p>
          <a:p>
            <a:pPr>
              <a:buFont typeface="Arial"/>
              <a:buChar char="•"/>
            </a:pPr>
            <a:r>
              <a:rPr lang="pt-BR" dirty="0" smtClean="0"/>
              <a:t>Enumeração;</a:t>
            </a:r>
          </a:p>
          <a:p>
            <a:pPr>
              <a:buFont typeface="Arial"/>
              <a:buChar char="•"/>
            </a:pPr>
            <a:r>
              <a:rPr lang="pt-BR" dirty="0" smtClean="0"/>
              <a:t>Ordenação;</a:t>
            </a:r>
          </a:p>
          <a:p>
            <a:pPr>
              <a:buFont typeface="Arial"/>
              <a:buChar char="•"/>
            </a:pPr>
            <a:r>
              <a:rPr lang="pt-BR" dirty="0" smtClean="0"/>
              <a:t>Notificações;</a:t>
            </a:r>
          </a:p>
          <a:p>
            <a:pPr>
              <a:buFont typeface="Arial"/>
              <a:buChar char="•"/>
            </a:pPr>
            <a:r>
              <a:rPr lang="pt-BR" dirty="0" smtClean="0"/>
              <a:t>Tratamento de Erros;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Multithread</a:t>
            </a:r>
            <a:r>
              <a:rPr lang="pt-BR" dirty="0" smtClean="0"/>
              <a:t> (GCD – Grand Central </a:t>
            </a:r>
            <a:r>
              <a:rPr lang="pt-BR" dirty="0" err="1" smtClean="0"/>
              <a:t>Dispatch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68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Bloco – Exemplos - Anima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4" name="Content Placeholder 3" descr="Captura de Tela 2015-05-27 às 13.42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03" b="-288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626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Bloco – Exemplos - Anima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4" name="Content Placeholder 3" descr="Captura de Tela 2015-05-27 às 13.45.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59" b="-23459"/>
          <a:stretch>
            <a:fillRect/>
          </a:stretch>
        </p:blipFill>
        <p:spPr>
          <a:xfrm>
            <a:off x="653145" y="2299462"/>
            <a:ext cx="7942924" cy="4112474"/>
          </a:xfrm>
        </p:spPr>
      </p:pic>
      <p:sp>
        <p:nvSpPr>
          <p:cNvPr id="5" name="Rounded Rectangle 4"/>
          <p:cNvSpPr/>
          <p:nvPr/>
        </p:nvSpPr>
        <p:spPr>
          <a:xfrm>
            <a:off x="653145" y="2576286"/>
            <a:ext cx="7801426" cy="3374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Esse c</a:t>
            </a:r>
            <a:r>
              <a:rPr lang="pt-BR" sz="3200" dirty="0" smtClean="0"/>
              <a:t>ódigo tem um problema!!!</a:t>
            </a:r>
          </a:p>
          <a:p>
            <a:pPr algn="ctr"/>
            <a:r>
              <a:rPr lang="pt-BR" sz="3200" dirty="0" smtClean="0"/>
              <a:t>Veremos mais a diante...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7035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027664"/>
            <a:ext cx="7656286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Blocos – Exemplos – Ordena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4" name="Content Placeholder 3" descr="Captura de Tela 2015-05-27 às 14.23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91" b="-50491"/>
          <a:stretch>
            <a:fillRect/>
          </a:stretch>
        </p:blipFill>
        <p:spPr>
          <a:xfrm>
            <a:off x="581532" y="1935238"/>
            <a:ext cx="7989469" cy="4136572"/>
          </a:xfrm>
        </p:spPr>
      </p:pic>
    </p:spTree>
    <p:extLst>
      <p:ext uri="{BB962C8B-B14F-4D97-AF65-F5344CB8AC3E}">
        <p14:creationId xmlns:p14="http://schemas.microsoft.com/office/powerpoint/2010/main" val="20740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19" y="1027664"/>
            <a:ext cx="7825619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Blocos – Exemplos - Enumera</a:t>
            </a:r>
            <a:r>
              <a:rPr lang="pt-BR" dirty="0" smtClean="0"/>
              <a:t>ção</a:t>
            </a:r>
            <a:endParaRPr lang="pt-BR" dirty="0"/>
          </a:p>
        </p:txBody>
      </p:sp>
      <p:pic>
        <p:nvPicPr>
          <p:cNvPr id="4" name="Content Placeholder 3" descr="Captura de Tela 2015-05-27 às 14.43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39" b="-94339"/>
          <a:stretch>
            <a:fillRect/>
          </a:stretch>
        </p:blipFill>
        <p:spPr>
          <a:xfrm>
            <a:off x="713620" y="2152860"/>
            <a:ext cx="7826120" cy="4051998"/>
          </a:xfrm>
        </p:spPr>
      </p:pic>
    </p:spTree>
    <p:extLst>
      <p:ext uri="{BB962C8B-B14F-4D97-AF65-F5344CB8AC3E}">
        <p14:creationId xmlns:p14="http://schemas.microsoft.com/office/powerpoint/2010/main" val="316417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Bloco – Exemplo – Tratamento de Erros</a:t>
            </a:r>
            <a:endParaRPr lang="pt-BR" dirty="0"/>
          </a:p>
        </p:txBody>
      </p:sp>
      <p:pic>
        <p:nvPicPr>
          <p:cNvPr id="8" name="Content Placeholder 7" descr="Captura de Tela 2015-05-27 às 15.21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47" b="-41847"/>
          <a:stretch>
            <a:fillRect/>
          </a:stretch>
        </p:blipFill>
        <p:spPr>
          <a:xfrm>
            <a:off x="534814" y="1245810"/>
            <a:ext cx="8101186" cy="5237238"/>
          </a:xfrm>
        </p:spPr>
      </p:pic>
    </p:spTree>
    <p:extLst>
      <p:ext uri="{BB962C8B-B14F-4D97-AF65-F5344CB8AC3E}">
        <p14:creationId xmlns:p14="http://schemas.microsoft.com/office/powerpoint/2010/main" val="318666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como propriedade</a:t>
            </a:r>
            <a:endParaRPr lang="pt-BR" dirty="0"/>
          </a:p>
        </p:txBody>
      </p:sp>
      <p:pic>
        <p:nvPicPr>
          <p:cNvPr id="4" name="Content Placeholder 3" descr="Captura de Tela 2015-05-27 às 15.33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29" b="-21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025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como Propriedade</a:t>
            </a:r>
            <a:endParaRPr lang="pt-BR" dirty="0"/>
          </a:p>
        </p:txBody>
      </p:sp>
      <p:pic>
        <p:nvPicPr>
          <p:cNvPr id="4" name="Content Placeholder 3" descr="Captura de Tela 2015-05-27 às 15.35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70" b="-205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644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como Propriedade</a:t>
            </a:r>
            <a:endParaRPr lang="pt-BR" dirty="0"/>
          </a:p>
        </p:txBody>
      </p:sp>
      <p:pic>
        <p:nvPicPr>
          <p:cNvPr id="4" name="Content Placeholder 3" descr="Captura de Tela 2015-05-27 às 15.36.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335" b="-149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583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95748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GCD – Grand Central </a:t>
            </a:r>
            <a:r>
              <a:rPr lang="pt-BR" dirty="0" err="1" smtClean="0"/>
              <a:t>Dispatch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É uma </a:t>
            </a:r>
            <a:r>
              <a:rPr lang="pt-BR" dirty="0" err="1" smtClean="0"/>
              <a:t>lib</a:t>
            </a:r>
            <a:r>
              <a:rPr lang="pt-BR" dirty="0" smtClean="0"/>
              <a:t>, em C, da Apple que oferece suporte à execução concorrente de código nos ambientes do </a:t>
            </a:r>
            <a:r>
              <a:rPr lang="pt-BR" dirty="0" err="1" smtClean="0"/>
              <a:t>iOS</a:t>
            </a:r>
            <a:r>
              <a:rPr lang="pt-BR" dirty="0" smtClean="0"/>
              <a:t> e do OSX;</a:t>
            </a:r>
          </a:p>
          <a:p>
            <a:pPr>
              <a:buFont typeface="Arial"/>
              <a:buChar char="•"/>
            </a:pPr>
            <a:r>
              <a:rPr lang="pt-BR" dirty="0" smtClean="0"/>
              <a:t>Oferece um modelo simples para implementação de concorrência, evitando a geração de bugs;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56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Blocos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De onde vem?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Para que servem?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Grand Central </a:t>
            </a:r>
            <a:r>
              <a:rPr lang="pt-BR" dirty="0" err="1" smtClean="0"/>
              <a:t>Dispatch</a:t>
            </a:r>
            <a:r>
              <a:rPr lang="pt-BR" dirty="0" smtClean="0"/>
              <a:t> (GCD)</a:t>
            </a:r>
          </a:p>
          <a:p>
            <a:pPr lvl="2">
              <a:buFont typeface="Arial"/>
              <a:buChar char="•"/>
            </a:pPr>
            <a:r>
              <a:rPr lang="pt-BR" dirty="0" err="1" smtClean="0"/>
              <a:t>Multithread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Anima</a:t>
            </a:r>
            <a:r>
              <a:rPr lang="pt-BR" dirty="0" smtClean="0"/>
              <a:t>ção usando blocos;</a:t>
            </a:r>
          </a:p>
          <a:p>
            <a:pPr>
              <a:buFont typeface="Arial"/>
              <a:buChar char="•"/>
            </a:pPr>
            <a:r>
              <a:rPr lang="pt-BR" dirty="0" smtClean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31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GCD – Concorrente </a:t>
            </a:r>
            <a:r>
              <a:rPr lang="pt-BR" dirty="0" err="1" smtClean="0"/>
              <a:t>vs</a:t>
            </a:r>
            <a:r>
              <a:rPr lang="pt-BR" dirty="0" smtClean="0"/>
              <a:t> Serial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</a:t>
            </a:r>
            <a:r>
              <a:rPr lang="pt-BR" dirty="0" smtClean="0"/>
              <a:t>ódigo Serial: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uma operação é executada após a outra;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 próxima linha de código só executa quando a atual terminar.</a:t>
            </a:r>
          </a:p>
          <a:p>
            <a:pPr>
              <a:buFont typeface="Arial"/>
              <a:buChar char="•"/>
            </a:pPr>
            <a:r>
              <a:rPr lang="pt-BR" dirty="0" smtClean="0"/>
              <a:t>Código Concorrente: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As operações podem ser executadas ao mesmo tempo;</a:t>
            </a:r>
          </a:p>
          <a:p>
            <a:pPr marL="365760" lvl="1" indent="0">
              <a:buNone/>
            </a:pPr>
            <a:r>
              <a:rPr lang="pt-BR" dirty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5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GCD – S</a:t>
            </a:r>
            <a:r>
              <a:rPr lang="pt-BR" dirty="0" smtClean="0"/>
              <a:t>íncrono </a:t>
            </a:r>
            <a:r>
              <a:rPr lang="pt-BR" dirty="0" err="1" smtClean="0"/>
              <a:t>vs</a:t>
            </a:r>
            <a:r>
              <a:rPr lang="pt-BR" dirty="0" smtClean="0"/>
              <a:t> Assíncrono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Uma fun</a:t>
            </a:r>
            <a:r>
              <a:rPr lang="pt-BR" dirty="0" smtClean="0"/>
              <a:t>ção é síncrona </a:t>
            </a:r>
            <a:r>
              <a:rPr lang="pt-BR" u="sng" dirty="0" smtClean="0"/>
              <a:t>quando ocorre o bloqueio na thread onde ela foi chamada</a:t>
            </a:r>
            <a:r>
              <a:rPr lang="pt-BR" dirty="0" smtClean="0"/>
              <a:t> até que sua execução termine;</a:t>
            </a:r>
          </a:p>
          <a:p>
            <a:pPr>
              <a:buFont typeface="Arial"/>
              <a:buChar char="•"/>
            </a:pPr>
            <a:r>
              <a:rPr lang="pt-BR" dirty="0" smtClean="0"/>
              <a:t>Uma função é assíncrona quando ela retorna de imediato ao fluxo de execução, sem bloquear a thread que a chamou.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90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GCD – Concorr</a:t>
            </a:r>
            <a:r>
              <a:rPr lang="pt-BR" dirty="0" smtClean="0"/>
              <a:t>ência </a:t>
            </a:r>
            <a:r>
              <a:rPr lang="pt-BR" dirty="0" err="1" smtClean="0"/>
              <a:t>vs</a:t>
            </a:r>
            <a:r>
              <a:rPr lang="pt-BR" dirty="0" smtClean="0"/>
              <a:t> Paralelismo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Dispositivos com m</a:t>
            </a:r>
            <a:r>
              <a:rPr lang="pt-BR" dirty="0" smtClean="0"/>
              <a:t>últiplos núcleos de processamento executam múltiplas threads ao mesmo tempo através de paralelismo;</a:t>
            </a:r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Dispositivos single-core, no entanto, só conseguem rodar uma thread por vez.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10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GCD – Concorr</a:t>
            </a:r>
            <a:r>
              <a:rPr lang="pt-BR" dirty="0" smtClean="0"/>
              <a:t>ência </a:t>
            </a:r>
            <a:r>
              <a:rPr lang="pt-BR" dirty="0" err="1" smtClean="0"/>
              <a:t>vs</a:t>
            </a:r>
            <a:r>
              <a:rPr lang="pt-BR" dirty="0" smtClean="0"/>
              <a:t> Paralelismo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322" b="4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675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5655" r="5655"/>
          <a:stretch>
            <a:fillRect/>
          </a:stretch>
        </p:blipFill>
        <p:spPr>
          <a:xfrm>
            <a:off x="-120801" y="381000"/>
            <a:ext cx="10137267" cy="6477000"/>
          </a:xfrm>
        </p:spPr>
      </p:pic>
    </p:spTree>
    <p:extLst>
      <p:ext uri="{BB962C8B-B14F-4D97-AF65-F5344CB8AC3E}">
        <p14:creationId xmlns:p14="http://schemas.microsoft.com/office/powerpoint/2010/main" val="162857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GCD – Concorr</a:t>
            </a:r>
            <a:r>
              <a:rPr lang="pt-BR" dirty="0" smtClean="0"/>
              <a:t>ência </a:t>
            </a:r>
            <a:r>
              <a:rPr lang="pt-BR" dirty="0" err="1" smtClean="0"/>
              <a:t>vs</a:t>
            </a:r>
            <a:r>
              <a:rPr lang="pt-BR" dirty="0" smtClean="0"/>
              <a:t> Paralelismo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Paralelismo </a:t>
            </a:r>
            <a:r>
              <a:rPr lang="pt-BR" b="1" dirty="0" smtClean="0"/>
              <a:t>requer</a:t>
            </a:r>
            <a:r>
              <a:rPr lang="pt-BR" dirty="0" smtClean="0"/>
              <a:t> concorr</a:t>
            </a:r>
            <a:r>
              <a:rPr lang="pt-BR" dirty="0" smtClean="0"/>
              <a:t>ência;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Concorrência </a:t>
            </a:r>
            <a:r>
              <a:rPr lang="pt-BR" b="1" dirty="0" smtClean="0"/>
              <a:t>não garante</a:t>
            </a:r>
            <a:r>
              <a:rPr lang="pt-BR" dirty="0" smtClean="0"/>
              <a:t> paralelismo.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Com o GCD, você vai estruturar o seu código para dizer o que </a:t>
            </a:r>
            <a:r>
              <a:rPr lang="pt-BR" b="1" dirty="0" smtClean="0"/>
              <a:t>pode rodar em paralelo</a:t>
            </a:r>
            <a:r>
              <a:rPr lang="pt-BR" dirty="0" smtClean="0"/>
              <a:t> e o que não pode rodar em paralelo!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22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Existem dispositivos </a:t>
            </a:r>
            <a:r>
              <a:rPr lang="pt-BR" dirty="0" err="1" smtClean="0"/>
              <a:t>iOS</a:t>
            </a:r>
            <a:r>
              <a:rPr lang="pt-BR" dirty="0" smtClean="0"/>
              <a:t> tanto single-core quanto </a:t>
            </a:r>
            <a:r>
              <a:rPr lang="pt-BR" dirty="0" err="1" smtClean="0"/>
              <a:t>multi-core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Por este motivo, voc</a:t>
            </a:r>
            <a:r>
              <a:rPr lang="pt-BR" dirty="0" smtClean="0"/>
              <a:t>ê não precisa se preocupar em decidir entre paralelismo ou concorrência – o GCD faz isso por você através do mecanismo de filas.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06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GCD oferece o mecanismo de filas de expedi</a:t>
            </a:r>
            <a:r>
              <a:rPr lang="pt-BR" dirty="0" smtClean="0"/>
              <a:t>ção (</a:t>
            </a:r>
            <a:r>
              <a:rPr lang="pt-BR" dirty="0" err="1" smtClean="0"/>
              <a:t>dispatch</a:t>
            </a:r>
            <a:r>
              <a:rPr lang="pt-BR" dirty="0" smtClean="0"/>
              <a:t> </a:t>
            </a:r>
            <a:r>
              <a:rPr lang="pt-BR" dirty="0" err="1" smtClean="0"/>
              <a:t>queues</a:t>
            </a:r>
            <a:r>
              <a:rPr lang="pt-BR" dirty="0" smtClean="0"/>
              <a:t>), que controlam as tarefas – que são passadas através de blocos;</a:t>
            </a:r>
          </a:p>
          <a:p>
            <a:pPr>
              <a:buFont typeface="Arial"/>
              <a:buChar char="•"/>
            </a:pPr>
            <a:r>
              <a:rPr lang="pt-BR" dirty="0" smtClean="0"/>
              <a:t>A ordem de execução das tarefas é FIFO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First</a:t>
            </a:r>
            <a:r>
              <a:rPr lang="pt-BR" dirty="0" smtClean="0"/>
              <a:t> In, </a:t>
            </a:r>
            <a:r>
              <a:rPr lang="pt-BR" dirty="0" err="1" smtClean="0"/>
              <a:t>First</a:t>
            </a:r>
            <a:r>
              <a:rPr lang="pt-BR" dirty="0" smtClean="0"/>
              <a:t> Out</a:t>
            </a:r>
          </a:p>
          <a:p>
            <a:pPr>
              <a:buFont typeface="Arial"/>
              <a:buChar char="•"/>
            </a:pPr>
            <a:r>
              <a:rPr lang="pt-BR" dirty="0" smtClean="0"/>
              <a:t>O GCD decide se executa as filas através de concorrência ou paralelismo.</a:t>
            </a:r>
          </a:p>
        </p:txBody>
      </p:sp>
    </p:spTree>
    <p:extLst>
      <p:ext uri="{BB962C8B-B14F-4D97-AF65-F5344CB8AC3E}">
        <p14:creationId xmlns:p14="http://schemas.microsoft.com/office/powerpoint/2010/main" val="126669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No ambiente do </a:t>
            </a:r>
            <a:r>
              <a:rPr lang="pt-BR" dirty="0" err="1" smtClean="0"/>
              <a:t>iOS</a:t>
            </a:r>
            <a:r>
              <a:rPr lang="pt-BR" dirty="0" smtClean="0"/>
              <a:t>, temos </a:t>
            </a:r>
            <a:r>
              <a:rPr lang="pt-BR" b="1" i="1" dirty="0" err="1" smtClean="0"/>
              <a:t>n</a:t>
            </a:r>
            <a:r>
              <a:rPr lang="pt-BR" b="1" dirty="0" smtClean="0"/>
              <a:t> filas concorrentes</a:t>
            </a:r>
            <a:r>
              <a:rPr lang="pt-BR" dirty="0" smtClean="0"/>
              <a:t> e, em casos normais, </a:t>
            </a:r>
            <a:r>
              <a:rPr lang="pt-BR" u="sng" dirty="0" smtClean="0"/>
              <a:t>apenas uma fila serial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As tarefas em filas concorrentes t</a:t>
            </a:r>
            <a:r>
              <a:rPr lang="pt-BR" dirty="0" smtClean="0"/>
              <a:t>êm a garantia do sistema de que vão ser executadas na mesma ordem que foram adicionadas à uma dada fila.</a:t>
            </a:r>
          </a:p>
        </p:txBody>
      </p:sp>
    </p:spTree>
    <p:extLst>
      <p:ext uri="{BB962C8B-B14F-4D97-AF65-F5344CB8AC3E}">
        <p14:creationId xmlns:p14="http://schemas.microsoft.com/office/powerpoint/2010/main" val="4075506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Fila Serial (</a:t>
            </a:r>
            <a:r>
              <a:rPr lang="pt-BR" dirty="0" err="1" smtClean="0"/>
              <a:t>Main</a:t>
            </a:r>
            <a:r>
              <a:rPr lang="pt-BR" dirty="0" smtClean="0"/>
              <a:t> Thread)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3091" b="-23091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Fila Concorrente (Outras Threads)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23105" b="-231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69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Compreender o conceito por tr</a:t>
            </a:r>
            <a:r>
              <a:rPr lang="pt-BR" dirty="0" smtClean="0"/>
              <a:t>ás dos blocos;</a:t>
            </a:r>
          </a:p>
          <a:p>
            <a:pPr>
              <a:buFont typeface="Arial"/>
              <a:buChar char="•"/>
            </a:pPr>
            <a:r>
              <a:rPr lang="pt-BR" dirty="0" smtClean="0"/>
              <a:t>Aprender como e quando usar um bloco;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os princípios de animação básica do </a:t>
            </a:r>
            <a:r>
              <a:rPr lang="pt-BR" dirty="0" err="1" smtClean="0"/>
              <a:t>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33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1047" y="2323652"/>
            <a:ext cx="7886095" cy="39900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iOS</a:t>
            </a:r>
            <a:r>
              <a:rPr lang="pt-BR" dirty="0" smtClean="0"/>
              <a:t> j</a:t>
            </a:r>
            <a:r>
              <a:rPr lang="pt-BR" dirty="0" smtClean="0"/>
              <a:t>á provê 4 filas padrão, </a:t>
            </a:r>
            <a:r>
              <a:rPr lang="pt-BR" b="1" dirty="0" smtClean="0"/>
              <a:t>sem contar</a:t>
            </a:r>
            <a:r>
              <a:rPr lang="pt-BR" dirty="0" smtClean="0"/>
              <a:t> a fila principal: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Main</a:t>
            </a:r>
            <a:r>
              <a:rPr lang="pt-BR" dirty="0" smtClean="0"/>
              <a:t> Thread (</a:t>
            </a:r>
            <a:r>
              <a:rPr lang="pt-BR" b="1" dirty="0" err="1">
                <a:solidFill>
                  <a:srgbClr val="660066"/>
                </a:solidFill>
              </a:rPr>
              <a:t>dispatch_get_main_queue</a:t>
            </a:r>
            <a:r>
              <a:rPr lang="pt-BR" dirty="0"/>
              <a:t>(</a:t>
            </a:r>
            <a:r>
              <a:rPr lang="pt-BR" dirty="0" smtClean="0"/>
              <a:t>));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Esta fila </a:t>
            </a:r>
            <a:r>
              <a:rPr lang="pt-BR" dirty="0" smtClean="0"/>
              <a:t>é </a:t>
            </a:r>
            <a:r>
              <a:rPr lang="pt-BR" b="1" dirty="0" smtClean="0"/>
              <a:t>serial</a:t>
            </a:r>
            <a:r>
              <a:rPr lang="pt-BR" dirty="0" smtClean="0"/>
              <a:t>!</a:t>
            </a: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Background (</a:t>
            </a:r>
            <a:r>
              <a:rPr lang="pt-BR" sz="1800" b="1" dirty="0" smtClean="0">
                <a:solidFill>
                  <a:schemeClr val="accent6">
                    <a:lumMod val="50000"/>
                  </a:schemeClr>
                </a:solidFill>
              </a:rPr>
              <a:t>DISPATCH_QUEUE_PRIORITY_BACKGROUND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Baixa Prioridade(</a:t>
            </a:r>
            <a:r>
              <a:rPr lang="pt-BR" sz="1800" b="1" dirty="0" smtClean="0">
                <a:solidFill>
                  <a:srgbClr val="8F5201"/>
                </a:solidFill>
              </a:rPr>
              <a:t>DISPATCH_QUEUE_PRIORITY_LOW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Prioridade Padr</a:t>
            </a:r>
            <a:r>
              <a:rPr lang="pt-BR" dirty="0" smtClean="0"/>
              <a:t>ão (</a:t>
            </a:r>
            <a:r>
              <a:rPr lang="pt-BR" sz="1800" b="1" dirty="0" smtClean="0">
                <a:solidFill>
                  <a:srgbClr val="8F5201"/>
                </a:solidFill>
              </a:rPr>
              <a:t>DISPATCH_QUEUE_PRIORITY_DEFAULT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Alta Prioridade (</a:t>
            </a:r>
            <a:r>
              <a:rPr lang="pt-BR" sz="1800" b="1" dirty="0" smtClean="0">
                <a:solidFill>
                  <a:srgbClr val="8F5201"/>
                </a:solidFill>
              </a:rPr>
              <a:t>DISPATCH_QUEUE_PRIORITY_HIGH</a:t>
            </a:r>
            <a:r>
              <a:rPr lang="pt-BR" dirty="0" smtClean="0"/>
              <a:t>).</a:t>
            </a:r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9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Aten</a:t>
            </a:r>
            <a:r>
              <a:rPr lang="pt-BR" dirty="0" smtClean="0"/>
              <a:t>ção!</a:t>
            </a:r>
          </a:p>
          <a:p>
            <a:pPr>
              <a:buFont typeface="Arial"/>
              <a:buChar char="•"/>
            </a:pPr>
            <a:r>
              <a:rPr lang="pt-BR" dirty="0" smtClean="0"/>
              <a:t>As filas padrão não são usadas apenas por você! Várias </a:t>
            </a:r>
            <a:r>
              <a:rPr lang="pt-BR" dirty="0" err="1" smtClean="0"/>
              <a:t>APIs</a:t>
            </a:r>
            <a:r>
              <a:rPr lang="pt-BR" dirty="0" smtClean="0"/>
              <a:t> internas do sistema e do aplicativo estão rodando nessas filas!</a:t>
            </a:r>
          </a:p>
          <a:p>
            <a:pPr>
              <a:buFont typeface="Arial"/>
              <a:buChar char="•"/>
            </a:pPr>
            <a:r>
              <a:rPr lang="pt-BR" dirty="0" smtClean="0"/>
              <a:t>Por isso, o </a:t>
            </a:r>
            <a:r>
              <a:rPr lang="pt-BR" dirty="0" err="1" smtClean="0"/>
              <a:t>iOS</a:t>
            </a:r>
            <a:r>
              <a:rPr lang="pt-BR" dirty="0" smtClean="0"/>
              <a:t> te dá a chance de criar suas próprias filas.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7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GCD - Filas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 grande coisa em rela</a:t>
            </a:r>
            <a:r>
              <a:rPr lang="pt-BR" dirty="0" smtClean="0"/>
              <a:t>ção as filas é saber como delegar adequadamente suas chamadas para as filas corretas, a fim de obter a melhor relação Custo </a:t>
            </a:r>
            <a:r>
              <a:rPr lang="pt-BR" dirty="0" err="1" smtClean="0"/>
              <a:t>vs</a:t>
            </a:r>
            <a:r>
              <a:rPr lang="pt-BR" dirty="0" smtClean="0"/>
              <a:t> Performance.</a:t>
            </a:r>
          </a:p>
          <a:p>
            <a:pPr>
              <a:buFont typeface="Arial"/>
              <a:buChar char="•"/>
            </a:pPr>
            <a:r>
              <a:rPr lang="pt-BR" dirty="0" smtClean="0"/>
              <a:t>Como saber isso, então?</a:t>
            </a:r>
          </a:p>
          <a:p>
            <a:pPr>
              <a:buFont typeface="Arial"/>
              <a:buChar char="•"/>
            </a:pPr>
            <a:r>
              <a:rPr lang="pt-BR" dirty="0" smtClean="0"/>
              <a:t>Só exercitando!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35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190" b="-3190"/>
          <a:stretch>
            <a:fillRect/>
          </a:stretch>
        </p:blipFill>
        <p:spPr>
          <a:xfrm>
            <a:off x="677334" y="725714"/>
            <a:ext cx="7765866" cy="5575905"/>
          </a:xfrm>
        </p:spPr>
      </p:pic>
    </p:spTree>
    <p:extLst>
      <p:ext uri="{BB962C8B-B14F-4D97-AF65-F5344CB8AC3E}">
        <p14:creationId xmlns:p14="http://schemas.microsoft.com/office/powerpoint/2010/main" val="7981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</a:t>
            </a:r>
            <a:r>
              <a:rPr lang="pt-BR" dirty="0" smtClean="0"/>
              <a:t>ção Básica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Frame;</a:t>
            </a:r>
          </a:p>
          <a:p>
            <a:pPr>
              <a:buFont typeface="Arial"/>
              <a:buChar char="•"/>
            </a:pPr>
            <a:r>
              <a:rPr lang="pt-BR" dirty="0" smtClean="0"/>
              <a:t>Cor / Alpha;</a:t>
            </a:r>
          </a:p>
          <a:p>
            <a:pPr>
              <a:buFont typeface="Arial"/>
              <a:buChar char="•"/>
            </a:pPr>
            <a:r>
              <a:rPr lang="pt-BR" dirty="0" smtClean="0"/>
              <a:t>Transforma</a:t>
            </a:r>
            <a:r>
              <a:rPr lang="pt-BR" dirty="0" smtClean="0"/>
              <a:t>ção e;</a:t>
            </a:r>
          </a:p>
          <a:p>
            <a:pPr>
              <a:buFont typeface="Arial"/>
              <a:buChar char="•"/>
            </a:pPr>
            <a:r>
              <a:rPr lang="pt-BR" dirty="0" smtClean="0"/>
              <a:t>Transição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32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44" b="-1744"/>
          <a:stretch>
            <a:fillRect/>
          </a:stretch>
        </p:blipFill>
        <p:spPr>
          <a:xfrm>
            <a:off x="1043492" y="798286"/>
            <a:ext cx="6777317" cy="5034343"/>
          </a:xfrm>
        </p:spPr>
      </p:pic>
    </p:spTree>
    <p:extLst>
      <p:ext uri="{BB962C8B-B14F-4D97-AF65-F5344CB8AC3E}">
        <p14:creationId xmlns:p14="http://schemas.microsoft.com/office/powerpoint/2010/main" val="349684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</a:t>
            </a:r>
            <a:r>
              <a:rPr lang="pt-BR" dirty="0" smtClean="0"/>
              <a:t>ção Básica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Se faz usando m</a:t>
            </a:r>
            <a:r>
              <a:rPr lang="pt-BR" dirty="0" smtClean="0"/>
              <a:t>étodos estáticos da classe </a:t>
            </a:r>
            <a:r>
              <a:rPr lang="pt-BR" dirty="0" err="1" smtClean="0"/>
              <a:t>UIView</a:t>
            </a:r>
            <a:r>
              <a:rPr lang="pt-BR" dirty="0" smtClean="0"/>
              <a:t> e blocos!</a:t>
            </a:r>
            <a:endParaRPr lang="pt-BR" dirty="0"/>
          </a:p>
        </p:txBody>
      </p:sp>
      <p:pic>
        <p:nvPicPr>
          <p:cNvPr id="4" name="Picture 3" descr="Captura de Tela 2015-05-27 às 16.4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77" y="3366620"/>
            <a:ext cx="6165272" cy="30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68476"/>
            <a:ext cx="7024744" cy="786191"/>
          </a:xfrm>
        </p:spPr>
        <p:txBody>
          <a:bodyPr/>
          <a:lstStyle/>
          <a:p>
            <a:r>
              <a:rPr lang="pt-BR" dirty="0" smtClean="0"/>
              <a:t>Anima</a:t>
            </a:r>
            <a:r>
              <a:rPr lang="pt-BR" dirty="0" smtClean="0"/>
              <a:t>ção Básica - Opções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8974"/>
              </p:ext>
            </p:extLst>
          </p:nvPr>
        </p:nvGraphicFramePr>
        <p:xfrm>
          <a:off x="556378" y="1354670"/>
          <a:ext cx="8031241" cy="52412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66576"/>
                <a:gridCol w="5164665"/>
              </a:tblGrid>
              <a:tr h="572533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UIViewAnimationOption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BeginFromCurrentState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Interrompe</a:t>
                      </a:r>
                      <a:r>
                        <a:rPr lang="pt-BR" sz="1400" baseline="0" dirty="0" smtClean="0"/>
                        <a:t> outras anima</a:t>
                      </a:r>
                      <a:r>
                        <a:rPr lang="pt-BR" sz="1400" baseline="0" dirty="0" smtClean="0"/>
                        <a:t>ções em curso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AllowUserInteraction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Processa gestos durante a anima</a:t>
                      </a:r>
                      <a:r>
                        <a:rPr lang="pt-BR" sz="1400" dirty="0" smtClean="0"/>
                        <a:t>ção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33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LayoutSubviews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Anima o ajuste de layout</a:t>
                      </a:r>
                      <a:r>
                        <a:rPr lang="pt-BR" sz="1400" baseline="0" dirty="0" smtClean="0"/>
                        <a:t> das </a:t>
                      </a:r>
                      <a:r>
                        <a:rPr lang="pt-BR" sz="1400" baseline="0" dirty="0" err="1" smtClean="0"/>
                        <a:t>subviews</a:t>
                      </a:r>
                      <a:r>
                        <a:rPr lang="pt-BR" sz="1400" baseline="0" dirty="0" smtClean="0"/>
                        <a:t> junto com a anima</a:t>
                      </a:r>
                      <a:r>
                        <a:rPr lang="pt-BR" sz="1400" baseline="0" dirty="0" smtClean="0"/>
                        <a:t>ção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Repete a anima</a:t>
                      </a:r>
                      <a:r>
                        <a:rPr lang="pt-BR" sz="1400" dirty="0" smtClean="0"/>
                        <a:t>ção</a:t>
                      </a:r>
                      <a:r>
                        <a:rPr lang="pt-BR" sz="1400" baseline="0" dirty="0" smtClean="0"/>
                        <a:t> indefinidamente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Autoreverse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 anima</a:t>
                      </a:r>
                      <a:r>
                        <a:rPr lang="pt-BR" sz="1400" dirty="0" smtClean="0"/>
                        <a:t>ção “vai e volta”, depois para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OverrideInheritedDuration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n</a:t>
                      </a:r>
                      <a:r>
                        <a:rPr lang="pt-BR" sz="1400" dirty="0" smtClean="0"/>
                        <a:t>ão informar uma duração, usa</a:t>
                      </a:r>
                      <a:r>
                        <a:rPr lang="pt-BR" sz="1400" baseline="0" dirty="0" smtClean="0"/>
                        <a:t> a duração da animação em execução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OverrideInheritedCurve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n</a:t>
                      </a:r>
                      <a:r>
                        <a:rPr lang="pt-BR" sz="1400" dirty="0" smtClean="0"/>
                        <a:t>ão informar uma curva, usa a curva</a:t>
                      </a:r>
                      <a:r>
                        <a:rPr lang="pt-BR" sz="1400" baseline="0" dirty="0" smtClean="0"/>
                        <a:t> da animação em execução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AllowAnimatedContent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Permite a interpola</a:t>
                      </a:r>
                      <a:r>
                        <a:rPr lang="pt-BR" sz="1400" dirty="0" smtClean="0"/>
                        <a:t>ção de animações (uma animação dentro da outra)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CurveEaseInEaseOut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  <a:p>
                      <a:r>
                        <a:rPr lang="pt-BR" sz="1400" b="1" dirty="0" smtClean="0"/>
                        <a:t> (padr</a:t>
                      </a:r>
                      <a:r>
                        <a:rPr lang="pt-BR" sz="1400" b="1" dirty="0" smtClean="0"/>
                        <a:t>ão)</a:t>
                      </a:r>
                      <a:endParaRPr lang="pt-BR" sz="1400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Come</a:t>
                      </a:r>
                      <a:r>
                        <a:rPr lang="pt-BR" sz="1400" dirty="0" smtClean="0"/>
                        <a:t>ça a animação devagar, acelera e desacelera</a:t>
                      </a:r>
                      <a:r>
                        <a:rPr lang="pt-BR" sz="1400" baseline="0" dirty="0" smtClean="0"/>
                        <a:t> no final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8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CurveEaseIn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Come</a:t>
                      </a:r>
                      <a:r>
                        <a:rPr lang="pt-BR" sz="1400" dirty="0" smtClean="0"/>
                        <a:t>ça devagar e depois acelera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CurveLinear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1" dirty="0" smtClean="0"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Usa a mesma velocidade no decorrer da anima</a:t>
                      </a:r>
                      <a:r>
                        <a:rPr lang="pt-BR" sz="1400" dirty="0" smtClean="0"/>
                        <a:t>ção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5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Anima</a:t>
            </a:r>
            <a:r>
              <a:rPr lang="pt-BR" dirty="0" smtClean="0"/>
              <a:t>ção Básica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Para animar mudan</a:t>
            </a:r>
            <a:r>
              <a:rPr lang="pt-BR" dirty="0" smtClean="0"/>
              <a:t>ças na hierarquia de </a:t>
            </a:r>
            <a:r>
              <a:rPr lang="pt-BR" dirty="0" err="1" smtClean="0"/>
              <a:t>views</a:t>
            </a:r>
            <a:r>
              <a:rPr lang="pt-BR" dirty="0" smtClean="0"/>
              <a:t>, o jeito é esse:</a:t>
            </a:r>
            <a:endParaRPr lang="pt-BR" dirty="0"/>
          </a:p>
        </p:txBody>
      </p:sp>
      <p:pic>
        <p:nvPicPr>
          <p:cNvPr id="4" name="Picture 3" descr="Captura de Tela 2015-05-27 às 17.1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" y="3455912"/>
            <a:ext cx="7620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Anima</a:t>
            </a:r>
            <a:r>
              <a:rPr lang="pt-BR" dirty="0" smtClean="0"/>
              <a:t>ção Básica - Transições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62" y="2323652"/>
            <a:ext cx="7886095" cy="382072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err="1"/>
              <a:t>UIViewAnimationOptionTransitionNone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UIViewAnimationOptionTransitionFlipFromLeft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UIViewAnimationOptionTransitionFlipFromRight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UIViewAnimationOptionTransitionCurlUp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UIViewAnimationOptionTransitionCurlDown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UIViewAnimationOptionTransitionCrossDissolve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UIViewAnimationOptionTransitionFlipFromTop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dirty="0" err="1"/>
              <a:t>UIViewAnimationOptionTransitionFlipFromBottom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6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</a:t>
            </a:r>
            <a:r>
              <a:rPr lang="pt-BR" dirty="0" smtClean="0"/>
              <a:t>é Bloco?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6587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Um bloco </a:t>
            </a:r>
            <a:r>
              <a:rPr lang="pt-BR" dirty="0" smtClean="0"/>
              <a:t>é um trecho de código </a:t>
            </a:r>
            <a:r>
              <a:rPr lang="pt-BR" b="1" dirty="0" smtClean="0"/>
              <a:t>anônimo</a:t>
            </a:r>
            <a:r>
              <a:rPr lang="pt-BR" dirty="0" smtClean="0"/>
              <a:t> e </a:t>
            </a:r>
            <a:r>
              <a:rPr lang="pt-BR" b="1" dirty="0" err="1" smtClean="0"/>
              <a:t>auto-contido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 existência do bloco </a:t>
            </a:r>
            <a:r>
              <a:rPr lang="pt-BR" u="sng" dirty="0" smtClean="0"/>
              <a:t>sempre é ligada a algum outro escop</a:t>
            </a:r>
            <a:r>
              <a:rPr lang="pt-BR" dirty="0" smtClean="0"/>
              <a:t>o dentro do programa;</a:t>
            </a:r>
          </a:p>
          <a:p>
            <a:pPr>
              <a:buFont typeface="Arial"/>
              <a:buChar char="•"/>
            </a:pPr>
            <a:r>
              <a:rPr lang="pt-BR" dirty="0" smtClean="0"/>
              <a:t>A sintaxe, similar à uma expressão </a:t>
            </a:r>
            <a:r>
              <a:rPr lang="pt-BR" i="1" dirty="0" smtClean="0"/>
              <a:t>Lambda</a:t>
            </a:r>
            <a:r>
              <a:rPr lang="pt-BR" dirty="0" smtClean="0"/>
              <a:t>, serve para criar algo como um </a:t>
            </a:r>
            <a:r>
              <a:rPr lang="pt-BR" i="1" dirty="0" err="1" smtClean="0"/>
              <a:t>Closure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O bloco pode “interagir” com o que está fora dele, mas o que está de fora não pode “interagir” com o que está dentro do bloco.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67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Blocos;</a:t>
            </a:r>
          </a:p>
          <a:p>
            <a:pPr>
              <a:buFont typeface="Arial"/>
              <a:buChar char="•"/>
            </a:pPr>
            <a:r>
              <a:rPr lang="pt-BR" dirty="0" smtClean="0"/>
              <a:t>Anima</a:t>
            </a:r>
            <a:r>
              <a:rPr lang="pt-BR" dirty="0" smtClean="0"/>
              <a:t>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74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 onde vem os blocos?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14318" cy="403844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O conceito de blocos foi adicionado às linguagens C/C++ e Objetive-C pela Apple para tornar mais fácil a implementação da arquitetura </a:t>
            </a:r>
            <a:r>
              <a:rPr lang="pt-BR" dirty="0" err="1" smtClean="0"/>
              <a:t>Multithread</a:t>
            </a:r>
            <a:r>
              <a:rPr lang="pt-BR" dirty="0" smtClean="0"/>
              <a:t> GCD (Grand Central </a:t>
            </a:r>
            <a:r>
              <a:rPr lang="pt-BR" dirty="0" err="1" smtClean="0"/>
              <a:t>Dispatch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Existem em outras linguagens de programação;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JavaScript</a:t>
            </a:r>
            <a:r>
              <a:rPr lang="pt-BR" dirty="0" smtClean="0"/>
              <a:t> (</a:t>
            </a:r>
            <a:r>
              <a:rPr lang="pt-BR" dirty="0" err="1" smtClean="0"/>
              <a:t>Closures</a:t>
            </a:r>
            <a:r>
              <a:rPr lang="pt-BR" dirty="0" smtClean="0"/>
              <a:t>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Java 8;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Etc.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43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44984" cy="3990062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Tal qual uma fun</a:t>
            </a:r>
            <a:r>
              <a:rPr lang="pt-BR" dirty="0" smtClean="0"/>
              <a:t>ção ou método, um bloco pode receber argumentos e retornar um valor;</a:t>
            </a:r>
          </a:p>
          <a:p>
            <a:pPr>
              <a:buFont typeface="Arial"/>
              <a:buChar char="•"/>
            </a:pPr>
            <a:r>
              <a:rPr lang="pt-BR" dirty="0" smtClean="0"/>
              <a:t>Pode declarar variáveis internas;</a:t>
            </a:r>
          </a:p>
          <a:p>
            <a:pPr>
              <a:buFont typeface="Arial"/>
              <a:buChar char="•"/>
            </a:pPr>
            <a:r>
              <a:rPr lang="pt-BR" dirty="0" smtClean="0"/>
              <a:t>E, diferente de uma função, um bloco pode capturar e modificar o estado </a:t>
            </a:r>
            <a:r>
              <a:rPr lang="pt-BR" b="1" dirty="0" smtClean="0"/>
              <a:t>do contexto em que foi declarado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bloco pode ser armazenado em uma variável e, portanto: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Pode ser retornado ou pode ser passado como argumento.</a:t>
            </a:r>
          </a:p>
          <a:p>
            <a:pPr marL="365760" lvl="1" indent="0">
              <a:buNone/>
            </a:pPr>
            <a:r>
              <a:rPr lang="pt-BR" dirty="0" smtClean="0"/>
              <a:t>Um bloco pode ser chamado imediatamente ou em </a:t>
            </a:r>
            <a:r>
              <a:rPr lang="pt-BR" u="sng" dirty="0" smtClean="0"/>
              <a:t>qualquer momento futuro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88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do Cora</a:t>
            </a:r>
            <a:r>
              <a:rPr lang="pt-BR" dirty="0" smtClean="0"/>
              <a:t>ção ❤️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52" y="2517176"/>
            <a:ext cx="7837715" cy="3869110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pt-BR" dirty="0" err="1" smtClean="0"/>
              <a:t>Closure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smtClean="0">
                <a:hlinkClick r:id="rId2"/>
              </a:rPr>
              <a:t>http://en.wikipedia.org/wiki/Closure_(computer_programming)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Fun</a:t>
            </a:r>
            <a:r>
              <a:rPr lang="pt-BR" dirty="0" smtClean="0"/>
              <a:t>ção Anônima</a:t>
            </a:r>
          </a:p>
          <a:p>
            <a:pPr lvl="1">
              <a:buFont typeface="Arial"/>
              <a:buChar char="•"/>
            </a:pPr>
            <a:r>
              <a:rPr lang="pt-BR" dirty="0">
                <a:hlinkClick r:id="rId3"/>
              </a:rPr>
              <a:t>http://en.wikipedia.org/wiki/</a:t>
            </a:r>
            <a:r>
              <a:rPr lang="pt-BR" dirty="0" smtClean="0">
                <a:hlinkClick r:id="rId3"/>
              </a:rPr>
              <a:t>Anonymous_function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Escopo L</a:t>
            </a:r>
            <a:r>
              <a:rPr lang="pt-BR" dirty="0" smtClean="0"/>
              <a:t>éxico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4"/>
              </a:rPr>
              <a:t>http://en.wikipedia.org/wiki/Scope_(computer_science)#</a:t>
            </a:r>
            <a:r>
              <a:rPr lang="pt-BR" dirty="0" smtClean="0">
                <a:hlinkClick r:id="rId4"/>
              </a:rPr>
              <a:t>Lexical_scoping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5"/>
              </a:rPr>
              <a:t>http://pt.stackoverflow.com/questions/13034/o-que-são-escopo-léxico-e-escopo-dinâmico-e-quais-são-suas-principais-</a:t>
            </a:r>
            <a:r>
              <a:rPr lang="pt-BR" dirty="0" smtClean="0">
                <a:hlinkClick r:id="rId5"/>
              </a:rPr>
              <a:t>diferenças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6"/>
              </a:rPr>
              <a:t>http://www.inf.puc-rio.br/~inf1621/</a:t>
            </a:r>
            <a:r>
              <a:rPr lang="pt-BR" dirty="0" smtClean="0">
                <a:hlinkClick r:id="rId6"/>
              </a:rPr>
              <a:t>escopo.pdf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0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do Coração ❤️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2323652"/>
            <a:ext cx="7873999" cy="403844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Documenta</a:t>
            </a:r>
            <a:r>
              <a:rPr lang="pt-BR" dirty="0" smtClean="0"/>
              <a:t>ção da Apple sobre Blocos</a:t>
            </a:r>
          </a:p>
          <a:p>
            <a:pPr lvl="1">
              <a:buFont typeface="Arial"/>
              <a:buChar char="•"/>
            </a:pPr>
            <a:r>
              <a:rPr lang="pt-BR" dirty="0">
                <a:hlinkClick r:id="rId2"/>
              </a:rPr>
              <a:t>https://developer.apple.com/library/mac/documentation/Cocoa/Conceptual/Blocks/Articles/00_Introduction.html#//apple_ref/doc/uid/TP40007502-CH1-</a:t>
            </a:r>
            <a:r>
              <a:rPr lang="pt-BR" dirty="0" smtClean="0">
                <a:hlinkClick r:id="rId2"/>
              </a:rPr>
              <a:t>SW1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Tutorial de Blocos em </a:t>
            </a:r>
            <a:r>
              <a:rPr lang="pt-BR" dirty="0" err="1" smtClean="0"/>
              <a:t>Objective</a:t>
            </a:r>
            <a:r>
              <a:rPr lang="pt-BR" dirty="0" smtClean="0"/>
              <a:t>-C</a:t>
            </a:r>
          </a:p>
          <a:p>
            <a:pPr lvl="1">
              <a:buFont typeface="Arial"/>
              <a:buChar char="•"/>
            </a:pPr>
            <a:r>
              <a:rPr lang="pt-BR" dirty="0">
                <a:hlinkClick r:id="rId3"/>
              </a:rPr>
              <a:t>http://www.appcoda.com/objective-c-blocks-tutorial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4"/>
              </a:rPr>
              <a:t>http://rypress.com/tutorials/objective-c/</a:t>
            </a:r>
            <a:r>
              <a:rPr lang="pt-BR" dirty="0" smtClean="0">
                <a:hlinkClick r:id="rId4"/>
              </a:rPr>
              <a:t>blocks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77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do Coração ❤️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2323652"/>
            <a:ext cx="7873999" cy="403844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GCD – Grand Central </a:t>
            </a:r>
            <a:r>
              <a:rPr lang="pt-BR" dirty="0" err="1" smtClean="0"/>
              <a:t>Dispatch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2"/>
              </a:rPr>
              <a:t>http://www.raywenderlich.com/60749/grand-central-dispatch-in-depth-part-</a:t>
            </a:r>
            <a:r>
              <a:rPr lang="pt-BR" dirty="0" smtClean="0">
                <a:hlinkClick r:id="rId2"/>
              </a:rPr>
              <a:t>1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3"/>
              </a:rPr>
              <a:t>https://developer.apple.com/library/ios/documentation/Performance/Reference/GCD_libdispatch_Ref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>
                <a:hlinkClick r:id="rId4"/>
              </a:rPr>
              <a:t>https://vimeo.com/</a:t>
            </a:r>
            <a:r>
              <a:rPr lang="pt-BR" dirty="0" smtClean="0">
                <a:hlinkClick r:id="rId4"/>
              </a:rPr>
              <a:t>49718712</a:t>
            </a:r>
            <a:endParaRPr lang="pt-BR" dirty="0" smtClean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  <a:p>
            <a:pPr lvl="1">
              <a:buFont typeface="Arial"/>
              <a:buChar char="•"/>
            </a:pPr>
            <a:endParaRPr lang="pt-BR" dirty="0" smtClean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18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266</TotalTime>
  <Words>1292</Words>
  <Application>Microsoft Macintosh PowerPoint</Application>
  <PresentationFormat>On-screen Show (4:3)</PresentationFormat>
  <Paragraphs>174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Austin</vt:lpstr>
      <vt:lpstr>Desenvolvimento para iPhone</vt:lpstr>
      <vt:lpstr>Agenda</vt:lpstr>
      <vt:lpstr>Objetivos do Dia</vt:lpstr>
      <vt:lpstr>O que é Bloco?</vt:lpstr>
      <vt:lpstr>De onde vem os blocos?</vt:lpstr>
      <vt:lpstr>Blocos</vt:lpstr>
      <vt:lpstr>Links do Coração ❤️</vt:lpstr>
      <vt:lpstr>Links do Coração ❤️</vt:lpstr>
      <vt:lpstr>Links do Coração ❤️</vt:lpstr>
      <vt:lpstr>Para que servem os Blocos?</vt:lpstr>
      <vt:lpstr>Bloco – Exemplos - Animação</vt:lpstr>
      <vt:lpstr>Bloco – Exemplos - Animação</vt:lpstr>
      <vt:lpstr>Blocos – Exemplos – Ordenação</vt:lpstr>
      <vt:lpstr>Blocos – Exemplos - Enumeração</vt:lpstr>
      <vt:lpstr>Bloco – Exemplo – Tratamento de Erros</vt:lpstr>
      <vt:lpstr>Bloco como propriedade</vt:lpstr>
      <vt:lpstr>Bloco como Propriedade</vt:lpstr>
      <vt:lpstr>Bloco como Propriedade</vt:lpstr>
      <vt:lpstr>GCD – Grand Central Dispatch</vt:lpstr>
      <vt:lpstr>GCD – Concorrente vs Serial</vt:lpstr>
      <vt:lpstr>GCD – Síncrono vs Assíncrono</vt:lpstr>
      <vt:lpstr>GCD – Concorrência vs Paralelismo</vt:lpstr>
      <vt:lpstr>GCD – Concorrência vs Paralelismo</vt:lpstr>
      <vt:lpstr>PowerPoint Presentation</vt:lpstr>
      <vt:lpstr>GCD – Concorrência vs Paralelismo</vt:lpstr>
      <vt:lpstr>GCD - Filas</vt:lpstr>
      <vt:lpstr>GCD - Filas</vt:lpstr>
      <vt:lpstr>GCD - Filas</vt:lpstr>
      <vt:lpstr>GCD - Filas</vt:lpstr>
      <vt:lpstr>GCD - Filas</vt:lpstr>
      <vt:lpstr>GCD - Filas</vt:lpstr>
      <vt:lpstr>GCD - Filas</vt:lpstr>
      <vt:lpstr>PowerPoint Presentation</vt:lpstr>
      <vt:lpstr>Animação Básica</vt:lpstr>
      <vt:lpstr>PowerPoint Presentation</vt:lpstr>
      <vt:lpstr>Animação Básica</vt:lpstr>
      <vt:lpstr>Animação Básica - Opções</vt:lpstr>
      <vt:lpstr>Animação Básica</vt:lpstr>
      <vt:lpstr>Animação Básica - Transições</vt:lpstr>
      <vt:lpstr>Hora de Brincar!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28</cp:revision>
  <dcterms:created xsi:type="dcterms:W3CDTF">2015-05-27T15:52:46Z</dcterms:created>
  <dcterms:modified xsi:type="dcterms:W3CDTF">2015-05-27T20:19:23Z</dcterms:modified>
</cp:coreProperties>
</file>