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6" d="100"/>
          <a:sy n="166" d="100"/>
        </p:scale>
        <p:origin x="-8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June 10, 2015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June 10,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June 10,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June 10,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June 10,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June 10,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June 10,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June 10,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June 10,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June 10, 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June 10,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June 10,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pple.com/videos/wwdc/2015/" TargetMode="External"/><Relationship Id="rId4" Type="http://schemas.openxmlformats.org/officeDocument/2006/relationships/hyperlink" Target="https://macmagazine.com.br/2015/06/09/confira-o-nosso-primeiro-compilado-de-screenshots-com-novidades-ios-9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YRzPhppLYeM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Desenvolvimento para iPhone</a:t>
            </a:r>
            <a:endParaRPr lang="pt-BR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Objective</a:t>
            </a:r>
            <a:r>
              <a:rPr lang="pt-BR" dirty="0" smtClean="0"/>
              <a:t>-C e </a:t>
            </a:r>
            <a:r>
              <a:rPr lang="pt-BR" dirty="0" err="1" smtClean="0"/>
              <a:t>iOS</a:t>
            </a:r>
            <a:r>
              <a:rPr lang="pt-BR" dirty="0" smtClean="0"/>
              <a:t> SDK 8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7630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UIDynamicBehavior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en-US" b="1" dirty="0" err="1">
                <a:solidFill>
                  <a:srgbClr val="FF00FF"/>
                </a:solidFill>
              </a:rPr>
              <a:t>UISnapBehavior</a:t>
            </a:r>
            <a:r>
              <a:rPr lang="en-US" b="1" dirty="0">
                <a:solidFill>
                  <a:srgbClr val="FF00FF"/>
                </a:solidFill>
              </a:rPr>
              <a:t> </a:t>
            </a:r>
            <a:endParaRPr lang="en-US" b="1" dirty="0">
              <a:solidFill>
                <a:srgbClr val="FF00FF"/>
              </a:solidFill>
            </a:endParaRPr>
          </a:p>
          <a:p>
            <a:pPr lvl="1">
              <a:buFont typeface="Arial"/>
              <a:buChar char="•"/>
            </a:pPr>
            <a:r>
              <a:rPr lang="pt-BR" dirty="0" smtClean="0"/>
              <a:t>Imagine quatro molas, uma em cada lado da tela. Agora voc</a:t>
            </a:r>
            <a:r>
              <a:rPr lang="pt-BR" dirty="0" smtClean="0"/>
              <a:t>ê tem o controle individual sobre o “amortecimento” de cada uma; (</a:t>
            </a:r>
            <a:r>
              <a:rPr lang="pt-BR" dirty="0" err="1" smtClean="0"/>
              <a:t>damping</a:t>
            </a:r>
            <a:r>
              <a:rPr lang="pt-BR" dirty="0" smtClean="0"/>
              <a:t>)</a:t>
            </a:r>
          </a:p>
          <a:p>
            <a:pPr>
              <a:buFont typeface="Arial"/>
              <a:buChar char="•"/>
            </a:pPr>
            <a:r>
              <a:rPr lang="pt-BR" b="1" dirty="0" err="1">
                <a:solidFill>
                  <a:srgbClr val="FF00FF"/>
                </a:solidFill>
              </a:rPr>
              <a:t>UIPushBehavior</a:t>
            </a:r>
            <a:r>
              <a:rPr lang="pt-BR" b="1" dirty="0">
                <a:solidFill>
                  <a:srgbClr val="FF00FF"/>
                </a:solidFill>
              </a:rPr>
              <a:t> </a:t>
            </a:r>
            <a:endParaRPr lang="pt-BR" b="1" dirty="0">
              <a:solidFill>
                <a:srgbClr val="FF00FF"/>
              </a:solidFill>
            </a:endParaRPr>
          </a:p>
          <a:p>
            <a:pPr lvl="1">
              <a:buFont typeface="Arial"/>
              <a:buChar char="•"/>
            </a:pPr>
            <a:r>
              <a:rPr lang="pt-BR" dirty="0" smtClean="0"/>
              <a:t>Modo (cont</a:t>
            </a:r>
            <a:r>
              <a:rPr lang="pt-BR" dirty="0" smtClean="0"/>
              <a:t>ínuo ou instantâneo);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Direção;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Magnitude (1.0 acelera uma </a:t>
            </a:r>
            <a:r>
              <a:rPr lang="pt-BR" dirty="0" err="1" smtClean="0"/>
              <a:t>view</a:t>
            </a:r>
            <a:r>
              <a:rPr lang="pt-BR" dirty="0" smtClean="0"/>
              <a:t> 100x100 em 100 </a:t>
            </a:r>
            <a:r>
              <a:rPr lang="pt-BR" dirty="0" err="1" smtClean="0"/>
              <a:t>pt</a:t>
            </a:r>
            <a:r>
              <a:rPr lang="pt-BR" dirty="0" smtClean="0"/>
              <a:t>/s</a:t>
            </a:r>
            <a:r>
              <a:rPr lang="pt-BR" baseline="30000" dirty="0" smtClean="0"/>
              <a:t>2</a:t>
            </a:r>
            <a:r>
              <a:rPr lang="pt-BR" dirty="0" smtClean="0"/>
              <a:t>);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586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UIDynamicBehavior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pt-BR" dirty="0" smtClean="0"/>
              <a:t>Provavelmente voc</a:t>
            </a:r>
            <a:r>
              <a:rPr lang="pt-BR" dirty="0" smtClean="0"/>
              <a:t>ê irá querer fazer seu próprio </a:t>
            </a:r>
            <a:r>
              <a:rPr lang="pt-BR" b="1" dirty="0" err="1" smtClean="0"/>
              <a:t>Behavior</a:t>
            </a:r>
            <a:r>
              <a:rPr lang="pt-BR" dirty="0" smtClean="0"/>
              <a:t>...</a:t>
            </a:r>
          </a:p>
          <a:p>
            <a:pPr>
              <a:buFont typeface="Arial"/>
              <a:buChar char="•"/>
            </a:pPr>
            <a:r>
              <a:rPr lang="pt-BR" dirty="0" smtClean="0"/>
              <a:t>Isso se faz criando uma classe filha de </a:t>
            </a:r>
            <a:r>
              <a:rPr lang="pt-BR" b="1" dirty="0" err="1" smtClean="0">
                <a:solidFill>
                  <a:srgbClr val="FF00FF"/>
                </a:solidFill>
              </a:rPr>
              <a:t>UIDynamicBehavior</a:t>
            </a:r>
            <a:r>
              <a:rPr lang="pt-BR" dirty="0" smtClean="0">
                <a:solidFill>
                  <a:srgbClr val="FF00FF"/>
                </a:solidFill>
              </a:rPr>
              <a:t> </a:t>
            </a:r>
            <a:r>
              <a:rPr lang="pt-BR" dirty="0" smtClean="0"/>
              <a:t>e chamando o m</a:t>
            </a:r>
            <a:r>
              <a:rPr lang="pt-BR" dirty="0" smtClean="0"/>
              <a:t>étodo:</a:t>
            </a:r>
          </a:p>
          <a:p>
            <a:pPr lvl="1">
              <a:buFont typeface="Arial"/>
              <a:buChar char="•"/>
            </a:pPr>
            <a:r>
              <a:rPr lang="pt-BR" sz="1600" dirty="0"/>
              <a:t>- (</a:t>
            </a:r>
            <a:r>
              <a:rPr lang="pt-BR" sz="1600" b="1" dirty="0" err="1">
                <a:solidFill>
                  <a:srgbClr val="FF00FF"/>
                </a:solidFill>
              </a:rPr>
              <a:t>void</a:t>
            </a:r>
            <a:r>
              <a:rPr lang="pt-BR" sz="1600" dirty="0"/>
              <a:t>)</a:t>
            </a:r>
            <a:r>
              <a:rPr lang="pt-BR" sz="1600" dirty="0" err="1"/>
              <a:t>addChildBehavior</a:t>
            </a:r>
            <a:r>
              <a:rPr lang="pt-BR" sz="1600" dirty="0"/>
              <a:t>:(</a:t>
            </a:r>
            <a:r>
              <a:rPr lang="pt-BR" sz="1600" b="1" dirty="0" err="1">
                <a:solidFill>
                  <a:srgbClr val="660066"/>
                </a:solidFill>
              </a:rPr>
              <a:t>UIDynamicBehavior</a:t>
            </a:r>
            <a:r>
              <a:rPr lang="pt-BR" sz="1600" dirty="0">
                <a:solidFill>
                  <a:srgbClr val="660066"/>
                </a:solidFill>
              </a:rPr>
              <a:t> </a:t>
            </a:r>
            <a:r>
              <a:rPr lang="pt-BR" sz="1600" dirty="0"/>
              <a:t>*)</a:t>
            </a:r>
            <a:r>
              <a:rPr lang="pt-BR" sz="1600" dirty="0" err="1">
                <a:solidFill>
                  <a:srgbClr val="000090"/>
                </a:solidFill>
              </a:rPr>
              <a:t>behavior</a:t>
            </a:r>
            <a:r>
              <a:rPr lang="pt-BR" sz="1600" dirty="0"/>
              <a:t>; </a:t>
            </a:r>
            <a:endParaRPr lang="pt-BR" sz="1600" dirty="0" smtClean="0"/>
          </a:p>
          <a:p>
            <a:pPr>
              <a:buFont typeface="Arial"/>
              <a:buChar char="•"/>
            </a:pPr>
            <a:r>
              <a:rPr lang="pt-BR" dirty="0" smtClean="0"/>
              <a:t>Dentro dos m</a:t>
            </a:r>
            <a:r>
              <a:rPr lang="pt-BR" dirty="0" smtClean="0"/>
              <a:t>étodos sobrescritos:</a:t>
            </a:r>
          </a:p>
          <a:p>
            <a:pPr lvl="1">
              <a:buFont typeface="Arial"/>
              <a:buChar char="•"/>
            </a:pPr>
            <a:r>
              <a:rPr lang="pt-BR" b="1" dirty="0" err="1" smtClean="0">
                <a:solidFill>
                  <a:srgbClr val="660066"/>
                </a:solidFill>
              </a:rPr>
              <a:t>addItem</a:t>
            </a:r>
            <a:r>
              <a:rPr lang="pt-BR" dirty="0" smtClean="0">
                <a:solidFill>
                  <a:srgbClr val="660066"/>
                </a:solidFill>
              </a:rPr>
              <a:t> </a:t>
            </a:r>
            <a:r>
              <a:rPr lang="pt-BR" dirty="0" smtClean="0"/>
              <a:t>e </a:t>
            </a:r>
            <a:r>
              <a:rPr lang="pt-BR" b="1" dirty="0" err="1">
                <a:solidFill>
                  <a:srgbClr val="660066"/>
                </a:solidFill>
              </a:rPr>
              <a:t>removeItem</a:t>
            </a:r>
            <a:endParaRPr lang="pt-BR" b="1" dirty="0">
              <a:solidFill>
                <a:srgbClr val="660066"/>
              </a:solidFill>
            </a:endParaRPr>
          </a:p>
          <a:p>
            <a:pPr lvl="1">
              <a:buFont typeface="Arial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7974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UIDynamicBehavior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1142" y="2323652"/>
            <a:ext cx="6777317" cy="3508977"/>
          </a:xfrm>
        </p:spPr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pt-BR" dirty="0" smtClean="0"/>
              <a:t>Todos os </a:t>
            </a:r>
            <a:r>
              <a:rPr lang="pt-BR" b="1" dirty="0" err="1" smtClean="0">
                <a:solidFill>
                  <a:srgbClr val="FF00FF"/>
                </a:solidFill>
              </a:rPr>
              <a:t>UIDynamicBehavior</a:t>
            </a:r>
            <a:r>
              <a:rPr lang="pt-BR" dirty="0" smtClean="0">
                <a:solidFill>
                  <a:srgbClr val="FF00FF"/>
                </a:solidFill>
              </a:rPr>
              <a:t> </a:t>
            </a:r>
            <a:r>
              <a:rPr lang="pt-BR" dirty="0" smtClean="0"/>
              <a:t>conhecem o </a:t>
            </a:r>
            <a:r>
              <a:rPr lang="pt-BR" b="1" dirty="0" err="1">
                <a:solidFill>
                  <a:srgbClr val="660066"/>
                </a:solidFill>
              </a:rPr>
              <a:t>UIDynamicAnimator</a:t>
            </a:r>
            <a:r>
              <a:rPr lang="pt-BR" b="1" dirty="0">
                <a:solidFill>
                  <a:srgbClr val="660066"/>
                </a:solidFill>
              </a:rPr>
              <a:t> </a:t>
            </a:r>
            <a:r>
              <a:rPr lang="pt-BR" dirty="0" smtClean="0"/>
              <a:t>do qual fazem parte;</a:t>
            </a:r>
          </a:p>
          <a:p>
            <a:pPr>
              <a:buFont typeface="Arial"/>
              <a:buChar char="•"/>
            </a:pPr>
            <a:r>
              <a:rPr lang="pt-BR" dirty="0" smtClean="0"/>
              <a:t>O </a:t>
            </a:r>
            <a:r>
              <a:rPr lang="pt-BR" dirty="0" err="1"/>
              <a:t>UIDynamicBehavior</a:t>
            </a:r>
            <a:r>
              <a:rPr lang="pt-BR" dirty="0"/>
              <a:t> </a:t>
            </a:r>
            <a:r>
              <a:rPr lang="pt-BR" dirty="0" smtClean="0"/>
              <a:t>tem a propriedade</a:t>
            </a:r>
          </a:p>
          <a:p>
            <a:pPr lvl="1">
              <a:buFont typeface="Arial"/>
              <a:buChar char="•"/>
            </a:pPr>
            <a:r>
              <a:rPr lang="pt-BR" b="1" dirty="0">
                <a:solidFill>
                  <a:srgbClr val="FF00FF"/>
                </a:solidFill>
              </a:rPr>
              <a:t>@</a:t>
            </a:r>
            <a:r>
              <a:rPr lang="pt-BR" b="1" dirty="0" err="1">
                <a:solidFill>
                  <a:srgbClr val="FF00FF"/>
                </a:solidFill>
              </a:rPr>
              <a:t>property</a:t>
            </a:r>
            <a:r>
              <a:rPr lang="pt-BR" b="1" dirty="0">
                <a:solidFill>
                  <a:srgbClr val="FF00FF"/>
                </a:solidFill>
              </a:rPr>
              <a:t> </a:t>
            </a:r>
            <a:r>
              <a:rPr lang="pt-BR" dirty="0"/>
              <a:t>(</a:t>
            </a:r>
            <a:r>
              <a:rPr lang="pt-BR" b="1" dirty="0" err="1">
                <a:solidFill>
                  <a:srgbClr val="FF00FF"/>
                </a:solidFill>
              </a:rPr>
              <a:t>copy</a:t>
            </a:r>
            <a:r>
              <a:rPr lang="pt-BR" dirty="0"/>
              <a:t>) </a:t>
            </a:r>
            <a:r>
              <a:rPr lang="pt-BR" b="1" dirty="0" err="1">
                <a:solidFill>
                  <a:srgbClr val="660066"/>
                </a:solidFill>
              </a:rPr>
              <a:t>void</a:t>
            </a:r>
            <a:r>
              <a:rPr lang="pt-BR" dirty="0">
                <a:solidFill>
                  <a:srgbClr val="660066"/>
                </a:solidFill>
              </a:rPr>
              <a:t> </a:t>
            </a:r>
            <a:r>
              <a:rPr lang="pt-BR" dirty="0"/>
              <a:t>(^</a:t>
            </a:r>
            <a:r>
              <a:rPr lang="pt-BR" b="1" dirty="0" err="1"/>
              <a:t>action</a:t>
            </a:r>
            <a:r>
              <a:rPr lang="pt-BR" dirty="0"/>
              <a:t>)(</a:t>
            </a:r>
            <a:r>
              <a:rPr lang="pt-BR" b="1" dirty="0" err="1">
                <a:solidFill>
                  <a:srgbClr val="660066"/>
                </a:solidFill>
              </a:rPr>
              <a:t>void</a:t>
            </a:r>
            <a:r>
              <a:rPr lang="pt-BR" dirty="0"/>
              <a:t>); </a:t>
            </a:r>
            <a:endParaRPr lang="pt-BR" dirty="0"/>
          </a:p>
          <a:p>
            <a:pPr>
              <a:buFont typeface="Arial"/>
              <a:buChar char="•"/>
            </a:pPr>
            <a:r>
              <a:rPr lang="pt-BR" dirty="0" smtClean="0"/>
              <a:t>A propriedade </a:t>
            </a:r>
            <a:r>
              <a:rPr lang="pt-BR" b="1" dirty="0" err="1" smtClean="0"/>
              <a:t>action</a:t>
            </a:r>
            <a:r>
              <a:rPr lang="pt-BR" dirty="0" smtClean="0"/>
              <a:t> </a:t>
            </a:r>
            <a:r>
              <a:rPr lang="pt-BR" dirty="0" smtClean="0"/>
              <a:t>é um bloco. Você pode definir para que ela faça qualquer coisa, mas faça um código eficiente, pois ele vai ser chamado </a:t>
            </a:r>
            <a:r>
              <a:rPr lang="pt-BR" b="1" u="sng" dirty="0" smtClean="0"/>
              <a:t>MUITAS VEZES</a:t>
            </a:r>
            <a:r>
              <a:rPr lang="pt-BR" dirty="0" smtClean="0"/>
              <a:t> por segundo!</a:t>
            </a:r>
            <a:endParaRPr lang="pt-BR" dirty="0"/>
          </a:p>
          <a:p>
            <a:pPr>
              <a:buFont typeface="Arial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6350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Hora de Brincar!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pt-BR" dirty="0" smtClean="0"/>
              <a:t>Quadrados que explodem!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C</a:t>
            </a:r>
            <a:r>
              <a:rPr lang="pt-BR" dirty="0" smtClean="0"/>
              <a:t>ódigo no </a:t>
            </a:r>
            <a:r>
              <a:rPr lang="pt-BR" dirty="0" err="1" smtClean="0"/>
              <a:t>GitHub</a:t>
            </a:r>
            <a:r>
              <a:rPr lang="pt-BR" dirty="0" smtClean="0"/>
              <a:t> (vamos refazer juntos)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815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Desafio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pt-BR" dirty="0" smtClean="0"/>
              <a:t>Fazer os quadrados aparecerem na posi</a:t>
            </a:r>
            <a:r>
              <a:rPr lang="pt-BR" dirty="0" smtClean="0"/>
              <a:t>ção onde ocorrer um evento de </a:t>
            </a:r>
            <a:r>
              <a:rPr lang="pt-BR" dirty="0" err="1" smtClean="0"/>
              <a:t>tap</a:t>
            </a:r>
            <a:r>
              <a:rPr lang="pt-BR" dirty="0" smtClean="0"/>
              <a:t>;</a:t>
            </a:r>
          </a:p>
          <a:p>
            <a:pPr>
              <a:buFont typeface="Arial"/>
              <a:buChar char="•"/>
            </a:pPr>
            <a:r>
              <a:rPr lang="pt-BR" dirty="0" smtClean="0"/>
              <a:t>Fazer os quadrados quicarem quando tocarem o “chão”.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3661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pt-BR" dirty="0" smtClean="0"/>
              <a:t>Coment</a:t>
            </a:r>
            <a:r>
              <a:rPr lang="pt-BR" dirty="0" smtClean="0"/>
              <a:t>ários sobre a WWDC’15;</a:t>
            </a:r>
          </a:p>
          <a:p>
            <a:pPr>
              <a:buFont typeface="Arial"/>
              <a:buChar char="•"/>
            </a:pPr>
            <a:r>
              <a:rPr lang="pt-BR" dirty="0" smtClean="0"/>
              <a:t>Animação avançada:</a:t>
            </a:r>
          </a:p>
          <a:p>
            <a:pPr lvl="1">
              <a:buFont typeface="Arial"/>
              <a:buChar char="•"/>
            </a:pPr>
            <a:r>
              <a:rPr lang="pt-BR" dirty="0" err="1" smtClean="0"/>
              <a:t>UIDynamicAnimator</a:t>
            </a:r>
            <a:r>
              <a:rPr lang="pt-BR" dirty="0" smtClean="0"/>
              <a:t>;</a:t>
            </a:r>
          </a:p>
          <a:p>
            <a:pPr lvl="1">
              <a:buFont typeface="Arial"/>
              <a:buChar char="•"/>
            </a:pPr>
            <a:r>
              <a:rPr lang="pt-BR" dirty="0" err="1" smtClean="0"/>
              <a:t>UIDynamicBehavior</a:t>
            </a:r>
            <a:r>
              <a:rPr lang="pt-BR" dirty="0" smtClean="0"/>
              <a:t>;</a:t>
            </a:r>
          </a:p>
          <a:p>
            <a:pPr>
              <a:buFont typeface="Arial"/>
              <a:buChar char="•"/>
            </a:pPr>
            <a:r>
              <a:rPr lang="pt-BR" dirty="0" smtClean="0"/>
              <a:t>Hora de Brincar!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8693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 do Dia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pt-BR" dirty="0" smtClean="0"/>
              <a:t>Compreender as diferen</a:t>
            </a:r>
            <a:r>
              <a:rPr lang="pt-BR" dirty="0" smtClean="0"/>
              <a:t>ças entre a animação da aula passada e a animação da aula de hoje;</a:t>
            </a:r>
          </a:p>
          <a:p>
            <a:pPr>
              <a:buFont typeface="Arial"/>
              <a:buChar char="•"/>
            </a:pPr>
            <a:r>
              <a:rPr lang="pt-BR" dirty="0" smtClean="0"/>
              <a:t>Conhecer os meios para aplicar o </a:t>
            </a:r>
            <a:r>
              <a:rPr lang="pt-BR" dirty="0" err="1" smtClean="0"/>
              <a:t>UIDynamicAnimator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3840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Coment</a:t>
            </a:r>
            <a:r>
              <a:rPr lang="pt-BR" dirty="0" smtClean="0"/>
              <a:t>ários sobre a WWDC’15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238" y="2101828"/>
            <a:ext cx="4298264" cy="429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051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WWDC</a:t>
            </a:r>
            <a:r>
              <a:rPr lang="pt-BR" dirty="0" smtClean="0"/>
              <a:t>’15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674" y="2323652"/>
            <a:ext cx="7910392" cy="4087732"/>
          </a:xfrm>
        </p:spPr>
        <p:txBody>
          <a:bodyPr>
            <a:normAutofit fontScale="92500"/>
          </a:bodyPr>
          <a:lstStyle/>
          <a:p>
            <a:pPr>
              <a:buFont typeface="Arial"/>
              <a:buChar char="•"/>
            </a:pPr>
            <a:r>
              <a:rPr lang="pt-BR" dirty="0" smtClean="0"/>
              <a:t>Novidades do </a:t>
            </a:r>
            <a:r>
              <a:rPr lang="pt-BR" dirty="0" err="1" smtClean="0"/>
              <a:t>iOS</a:t>
            </a:r>
            <a:r>
              <a:rPr lang="pt-BR" dirty="0" smtClean="0"/>
              <a:t> 9;</a:t>
            </a:r>
          </a:p>
          <a:p>
            <a:pPr>
              <a:buFont typeface="Arial"/>
              <a:buChar char="•"/>
            </a:pPr>
            <a:r>
              <a:rPr lang="pt-BR" dirty="0" smtClean="0"/>
              <a:t>Swift 2.0 e o futuro;</a:t>
            </a:r>
          </a:p>
          <a:p>
            <a:pPr>
              <a:buFont typeface="Arial"/>
              <a:buChar char="•"/>
            </a:pPr>
            <a:r>
              <a:rPr lang="pt-BR" dirty="0" err="1" smtClean="0"/>
              <a:t>App</a:t>
            </a:r>
            <a:r>
              <a:rPr lang="pt-BR" dirty="0" smtClean="0"/>
              <a:t> </a:t>
            </a:r>
            <a:r>
              <a:rPr lang="pt-BR" dirty="0" err="1" smtClean="0"/>
              <a:t>Thinning</a:t>
            </a:r>
            <a:r>
              <a:rPr lang="pt-BR" dirty="0" smtClean="0"/>
              <a:t>;</a:t>
            </a:r>
          </a:p>
          <a:p>
            <a:pPr>
              <a:buFont typeface="Arial"/>
              <a:buChar char="•"/>
            </a:pPr>
            <a:r>
              <a:rPr lang="pt-BR" dirty="0" smtClean="0"/>
              <a:t>Novidades no Objetive-C;</a:t>
            </a:r>
          </a:p>
          <a:p>
            <a:pPr>
              <a:buFont typeface="Arial"/>
              <a:buChar char="•"/>
            </a:pPr>
            <a:r>
              <a:rPr lang="pt-BR" dirty="0" err="1" smtClean="0"/>
              <a:t>watchOS</a:t>
            </a:r>
            <a:r>
              <a:rPr lang="pt-BR" dirty="0" smtClean="0"/>
              <a:t> 2 e </a:t>
            </a:r>
            <a:r>
              <a:rPr lang="pt-BR" dirty="0" err="1" smtClean="0"/>
              <a:t>apps</a:t>
            </a:r>
            <a:r>
              <a:rPr lang="pt-BR" dirty="0" smtClean="0"/>
              <a:t> nativos;</a:t>
            </a:r>
          </a:p>
          <a:p>
            <a:pPr>
              <a:buFont typeface="Arial"/>
              <a:buChar char="•"/>
            </a:pPr>
            <a:r>
              <a:rPr lang="pt-BR" dirty="0" smtClean="0"/>
              <a:t>iPhone 4S receber</a:t>
            </a:r>
            <a:r>
              <a:rPr lang="pt-BR" dirty="0" smtClean="0"/>
              <a:t>á o </a:t>
            </a:r>
            <a:r>
              <a:rPr lang="pt-BR" dirty="0" err="1" smtClean="0"/>
              <a:t>iOS</a:t>
            </a:r>
            <a:r>
              <a:rPr lang="pt-BR" dirty="0" smtClean="0"/>
              <a:t> 9 (quebra de paradigma);</a:t>
            </a:r>
            <a:endParaRPr lang="pt-BR" dirty="0" smtClean="0"/>
          </a:p>
          <a:p>
            <a:pPr>
              <a:buFont typeface="Arial"/>
              <a:buChar char="•"/>
            </a:pPr>
            <a:r>
              <a:rPr lang="pt-BR" dirty="0" smtClean="0"/>
              <a:t>Novo Apple </a:t>
            </a:r>
            <a:r>
              <a:rPr lang="pt-BR" dirty="0" err="1" smtClean="0"/>
              <a:t>Developer</a:t>
            </a:r>
            <a:r>
              <a:rPr lang="pt-BR" dirty="0" smtClean="0"/>
              <a:t> </a:t>
            </a:r>
            <a:r>
              <a:rPr lang="pt-BR" dirty="0" err="1" smtClean="0"/>
              <a:t>Program</a:t>
            </a:r>
            <a:r>
              <a:rPr lang="pt-BR" dirty="0" smtClean="0"/>
              <a:t> integrado!</a:t>
            </a:r>
          </a:p>
          <a:p>
            <a:pPr>
              <a:buFont typeface="Arial"/>
              <a:buChar char="•"/>
            </a:pPr>
            <a:r>
              <a:rPr lang="pt-BR" dirty="0" err="1" smtClean="0"/>
              <a:t>Xcode</a:t>
            </a:r>
            <a:r>
              <a:rPr lang="pt-BR" dirty="0" smtClean="0"/>
              <a:t> 7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N</a:t>
            </a:r>
            <a:r>
              <a:rPr lang="pt-BR" dirty="0" smtClean="0"/>
              <a:t>ão precisará mais da conta paga para testar no próprio </a:t>
            </a:r>
            <a:r>
              <a:rPr lang="pt-BR" dirty="0" err="1" smtClean="0"/>
              <a:t>device</a:t>
            </a:r>
            <a:r>
              <a:rPr lang="pt-BR" dirty="0"/>
              <a:t>!</a:t>
            </a:r>
            <a:endParaRPr lang="pt-BR" dirty="0" smtClean="0"/>
          </a:p>
          <a:p>
            <a:pPr lvl="1">
              <a:buFont typeface="Arial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6950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WWDC</a:t>
            </a:r>
            <a:r>
              <a:rPr lang="pt-BR" dirty="0" smtClean="0"/>
              <a:t>’15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7410070" cy="3927064"/>
          </a:xfrm>
        </p:spPr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pt-BR" dirty="0" smtClean="0"/>
              <a:t>Resumo:</a:t>
            </a:r>
          </a:p>
          <a:p>
            <a:pPr>
              <a:buFont typeface="Arial"/>
              <a:buChar char="•"/>
            </a:pPr>
            <a:r>
              <a:rPr lang="pt-BR" dirty="0">
                <a:hlinkClick r:id="rId2"/>
              </a:rPr>
              <a:t>https://www.youtube.com/watch?v=</a:t>
            </a:r>
            <a:r>
              <a:rPr lang="pt-BR" dirty="0" smtClean="0">
                <a:hlinkClick r:id="rId2"/>
              </a:rPr>
              <a:t>YRzPhppLYeM</a:t>
            </a:r>
            <a:endParaRPr lang="pt-BR" dirty="0" smtClean="0"/>
          </a:p>
          <a:p>
            <a:pPr>
              <a:buFont typeface="Arial"/>
              <a:buChar char="•"/>
            </a:pPr>
            <a:r>
              <a:rPr lang="pt-BR" dirty="0" smtClean="0"/>
              <a:t>Geral:</a:t>
            </a:r>
          </a:p>
          <a:p>
            <a:pPr>
              <a:buFont typeface="Arial"/>
              <a:buChar char="•"/>
            </a:pPr>
            <a:r>
              <a:rPr lang="pt-BR" dirty="0">
                <a:hlinkClick r:id="rId3"/>
              </a:rPr>
              <a:t>https://developer.apple.com/videos/wwdc/2015</a:t>
            </a:r>
            <a:r>
              <a:rPr lang="pt-BR" dirty="0" smtClean="0">
                <a:hlinkClick r:id="rId3"/>
              </a:rPr>
              <a:t>/</a:t>
            </a:r>
            <a:endParaRPr lang="pt-BR" dirty="0" smtClean="0"/>
          </a:p>
          <a:p>
            <a:pPr>
              <a:buFont typeface="Arial"/>
              <a:buChar char="•"/>
            </a:pPr>
            <a:r>
              <a:rPr lang="pt-BR" dirty="0" smtClean="0"/>
              <a:t>Telas comentadas do </a:t>
            </a:r>
            <a:r>
              <a:rPr lang="pt-BR" dirty="0" err="1" smtClean="0"/>
              <a:t>iOS</a:t>
            </a:r>
            <a:r>
              <a:rPr lang="pt-BR" dirty="0" smtClean="0"/>
              <a:t> 9</a:t>
            </a:r>
          </a:p>
          <a:p>
            <a:pPr>
              <a:buFont typeface="Arial"/>
              <a:buChar char="•"/>
            </a:pPr>
            <a:r>
              <a:rPr lang="pt-BR" dirty="0">
                <a:hlinkClick r:id="rId4"/>
              </a:rPr>
              <a:t>https://macmagazine.com.br/2015/06/09/confira-o-nosso-primeiro-compilado-de-screenshots-com-novidades-ios-9</a:t>
            </a:r>
            <a:r>
              <a:rPr lang="pt-BR" dirty="0" smtClean="0">
                <a:hlinkClick r:id="rId4"/>
              </a:rPr>
              <a:t>/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574997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Anima</a:t>
            </a:r>
            <a:r>
              <a:rPr lang="pt-BR" dirty="0" smtClean="0"/>
              <a:t>ção Avançada (</a:t>
            </a:r>
            <a:r>
              <a:rPr lang="pt-BR" dirty="0" err="1" smtClean="0"/>
              <a:t>UIDynamicAnimator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7410070" cy="4041827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dirty="0" smtClean="0"/>
              <a:t>Abordagem diferente em rela</a:t>
            </a:r>
            <a:r>
              <a:rPr lang="pt-BR" dirty="0" smtClean="0"/>
              <a:t>ção ao que vimos semana passada;</a:t>
            </a:r>
          </a:p>
          <a:p>
            <a:pPr>
              <a:buFont typeface="Arial"/>
              <a:buChar char="•"/>
            </a:pPr>
            <a:r>
              <a:rPr lang="pt-BR" dirty="0" smtClean="0"/>
              <a:t>Como?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Configura-se “atributos” relacionados à física dos objetos;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Em seguida, permite-se que os objetos animem (de acordo com a “física” definida) e, por fim, cheguem a um estado de equilíbrio;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É possível evitar o estado de equilíbrio, mas pode levar a problemas de performance;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5641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UIDynamicAnimator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7555425" cy="3812302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pt-BR" dirty="0" smtClean="0"/>
              <a:t>Passo-a-passo:</a:t>
            </a:r>
          </a:p>
          <a:p>
            <a:pPr>
              <a:buFont typeface="Arial"/>
              <a:buChar char="•"/>
            </a:pPr>
            <a:endParaRPr lang="pt-BR" dirty="0"/>
          </a:p>
          <a:p>
            <a:pPr marL="525780" indent="-457200">
              <a:buFont typeface="+mj-lt"/>
              <a:buAutoNum type="arabicPeriod"/>
            </a:pPr>
            <a:r>
              <a:rPr lang="pt-BR" dirty="0" smtClean="0"/>
              <a:t>Criar um objeto do tipo </a:t>
            </a:r>
            <a:r>
              <a:rPr lang="pt-BR" dirty="0" err="1" smtClean="0"/>
              <a:t>UIDynamicAnimator</a:t>
            </a:r>
            <a:r>
              <a:rPr lang="pt-BR" dirty="0" smtClean="0"/>
              <a:t>;</a:t>
            </a:r>
          </a:p>
          <a:p>
            <a:pPr marL="525780" indent="-457200">
              <a:buFont typeface="+mj-lt"/>
              <a:buAutoNum type="arabicPeriod"/>
            </a:pPr>
            <a:r>
              <a:rPr lang="pt-BR" dirty="0" smtClean="0"/>
              <a:t>Adicionar a ele </a:t>
            </a:r>
            <a:r>
              <a:rPr lang="pt-BR" dirty="0" err="1" smtClean="0"/>
              <a:t>UIDynamicBehaviors</a:t>
            </a:r>
            <a:r>
              <a:rPr lang="pt-BR" dirty="0" smtClean="0"/>
              <a:t> (gravidade, colis</a:t>
            </a:r>
            <a:r>
              <a:rPr lang="pt-BR" dirty="0" smtClean="0"/>
              <a:t>ões, </a:t>
            </a:r>
            <a:r>
              <a:rPr lang="pt-BR" dirty="0" err="1" smtClean="0"/>
              <a:t>etc</a:t>
            </a:r>
            <a:r>
              <a:rPr lang="pt-BR" dirty="0" smtClean="0"/>
              <a:t>);</a:t>
            </a:r>
          </a:p>
          <a:p>
            <a:pPr marL="525780" indent="-457200">
              <a:buFont typeface="+mj-lt"/>
              <a:buAutoNum type="arabicPeriod"/>
            </a:pPr>
            <a:r>
              <a:rPr lang="pt-BR" dirty="0" smtClean="0"/>
              <a:t>Adicionar </a:t>
            </a:r>
            <a:r>
              <a:rPr lang="pt-BR" dirty="0" err="1" smtClean="0"/>
              <a:t>UIDynamicItems</a:t>
            </a:r>
            <a:r>
              <a:rPr lang="pt-BR" dirty="0" smtClean="0"/>
              <a:t> (</a:t>
            </a:r>
            <a:r>
              <a:rPr lang="pt-BR" dirty="0" err="1" smtClean="0"/>
              <a:t>UIView</a:t>
            </a:r>
            <a:r>
              <a:rPr lang="pt-BR" dirty="0" smtClean="0"/>
              <a:t>, normalmente) ao </a:t>
            </a:r>
            <a:r>
              <a:rPr lang="pt-BR" dirty="0" err="1" smtClean="0"/>
              <a:t>UIDynamicBehavior</a:t>
            </a:r>
            <a:r>
              <a:rPr lang="pt-BR" dirty="0" smtClean="0"/>
              <a:t>;</a:t>
            </a:r>
          </a:p>
          <a:p>
            <a:pPr marL="525780" indent="-457200">
              <a:buFont typeface="+mj-lt"/>
              <a:buAutoNum type="arabicPeriod"/>
            </a:pPr>
            <a:r>
              <a:rPr lang="pt-BR" dirty="0" err="1" smtClean="0"/>
              <a:t>Plim</a:t>
            </a:r>
            <a:r>
              <a:rPr lang="pt-BR" dirty="0" smtClean="0"/>
              <a:t>! Magia acontece!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018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UIDynamicBehavior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7455972" cy="4041827"/>
          </a:xfrm>
        </p:spPr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en-US" b="1" dirty="0" err="1" smtClean="0">
                <a:solidFill>
                  <a:srgbClr val="FF00FF"/>
                </a:solidFill>
              </a:rPr>
              <a:t>UIGravityBehavior</a:t>
            </a:r>
            <a:r>
              <a:rPr lang="en-US" dirty="0" smtClean="0"/>
              <a:t>:</a:t>
            </a:r>
          </a:p>
          <a:p>
            <a:pPr lvl="1">
              <a:buFont typeface="Arial"/>
              <a:buChar char="•"/>
            </a:pPr>
            <a:r>
              <a:rPr lang="en-US" dirty="0" err="1" smtClean="0"/>
              <a:t>Ângulo</a:t>
            </a:r>
            <a:r>
              <a:rPr lang="en-US" dirty="0" smtClean="0"/>
              <a:t>;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Magnitude (1.0 = 1000 </a:t>
            </a:r>
            <a:r>
              <a:rPr lang="en-US" dirty="0" err="1" smtClean="0"/>
              <a:t>pt</a:t>
            </a:r>
            <a:r>
              <a:rPr lang="en-US" dirty="0" smtClean="0"/>
              <a:t>/s</a:t>
            </a:r>
            <a:r>
              <a:rPr lang="en-US" baseline="30000" dirty="0" smtClean="0"/>
              <a:t>2</a:t>
            </a:r>
            <a:r>
              <a:rPr lang="en-US" dirty="0" smtClean="0"/>
              <a:t>);</a:t>
            </a:r>
          </a:p>
          <a:p>
            <a:pPr>
              <a:buFont typeface="Arial"/>
              <a:buChar char="•"/>
            </a:pPr>
            <a:r>
              <a:rPr lang="en-US" b="1" dirty="0" err="1">
                <a:solidFill>
                  <a:srgbClr val="FF00FF"/>
                </a:solidFill>
              </a:rPr>
              <a:t>UICollisionBehavior</a:t>
            </a:r>
            <a:r>
              <a:rPr lang="en-US" b="1" dirty="0">
                <a:solidFill>
                  <a:srgbClr val="FF00FF"/>
                </a:solidFill>
              </a:rPr>
              <a:t> </a:t>
            </a:r>
            <a:endParaRPr lang="en-US" b="1" dirty="0">
              <a:solidFill>
                <a:srgbClr val="FF00FF"/>
              </a:solidFill>
            </a:endParaRPr>
          </a:p>
          <a:p>
            <a:pPr lvl="1">
              <a:buFont typeface="Arial"/>
              <a:buChar char="•"/>
            </a:pPr>
            <a:r>
              <a:rPr lang="en-US" dirty="0" err="1" smtClean="0"/>
              <a:t>Modo</a:t>
            </a:r>
            <a:r>
              <a:rPr lang="en-US" dirty="0" smtClean="0"/>
              <a:t>;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Boundary (</a:t>
            </a:r>
            <a:r>
              <a:rPr lang="en-US" dirty="0" smtClean="0"/>
              <a:t>“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quais</a:t>
            </a:r>
            <a:r>
              <a:rPr lang="en-US" dirty="0" smtClean="0"/>
              <a:t> </a:t>
            </a:r>
            <a:r>
              <a:rPr lang="en-US" dirty="0" err="1" smtClean="0"/>
              <a:t>lados</a:t>
            </a:r>
            <a:r>
              <a:rPr lang="en-US" dirty="0" smtClean="0"/>
              <a:t>” </a:t>
            </a:r>
            <a:r>
              <a:rPr lang="en-US" dirty="0" err="1" smtClean="0"/>
              <a:t>ocorre</a:t>
            </a:r>
            <a:r>
              <a:rPr lang="en-US" dirty="0" smtClean="0"/>
              <a:t>);</a:t>
            </a:r>
          </a:p>
          <a:p>
            <a:pPr>
              <a:buFont typeface="Arial"/>
              <a:buChar char="•"/>
            </a:pPr>
            <a:r>
              <a:rPr lang="en-US" b="1" dirty="0" err="1">
                <a:solidFill>
                  <a:srgbClr val="FF00FF"/>
                </a:solidFill>
              </a:rPr>
              <a:t>UIAttachmentBehavior</a:t>
            </a:r>
            <a:r>
              <a:rPr lang="en-US" b="1" dirty="0">
                <a:solidFill>
                  <a:srgbClr val="FF00FF"/>
                </a:solidFill>
              </a:rPr>
              <a:t> </a:t>
            </a:r>
            <a:endParaRPr lang="en-US" b="1" dirty="0">
              <a:solidFill>
                <a:srgbClr val="FF00FF"/>
              </a:solidFill>
            </a:endParaRPr>
          </a:p>
          <a:p>
            <a:pPr lvl="1">
              <a:buFont typeface="Arial"/>
              <a:buChar char="•"/>
            </a:pPr>
            <a:r>
              <a:rPr lang="en-US" dirty="0" smtClean="0"/>
              <a:t>A um item;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A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âncora</a:t>
            </a:r>
            <a:r>
              <a:rPr lang="en-US" dirty="0" smtClean="0"/>
              <a:t>;</a:t>
            </a:r>
          </a:p>
          <a:p>
            <a:pPr lvl="1">
              <a:buFont typeface="Arial"/>
              <a:buChar char="•"/>
            </a:pP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centro</a:t>
            </a:r>
            <a:r>
              <a:rPr lang="en-US" dirty="0" smtClean="0"/>
              <a:t>;</a:t>
            </a:r>
            <a:endParaRPr lang="en-US" dirty="0"/>
          </a:p>
          <a:p>
            <a:pPr>
              <a:buFont typeface="Arial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4001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186</TotalTime>
  <Words>558</Words>
  <Application>Microsoft Macintosh PowerPoint</Application>
  <PresentationFormat>On-screen Show (4:3)</PresentationFormat>
  <Paragraphs>77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Austin</vt:lpstr>
      <vt:lpstr>Desenvolvimento para iPhone</vt:lpstr>
      <vt:lpstr>Agenda</vt:lpstr>
      <vt:lpstr>Objetivos do Dia</vt:lpstr>
      <vt:lpstr>Comentários sobre a WWDC’15</vt:lpstr>
      <vt:lpstr>WWDC’15</vt:lpstr>
      <vt:lpstr>WWDC’15</vt:lpstr>
      <vt:lpstr>Animação Avançada (UIDynamicAnimator)</vt:lpstr>
      <vt:lpstr>UIDynamicAnimator</vt:lpstr>
      <vt:lpstr>UIDynamicBehavior</vt:lpstr>
      <vt:lpstr>UIDynamicBehavior</vt:lpstr>
      <vt:lpstr>UIDynamicBehavior</vt:lpstr>
      <vt:lpstr>UIDynamicBehavior</vt:lpstr>
      <vt:lpstr>Hora de Brincar!</vt:lpstr>
      <vt:lpstr>Desafio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para iPhone</dc:title>
  <dc:creator>Pedro Henrique Ferreira Figueiredo</dc:creator>
  <cp:lastModifiedBy>Pedro Henrique Ferreira Figueiredo</cp:lastModifiedBy>
  <cp:revision>14</cp:revision>
  <dcterms:created xsi:type="dcterms:W3CDTF">2015-06-10T15:34:01Z</dcterms:created>
  <dcterms:modified xsi:type="dcterms:W3CDTF">2015-06-10T18:40:14Z</dcterms:modified>
</cp:coreProperties>
</file>