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4" r:id="rId6"/>
    <p:sldId id="265" r:id="rId7"/>
    <p:sldId id="259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72C1C"/>
    <a:srgbClr val="D11E1E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4" autoAdjust="0"/>
    <p:restoredTop sz="94660"/>
  </p:normalViewPr>
  <p:slideViewPr>
    <p:cSldViewPr>
      <p:cViewPr>
        <p:scale>
          <a:sx n="130" d="100"/>
          <a:sy n="130" d="100"/>
        </p:scale>
        <p:origin x="-106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7AED3-C9FD-4964-806D-B7230A653C1D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68AAE-FF20-4B6A-86E0-06196064A2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895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68AAE-FF20-4B6A-86E0-06196064A22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317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68AAE-FF20-4B6A-86E0-06196064A22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2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17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547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96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77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3501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0083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63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12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433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724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C115-28C5-4EB5-8E91-A82DF39494B1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0025-6152-421E-9CB5-E556FA1EBF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10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71800" y="2871227"/>
            <a:ext cx="61045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Manual de</a:t>
            </a:r>
          </a:p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Identidade Visual</a:t>
            </a:r>
            <a:endParaRPr lang="pt-BR" sz="6600" dirty="0">
              <a:latin typeface="Tw Cen MT" panose="020B06020201040206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980728"/>
            <a:ext cx="3396768" cy="3231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6214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85786" y="2643182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dobe Gurmukhi" pitchFamily="50" charset="0"/>
                <a:cs typeface="Adobe Gurmukhi" pitchFamily="50" charset="0"/>
              </a:rPr>
              <a:t>Este manual tem como objetivo estabelecer parâmetros para a correta utilização </a:t>
            </a:r>
            <a:r>
              <a:rPr lang="pt-BR" dirty="0" smtClean="0">
                <a:latin typeface="Adobe Gurmukhi" pitchFamily="50" charset="0"/>
                <a:cs typeface="Adobe Gurmukhi" pitchFamily="50" charset="0"/>
              </a:rPr>
              <a:t>da marca Se Avexe </a:t>
            </a:r>
            <a:r>
              <a:rPr lang="pt-BR" dirty="0" err="1" smtClean="0">
                <a:latin typeface="Adobe Gurmukhi" pitchFamily="50" charset="0"/>
                <a:cs typeface="Adobe Gurmukhi" pitchFamily="50" charset="0"/>
              </a:rPr>
              <a:t>Nao</a:t>
            </a:r>
            <a:r>
              <a:rPr lang="pt-BR" dirty="0" smtClean="0">
                <a:latin typeface="Adobe Gurmukhi" pitchFamily="50" charset="0"/>
                <a:cs typeface="Adobe Gurmukhi" pitchFamily="50" charset="0"/>
              </a:rPr>
              <a:t>. </a:t>
            </a:r>
            <a:r>
              <a:rPr lang="pt-BR" dirty="0" smtClean="0">
                <a:latin typeface="Adobe Gurmukhi" pitchFamily="50" charset="0"/>
                <a:cs typeface="Adobe Gurmukhi" pitchFamily="50" charset="0"/>
              </a:rPr>
              <a:t>O cuidado na aplicação de cada um de seus elementos gráficos é fundamental para conferir unidade à comunicação.</a:t>
            </a:r>
            <a:endParaRPr lang="pt-BR" dirty="0" smtClean="0">
              <a:latin typeface="Adobe Gurmukhi" pitchFamily="50" charset="0"/>
              <a:cs typeface="Adobe Gurmukhi" pitchFamily="50" charset="0"/>
            </a:endParaRPr>
          </a:p>
          <a:p>
            <a:r>
              <a:rPr lang="pt-BR" dirty="0">
                <a:latin typeface="Salsa" panose="02000503060000020004" pitchFamily="2" charset="0"/>
              </a:rPr>
              <a:t> 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692696"/>
            <a:ext cx="26965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Manual</a:t>
            </a:r>
            <a:endParaRPr lang="pt-BR" sz="6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7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14348" y="2571744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dobe Gurmukhi" pitchFamily="50" charset="0"/>
                <a:cs typeface="Adobe Gurmukhi" pitchFamily="50" charset="0"/>
              </a:rPr>
              <a:t>O fato de ter um “Veado” e as letras parecidas com pedras foi para lem</a:t>
            </a:r>
            <a:r>
              <a:rPr lang="pt-BR" sz="1600" dirty="0" smtClean="0">
                <a:latin typeface="Adobe Gurmukhi" pitchFamily="50" charset="0"/>
                <a:cs typeface="Adobe Gurmukhi" pitchFamily="50" charset="0"/>
              </a:rPr>
              <a:t>brar um pouco da Arte Rupestre e o nome “Se Avexe </a:t>
            </a:r>
            <a:r>
              <a:rPr lang="pt-BR" sz="1600" dirty="0" err="1" smtClean="0">
                <a:latin typeface="Adobe Gurmukhi" pitchFamily="50" charset="0"/>
                <a:cs typeface="Adobe Gurmukhi" pitchFamily="50" charset="0"/>
              </a:rPr>
              <a:t>Nao</a:t>
            </a:r>
            <a:r>
              <a:rPr lang="pt-BR" sz="1600" dirty="0" smtClean="0">
                <a:latin typeface="Adobe Gurmukhi" pitchFamily="50" charset="0"/>
                <a:cs typeface="Adobe Gurmukhi" pitchFamily="50" charset="0"/>
              </a:rPr>
              <a:t>” foi escrito assim para lembrar um pouco do Nordeste, cujo nome “Se Avexe Não” é usado para não se apressar. </a:t>
            </a:r>
            <a:endParaRPr lang="pt-BR" sz="1600" dirty="0"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4339" y="476672"/>
            <a:ext cx="3076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Conceito</a:t>
            </a:r>
            <a:endParaRPr lang="pt-BR" sz="6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1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7544" y="332656"/>
            <a:ext cx="6105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Assinatura Virtual</a:t>
            </a:r>
            <a:endParaRPr lang="pt-BR" sz="6600" dirty="0">
              <a:latin typeface="Tw Cen MT" panose="020B06020201040206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2564904"/>
            <a:ext cx="4030468" cy="38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1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214942" y="32861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Para evitar possíveis interferências na 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Logo e 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garantir a sua devida legibilidade, foi delimitada uma área de resguardo.</a:t>
            </a:r>
            <a:endParaRPr lang="pt-BR" sz="1600" dirty="0">
              <a:latin typeface="Adobe Gurmukhi" pitchFamily="50" charset="0"/>
              <a:ea typeface="Arial Unicode MS" panose="020B0604020202020204" pitchFamily="34" charset="-128"/>
              <a:cs typeface="Adobe Gurmukhi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534531"/>
            <a:ext cx="68039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err="1">
                <a:latin typeface="Tw Cen MT" panose="020B0602020104020603" pitchFamily="34" charset="0"/>
              </a:rPr>
              <a:t>A</a:t>
            </a:r>
            <a:r>
              <a:rPr lang="pt-BR" sz="6600" dirty="0" err="1" smtClean="0">
                <a:latin typeface="Tw Cen MT" panose="020B0602020104020603" pitchFamily="34" charset="0"/>
              </a:rPr>
              <a:t>rea</a:t>
            </a:r>
            <a:r>
              <a:rPr lang="pt-BR" sz="6600" dirty="0" smtClean="0">
                <a:latin typeface="Tw Cen MT" panose="020B0602020104020603" pitchFamily="34" charset="0"/>
              </a:rPr>
              <a:t> de Resguardo</a:t>
            </a:r>
            <a:endParaRPr lang="pt-BR" sz="6600" dirty="0">
              <a:latin typeface="Tw Cen MT" panose="020B06020201040206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204" t="32860" r="38929" b="18749"/>
          <a:stretch>
            <a:fillRect/>
          </a:stretch>
        </p:blipFill>
        <p:spPr bwMode="auto">
          <a:xfrm>
            <a:off x="1500166" y="2500306"/>
            <a:ext cx="30718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423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85984" y="1071546"/>
            <a:ext cx="1807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 Narrow" panose="020B0606020202030204" pitchFamily="34" charset="0"/>
              </a:rPr>
              <a:t>Versão Policromática </a:t>
            </a:r>
            <a:endParaRPr lang="pt-BR" sz="1600" dirty="0">
              <a:latin typeface="Arial Narrow" panose="020B0606020202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7158" y="2643182"/>
            <a:ext cx="5033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latin typeface="Adobe Gurmukhi" pitchFamily="50" charset="0"/>
              <a:cs typeface="Adobe Gurmukhi" pitchFamily="50" charset="0"/>
            </a:endParaRPr>
          </a:p>
          <a:p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Listadas em baixo estão as configurações das cores</a:t>
            </a:r>
          </a:p>
          <a:p>
            <a:r>
              <a:rPr lang="pt-BR" sz="1600" dirty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c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ompõem a assinatura visual </a:t>
            </a:r>
          </a:p>
          <a:p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do Restaurante Se Avexe Não nas escalas CMYK, RGB e HEX.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896570" y="5267001"/>
            <a:ext cx="27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RGB 135 | 44 | 28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881618" y="5636141"/>
            <a:ext cx="30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CMYK 27% | 89% | 97% | 31%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910093" y="5991523"/>
            <a:ext cx="2221829" cy="38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HEX 872c1c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7565" y="52670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RGB   0 | 0 | 0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7565" y="563614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CMYK  63% | 52% | 31% | 100%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77565" y="6005665"/>
            <a:ext cx="306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Narrow" panose="020B0606020202030204" pitchFamily="34" charset="0"/>
              </a:rPr>
              <a:t>HEX 000000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6" y="1714488"/>
            <a:ext cx="2972555" cy="282831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714480" y="6143644"/>
            <a:ext cx="142876" cy="1428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215206" y="6143644"/>
            <a:ext cx="142876" cy="142876"/>
          </a:xfrm>
          <a:prstGeom prst="rect">
            <a:avLst/>
          </a:prstGeom>
          <a:solidFill>
            <a:srgbClr val="D1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4883" y="468259"/>
            <a:ext cx="2106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Cores</a:t>
            </a:r>
            <a:endParaRPr lang="pt-BR" sz="6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1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857488" y="1018744"/>
            <a:ext cx="2070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 Narrow" panose="020B0606020202030204" pitchFamily="34" charset="0"/>
              </a:rPr>
              <a:t>Versões Monocromáticas</a:t>
            </a:r>
            <a:endParaRPr lang="pt-BR" sz="1600" dirty="0"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16871" y="399751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 Narrow" pitchFamily="34" charset="0"/>
              </a:rPr>
              <a:t>POSITIVA</a:t>
            </a:r>
            <a:endParaRPr lang="pt-BR" sz="1600" dirty="0"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00191" y="3997515"/>
            <a:ext cx="101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 Narrow" pitchFamily="34" charset="0"/>
              </a:rPr>
              <a:t>NEGATIVA</a:t>
            </a:r>
            <a:endParaRPr lang="pt-BR" sz="1600" dirty="0"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1427" y="2107023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Para casos especiais em que o uso da assinatura</a:t>
            </a:r>
          </a:p>
          <a:p>
            <a:pPr algn="just"/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visual Se Avexe Não se faz necessário em apenas uma cor, dispomos da versão monocromática</a:t>
            </a:r>
          </a:p>
          <a:p>
            <a:pPr algn="just"/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Positiva e versão monocromática negativa.</a:t>
            </a:r>
            <a:endParaRPr lang="pt-BR" sz="1600" dirty="0">
              <a:latin typeface="Adobe Gurmukhi" pitchFamily="50" charset="0"/>
              <a:ea typeface="Arial Unicode MS" panose="020B0604020202020204" pitchFamily="34" charset="-128"/>
              <a:cs typeface="Adobe Gurmukhi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6530" y="438886"/>
            <a:ext cx="2106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Cores</a:t>
            </a:r>
            <a:endParaRPr lang="pt-BR" sz="6600" dirty="0">
              <a:latin typeface="Tw Cen MT" panose="020B06020201040206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6877" y="4395097"/>
            <a:ext cx="2247070" cy="2230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4662" y="4395097"/>
            <a:ext cx="2247070" cy="22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71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48828" y="1916832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 smtClean="0">
              <a:latin typeface="Adobe Gurmukhi" pitchFamily="50" charset="0"/>
              <a:cs typeface="Adobe Gurmukhi" pitchFamily="50" charset="0"/>
            </a:endParaRPr>
          </a:p>
          <a:p>
            <a:pPr algn="just"/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A fonte </a:t>
            </a:r>
            <a:r>
              <a:rPr lang="pt-BR" sz="1600" dirty="0" err="1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Stoney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 Billy, expressa o conceito de uma forma 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ROCHOSAS no qual lem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bra a época rupestre.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 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. </a:t>
            </a:r>
            <a:endParaRPr lang="pt-BR" sz="1600" dirty="0">
              <a:latin typeface="Adobe Gurmukhi" pitchFamily="50" charset="0"/>
              <a:ea typeface="Arial Unicode MS" panose="020B0604020202020204" pitchFamily="34" charset="-128"/>
              <a:cs typeface="Adobe Gurmukhi" pitchFamily="50" charset="0"/>
            </a:endParaRPr>
          </a:p>
          <a:p>
            <a:pPr algn="just"/>
            <a:endParaRPr lang="pt-BR" sz="1600" dirty="0" smtClean="0">
              <a:latin typeface="Adobe Gurmukhi" pitchFamily="50" charset="0"/>
              <a:ea typeface="Arial Unicode MS" panose="020B0604020202020204" pitchFamily="34" charset="-128"/>
              <a:cs typeface="Adobe Gurmukhi" pitchFamily="50" charset="0"/>
            </a:endParaRPr>
          </a:p>
          <a:p>
            <a:pPr algn="just"/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A fonte Vivaldi, é uma utilização um pouco mais neutra para uma utilização </a:t>
            </a:r>
            <a:r>
              <a:rPr lang="pt-BR" sz="1600" dirty="0" smtClean="0">
                <a:latin typeface="Adobe Gurmukhi" pitchFamily="50" charset="0"/>
                <a:ea typeface="Arial Unicode MS" panose="020B0604020202020204" pitchFamily="34" charset="-128"/>
                <a:cs typeface="Adobe Gurmukhi" pitchFamily="50" charset="0"/>
              </a:rPr>
              <a:t>do cardápio.</a:t>
            </a:r>
            <a:endParaRPr lang="pt-BR" sz="1600" dirty="0">
              <a:latin typeface="Adobe Gurmukhi" pitchFamily="50" charset="0"/>
              <a:cs typeface="Adobe Gurmukhi" pitchFamily="50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11560" y="332656"/>
            <a:ext cx="3771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600" dirty="0" smtClean="0">
                <a:latin typeface="Tw Cen MT" panose="020B0602020104020603" pitchFamily="34" charset="0"/>
              </a:rPr>
              <a:t>Tipografia</a:t>
            </a:r>
            <a:endParaRPr lang="pt-BR" sz="6600" dirty="0">
              <a:latin typeface="Tw Cen MT" panose="020B06020201040206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50510" y="233233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 principal:</a:t>
            </a:r>
            <a:r>
              <a:rPr lang="pt-BR" dirty="0" smtClean="0">
                <a:latin typeface="Stoney Billy" panose="00000400000000000000" pitchFamily="2" charset="0"/>
              </a:rPr>
              <a:t> </a:t>
            </a:r>
            <a:r>
              <a:rPr lang="pt-BR" dirty="0" err="1" smtClean="0">
                <a:latin typeface="Stoney Billy" panose="00000400000000000000" pitchFamily="2" charset="0"/>
              </a:rPr>
              <a:t>stoney</a:t>
            </a:r>
            <a:r>
              <a:rPr lang="pt-BR" dirty="0" smtClean="0">
                <a:latin typeface="Stoney Billy" panose="00000400000000000000" pitchFamily="2" charset="0"/>
              </a:rPr>
              <a:t> </a:t>
            </a:r>
            <a:r>
              <a:rPr lang="pt-BR" dirty="0" err="1" smtClean="0">
                <a:latin typeface="Stoney Billy" panose="00000400000000000000" pitchFamily="2" charset="0"/>
              </a:rPr>
              <a:t>billy</a:t>
            </a:r>
            <a:r>
              <a:rPr lang="pt-BR" dirty="0" smtClean="0">
                <a:latin typeface="Stoney Billy" panose="00000400000000000000" pitchFamily="2" charset="0"/>
              </a:rPr>
              <a:t>  </a:t>
            </a:r>
            <a:endParaRPr lang="pt-BR" dirty="0">
              <a:latin typeface="Stoney Billy" panose="000004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65462" y="2701662"/>
            <a:ext cx="356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 secundaria: </a:t>
            </a:r>
            <a:r>
              <a:rPr lang="pt-BR" dirty="0" smtClean="0">
                <a:latin typeface="Vivaldi" panose="03020602050506090804" pitchFamily="66" charset="0"/>
              </a:rPr>
              <a:t>Vivaldi</a:t>
            </a:r>
            <a:endParaRPr lang="pt-BR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7459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457</TotalTime>
  <Words>274</Words>
  <Application>Microsoft Office PowerPoint</Application>
  <PresentationFormat>Presentación en pantalla (4:3)</PresentationFormat>
  <Paragraphs>38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do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                               IDENTIDADE VISUAL</dc:title>
  <dc:creator>Isaele</dc:creator>
  <cp:lastModifiedBy>Danilo Barros</cp:lastModifiedBy>
  <cp:revision>40</cp:revision>
  <dcterms:created xsi:type="dcterms:W3CDTF">2017-06-09T02:49:52Z</dcterms:created>
  <dcterms:modified xsi:type="dcterms:W3CDTF">2017-06-12T22:31:11Z</dcterms:modified>
</cp:coreProperties>
</file>