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0" r:id="rId3"/>
  </p:sldMasterIdLst>
  <p:notesMasterIdLst>
    <p:notesMasterId r:id="rId16"/>
  </p:notesMasterIdLst>
  <p:sldIdLst>
    <p:sldId id="256" r:id="rId4"/>
    <p:sldId id="265" r:id="rId5"/>
    <p:sldId id="266" r:id="rId6"/>
    <p:sldId id="257" r:id="rId7"/>
    <p:sldId id="259" r:id="rId8"/>
    <p:sldId id="260" r:id="rId9"/>
    <p:sldId id="267" r:id="rId10"/>
    <p:sldId id="258" r:id="rId11"/>
    <p:sldId id="261" r:id="rId12"/>
    <p:sldId id="262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1C84D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4660"/>
  </p:normalViewPr>
  <p:slideViewPr>
    <p:cSldViewPr>
      <p:cViewPr varScale="1">
        <p:scale>
          <a:sx n="112" d="100"/>
          <a:sy n="112" d="100"/>
        </p:scale>
        <p:origin x="-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 progress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FFFF00"/>
              </a:solidFill>
            </c:spPr>
          </c:dPt>
          <c:dPt>
            <c:idx val="3"/>
            <c:spPr>
              <a:solidFill>
                <a:srgbClr val="FFC000"/>
              </a:solidFill>
            </c:spPr>
          </c:dPt>
          <c:dPt>
            <c:idx val="4"/>
            <c:spPr>
              <a:solidFill>
                <a:srgbClr val="FF0000"/>
              </a:solidFill>
            </c:spPr>
          </c:dPt>
          <c:dPt>
            <c:idx val="5"/>
            <c:spPr>
              <a:solidFill>
                <a:srgbClr val="C00000"/>
              </a:solidFill>
            </c:spPr>
          </c:dPt>
          <c:dPt>
            <c:idx val="6"/>
            <c:spPr>
              <a:solidFill>
                <a:srgbClr val="002060"/>
              </a:solidFill>
            </c:spPr>
          </c:dPt>
          <c:cat>
            <c:strRef>
              <c:f>Sheet1!$A$2:$A$8</c:f>
              <c:strCache>
                <c:ptCount val="7"/>
                <c:pt idx="0">
                  <c:v>Influenza</c:v>
                </c:pt>
                <c:pt idx="1">
                  <c:v>Respiratory syncytial virus</c:v>
                </c:pt>
                <c:pt idx="2">
                  <c:v>Parainfluenza virus</c:v>
                </c:pt>
                <c:pt idx="3">
                  <c:v>Other</c:v>
                </c:pt>
                <c:pt idx="4">
                  <c:v>Coronavirus</c:v>
                </c:pt>
                <c:pt idx="5">
                  <c:v>Rotavirus</c:v>
                </c:pt>
                <c:pt idx="6">
                  <c:v>Metapneumovirus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2976</c:v>
                </c:pt>
                <c:pt idx="1">
                  <c:v>366</c:v>
                </c:pt>
                <c:pt idx="2">
                  <c:v>332</c:v>
                </c:pt>
                <c:pt idx="3">
                  <c:v>232</c:v>
                </c:pt>
                <c:pt idx="4">
                  <c:v>165</c:v>
                </c:pt>
                <c:pt idx="5">
                  <c:v>153</c:v>
                </c:pt>
                <c:pt idx="6">
                  <c:v>130</c:v>
                </c:pt>
              </c:numCache>
            </c:numRef>
          </c:val>
        </c:ser>
        <c:dLbls/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Influenza</c:v>
                </c:pt>
                <c:pt idx="1">
                  <c:v>Rotavirus</c:v>
                </c:pt>
                <c:pt idx="2">
                  <c:v>Coronavirus</c:v>
                </c:pt>
                <c:pt idx="3">
                  <c:v>Norovirus</c:v>
                </c:pt>
                <c:pt idx="4">
                  <c:v>Metapneumovirus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11977</c:v>
                </c:pt>
                <c:pt idx="1">
                  <c:v>547</c:v>
                </c:pt>
                <c:pt idx="2">
                  <c:v>190</c:v>
                </c:pt>
                <c:pt idx="3">
                  <c:v>190</c:v>
                </c:pt>
                <c:pt idx="4">
                  <c:v>41</c:v>
                </c:pt>
                <c:pt idx="5">
                  <c:v>26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Influenza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11977</c:v>
                </c:pt>
                <c:pt idx="1">
                  <c:v>994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Sheet1!$B$20</c:f>
              <c:strCache>
                <c:ptCount val="1"/>
                <c:pt idx="0">
                  <c:v>published</c:v>
                </c:pt>
              </c:strCache>
            </c:strRef>
          </c:tx>
          <c:cat>
            <c:strRef>
              <c:f>Sheet1!$A$21:$A$25</c:f>
              <c:strCache>
                <c:ptCount val="5"/>
                <c:pt idx="0">
                  <c:v>Rotavirus</c:v>
                </c:pt>
                <c:pt idx="1">
                  <c:v>Coronavirus</c:v>
                </c:pt>
                <c:pt idx="2">
                  <c:v>Norovirus</c:v>
                </c:pt>
                <c:pt idx="3">
                  <c:v>Metapneumovirus</c:v>
                </c:pt>
                <c:pt idx="4">
                  <c:v>Other</c:v>
                </c:pt>
              </c:strCache>
            </c:strRef>
          </c:cat>
          <c:val>
            <c:numRef>
              <c:f>Sheet1!$B$21:$B$25</c:f>
              <c:numCache>
                <c:formatCode>General</c:formatCode>
                <c:ptCount val="5"/>
                <c:pt idx="0">
                  <c:v>547</c:v>
                </c:pt>
                <c:pt idx="1">
                  <c:v>190</c:v>
                </c:pt>
                <c:pt idx="2">
                  <c:v>190</c:v>
                </c:pt>
                <c:pt idx="3">
                  <c:v>41</c:v>
                </c:pt>
                <c:pt idx="4">
                  <c:v>26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Published 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FFFF00"/>
              </a:solidFill>
            </c:spPr>
          </c:dPt>
          <c:dPt>
            <c:idx val="3"/>
            <c:spPr>
              <a:solidFill>
                <a:srgbClr val="FFC000"/>
              </a:solidFill>
            </c:spPr>
          </c:dPt>
          <c:dPt>
            <c:idx val="4"/>
            <c:spPr>
              <a:solidFill>
                <a:srgbClr val="FF0000"/>
              </a:solidFill>
            </c:spPr>
          </c:dPt>
          <c:dPt>
            <c:idx val="5"/>
            <c:spPr>
              <a:solidFill>
                <a:srgbClr val="C00000"/>
              </a:solidFill>
            </c:spPr>
          </c:dPt>
          <c:cat>
            <c:strRef>
              <c:f>Sheet1!$A$2:$A$7</c:f>
              <c:strCache>
                <c:ptCount val="6"/>
                <c:pt idx="0">
                  <c:v>Influenza</c:v>
                </c:pt>
                <c:pt idx="1">
                  <c:v>Rotavirus</c:v>
                </c:pt>
                <c:pt idx="2">
                  <c:v>Coronavirus</c:v>
                </c:pt>
                <c:pt idx="3">
                  <c:v>Norovirus</c:v>
                </c:pt>
                <c:pt idx="4">
                  <c:v>Metapneumovirus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11977</c:v>
                </c:pt>
                <c:pt idx="1">
                  <c:v>547</c:v>
                </c:pt>
                <c:pt idx="2">
                  <c:v>190</c:v>
                </c:pt>
                <c:pt idx="3">
                  <c:v>190</c:v>
                </c:pt>
                <c:pt idx="4">
                  <c:v>41</c:v>
                </c:pt>
                <c:pt idx="5">
                  <c:v>26</c:v>
                </c:pt>
              </c:numCache>
            </c:numRef>
          </c:val>
        </c:ser>
        <c:gapWidth val="100"/>
        <c:splitType val="pos"/>
        <c:splitPos val="5"/>
        <c:secondPieSize val="75"/>
        <c:serLines/>
      </c:of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833E6B-2CAF-4B5C-95AA-7CDAA4EE6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A9A1-72B0-486E-B458-A2AD406AD83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eybar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6" r="104"/>
          <a:stretch>
            <a:fillRect/>
          </a:stretch>
        </p:blipFill>
        <p:spPr bwMode="auto">
          <a:xfrm>
            <a:off x="0" y="4984750"/>
            <a:ext cx="91440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bluebar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04"/>
          <a:stretch>
            <a:fillRect/>
          </a:stretch>
        </p:blipFill>
        <p:spPr bwMode="auto">
          <a:xfrm>
            <a:off x="1588" y="5068888"/>
            <a:ext cx="9142412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588" y="0"/>
            <a:ext cx="9151937" cy="5300663"/>
          </a:xfrm>
          <a:prstGeom prst="rect">
            <a:avLst/>
          </a:prstGeom>
          <a:solidFill>
            <a:srgbClr val="1C84D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0012" tIns="49212" rIns="100012" bIns="49212" anchor="ctr"/>
          <a:lstStyle/>
          <a:p>
            <a:pPr marL="369888" indent="-369888" algn="ctr" defTabSz="987425" eaLnBrk="0" hangingPunct="0">
              <a:spcBef>
                <a:spcPct val="20000"/>
              </a:spcBef>
              <a:buClr>
                <a:srgbClr val="790015"/>
              </a:buClr>
              <a:buSzPct val="100000"/>
              <a:buFontTx/>
              <a:buChar char="•"/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7" name="Picture 19" descr="Venter Institute LogoTM process"/>
          <p:cNvPicPr>
            <a:picLocks noChangeAspect="1" noChangeArrowheads="1"/>
          </p:cNvPicPr>
          <p:nvPr/>
        </p:nvPicPr>
        <p:blipFill>
          <a:blip r:embed="rId4" cstate="print"/>
          <a:srcRect b="27161"/>
          <a:stretch>
            <a:fillRect/>
          </a:stretch>
        </p:blipFill>
        <p:spPr bwMode="auto">
          <a:xfrm>
            <a:off x="7543800" y="6248400"/>
            <a:ext cx="12954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60775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60775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enter Institute LogoTM process"/>
          <p:cNvPicPr>
            <a:picLocks noChangeAspect="1" noChangeArrowheads="1"/>
          </p:cNvPicPr>
          <p:nvPr/>
        </p:nvPicPr>
        <p:blipFill>
          <a:blip r:embed="rId2" cstate="print"/>
          <a:srcRect b="27161"/>
          <a:stretch>
            <a:fillRect/>
          </a:stretch>
        </p:blipFill>
        <p:spPr bwMode="auto">
          <a:xfrm>
            <a:off x="7543800" y="6248400"/>
            <a:ext cx="12954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3575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greybar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55" r="7399"/>
          <a:stretch>
            <a:fillRect/>
          </a:stretch>
        </p:blipFill>
        <p:spPr bwMode="auto">
          <a:xfrm>
            <a:off x="0" y="854075"/>
            <a:ext cx="9144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1136650"/>
          </a:xfrm>
          <a:prstGeom prst="rect">
            <a:avLst/>
          </a:prstGeom>
          <a:solidFill>
            <a:srgbClr val="1C84D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0012" tIns="49212" rIns="100012" bIns="49212" anchor="ctr"/>
          <a:lstStyle/>
          <a:p>
            <a:pPr marL="369888" indent="-369888" algn="ctr" defTabSz="987425" eaLnBrk="0" hangingPunct="0">
              <a:spcBef>
                <a:spcPct val="20000"/>
              </a:spcBef>
              <a:buClr>
                <a:srgbClr val="790015"/>
              </a:buClr>
              <a:buSzPct val="100000"/>
              <a:buFontTx/>
              <a:buChar char="•"/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2" descr="Venter Institute LogoTM process"/>
          <p:cNvPicPr>
            <a:picLocks noChangeAspect="1" noChangeArrowheads="1"/>
          </p:cNvPicPr>
          <p:nvPr/>
        </p:nvPicPr>
        <p:blipFill>
          <a:blip r:embed="rId14" cstate="print"/>
          <a:srcRect b="27161"/>
          <a:stretch>
            <a:fillRect/>
          </a:stretch>
        </p:blipFill>
        <p:spPr bwMode="auto">
          <a:xfrm>
            <a:off x="7543800" y="6248400"/>
            <a:ext cx="12954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C84DA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40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80000"/>
        <a:buFont typeface="Arial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80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C84DA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40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80000"/>
        <a:buFont typeface="Arial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80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6" name="Picture 6" descr="Venter Institute LogoTM process"/>
          <p:cNvPicPr>
            <a:picLocks noChangeAspect="1" noChangeArrowheads="1"/>
          </p:cNvPicPr>
          <p:nvPr/>
        </p:nvPicPr>
        <p:blipFill>
          <a:blip r:embed="rId13" cstate="print"/>
          <a:srcRect b="27161"/>
          <a:stretch>
            <a:fillRect/>
          </a:stretch>
        </p:blipFill>
        <p:spPr bwMode="auto">
          <a:xfrm>
            <a:off x="7543800" y="6248400"/>
            <a:ext cx="12954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C84DA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40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80000"/>
        <a:buFont typeface="Arial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80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B2B2B2"/>
        </a:buClr>
        <a:buSzPct val="60000"/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JIRA Slides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split in two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31574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81200"/>
            <a:ext cx="299769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Influenza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Viruses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Sample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JCVI track thousands of Samples from arrival to publication. To keep track of all of this information a customized version of </a:t>
            </a:r>
            <a:r>
              <a:rPr lang="en-US" sz="1800" dirty="0" err="1" smtClean="0"/>
              <a:t>Atlassian’s</a:t>
            </a:r>
            <a:r>
              <a:rPr lang="en-US" sz="1800" dirty="0" smtClean="0"/>
              <a:t> JIRA is used. JIRA was originally created for software support but contains a wide array of customization options and interfaces.</a:t>
            </a:r>
          </a:p>
          <a:p>
            <a:pPr>
              <a:buNone/>
            </a:pPr>
            <a:r>
              <a:rPr lang="en-US" sz="1800" dirty="0" smtClean="0"/>
              <a:t>The JIRA Sample Tracking System mirrors the Viral pipelines combination of high throughput and high flexibility. Large groups of samples can be updated as a single operation; through JIRA’s GUI or via command line scripts. Each sample can also be treated individually when special processing is required and then return to being bulk updated. </a:t>
            </a:r>
          </a:p>
          <a:p>
            <a:pPr>
              <a:buNone/>
            </a:pPr>
            <a:r>
              <a:rPr lang="en-US" sz="1800" dirty="0" smtClean="0"/>
              <a:t>A sample’s status is only part of its meta-data. The sample tracking system is integrated with the ‘Viral Genome Database’. Gathering information from the  system and synchronizing changes to its status.</a:t>
            </a:r>
          </a:p>
          <a:p>
            <a:pPr>
              <a:buNone/>
            </a:pPr>
            <a:r>
              <a:rPr lang="en-US" sz="1800" dirty="0" smtClean="0"/>
              <a:t>Reporting is key to using the information gathered by the system. It has been integrated into several highly tailored status reports and the JCVI website. 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Alt version:</a:t>
            </a:r>
            <a:br>
              <a:rPr lang="en-US" sz="3200" dirty="0" smtClean="0"/>
            </a:br>
            <a:r>
              <a:rPr lang="en-US" sz="3200" dirty="0" smtClean="0"/>
              <a:t>JIRA Sample Tracking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JIRA is a project tracker produced by </a:t>
            </a:r>
            <a:r>
              <a:rPr lang="en-US" sz="1800" dirty="0" err="1" smtClean="0"/>
              <a:t>Atlassian</a:t>
            </a:r>
            <a:r>
              <a:rPr lang="en-US" sz="1800" dirty="0" smtClean="0"/>
              <a:t>. It was originally created for use in software support. It has been customized for JCVIs use in a number of ways. These have included:</a:t>
            </a:r>
          </a:p>
          <a:p>
            <a:pPr lvl="1"/>
            <a:r>
              <a:rPr lang="en-US" sz="1800" dirty="0" smtClean="0"/>
              <a:t>Configuring the system to store information about each samples journey from its arrival at JCVI to its publication on </a:t>
            </a:r>
            <a:r>
              <a:rPr lang="en-US" sz="1800" dirty="0" err="1" smtClean="0"/>
              <a:t>GenBank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Adding custom data loaders and plug-ins to integrate it with the main Viral meta-data store.</a:t>
            </a:r>
          </a:p>
          <a:p>
            <a:pPr lvl="1"/>
            <a:r>
              <a:rPr lang="en-US" sz="1800" dirty="0" smtClean="0"/>
              <a:t>Creating scripts and new search tools to allow the use of existing identifiers.</a:t>
            </a:r>
          </a:p>
          <a:p>
            <a:pPr lvl="1"/>
            <a:r>
              <a:rPr lang="en-US" sz="1800" dirty="0" smtClean="0"/>
              <a:t>Integrating status information from the system into existing automated reports.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Proportion of each Virus type out of all currently in progress</a:t>
            </a:r>
            <a:endParaRPr lang="en-US" sz="32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in progress per virus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57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Virus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Influenza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2976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Respiratory 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syncytial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virus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Parainfluenza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virus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Coronavirus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Rotavirus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Metapneumovirus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4354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Proportion of viral types out of all published samples</a:t>
            </a:r>
            <a:endParaRPr lang="en-US" sz="3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Proportion of influenza out of all published samples</a:t>
            </a:r>
            <a:endParaRPr lang="en-US" sz="3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Proportion of viral types, not including Influenza out of all published samples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Published Per Virus with split-out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published per virus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648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	Virus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Published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Influenza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11977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Rotavirus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Coronavirus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Norovirus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Metapneumovirus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12971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Workflow all viruses including Influenza 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754" y="1600200"/>
            <a:ext cx="331649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106</TotalTime>
  <Words>378</Words>
  <Application>Microsoft Office PowerPoint</Application>
  <PresentationFormat>On-screen Show (4:3)</PresentationFormat>
  <Paragraphs>59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Presentation_template</vt:lpstr>
      <vt:lpstr>2_Default Design</vt:lpstr>
      <vt:lpstr>1_Default Design</vt:lpstr>
      <vt:lpstr>JIRA Slides</vt:lpstr>
      <vt:lpstr>Proportion of each Virus type out of all currently in progress</vt:lpstr>
      <vt:lpstr>Total in progress per virus</vt:lpstr>
      <vt:lpstr>Proportion of viral types out of all published samples</vt:lpstr>
      <vt:lpstr>Proportion of influenza out of all published samples</vt:lpstr>
      <vt:lpstr>Proportion of viral types, not including Influenza out of all published samples</vt:lpstr>
      <vt:lpstr>Published Per Virus with split-out</vt:lpstr>
      <vt:lpstr>Total published per virus</vt:lpstr>
      <vt:lpstr>Workflow all viruses including Influenza </vt:lpstr>
      <vt:lpstr>Workflow split in two</vt:lpstr>
      <vt:lpstr>JIRA Sample Tracking</vt:lpstr>
      <vt:lpstr>Alt version: JIRA Sample Tracking</vt:lpstr>
    </vt:vector>
  </TitlesOfParts>
  <Company>J. Craig Venter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TIGR</dc:creator>
  <cp:lastModifiedBy>TIGR</cp:lastModifiedBy>
  <cp:revision>13</cp:revision>
  <dcterms:created xsi:type="dcterms:W3CDTF">2013-05-22T14:55:25Z</dcterms:created>
  <dcterms:modified xsi:type="dcterms:W3CDTF">2013-05-22T17:15:50Z</dcterms:modified>
</cp:coreProperties>
</file>