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258" r:id="rId3"/>
    <p:sldId id="259" r:id="rId4"/>
    <p:sldId id="328" r:id="rId5"/>
    <p:sldId id="329" r:id="rId6"/>
    <p:sldId id="260" r:id="rId7"/>
    <p:sldId id="261" r:id="rId8"/>
    <p:sldId id="262" r:id="rId9"/>
    <p:sldId id="325" r:id="rId10"/>
    <p:sldId id="264" r:id="rId11"/>
    <p:sldId id="265" r:id="rId12"/>
    <p:sldId id="266" r:id="rId13"/>
    <p:sldId id="268" r:id="rId14"/>
    <p:sldId id="269" r:id="rId15"/>
    <p:sldId id="270" r:id="rId16"/>
    <p:sldId id="331" r:id="rId17"/>
    <p:sldId id="334" r:id="rId18"/>
    <p:sldId id="333" r:id="rId19"/>
    <p:sldId id="271" r:id="rId20"/>
    <p:sldId id="332" r:id="rId21"/>
    <p:sldId id="273" r:id="rId22"/>
    <p:sldId id="275"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62597"/>
  </p:normalViewPr>
  <p:slideViewPr>
    <p:cSldViewPr snapToGrid="0" snapToObjects="1">
      <p:cViewPr varScale="1">
        <p:scale>
          <a:sx n="63" d="100"/>
          <a:sy n="63" d="100"/>
        </p:scale>
        <p:origin x="19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3054A-5C8C-CD40-AE2B-9AF000FADEDF}" type="datetimeFigureOut">
              <a:rPr lang="en-US" smtClean="0"/>
              <a:t>5/11/19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8F7D7-C459-D24E-807C-2069224C0225}" type="slidenum">
              <a:rPr lang="en-US" smtClean="0"/>
              <a:t>‹#›</a:t>
            </a:fld>
            <a:endParaRPr lang="en-US"/>
          </a:p>
        </p:txBody>
      </p:sp>
    </p:spTree>
    <p:extLst>
      <p:ext uri="{BB962C8B-B14F-4D97-AF65-F5344CB8AC3E}">
        <p14:creationId xmlns:p14="http://schemas.microsoft.com/office/powerpoint/2010/main" val="9822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Shape 8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46050" algn="l" rtl="0">
              <a:spcBef>
                <a:spcPts val="0"/>
              </a:spcBef>
              <a:spcAft>
                <a:spcPts val="0"/>
              </a:spcAft>
              <a:buClr>
                <a:schemeClr val="dk1"/>
              </a:buClr>
              <a:buSzPts val="1400"/>
              <a:buFont typeface="Calibri"/>
              <a:buChar char="-"/>
            </a:pPr>
            <a:r>
              <a:rPr lang="en-US" sz="1200" kern="1200" dirty="0">
                <a:solidFill>
                  <a:schemeClr val="tx1"/>
                </a:solidFill>
                <a:effectLst/>
                <a:latin typeface="+mn-lt"/>
                <a:ea typeface="+mn-ea"/>
                <a:cs typeface="+mn-cs"/>
              </a:rPr>
              <a:t>This paper addresses the use of unilateral actions ,executed through executive decrees, in Latin American countries and the US.</a:t>
            </a:r>
            <a:r>
              <a:rPr lang="en-US" sz="1400" dirty="0">
                <a:effectLst/>
              </a:rPr>
              <a:t> It is an ongoing project about the institutional presidency in comparative perspective.</a:t>
            </a:r>
            <a:endParaRPr sz="1400" b="1"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186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Shape 15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1400" b="0" i="0" u="none" strike="noStrike" cap="none" dirty="0">
                <a:solidFill>
                  <a:schemeClr val="dk1"/>
                </a:solidFill>
                <a:latin typeface="Calibri"/>
                <a:ea typeface="Calibri"/>
                <a:cs typeface="Calibri"/>
                <a:sym typeface="Calibri"/>
              </a:rPr>
              <a:t>Let’s move our empirical analysis now. </a:t>
            </a:r>
            <a:r>
              <a:rPr lang="pt-BR" sz="1400" b="0" i="0" u="none" strike="noStrike" cap="none" dirty="0" err="1">
                <a:solidFill>
                  <a:schemeClr val="dk1"/>
                </a:solidFill>
                <a:latin typeface="Calibri"/>
                <a:ea typeface="Calibri"/>
                <a:cs typeface="Calibri"/>
                <a:sym typeface="Calibri"/>
              </a:rPr>
              <a:t>Our</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dataset</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comprises</a:t>
            </a:r>
            <a:r>
              <a:rPr lang="pt-BR" sz="1400" b="0" i="0" u="none" strike="noStrike" cap="none" dirty="0">
                <a:solidFill>
                  <a:schemeClr val="dk1"/>
                </a:solidFill>
                <a:latin typeface="Calibri"/>
                <a:ea typeface="Calibri"/>
                <a:cs typeface="Calibri"/>
                <a:sym typeface="Calibri"/>
              </a:rPr>
              <a:t> 198 country-</a:t>
            </a:r>
            <a:r>
              <a:rPr lang="pt-BR" sz="1400" b="0" i="0" u="none" strike="noStrike" cap="none" dirty="0" err="1">
                <a:solidFill>
                  <a:schemeClr val="dk1"/>
                </a:solidFill>
                <a:latin typeface="Calibri"/>
                <a:ea typeface="Calibri"/>
                <a:cs typeface="Calibri"/>
                <a:sym typeface="Calibri"/>
              </a:rPr>
              <a:t>year</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records</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of</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the</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numbers</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of</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administrative</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decrees</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issued</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by</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presidents</a:t>
            </a:r>
            <a:r>
              <a:rPr lang="pt-BR" sz="1400" b="0" i="0" u="none" strike="noStrike" cap="none" dirty="0">
                <a:solidFill>
                  <a:schemeClr val="dk1"/>
                </a:solidFill>
                <a:latin typeface="Calibri"/>
                <a:ea typeface="Calibri"/>
                <a:cs typeface="Calibri"/>
                <a:sym typeface="Calibri"/>
              </a:rPr>
              <a:t> in </a:t>
            </a:r>
            <a:r>
              <a:rPr lang="pt-BR" sz="1400" b="0" i="0" u="none" strike="noStrike" cap="none" dirty="0" err="1">
                <a:solidFill>
                  <a:schemeClr val="dk1"/>
                </a:solidFill>
                <a:latin typeface="Calibri"/>
                <a:ea typeface="Calibri"/>
                <a:cs typeface="Calibri"/>
                <a:sym typeface="Calibri"/>
              </a:rPr>
              <a:t>seven</a:t>
            </a:r>
            <a:r>
              <a:rPr lang="pt-BR" sz="1400" b="0" i="0" u="none" strike="noStrike" cap="none" dirty="0">
                <a:solidFill>
                  <a:schemeClr val="dk1"/>
                </a:solidFill>
                <a:latin typeface="Calibri"/>
                <a:ea typeface="Calibri"/>
                <a:cs typeface="Calibri"/>
                <a:sym typeface="Calibri"/>
              </a:rPr>
              <a:t> countries: </a:t>
            </a:r>
            <a:endParaRPr sz="1400" dirty="0"/>
          </a:p>
          <a:p>
            <a:pPr marL="0" marR="0" lvl="0" indent="0" algn="l" rtl="0">
              <a:spcBef>
                <a:spcPts val="0"/>
              </a:spcBef>
              <a:spcAft>
                <a:spcPts val="0"/>
              </a:spcAft>
              <a:buNone/>
            </a:pPr>
            <a:endParaRPr sz="1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400" b="1" i="0" u="none" strike="noStrike" cap="none" dirty="0">
                <a:solidFill>
                  <a:schemeClr val="dk1"/>
                </a:solidFill>
                <a:latin typeface="Calibri"/>
                <a:ea typeface="Calibri"/>
                <a:cs typeface="Calibri"/>
                <a:sym typeface="Calibri"/>
              </a:rPr>
              <a:t>The data </a:t>
            </a:r>
            <a:r>
              <a:rPr lang="pt-BR" sz="1400" b="1" i="0" u="none" strike="noStrike" cap="none" dirty="0" err="1">
                <a:solidFill>
                  <a:schemeClr val="dk1"/>
                </a:solidFill>
                <a:latin typeface="Calibri"/>
                <a:ea typeface="Calibri"/>
                <a:cs typeface="Calibri"/>
                <a:sym typeface="Calibri"/>
              </a:rPr>
              <a:t>is</a:t>
            </a:r>
            <a:r>
              <a:rPr lang="pt-BR" sz="1400" b="1" i="0" u="none" strike="noStrike" cap="none" dirty="0">
                <a:solidFill>
                  <a:schemeClr val="dk1"/>
                </a:solidFill>
                <a:latin typeface="Calibri"/>
                <a:ea typeface="Calibri"/>
                <a:cs typeface="Calibri"/>
                <a:sym typeface="Calibri"/>
              </a:rPr>
              <a:t> </a:t>
            </a:r>
            <a:r>
              <a:rPr lang="pt-BR" sz="1400" b="1" i="0" u="none" strike="noStrike" cap="none" dirty="0" err="1">
                <a:solidFill>
                  <a:schemeClr val="dk1"/>
                </a:solidFill>
                <a:latin typeface="Calibri"/>
                <a:ea typeface="Calibri"/>
                <a:cs typeface="Calibri"/>
                <a:sym typeface="Calibri"/>
              </a:rPr>
              <a:t>organized</a:t>
            </a:r>
            <a:r>
              <a:rPr lang="pt-BR" sz="1400" b="1" i="0" u="none" strike="noStrike" cap="none" dirty="0">
                <a:solidFill>
                  <a:schemeClr val="dk1"/>
                </a:solidFill>
                <a:latin typeface="Calibri"/>
                <a:ea typeface="Calibri"/>
                <a:cs typeface="Calibri"/>
                <a:sym typeface="Calibri"/>
              </a:rPr>
              <a:t> in a </a:t>
            </a:r>
            <a:r>
              <a:rPr lang="pt-BR" sz="1400" b="1" i="0" u="none" strike="noStrike" cap="none" dirty="0" err="1">
                <a:solidFill>
                  <a:schemeClr val="dk1"/>
                </a:solidFill>
                <a:latin typeface="Calibri"/>
                <a:ea typeface="Calibri"/>
                <a:cs typeface="Calibri"/>
                <a:sym typeface="Calibri"/>
              </a:rPr>
              <a:t>panel</a:t>
            </a:r>
            <a:r>
              <a:rPr lang="pt-BR" sz="1400" b="1" i="0" u="none" strike="noStrike" cap="none" dirty="0">
                <a:solidFill>
                  <a:schemeClr val="dk1"/>
                </a:solidFill>
                <a:latin typeface="Calibri"/>
                <a:ea typeface="Calibri"/>
                <a:cs typeface="Calibri"/>
                <a:sym typeface="Calibri"/>
              </a:rPr>
              <a:t>. We estimated  4 fixed effects linear regression model, but there is no major difference in the results if we apply random effects (where our dependent variable is a count of organizational units).</a:t>
            </a:r>
            <a:endParaRPr sz="1400" dirty="0"/>
          </a:p>
          <a:p>
            <a:pPr marL="0" marR="0" lvl="0" indent="0" algn="l" rtl="0">
              <a:spcBef>
                <a:spcPts val="0"/>
              </a:spcBef>
              <a:spcAft>
                <a:spcPts val="0"/>
              </a:spcAft>
              <a:buNone/>
            </a:pPr>
            <a:endParaRPr sz="1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400" b="0" i="0" u="none" strike="noStrike" cap="none" dirty="0" err="1">
                <a:solidFill>
                  <a:schemeClr val="dk1"/>
                </a:solidFill>
                <a:latin typeface="Calibri"/>
                <a:ea typeface="Calibri"/>
                <a:cs typeface="Calibri"/>
                <a:sym typeface="Calibri"/>
              </a:rPr>
              <a:t>We</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estimated</a:t>
            </a:r>
            <a:r>
              <a:rPr lang="pt-BR" sz="1400" b="0" i="0" u="none" strike="noStrike" cap="none" dirty="0">
                <a:solidFill>
                  <a:schemeClr val="dk1"/>
                </a:solidFill>
                <a:latin typeface="Calibri"/>
                <a:ea typeface="Calibri"/>
                <a:cs typeface="Calibri"/>
                <a:sym typeface="Calibri"/>
              </a:rPr>
              <a:t> four </a:t>
            </a:r>
            <a:r>
              <a:rPr lang="pt-BR" sz="1400" b="0" i="0" u="none" strike="noStrike" cap="none" dirty="0" err="1">
                <a:solidFill>
                  <a:schemeClr val="dk1"/>
                </a:solidFill>
                <a:latin typeface="Calibri"/>
                <a:ea typeface="Calibri"/>
                <a:cs typeface="Calibri"/>
                <a:sym typeface="Calibri"/>
              </a:rPr>
              <a:t>fixed</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effects</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models</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to</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estimate</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the</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effect</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our</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explanatory</a:t>
            </a:r>
            <a:r>
              <a:rPr lang="pt-BR" sz="1400" b="0" i="0" u="none" strike="noStrike" cap="none" dirty="0">
                <a:solidFill>
                  <a:schemeClr val="dk1"/>
                </a:solidFill>
                <a:latin typeface="Calibri"/>
                <a:ea typeface="Calibri"/>
                <a:cs typeface="Calibri"/>
                <a:sym typeface="Calibri"/>
              </a:rPr>
              <a:t> </a:t>
            </a:r>
            <a:r>
              <a:rPr lang="pt-BR" sz="1400" b="0" i="0" u="none" strike="noStrike" cap="none" dirty="0" err="1">
                <a:solidFill>
                  <a:schemeClr val="dk1"/>
                </a:solidFill>
                <a:latin typeface="Calibri"/>
                <a:ea typeface="Calibri"/>
                <a:cs typeface="Calibri"/>
                <a:sym typeface="Calibri"/>
              </a:rPr>
              <a:t>variables</a:t>
            </a:r>
            <a:r>
              <a:rPr lang="pt-BR" sz="1400" b="0" i="0" u="none" strike="noStrike" cap="none" dirty="0">
                <a:solidFill>
                  <a:schemeClr val="dk1"/>
                </a:solidFill>
                <a:latin typeface="Calibri"/>
                <a:ea typeface="Calibri"/>
                <a:cs typeface="Calibri"/>
                <a:sym typeface="Calibri"/>
              </a:rPr>
              <a:t>.</a:t>
            </a:r>
            <a:endParaRPr sz="1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p:txBody>
      </p:sp>
      <p:sp>
        <p:nvSpPr>
          <p:cNvPr id="151" name="Shape 15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4499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noProof="0" dirty="0"/>
              <a:t>Before we move to the regression models, let’s consider the oscillations of a few independent variables.</a:t>
            </a:r>
          </a:p>
          <a:p>
            <a:pPr marL="0" lvl="0" indent="0">
              <a:spcBef>
                <a:spcPts val="0"/>
              </a:spcBef>
              <a:spcAft>
                <a:spcPts val="0"/>
              </a:spcAft>
              <a:buNone/>
            </a:pPr>
            <a:endParaRPr lang="en-US" noProof="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We use </a:t>
            </a:r>
            <a:r>
              <a:rPr lang="en-US" sz="1200" kern="1200" noProof="0" dirty="0" err="1">
                <a:solidFill>
                  <a:schemeClr val="tx1"/>
                </a:solidFill>
                <a:effectLst/>
                <a:latin typeface="+mn-lt"/>
                <a:ea typeface="+mn-ea"/>
                <a:cs typeface="+mn-cs"/>
              </a:rPr>
              <a:t>Negretto’s</a:t>
            </a:r>
            <a:r>
              <a:rPr lang="en-US" sz="1200" kern="1200" noProof="0" dirty="0">
                <a:solidFill>
                  <a:schemeClr val="tx1"/>
                </a:solidFill>
                <a:effectLst/>
                <a:latin typeface="+mn-lt"/>
                <a:ea typeface="+mn-ea"/>
                <a:cs typeface="+mn-cs"/>
              </a:rPr>
              <a:t> index of the legislative power of the president to capture the presidential discretion in law-making. This index variable was generated from a principal component analysis, based on several variables measuring the agenda-setting and constitutional legislative powers vested in the president of each country. The normalized scores range from 1 to 100. The mean score is 61.8. The lowest score is held by the US (27.3), while Brazil obtained the highest score (100) until 1988, falling to 84.2 after the promulgation of the current Constitution.   </a:t>
            </a:r>
            <a:endParaRPr lang="en-US" noProof="0" dirty="0"/>
          </a:p>
          <a:p>
            <a:pPr marL="0" lvl="0" indent="0">
              <a:spcBef>
                <a:spcPts val="0"/>
              </a:spcBef>
              <a:spcAft>
                <a:spcPts val="0"/>
              </a:spcAft>
              <a:buNone/>
            </a:pPr>
            <a:endParaRPr lang="en-US" noProof="0" dirty="0"/>
          </a:p>
          <a:p>
            <a:pPr marL="0" lvl="0" indent="0">
              <a:spcBef>
                <a:spcPts val="0"/>
              </a:spcBef>
              <a:spcAft>
                <a:spcPts val="0"/>
              </a:spcAft>
              <a:buNone/>
            </a:pPr>
            <a:r>
              <a:rPr lang="en-US" noProof="0" dirty="0"/>
              <a:t>Here this figure depicts the variation of the legislative power index, in which the oscillations capture changes of agenda-setting powers of the president. We can see great changes in some countries such as Argentina and Paraguay, more incremental changes as in Brazil, Colombia and Peru. In the US and Chile, no changes during this period affected the president's legislative powers.</a:t>
            </a:r>
          </a:p>
          <a:p>
            <a:pPr marL="0" lvl="0" indent="0">
              <a:spcBef>
                <a:spcPts val="0"/>
              </a:spcBef>
              <a:spcAft>
                <a:spcPts val="0"/>
              </a:spcAft>
              <a:buNone/>
            </a:pPr>
            <a:endParaRPr dirty="0"/>
          </a:p>
        </p:txBody>
      </p:sp>
      <p:sp>
        <p:nvSpPr>
          <p:cNvPr id="158" name="Shape 158"/>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pt-BR"/>
              <a:t>11</a:t>
            </a:fld>
            <a:endParaRPr/>
          </a:p>
        </p:txBody>
      </p:sp>
    </p:spTree>
    <p:extLst>
      <p:ext uri="{BB962C8B-B14F-4D97-AF65-F5344CB8AC3E}">
        <p14:creationId xmlns:p14="http://schemas.microsoft.com/office/powerpoint/2010/main" val="1952491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1200" b="0" i="0" u="none" strike="noStrike" cap="none" dirty="0">
                <a:solidFill>
                  <a:schemeClr val="dk1"/>
                </a:solidFill>
                <a:latin typeface="Calibri"/>
                <a:ea typeface="Calibri"/>
                <a:cs typeface="Calibri"/>
                <a:sym typeface="Calibri"/>
              </a:rPr>
              <a:t>The </a:t>
            </a:r>
            <a:r>
              <a:rPr lang="pt-BR" sz="1200" b="0" i="0" u="none" strike="noStrike" cap="none" dirty="0" err="1">
                <a:solidFill>
                  <a:schemeClr val="dk1"/>
                </a:solidFill>
                <a:latin typeface="Calibri"/>
                <a:ea typeface="Calibri"/>
                <a:cs typeface="Calibri"/>
                <a:sym typeface="Calibri"/>
              </a:rPr>
              <a:t>dispersion</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of</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the</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numbers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of</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decrees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seems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to</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support</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our</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hypothesis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that</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the</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type</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of</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cabinet</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matters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while</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coalition</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governments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issue</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on</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average</a:t>
            </a:r>
            <a:r>
              <a:rPr lang="pt-BR" sz="1200" b="0" i="0" u="none" strike="noStrike" cap="none" dirty="0">
                <a:solidFill>
                  <a:schemeClr val="dk1"/>
                </a:solidFill>
                <a:latin typeface="Calibri"/>
                <a:ea typeface="Calibri"/>
                <a:cs typeface="Calibri"/>
                <a:sym typeface="Calibri"/>
              </a:rPr>
              <a:t>, 455 </a:t>
            </a:r>
            <a:r>
              <a:rPr lang="pt-BR" sz="1200" b="0" i="0" u="none" strike="noStrike" cap="none" dirty="0" err="1">
                <a:solidFill>
                  <a:schemeClr val="dk1"/>
                </a:solidFill>
                <a:latin typeface="Calibri"/>
                <a:ea typeface="Calibri"/>
                <a:cs typeface="Calibri"/>
                <a:sym typeface="Calibri"/>
              </a:rPr>
              <a:t>decrees</a:t>
            </a:r>
            <a:r>
              <a:rPr lang="pt-BR" sz="1200" b="0" i="0" u="none" strike="noStrike" cap="none" dirty="0">
                <a:solidFill>
                  <a:schemeClr val="dk1"/>
                </a:solidFill>
                <a:latin typeface="Calibri"/>
                <a:ea typeface="Calibri"/>
                <a:cs typeface="Calibri"/>
                <a:sym typeface="Calibri"/>
              </a:rPr>
              <a:t> per </a:t>
            </a:r>
            <a:r>
              <a:rPr lang="pt-BR" sz="1200" b="0" i="0" u="none" strike="noStrike" cap="none" dirty="0" err="1">
                <a:solidFill>
                  <a:schemeClr val="dk1"/>
                </a:solidFill>
                <a:latin typeface="Calibri"/>
                <a:ea typeface="Calibri"/>
                <a:cs typeface="Calibri"/>
                <a:sym typeface="Calibri"/>
              </a:rPr>
              <a:t>year</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presidents</a:t>
            </a:r>
            <a:r>
              <a:rPr lang="pt-BR" sz="1200" b="0" i="0" u="none" strike="noStrike" cap="none" dirty="0">
                <a:solidFill>
                  <a:schemeClr val="dk1"/>
                </a:solidFill>
                <a:latin typeface="Calibri"/>
                <a:ea typeface="Calibri"/>
                <a:cs typeface="Calibri"/>
                <a:sym typeface="Calibri"/>
              </a:rPr>
              <a:t> in single-</a:t>
            </a:r>
            <a:r>
              <a:rPr lang="pt-BR" sz="1200" b="0" i="0" u="none" strike="noStrike" cap="none" dirty="0" err="1">
                <a:solidFill>
                  <a:schemeClr val="dk1"/>
                </a:solidFill>
                <a:latin typeface="Calibri"/>
                <a:ea typeface="Calibri"/>
                <a:cs typeface="Calibri"/>
                <a:sym typeface="Calibri"/>
              </a:rPr>
              <a:t>party</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cabinet</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issue</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only</a:t>
            </a:r>
            <a:r>
              <a:rPr lang="pt-BR" sz="1200" b="0" i="0" u="none" strike="noStrike" cap="none" dirty="0">
                <a:solidFill>
                  <a:schemeClr val="dk1"/>
                </a:solidFill>
                <a:latin typeface="Calibri"/>
                <a:ea typeface="Calibri"/>
                <a:cs typeface="Calibri"/>
                <a:sym typeface="Calibri"/>
              </a:rPr>
              <a:t> 282 </a:t>
            </a:r>
            <a:r>
              <a:rPr lang="pt-BR" sz="1200" b="0" i="0" u="none" strike="noStrike" cap="none" dirty="0" err="1">
                <a:solidFill>
                  <a:schemeClr val="dk1"/>
                </a:solidFill>
                <a:latin typeface="Calibri"/>
                <a:ea typeface="Calibri"/>
                <a:cs typeface="Calibri"/>
                <a:sym typeface="Calibri"/>
              </a:rPr>
              <a:t>decrees</a:t>
            </a:r>
            <a:r>
              <a:rPr lang="pt-BR" sz="12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None/>
            </a:pPr>
            <a:endParaRPr lang="pt-BR" sz="1200" b="0" i="0" u="none" strike="noStrike" cap="none" dirty="0">
              <a:solidFill>
                <a:schemeClr val="dk1"/>
              </a:solidFill>
              <a:latin typeface="Calibri"/>
              <a:cs typeface="Calibri"/>
              <a:sym typeface="Calibri"/>
            </a:endParaRPr>
          </a:p>
          <a:p>
            <a:pPr marL="0" marR="0" lvl="0" indent="0" algn="l" rtl="0">
              <a:spcBef>
                <a:spcPts val="0"/>
              </a:spcBef>
              <a:spcAft>
                <a:spcPts val="0"/>
              </a:spcAft>
              <a:buNone/>
            </a:pPr>
            <a:r>
              <a:rPr lang="pt-BR" sz="1200" b="0" i="0" u="none" strike="noStrike" cap="none" dirty="0">
                <a:solidFill>
                  <a:schemeClr val="dk1"/>
                </a:solidFill>
                <a:latin typeface="Calibri"/>
                <a:cs typeface="Calibri"/>
                <a:sym typeface="Calibri"/>
              </a:rPr>
              <a:t>However, in our analysis, we measure intracabinet divisiveness by the number of parties in the cabinet. </a:t>
            </a: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200" b="0" i="0" u="none" strike="noStrike" cap="none" dirty="0">
                <a:solidFill>
                  <a:schemeClr val="dk1"/>
                </a:solidFill>
                <a:latin typeface="Calibri"/>
                <a:ea typeface="Calibri"/>
                <a:cs typeface="Calibri"/>
                <a:sym typeface="Calibri"/>
              </a:rPr>
              <a:t>Single-party=282 annual decrees</a:t>
            </a:r>
            <a:endParaRPr dirty="0"/>
          </a:p>
          <a:p>
            <a:pPr marL="0" marR="0" lvl="0" indent="0" algn="l" rtl="0">
              <a:spcBef>
                <a:spcPts val="0"/>
              </a:spcBef>
              <a:spcAft>
                <a:spcPts val="0"/>
              </a:spcAft>
              <a:buNone/>
            </a:pPr>
            <a:r>
              <a:rPr lang="pt-BR" sz="1200" b="0" i="0" u="none" strike="noStrike" cap="none" dirty="0">
                <a:solidFill>
                  <a:schemeClr val="dk1"/>
                </a:solidFill>
                <a:latin typeface="Calibri"/>
                <a:ea typeface="Calibri"/>
                <a:cs typeface="Calibri"/>
                <a:sym typeface="Calibri"/>
              </a:rPr>
              <a:t>Coalition= 455 annual decrees</a:t>
            </a:r>
            <a:endParaRPr dirty="0"/>
          </a:p>
        </p:txBody>
      </p:sp>
      <p:sp>
        <p:nvSpPr>
          <p:cNvPr id="166" name="Shape 16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8510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Shape 18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1200" b="1" i="0" u="none" strike="noStrike" cap="none" dirty="0">
                <a:solidFill>
                  <a:schemeClr val="dk1"/>
                </a:solidFill>
                <a:latin typeface="Calibri"/>
                <a:ea typeface="Calibri"/>
                <a:cs typeface="Calibri"/>
                <a:sym typeface="Calibri"/>
              </a:rPr>
              <a:t>THIS TABLE SUMMARIZES OUR FINDINGS FOR THE FULL MODEL, WHERE WE INCOPORATED ALL VARIABLES AND CONTROLS. </a:t>
            </a: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pt-BR" sz="1200" b="0" i="0" u="none" strike="noStrike" cap="none" dirty="0">
                <a:solidFill>
                  <a:schemeClr val="dk1"/>
                </a:solidFill>
                <a:latin typeface="Calibri"/>
                <a:ea typeface="Calibri"/>
                <a:cs typeface="Calibri"/>
                <a:sym typeface="Calibri"/>
              </a:rPr>
              <a:t>The models fit the data quite well, giving support for almost all hypotheses. The unique intriguing result is the unexpected declining effect of our main variable of interest, measuring intra-cabinet divisiveness. </a:t>
            </a:r>
            <a:endParaRPr dirty="0"/>
          </a:p>
          <a:p>
            <a:pPr marL="0" marR="0" lvl="0" indent="0" algn="l" rtl="0">
              <a:lnSpc>
                <a:spcPct val="100000"/>
              </a:lnSpc>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pt-BR" sz="1200" b="0" i="0" u="none" strike="noStrike" cap="none" dirty="0">
                <a:solidFill>
                  <a:schemeClr val="dk1"/>
                </a:solidFill>
                <a:latin typeface="Calibri"/>
                <a:ea typeface="Calibri"/>
                <a:cs typeface="Calibri"/>
                <a:sym typeface="Calibri"/>
              </a:rPr>
              <a:t>WHAT DO OUR FINDINGS SHOW?</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200" b="1" i="0" u="none" strike="noStrike" cap="none" dirty="0">
                <a:solidFill>
                  <a:schemeClr val="dk1"/>
                </a:solidFill>
                <a:latin typeface="Calibri"/>
                <a:ea typeface="Calibri"/>
                <a:cs typeface="Calibri"/>
                <a:sym typeface="Calibri"/>
              </a:rPr>
              <a:t>LEGPOWER: The increase of 1 point in this scale increases 11 decrees. It </a:t>
            </a:r>
            <a:r>
              <a:rPr lang="pt-BR" sz="1200" b="0" i="0" u="none" strike="noStrike" cap="none" dirty="0">
                <a:solidFill>
                  <a:schemeClr val="dk1"/>
                </a:solidFill>
                <a:latin typeface="Calibri"/>
                <a:ea typeface="Calibri"/>
                <a:cs typeface="Calibri"/>
                <a:sym typeface="Calibri"/>
              </a:rPr>
              <a:t> confirms that not only do those presidents having weak or vague constitutional provision of executive powers resort to unilateral actions, but also those holding a richer executive toolbox. THEN, powerful presidents value administrative decrees even when they hold large legislative agenda power.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200" b="1" i="0" u="none" strike="noStrike" cap="none" dirty="0">
                <a:solidFill>
                  <a:schemeClr val="dk1"/>
                </a:solidFill>
                <a:latin typeface="Calibri"/>
                <a:ea typeface="Calibri"/>
                <a:cs typeface="Calibri"/>
                <a:sym typeface="Calibri"/>
              </a:rPr>
              <a:t>MAJORITY STATUS: </a:t>
            </a:r>
            <a:r>
              <a:rPr lang="pt-BR" sz="1200" b="0" i="0" u="none" strike="noStrike" cap="none" dirty="0" err="1">
                <a:solidFill>
                  <a:schemeClr val="dk1"/>
                </a:solidFill>
                <a:latin typeface="Calibri"/>
                <a:ea typeface="Calibri"/>
                <a:cs typeface="Calibri"/>
                <a:sym typeface="Calibri"/>
              </a:rPr>
              <a:t>presidents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who</a:t>
            </a:r>
            <a:r>
              <a:rPr lang="pt-BR" sz="1200" b="0" i="0" u="none" strike="noStrike" cap="none" dirty="0">
                <a:solidFill>
                  <a:schemeClr val="dk1"/>
                </a:solidFill>
                <a:latin typeface="Calibri"/>
                <a:ea typeface="Calibri"/>
                <a:cs typeface="Calibri"/>
                <a:sym typeface="Calibri"/>
              </a:rPr>
              <a:t> are </a:t>
            </a:r>
            <a:r>
              <a:rPr lang="pt-BR" sz="1200" b="0" i="0" u="none" strike="noStrike" cap="none" dirty="0" err="1">
                <a:solidFill>
                  <a:schemeClr val="dk1"/>
                </a:solidFill>
                <a:latin typeface="Calibri"/>
                <a:ea typeface="Calibri"/>
                <a:cs typeface="Calibri"/>
                <a:sym typeface="Calibri"/>
              </a:rPr>
              <a:t>backed</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by</a:t>
            </a:r>
            <a:r>
              <a:rPr lang="pt-BR" sz="1200" b="0" i="0" u="none" strike="noStrike" cap="none" dirty="0">
                <a:solidFill>
                  <a:schemeClr val="dk1"/>
                </a:solidFill>
                <a:latin typeface="Calibri"/>
                <a:ea typeface="Calibri"/>
                <a:cs typeface="Calibri"/>
                <a:sym typeface="Calibri"/>
              </a:rPr>
              <a:t> a </a:t>
            </a:r>
            <a:r>
              <a:rPr lang="pt-BR" sz="1200" b="0" i="0" u="none" strike="noStrike" cap="none" dirty="0" err="1">
                <a:solidFill>
                  <a:schemeClr val="dk1"/>
                </a:solidFill>
                <a:latin typeface="Calibri"/>
                <a:ea typeface="Calibri"/>
                <a:cs typeface="Calibri"/>
                <a:sym typeface="Calibri"/>
              </a:rPr>
              <a:t>political</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majority</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issue</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on</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average</a:t>
            </a:r>
            <a:r>
              <a:rPr lang="pt-BR" sz="1200" b="0" i="0" u="none" strike="noStrike" cap="none" dirty="0">
                <a:solidFill>
                  <a:schemeClr val="dk1"/>
                </a:solidFill>
                <a:latin typeface="Calibri"/>
                <a:ea typeface="Calibri"/>
                <a:cs typeface="Calibri"/>
                <a:sym typeface="Calibri"/>
              </a:rPr>
              <a:t>, 91.6 </a:t>
            </a:r>
            <a:r>
              <a:rPr lang="pt-BR" sz="1200" b="0" i="0" u="none" strike="noStrike" cap="none" dirty="0" err="1">
                <a:solidFill>
                  <a:schemeClr val="dk1"/>
                </a:solidFill>
                <a:latin typeface="Calibri"/>
                <a:ea typeface="Calibri"/>
                <a:cs typeface="Calibri"/>
                <a:sym typeface="Calibri"/>
              </a:rPr>
              <a:t>decrees</a:t>
            </a:r>
            <a:r>
              <a:rPr lang="pt-BR" sz="1200" b="0" i="0" u="none" strike="noStrike" cap="none" dirty="0">
                <a:solidFill>
                  <a:schemeClr val="dk1"/>
                </a:solidFill>
                <a:latin typeface="Calibri"/>
                <a:ea typeface="Calibri"/>
                <a:cs typeface="Calibri"/>
                <a:sym typeface="Calibri"/>
              </a:rPr>
              <a:t> more </a:t>
            </a:r>
            <a:r>
              <a:rPr lang="pt-BR" sz="1200" b="0" i="0" u="none" strike="noStrike" cap="none" dirty="0" err="1">
                <a:solidFill>
                  <a:schemeClr val="dk1"/>
                </a:solidFill>
                <a:latin typeface="Calibri"/>
                <a:ea typeface="Calibri"/>
                <a:cs typeface="Calibri"/>
                <a:sym typeface="Calibri"/>
              </a:rPr>
              <a:t>than</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minority</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presidents</a:t>
            </a:r>
            <a:r>
              <a:rPr lang="pt-BR" sz="1200" b="0" i="0" u="none" strike="noStrike" cap="none" dirty="0">
                <a:solidFill>
                  <a:schemeClr val="dk1"/>
                </a:solidFill>
                <a:latin typeface="Calibri"/>
                <a:ea typeface="Calibri"/>
                <a:cs typeface="Calibri"/>
                <a:sym typeface="Calibri"/>
              </a:rPr>
              <a:t>. </a:t>
            </a: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200" b="1" i="0" u="none" strike="noStrike" cap="none" dirty="0">
                <a:solidFill>
                  <a:schemeClr val="dk1"/>
                </a:solidFill>
                <a:latin typeface="Calibri"/>
                <a:ea typeface="Calibri"/>
                <a:cs typeface="Calibri"/>
                <a:sym typeface="Calibri"/>
              </a:rPr>
              <a:t>HOWEVER, before we conclude that strong legislative powers and majorities lead to more intense use of unilateral actions, let’s consider if cabinet variables temper this trend:</a:t>
            </a:r>
            <a:endParaRPr dirty="0"/>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200" b="1" i="0" u="none" strike="noStrike" cap="none" dirty="0">
                <a:solidFill>
                  <a:schemeClr val="dk1"/>
                </a:solidFill>
                <a:latin typeface="Calibri"/>
                <a:ea typeface="Calibri"/>
                <a:cs typeface="Calibri"/>
                <a:sym typeface="Calibri"/>
              </a:rPr>
              <a:t>Our main variable of interest, the number of cabinet parties, had an unexpected effect: </a:t>
            </a:r>
            <a:r>
              <a:rPr lang="pt-BR" sz="1200" b="0" i="0" u="none" strike="noStrike" cap="none" dirty="0">
                <a:solidFill>
                  <a:schemeClr val="dk1"/>
                </a:solidFill>
                <a:latin typeface="Calibri"/>
                <a:ea typeface="Calibri"/>
                <a:cs typeface="Calibri"/>
                <a:sym typeface="Calibri"/>
              </a:rPr>
              <a:t>instead of increasing, it reduced the number of decrees issued by the presidents when coalitions are more fragmented. We estimate this effect through an interaction term of these variables.</a:t>
            </a:r>
            <a:endParaRPr dirty="0"/>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200" b="1" i="0" u="none" strike="noStrike" cap="none" dirty="0">
                <a:solidFill>
                  <a:schemeClr val="dk1"/>
                </a:solidFill>
                <a:latin typeface="Calibri"/>
                <a:ea typeface="Calibri"/>
                <a:cs typeface="Calibri"/>
                <a:sym typeface="Calibri"/>
              </a:rPr>
              <a:t>Our control variables, which refer to oscillations in presidents’ approval ratings and inflation rates, perform in an inverse direction to what we expected and, also, do not have statistical significance.</a:t>
            </a:r>
            <a:endParaRPr dirty="0"/>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p:txBody>
      </p:sp>
      <p:sp>
        <p:nvSpPr>
          <p:cNvPr id="181" name="Shape 18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38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Shape 18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1200" b="0" i="0" u="none" strike="noStrike" cap="none" dirty="0">
                <a:solidFill>
                  <a:schemeClr val="dk1"/>
                </a:solidFill>
                <a:latin typeface="Calibri"/>
                <a:ea typeface="Calibri"/>
                <a:cs typeface="Calibri"/>
                <a:sym typeface="Calibri"/>
              </a:rPr>
              <a:t>Here, these graphs display the effect of two of our main </a:t>
            </a:r>
            <a:r>
              <a:rPr lang="pt-BR" sz="1200" b="0" i="0" u="none" strike="noStrike" cap="none" dirty="0">
                <a:solidFill>
                  <a:schemeClr val="tx1"/>
                </a:solidFill>
                <a:latin typeface="+mn-lt"/>
                <a:ea typeface="+mn-ea"/>
                <a:cs typeface="+mn-cs"/>
                <a:sym typeface="Calibri"/>
              </a:rPr>
              <a:t>v</a:t>
            </a:r>
            <a:r>
              <a:rPr lang="pt-BR" sz="1200" b="0" i="0" u="none" strike="noStrike" cap="none" dirty="0">
                <a:solidFill>
                  <a:schemeClr val="dk1"/>
                </a:solidFill>
                <a:latin typeface="Calibri"/>
                <a:ea typeface="Calibri"/>
                <a:cs typeface="Calibri"/>
                <a:sym typeface="Calibri"/>
              </a:rPr>
              <a:t>ariables of interest:</a:t>
            </a: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200" b="0" i="0" u="none" strike="noStrike" cap="none" dirty="0">
                <a:solidFill>
                  <a:schemeClr val="dk1"/>
                </a:solidFill>
                <a:latin typeface="Calibri"/>
                <a:ea typeface="Calibri"/>
                <a:cs typeface="Calibri"/>
                <a:sym typeface="Calibri"/>
              </a:rPr>
              <a:t>Legpower, as expected, tends to increase the number of decrees: </a:t>
            </a:r>
            <a:r>
              <a:rPr lang="en-US" sz="1200" b="1" kern="1200" dirty="0">
                <a:solidFill>
                  <a:schemeClr val="tx1"/>
                </a:solidFill>
                <a:effectLst/>
                <a:latin typeface="+mn-lt"/>
                <a:ea typeface="+mn-ea"/>
                <a:cs typeface="+mn-cs"/>
              </a:rPr>
              <a:t>presidents who are backed by a political majority issue, on average, 91.6 decrees more than minority presidents. </a:t>
            </a:r>
          </a:p>
          <a:p>
            <a:pPr marL="0" marR="0" lvl="0" indent="0" algn="l" rtl="0">
              <a:spcBef>
                <a:spcPts val="0"/>
              </a:spcBef>
              <a:spcAft>
                <a:spcPts val="0"/>
              </a:spcAft>
              <a:buNone/>
            </a:pPr>
            <a:endParaRPr lang="en-US" sz="1200" b="1" i="0" u="none" strike="noStrike" kern="1200" cap="none" dirty="0">
              <a:solidFill>
                <a:schemeClr val="tx1"/>
              </a:solidFill>
              <a:effectLst/>
              <a:latin typeface="+mn-lt"/>
              <a:ea typeface="+mn-ea"/>
              <a:cs typeface="+mn-cs"/>
              <a:sym typeface="Calibri"/>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Garamond" panose="02020404030301010803" pitchFamily="18" charset="0"/>
                <a:ea typeface="+mn-ea"/>
                <a:cs typeface="+mn-cs"/>
              </a:rPr>
              <a:t>However, this strong unilateralism in powerful and </a:t>
            </a:r>
            <a:r>
              <a:rPr lang="en-US" sz="1200" b="1" kern="1200" dirty="0">
                <a:solidFill>
                  <a:schemeClr val="tx1"/>
                </a:solidFill>
                <a:effectLst/>
                <a:latin typeface="Garamond" panose="02020404030301010803" pitchFamily="18" charset="0"/>
                <a:ea typeface="+mn-ea"/>
                <a:cs typeface="+mn-cs"/>
              </a:rPr>
              <a:t>majoritarian presidential systems are tempered by those factors related to the type of cabinet,</a:t>
            </a:r>
            <a:r>
              <a:rPr lang="en-US" sz="1200" kern="1200" dirty="0">
                <a:solidFill>
                  <a:schemeClr val="tx1"/>
                </a:solidFill>
                <a:effectLst/>
                <a:latin typeface="Garamond" panose="02020404030301010803" pitchFamily="18" charset="0"/>
                <a:ea typeface="+mn-ea"/>
                <a:cs typeface="+mn-cs"/>
              </a:rPr>
              <a:t> bringing substantive implications to the comparative study of decree issuance by presidents. This picture shows us the negative effect of the number of cabinet parties.</a:t>
            </a:r>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9154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1200" b="1" i="0" u="none" strike="noStrike" cap="none" dirty="0">
                <a:solidFill>
                  <a:schemeClr val="dk1"/>
                </a:solidFill>
              </a:rPr>
              <a:t>Lets take a look at the marginal effects of the interaction between legislative powers and the number of parties variables.</a:t>
            </a:r>
            <a:endParaRPr b="1" dirty="0"/>
          </a:p>
          <a:p>
            <a:pPr marL="0" marR="0" lvl="0" indent="0" algn="l" rtl="0">
              <a:spcBef>
                <a:spcPts val="0"/>
              </a:spcBef>
              <a:spcAft>
                <a:spcPts val="0"/>
              </a:spcAft>
              <a:buNone/>
            </a:pPr>
            <a:endParaRPr sz="1200" b="1" i="0" u="none" strike="noStrike" cap="none" dirty="0">
              <a:solidFill>
                <a:schemeClr val="dk1"/>
              </a:solidFill>
            </a:endParaRPr>
          </a:p>
          <a:p>
            <a:pPr marL="0" marR="0" lvl="0" indent="0" algn="l" rtl="0">
              <a:spcBef>
                <a:spcPts val="0"/>
              </a:spcBef>
              <a:spcAft>
                <a:spcPts val="0"/>
              </a:spcAft>
              <a:buNone/>
            </a:pPr>
            <a:r>
              <a:rPr lang="pt-BR" sz="1200" b="1" i="0" u="none" strike="noStrike" cap="none" dirty="0">
                <a:solidFill>
                  <a:schemeClr val="dk1"/>
                </a:solidFill>
              </a:rPr>
              <a:t>As we can see, when the number of parties in the cabinet is relatively small, the legislative power is positively associated with the number of decrees (1-3). However, in more fragmented coalitions (more than 5 parties), the association between legislative power and the number of decrees becomes negative.</a:t>
            </a:r>
            <a:endParaRPr sz="1200" b="0" i="0" u="none" strike="noStrike" cap="none" dirty="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857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saw in the previous analysis how constitutional and political constraints affect the number of decrees issued by presidents. Now, look at a specific case, the Brazilian case, to reinforce variations across presidents and policy decision areas.</a:t>
            </a:r>
          </a:p>
          <a:p>
            <a:endParaRPr lang="en-US" dirty="0"/>
          </a:p>
          <a:p>
            <a:r>
              <a:rPr lang="en-US" dirty="0"/>
              <a:t>This graph shows us the total number of decrees issued by all Brazilian presidents elected directly after the military dictatorship. Only Cardoso and Lula who, by now, both have completed their mandates and been reelected, so they were in power longer than Collor and Dilma, removed by impeachment; </a:t>
            </a:r>
            <a:r>
              <a:rPr lang="en-US" dirty="0" err="1"/>
              <a:t>Itamar</a:t>
            </a:r>
            <a:r>
              <a:rPr lang="en-US" dirty="0"/>
              <a:t> and </a:t>
            </a:r>
            <a:r>
              <a:rPr lang="en-US" dirty="0" err="1"/>
              <a:t>Temer</a:t>
            </a:r>
            <a:r>
              <a:rPr lang="en-US" dirty="0"/>
              <a:t>, vice-presidents that assumed the power after the impeachments; and Bolsonaro, whose mandate started this year (2019).</a:t>
            </a:r>
          </a:p>
          <a:p>
            <a:endParaRPr lang="en-US" dirty="0"/>
          </a:p>
          <a:p>
            <a:r>
              <a:rPr lang="en-US" dirty="0"/>
              <a:t>We can see considerable difference in the number of decrees issued. </a:t>
            </a:r>
          </a:p>
        </p:txBody>
      </p:sp>
      <p:sp>
        <p:nvSpPr>
          <p:cNvPr id="4" name="Slide Number Placeholder 3"/>
          <p:cNvSpPr>
            <a:spLocks noGrp="1"/>
          </p:cNvSpPr>
          <p:nvPr>
            <p:ph type="sldNum" sz="quarter" idx="5"/>
          </p:nvPr>
        </p:nvSpPr>
        <p:spPr/>
        <p:txBody>
          <a:bodyPr/>
          <a:lstStyle/>
          <a:p>
            <a:fld id="{EC868707-C8E5-C242-8CB3-8727B654A118}" type="slidenum">
              <a:rPr lang="es-ES_tradnl" smtClean="0"/>
              <a:t>17</a:t>
            </a:fld>
            <a:endParaRPr lang="es-ES_tradnl"/>
          </a:p>
        </p:txBody>
      </p:sp>
    </p:spTree>
    <p:extLst>
      <p:ext uri="{BB962C8B-B14F-4D97-AF65-F5344CB8AC3E}">
        <p14:creationId xmlns:p14="http://schemas.microsoft.com/office/powerpoint/2010/main" val="1385989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initial attempt to distinguish the sort of decisions that are issued by administrative decree that will allow us to explore variations in decree issuances across presidents and countries.</a:t>
            </a:r>
          </a:p>
          <a:p>
            <a:endParaRPr lang="en-US" dirty="0"/>
          </a:p>
          <a:p>
            <a:r>
              <a:rPr lang="en-US" dirty="0"/>
              <a:t>By using structural topics modelling (STM), our first findings reveal 5 groups of goals pursued by the presidents. These graphs plot the main words in these decrees associated with each topic.</a:t>
            </a:r>
          </a:p>
          <a:p>
            <a:endParaRPr lang="en-US" dirty="0"/>
          </a:p>
          <a:p>
            <a:r>
              <a:rPr lang="en-US" dirty="0"/>
              <a:t>1) Implementing law: this topic refers to presidential directives defining how each law, either globally or in some parts, should be implemented.</a:t>
            </a:r>
          </a:p>
          <a:p>
            <a:endParaRPr lang="en-US" dirty="0"/>
          </a:p>
          <a:p>
            <a:r>
              <a:rPr lang="en-US" dirty="0"/>
              <a:t>2) Personnel regulation: decrees defining administrative regulation of civil service, and changes in their allocation of the staff across executive units.</a:t>
            </a:r>
          </a:p>
          <a:p>
            <a:endParaRPr lang="en-US" dirty="0"/>
          </a:p>
          <a:p>
            <a:r>
              <a:rPr lang="en-US" dirty="0"/>
              <a:t>3) Budgetary allocations: these decrees transfer budgetary resources among ministries and agencies, a strong instrument for distributive politics.</a:t>
            </a:r>
          </a:p>
          <a:p>
            <a:endParaRPr lang="en-US" dirty="0"/>
          </a:p>
          <a:p>
            <a:r>
              <a:rPr lang="en-US" dirty="0"/>
              <a:t>4) Foreign affairs: decrees implementing treaties, international agreements, etc.</a:t>
            </a:r>
          </a:p>
          <a:p>
            <a:endParaRPr lang="en-US" dirty="0"/>
          </a:p>
          <a:p>
            <a:r>
              <a:rPr lang="en-US" dirty="0"/>
              <a:t>5) Subnational and sector-based allocations: these decrees comprise different decisions benefiting subnational government, communities and sectors (ecological reserve and expropriation for agrarian reform). We can see that “social” is linked to this topic.</a:t>
            </a:r>
          </a:p>
        </p:txBody>
      </p:sp>
      <p:sp>
        <p:nvSpPr>
          <p:cNvPr id="4" name="Slide Number Placeholder 3"/>
          <p:cNvSpPr>
            <a:spLocks noGrp="1"/>
          </p:cNvSpPr>
          <p:nvPr>
            <p:ph type="sldNum" sz="quarter" idx="5"/>
          </p:nvPr>
        </p:nvSpPr>
        <p:spPr/>
        <p:txBody>
          <a:bodyPr/>
          <a:lstStyle/>
          <a:p>
            <a:fld id="{EC868707-C8E5-C242-8CB3-8727B654A118}" type="slidenum">
              <a:rPr lang="es-ES_tradnl" smtClean="0"/>
              <a:t>18</a:t>
            </a:fld>
            <a:endParaRPr lang="es-ES_tradnl"/>
          </a:p>
        </p:txBody>
      </p:sp>
    </p:spTree>
    <p:extLst>
      <p:ext uri="{BB962C8B-B14F-4D97-AF65-F5344CB8AC3E}">
        <p14:creationId xmlns:p14="http://schemas.microsoft.com/office/powerpoint/2010/main" val="4292314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Shape 20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pt-BR" sz="1400" b="1" i="0" u="none" strike="noStrike" cap="none" dirty="0">
                <a:solidFill>
                  <a:schemeClr val="dk1"/>
                </a:solidFill>
                <a:latin typeface="Calibri"/>
                <a:ea typeface="Calibri"/>
                <a:cs typeface="Calibri"/>
                <a:sym typeface="Calibri"/>
              </a:rPr>
              <a:t>READ SLIDE (</a:t>
            </a:r>
            <a:r>
              <a:rPr lang="pt-BR" sz="1400" b="1" i="0" u="none" strike="noStrike" cap="none" dirty="0" err="1">
                <a:solidFill>
                  <a:schemeClr val="dk1"/>
                </a:solidFill>
                <a:latin typeface="Calibri"/>
                <a:ea typeface="Calibri"/>
                <a:cs typeface="Calibri"/>
                <a:sym typeface="Calibri"/>
              </a:rPr>
              <a:t>not</a:t>
            </a:r>
            <a:r>
              <a:rPr lang="pt-BR" sz="1400" b="1" i="0" u="none" strike="noStrike" cap="none" dirty="0">
                <a:solidFill>
                  <a:schemeClr val="dk1"/>
                </a:solidFill>
                <a:latin typeface="Calibri"/>
                <a:ea typeface="Calibri"/>
                <a:cs typeface="Calibri"/>
                <a:sym typeface="Calibri"/>
              </a:rPr>
              <a:t> </a:t>
            </a:r>
            <a:r>
              <a:rPr lang="pt-BR" sz="1400" b="1" i="0" u="none" strike="noStrike" cap="none" dirty="0" err="1">
                <a:solidFill>
                  <a:schemeClr val="dk1"/>
                </a:solidFill>
                <a:latin typeface="Calibri"/>
                <a:ea typeface="Calibri"/>
                <a:cs typeface="Calibri"/>
                <a:sym typeface="Calibri"/>
              </a:rPr>
              <a:t>review</a:t>
            </a:r>
            <a:r>
              <a:rPr lang="pt-BR" sz="1400" b="1" i="0" u="none" strike="noStrike" cap="none" dirty="0">
                <a:solidFill>
                  <a:schemeClr val="dk1"/>
                </a:solidFill>
                <a:latin typeface="Calibri"/>
                <a:ea typeface="Calibri"/>
                <a:cs typeface="Calibri"/>
                <a:sym typeface="Calibri"/>
              </a:rPr>
              <a:t>, </a:t>
            </a:r>
            <a:r>
              <a:rPr lang="pt-BR" sz="1400" b="1" i="0" u="none" strike="noStrike" cap="none" dirty="0" err="1">
                <a:solidFill>
                  <a:schemeClr val="dk1"/>
                </a:solidFill>
                <a:latin typeface="Calibri"/>
                <a:ea typeface="Calibri"/>
                <a:cs typeface="Calibri"/>
                <a:sym typeface="Calibri"/>
              </a:rPr>
              <a:t>same</a:t>
            </a:r>
            <a:r>
              <a:rPr lang="pt-BR" sz="1400" b="1" i="0" u="none" strike="noStrike" cap="none" dirty="0">
                <a:solidFill>
                  <a:schemeClr val="dk1"/>
                </a:solidFill>
                <a:latin typeface="Calibri"/>
                <a:ea typeface="Calibri"/>
                <a:cs typeface="Calibri"/>
                <a:sym typeface="Calibri"/>
              </a:rPr>
              <a:t> </a:t>
            </a:r>
            <a:r>
              <a:rPr lang="pt-BR" sz="1400" b="1" i="0" u="none" strike="noStrike" cap="none" dirty="0" err="1">
                <a:solidFill>
                  <a:schemeClr val="dk1"/>
                </a:solidFill>
                <a:latin typeface="Calibri"/>
                <a:ea typeface="Calibri"/>
                <a:cs typeface="Calibri"/>
                <a:sym typeface="Calibri"/>
              </a:rPr>
              <a:t>of</a:t>
            </a:r>
            <a:r>
              <a:rPr lang="pt-BR" sz="1400" b="1" i="0" u="none" strike="noStrike" cap="none" dirty="0">
                <a:solidFill>
                  <a:schemeClr val="dk1"/>
                </a:solidFill>
                <a:latin typeface="Calibri"/>
                <a:ea typeface="Calibri"/>
                <a:cs typeface="Calibri"/>
                <a:sym typeface="Calibri"/>
              </a:rPr>
              <a:t> </a:t>
            </a:r>
            <a:r>
              <a:rPr lang="pt-BR" sz="1400" b="1" i="0" u="none" strike="noStrike" cap="none" dirty="0" err="1">
                <a:solidFill>
                  <a:schemeClr val="dk1"/>
                </a:solidFill>
                <a:latin typeface="Calibri"/>
                <a:ea typeface="Calibri"/>
                <a:cs typeface="Calibri"/>
                <a:sym typeface="Calibri"/>
              </a:rPr>
              <a:t>the</a:t>
            </a:r>
            <a:r>
              <a:rPr lang="pt-BR" sz="1400" b="1" i="0" u="none" strike="noStrike" cap="none" dirty="0">
                <a:solidFill>
                  <a:schemeClr val="dk1"/>
                </a:solidFill>
                <a:latin typeface="Calibri"/>
                <a:ea typeface="Calibri"/>
                <a:cs typeface="Calibri"/>
                <a:sym typeface="Calibri"/>
              </a:rPr>
              <a:t> slides)</a:t>
            </a:r>
          </a:p>
          <a:p>
            <a:pPr marL="0" marR="0" lvl="0" indent="0" algn="l" rtl="0">
              <a:lnSpc>
                <a:spcPct val="100000"/>
              </a:lnSpc>
              <a:spcBef>
                <a:spcPts val="0"/>
              </a:spcBef>
              <a:spcAft>
                <a:spcPts val="0"/>
              </a:spcAft>
              <a:buClr>
                <a:schemeClr val="dk1"/>
              </a:buClr>
              <a:buSzPts val="1800"/>
              <a:buFont typeface="Calibri"/>
              <a:buNone/>
            </a:pPr>
            <a:endParaRPr sz="1400" dirty="0"/>
          </a:p>
          <a:p>
            <a:pPr marL="342900" lvl="0" indent="-289560" algn="just" rtl="0">
              <a:lnSpc>
                <a:spcPct val="80000"/>
              </a:lnSpc>
              <a:spcBef>
                <a:spcPts val="0"/>
              </a:spcBef>
              <a:spcAft>
                <a:spcPts val="0"/>
              </a:spcAft>
              <a:buClr>
                <a:schemeClr val="dk1"/>
              </a:buClr>
              <a:buSzPts val="1400"/>
              <a:buChar char="•"/>
            </a:pPr>
            <a:r>
              <a:rPr lang="pt-BR" sz="1400" dirty="0" err="1">
                <a:latin typeface="Cambria"/>
                <a:ea typeface="Cambria"/>
                <a:cs typeface="Cambria"/>
                <a:sym typeface="Cambria"/>
              </a:rPr>
              <a:t>Presidents</a:t>
            </a:r>
            <a:r>
              <a:rPr lang="pt-BR" sz="1400" dirty="0">
                <a:latin typeface="Cambria"/>
                <a:ea typeface="Cambria"/>
                <a:cs typeface="Cambria"/>
                <a:sym typeface="Cambria"/>
              </a:rPr>
              <a:t> </a:t>
            </a:r>
            <a:r>
              <a:rPr lang="pt-BR" sz="1400" dirty="0" err="1">
                <a:latin typeface="Cambria"/>
                <a:ea typeface="Cambria"/>
                <a:cs typeface="Cambria"/>
                <a:sym typeface="Cambria"/>
              </a:rPr>
              <a:t>having</a:t>
            </a:r>
            <a:r>
              <a:rPr lang="pt-BR" sz="1400" dirty="0">
                <a:latin typeface="Cambria"/>
                <a:ea typeface="Cambria"/>
                <a:cs typeface="Cambria"/>
                <a:sym typeface="Cambria"/>
              </a:rPr>
              <a:t> </a:t>
            </a:r>
            <a:r>
              <a:rPr lang="pt-BR" sz="1400" dirty="0" err="1">
                <a:latin typeface="Cambria"/>
                <a:ea typeface="Cambria"/>
                <a:cs typeface="Cambria"/>
                <a:sym typeface="Cambria"/>
              </a:rPr>
              <a:t>broader</a:t>
            </a:r>
            <a:r>
              <a:rPr lang="pt-BR" sz="1400" dirty="0">
                <a:latin typeface="Cambria"/>
                <a:ea typeface="Cambria"/>
                <a:cs typeface="Cambria"/>
                <a:sym typeface="Cambria"/>
              </a:rPr>
              <a:t> </a:t>
            </a:r>
            <a:r>
              <a:rPr lang="pt-BR" sz="1400" dirty="0" err="1">
                <a:latin typeface="Cambria"/>
                <a:ea typeface="Cambria"/>
                <a:cs typeface="Cambria"/>
                <a:sym typeface="Cambria"/>
              </a:rPr>
              <a:t>discretion</a:t>
            </a:r>
            <a:r>
              <a:rPr lang="pt-BR" sz="1400" dirty="0">
                <a:latin typeface="Cambria"/>
                <a:ea typeface="Cambria"/>
                <a:cs typeface="Cambria"/>
                <a:sym typeface="Cambria"/>
              </a:rPr>
              <a:t>, </a:t>
            </a:r>
            <a:r>
              <a:rPr lang="pt-BR" sz="1400" dirty="0" err="1">
                <a:latin typeface="Cambria"/>
                <a:ea typeface="Cambria"/>
                <a:cs typeface="Cambria"/>
                <a:sym typeface="Cambria"/>
              </a:rPr>
              <a:t>backed</a:t>
            </a:r>
            <a:r>
              <a:rPr lang="pt-BR" sz="1400" dirty="0">
                <a:latin typeface="Cambria"/>
                <a:ea typeface="Cambria"/>
                <a:cs typeface="Cambria"/>
                <a:sym typeface="Cambria"/>
              </a:rPr>
              <a:t> </a:t>
            </a:r>
            <a:r>
              <a:rPr lang="pt-BR" sz="1400" dirty="0" err="1">
                <a:latin typeface="Cambria"/>
                <a:ea typeface="Cambria"/>
                <a:cs typeface="Cambria"/>
                <a:sym typeface="Cambria"/>
              </a:rPr>
              <a:t>by</a:t>
            </a:r>
            <a:r>
              <a:rPr lang="pt-BR" sz="1400" dirty="0">
                <a:latin typeface="Cambria"/>
                <a:ea typeface="Cambria"/>
                <a:cs typeface="Cambria"/>
                <a:sym typeface="Cambria"/>
              </a:rPr>
              <a:t> </a:t>
            </a:r>
            <a:r>
              <a:rPr lang="pt-BR" sz="1400" dirty="0" err="1">
                <a:latin typeface="Cambria"/>
                <a:ea typeface="Cambria"/>
                <a:cs typeface="Cambria"/>
                <a:sym typeface="Cambria"/>
              </a:rPr>
              <a:t>political</a:t>
            </a:r>
            <a:r>
              <a:rPr lang="pt-BR" sz="1400" dirty="0">
                <a:latin typeface="Cambria"/>
                <a:ea typeface="Cambria"/>
                <a:cs typeface="Cambria"/>
                <a:sym typeface="Cambria"/>
              </a:rPr>
              <a:t> </a:t>
            </a:r>
            <a:r>
              <a:rPr lang="pt-BR" sz="1400" dirty="0" err="1">
                <a:latin typeface="Cambria"/>
                <a:ea typeface="Cambria"/>
                <a:cs typeface="Cambria"/>
                <a:sym typeface="Cambria"/>
              </a:rPr>
              <a:t>majorities</a:t>
            </a:r>
            <a:r>
              <a:rPr lang="pt-BR" sz="1400" dirty="0">
                <a:latin typeface="Cambria"/>
                <a:ea typeface="Cambria"/>
                <a:cs typeface="Cambria"/>
                <a:sym typeface="Cambria"/>
              </a:rPr>
              <a:t> </a:t>
            </a:r>
            <a:r>
              <a:rPr lang="pt-BR" sz="1400" dirty="0" err="1">
                <a:latin typeface="Cambria"/>
                <a:ea typeface="Cambria"/>
                <a:cs typeface="Cambria"/>
                <a:sym typeface="Cambria"/>
              </a:rPr>
              <a:t>and</a:t>
            </a:r>
            <a:r>
              <a:rPr lang="pt-BR" sz="1400" dirty="0">
                <a:latin typeface="Cambria"/>
                <a:ea typeface="Cambria"/>
                <a:cs typeface="Cambria"/>
                <a:sym typeface="Cambria"/>
              </a:rPr>
              <a:t> </a:t>
            </a:r>
            <a:r>
              <a:rPr lang="pt-BR" sz="1400" dirty="0" err="1">
                <a:latin typeface="Cambria"/>
                <a:ea typeface="Cambria"/>
                <a:cs typeface="Cambria"/>
                <a:sym typeface="Cambria"/>
              </a:rPr>
              <a:t>large</a:t>
            </a:r>
            <a:r>
              <a:rPr lang="pt-BR" sz="1400" dirty="0">
                <a:latin typeface="Cambria"/>
                <a:ea typeface="Cambria"/>
                <a:cs typeface="Cambria"/>
                <a:sym typeface="Cambria"/>
              </a:rPr>
              <a:t> </a:t>
            </a:r>
            <a:r>
              <a:rPr lang="pt-BR" sz="1400" dirty="0" err="1">
                <a:latin typeface="Cambria"/>
                <a:ea typeface="Cambria"/>
                <a:cs typeface="Cambria"/>
                <a:sym typeface="Cambria"/>
              </a:rPr>
              <a:t>EOPs</a:t>
            </a:r>
            <a:r>
              <a:rPr lang="pt-BR" sz="1400" dirty="0">
                <a:latin typeface="Cambria"/>
                <a:ea typeface="Cambria"/>
                <a:cs typeface="Cambria"/>
                <a:sym typeface="Cambria"/>
              </a:rPr>
              <a:t>, </a:t>
            </a:r>
            <a:r>
              <a:rPr lang="pt-BR" sz="1400" dirty="0" err="1">
                <a:latin typeface="Cambria"/>
                <a:ea typeface="Cambria"/>
                <a:cs typeface="Cambria"/>
                <a:sym typeface="Cambria"/>
              </a:rPr>
              <a:t>tend</a:t>
            </a:r>
            <a:r>
              <a:rPr lang="pt-BR" sz="1400" dirty="0">
                <a:latin typeface="Cambria"/>
                <a:ea typeface="Cambria"/>
                <a:cs typeface="Cambria"/>
                <a:sym typeface="Cambria"/>
              </a:rPr>
              <a:t> </a:t>
            </a:r>
            <a:r>
              <a:rPr lang="pt-BR" sz="1400" dirty="0" err="1">
                <a:latin typeface="Cambria"/>
                <a:ea typeface="Cambria"/>
                <a:cs typeface="Cambria"/>
                <a:sym typeface="Cambria"/>
              </a:rPr>
              <a:t>to</a:t>
            </a:r>
            <a:r>
              <a:rPr lang="pt-BR" sz="1400" dirty="0">
                <a:latin typeface="Cambria"/>
                <a:ea typeface="Cambria"/>
                <a:cs typeface="Cambria"/>
                <a:sym typeface="Cambria"/>
              </a:rPr>
              <a:t> resort </a:t>
            </a:r>
            <a:r>
              <a:rPr lang="pt-BR" sz="1400" dirty="0" err="1">
                <a:latin typeface="Cambria"/>
                <a:ea typeface="Cambria"/>
                <a:cs typeface="Cambria"/>
                <a:sym typeface="Cambria"/>
              </a:rPr>
              <a:t>to</a:t>
            </a:r>
            <a:r>
              <a:rPr lang="pt-BR" sz="1400" dirty="0">
                <a:latin typeface="Cambria"/>
                <a:ea typeface="Cambria"/>
                <a:cs typeface="Cambria"/>
                <a:sym typeface="Cambria"/>
              </a:rPr>
              <a:t> </a:t>
            </a:r>
            <a:r>
              <a:rPr lang="pt-BR" sz="1400" dirty="0" err="1">
                <a:latin typeface="Cambria"/>
                <a:ea typeface="Cambria"/>
                <a:cs typeface="Cambria"/>
                <a:sym typeface="Cambria"/>
              </a:rPr>
              <a:t>larger</a:t>
            </a:r>
            <a:r>
              <a:rPr lang="pt-BR" sz="1400" dirty="0">
                <a:latin typeface="Cambria"/>
                <a:ea typeface="Cambria"/>
                <a:cs typeface="Cambria"/>
                <a:sym typeface="Cambria"/>
              </a:rPr>
              <a:t> </a:t>
            </a:r>
            <a:r>
              <a:rPr lang="pt-BR" sz="1400" dirty="0" err="1">
                <a:latin typeface="Cambria"/>
                <a:ea typeface="Cambria"/>
                <a:cs typeface="Cambria"/>
                <a:sym typeface="Cambria"/>
              </a:rPr>
              <a:t>numbers</a:t>
            </a:r>
            <a:r>
              <a:rPr lang="pt-BR" sz="1400" dirty="0">
                <a:latin typeface="Cambria"/>
                <a:ea typeface="Cambria"/>
                <a:cs typeface="Cambria"/>
                <a:sym typeface="Cambria"/>
              </a:rPr>
              <a:t> </a:t>
            </a:r>
            <a:r>
              <a:rPr lang="pt-BR" sz="1400" dirty="0" err="1">
                <a:latin typeface="Cambria"/>
                <a:ea typeface="Cambria"/>
                <a:cs typeface="Cambria"/>
                <a:sym typeface="Cambria"/>
              </a:rPr>
              <a:t>of</a:t>
            </a:r>
            <a:r>
              <a:rPr lang="pt-BR" sz="1400" dirty="0">
                <a:latin typeface="Cambria"/>
                <a:ea typeface="Cambria"/>
                <a:cs typeface="Cambria"/>
                <a:sym typeface="Cambria"/>
              </a:rPr>
              <a:t> </a:t>
            </a:r>
            <a:r>
              <a:rPr lang="pt-BR" sz="1400" dirty="0" err="1">
                <a:latin typeface="Cambria"/>
                <a:ea typeface="Cambria"/>
                <a:cs typeface="Cambria"/>
                <a:sym typeface="Cambria"/>
              </a:rPr>
              <a:t>decrees</a:t>
            </a:r>
            <a:r>
              <a:rPr lang="pt-BR" sz="1400" dirty="0">
                <a:latin typeface="Cambria"/>
                <a:ea typeface="Cambria"/>
                <a:cs typeface="Cambria"/>
                <a:sym typeface="Cambria"/>
              </a:rPr>
              <a:t>. </a:t>
            </a:r>
            <a:endParaRPr sz="1400" dirty="0"/>
          </a:p>
          <a:p>
            <a:pPr marL="342900" lvl="0" indent="-200660" algn="just" rtl="0">
              <a:lnSpc>
                <a:spcPct val="80000"/>
              </a:lnSpc>
              <a:spcBef>
                <a:spcPts val="448"/>
              </a:spcBef>
              <a:spcAft>
                <a:spcPts val="0"/>
              </a:spcAft>
              <a:buClr>
                <a:schemeClr val="dk1"/>
              </a:buClr>
              <a:buSzPts val="2240"/>
              <a:buFont typeface="Arial"/>
              <a:buNone/>
            </a:pPr>
            <a:endParaRPr sz="1400" dirty="0">
              <a:latin typeface="Cambria"/>
              <a:ea typeface="Cambria"/>
              <a:cs typeface="Cambria"/>
              <a:sym typeface="Cambria"/>
            </a:endParaRPr>
          </a:p>
          <a:p>
            <a:pPr marL="342900" lvl="0" indent="-289560" algn="just" rtl="0">
              <a:lnSpc>
                <a:spcPct val="80000"/>
              </a:lnSpc>
              <a:spcBef>
                <a:spcPts val="448"/>
              </a:spcBef>
              <a:spcAft>
                <a:spcPts val="0"/>
              </a:spcAft>
              <a:buClr>
                <a:schemeClr val="dk1"/>
              </a:buClr>
              <a:buSzPts val="1400"/>
              <a:buChar char="•"/>
            </a:pPr>
            <a:r>
              <a:rPr lang="pt-BR" sz="1400" dirty="0">
                <a:latin typeface="Cambria"/>
                <a:ea typeface="Cambria"/>
                <a:cs typeface="Cambria"/>
                <a:sym typeface="Cambria"/>
              </a:rPr>
              <a:t>However, these trends are tempered by political dynamics that work to restrain unilateral politics:</a:t>
            </a:r>
            <a:endParaRPr sz="1400" dirty="0"/>
          </a:p>
          <a:p>
            <a:pPr marL="342900" lvl="0" indent="-200660" algn="just" rtl="0">
              <a:lnSpc>
                <a:spcPct val="80000"/>
              </a:lnSpc>
              <a:spcBef>
                <a:spcPts val="448"/>
              </a:spcBef>
              <a:spcAft>
                <a:spcPts val="0"/>
              </a:spcAft>
              <a:buClr>
                <a:schemeClr val="dk1"/>
              </a:buClr>
              <a:buSzPts val="2240"/>
              <a:buFont typeface="Arial"/>
              <a:buNone/>
            </a:pPr>
            <a:endParaRPr sz="1400" dirty="0">
              <a:latin typeface="Cambria"/>
              <a:ea typeface="Cambria"/>
              <a:cs typeface="Cambria"/>
              <a:sym typeface="Cambria"/>
            </a:endParaRPr>
          </a:p>
          <a:p>
            <a:pPr marL="742950" lvl="1" indent="-250190" algn="just" rtl="0">
              <a:lnSpc>
                <a:spcPct val="80000"/>
              </a:lnSpc>
              <a:spcBef>
                <a:spcPts val="392"/>
              </a:spcBef>
              <a:spcAft>
                <a:spcPts val="0"/>
              </a:spcAft>
              <a:buClr>
                <a:schemeClr val="dk1"/>
              </a:buClr>
              <a:buSzPts val="1400"/>
              <a:buFont typeface="Noto Sans Symbols"/>
              <a:buChar char="✓"/>
            </a:pPr>
            <a:r>
              <a:rPr lang="pt-BR" sz="1400" dirty="0">
                <a:latin typeface="Cambria"/>
                <a:ea typeface="Cambria"/>
                <a:cs typeface="Cambria"/>
                <a:sym typeface="Cambria"/>
              </a:rPr>
              <a:t>The </a:t>
            </a:r>
            <a:r>
              <a:rPr lang="pt-BR" sz="1400" dirty="0" err="1">
                <a:latin typeface="Cambria"/>
                <a:ea typeface="Cambria"/>
                <a:cs typeface="Cambria"/>
                <a:sym typeface="Cambria"/>
              </a:rPr>
              <a:t>effect</a:t>
            </a:r>
            <a:r>
              <a:rPr lang="pt-BR" sz="1400" dirty="0">
                <a:latin typeface="Cambria"/>
                <a:ea typeface="Cambria"/>
                <a:cs typeface="Cambria"/>
                <a:sym typeface="Cambria"/>
              </a:rPr>
              <a:t> </a:t>
            </a:r>
            <a:r>
              <a:rPr lang="pt-BR" sz="1400" dirty="0" err="1">
                <a:latin typeface="Cambria"/>
                <a:ea typeface="Cambria"/>
                <a:cs typeface="Cambria"/>
                <a:sym typeface="Cambria"/>
              </a:rPr>
              <a:t>of</a:t>
            </a:r>
            <a:r>
              <a:rPr lang="pt-BR" sz="1400" dirty="0">
                <a:latin typeface="Cambria"/>
                <a:ea typeface="Cambria"/>
                <a:cs typeface="Cambria"/>
                <a:sym typeface="Cambria"/>
              </a:rPr>
              <a:t> </a:t>
            </a:r>
            <a:r>
              <a:rPr lang="pt-BR" sz="1400" dirty="0" err="1">
                <a:latin typeface="Cambria"/>
                <a:ea typeface="Cambria"/>
                <a:cs typeface="Cambria"/>
                <a:sym typeface="Cambria"/>
              </a:rPr>
              <a:t>greater</a:t>
            </a:r>
            <a:r>
              <a:rPr lang="pt-BR" sz="1400" dirty="0">
                <a:latin typeface="Cambria"/>
                <a:ea typeface="Cambria"/>
                <a:cs typeface="Cambria"/>
                <a:sym typeface="Cambria"/>
              </a:rPr>
              <a:t> </a:t>
            </a:r>
            <a:r>
              <a:rPr lang="pt-BR" sz="1400" dirty="0" err="1">
                <a:latin typeface="Cambria"/>
                <a:ea typeface="Cambria"/>
                <a:cs typeface="Cambria"/>
                <a:sym typeface="Cambria"/>
              </a:rPr>
              <a:t>legislative</a:t>
            </a:r>
            <a:r>
              <a:rPr lang="pt-BR" sz="1400" dirty="0">
                <a:latin typeface="Cambria"/>
                <a:ea typeface="Cambria"/>
                <a:cs typeface="Cambria"/>
                <a:sym typeface="Cambria"/>
              </a:rPr>
              <a:t> </a:t>
            </a:r>
            <a:r>
              <a:rPr lang="pt-BR" sz="1400" dirty="0" err="1">
                <a:latin typeface="Cambria"/>
                <a:ea typeface="Cambria"/>
                <a:cs typeface="Cambria"/>
                <a:sym typeface="Cambria"/>
              </a:rPr>
              <a:t>power</a:t>
            </a:r>
            <a:r>
              <a:rPr lang="pt-BR" sz="1400" dirty="0">
                <a:latin typeface="Cambria"/>
                <a:ea typeface="Cambria"/>
                <a:cs typeface="Cambria"/>
                <a:sym typeface="Cambria"/>
              </a:rPr>
              <a:t> </a:t>
            </a:r>
            <a:r>
              <a:rPr lang="pt-BR" sz="1400" dirty="0" err="1">
                <a:latin typeface="Cambria"/>
                <a:ea typeface="Cambria"/>
                <a:cs typeface="Cambria"/>
                <a:sym typeface="Cambria"/>
              </a:rPr>
              <a:t>is</a:t>
            </a:r>
            <a:r>
              <a:rPr lang="pt-BR" sz="1400" dirty="0">
                <a:latin typeface="Cambria"/>
                <a:ea typeface="Cambria"/>
                <a:cs typeface="Cambria"/>
                <a:sym typeface="Cambria"/>
              </a:rPr>
              <a:t> </a:t>
            </a:r>
            <a:r>
              <a:rPr lang="pt-BR" sz="1400" dirty="0" err="1">
                <a:latin typeface="Cambria"/>
                <a:ea typeface="Cambria"/>
                <a:cs typeface="Cambria"/>
                <a:sym typeface="Cambria"/>
              </a:rPr>
              <a:t>not</a:t>
            </a:r>
            <a:r>
              <a:rPr lang="pt-BR" sz="1400" dirty="0">
                <a:latin typeface="Cambria"/>
                <a:ea typeface="Cambria"/>
                <a:cs typeface="Cambria"/>
                <a:sym typeface="Cambria"/>
              </a:rPr>
              <a:t> </a:t>
            </a:r>
            <a:r>
              <a:rPr lang="pt-BR" sz="1400" dirty="0" err="1">
                <a:latin typeface="Cambria"/>
                <a:ea typeface="Cambria"/>
                <a:cs typeface="Cambria"/>
                <a:sym typeface="Cambria"/>
              </a:rPr>
              <a:t>the</a:t>
            </a:r>
            <a:r>
              <a:rPr lang="pt-BR" sz="1400" dirty="0">
                <a:latin typeface="Cambria"/>
                <a:ea typeface="Cambria"/>
                <a:cs typeface="Cambria"/>
                <a:sym typeface="Cambria"/>
              </a:rPr>
              <a:t> </a:t>
            </a:r>
            <a:r>
              <a:rPr lang="pt-BR" sz="1400" dirty="0" err="1">
                <a:latin typeface="Cambria"/>
                <a:ea typeface="Cambria"/>
                <a:cs typeface="Cambria"/>
                <a:sym typeface="Cambria"/>
              </a:rPr>
              <a:t>same</a:t>
            </a:r>
            <a:r>
              <a:rPr lang="pt-BR" sz="1400" dirty="0">
                <a:latin typeface="Cambria"/>
                <a:ea typeface="Cambria"/>
                <a:cs typeface="Cambria"/>
                <a:sym typeface="Cambria"/>
              </a:rPr>
              <a:t> </a:t>
            </a:r>
            <a:r>
              <a:rPr lang="pt-BR" sz="1400" dirty="0" err="1">
                <a:latin typeface="Cambria"/>
                <a:ea typeface="Cambria"/>
                <a:cs typeface="Cambria"/>
                <a:sym typeface="Cambria"/>
              </a:rPr>
              <a:t>when</a:t>
            </a:r>
            <a:r>
              <a:rPr lang="pt-BR" sz="1400" dirty="0">
                <a:latin typeface="Cambria"/>
                <a:ea typeface="Cambria"/>
                <a:cs typeface="Cambria"/>
                <a:sym typeface="Cambria"/>
              </a:rPr>
              <a:t> </a:t>
            </a:r>
            <a:r>
              <a:rPr lang="pt-BR" sz="1400" dirty="0" err="1">
                <a:latin typeface="Cambria"/>
                <a:ea typeface="Cambria"/>
                <a:cs typeface="Cambria"/>
                <a:sym typeface="Cambria"/>
              </a:rPr>
              <a:t>the</a:t>
            </a:r>
            <a:r>
              <a:rPr lang="pt-BR" sz="1400" dirty="0">
                <a:latin typeface="Cambria"/>
                <a:ea typeface="Cambria"/>
                <a:cs typeface="Cambria"/>
                <a:sym typeface="Cambria"/>
              </a:rPr>
              <a:t> </a:t>
            </a:r>
            <a:r>
              <a:rPr lang="pt-BR" sz="1400" dirty="0" err="1">
                <a:latin typeface="Cambria"/>
                <a:ea typeface="Cambria"/>
                <a:cs typeface="Cambria"/>
                <a:sym typeface="Cambria"/>
              </a:rPr>
              <a:t>presidents</a:t>
            </a:r>
            <a:r>
              <a:rPr lang="pt-BR" sz="1400" dirty="0">
                <a:latin typeface="Cambria"/>
                <a:ea typeface="Cambria"/>
                <a:cs typeface="Cambria"/>
                <a:sym typeface="Cambria"/>
              </a:rPr>
              <a:t> </a:t>
            </a:r>
            <a:r>
              <a:rPr lang="pt-BR" sz="1400" dirty="0" err="1">
                <a:latin typeface="Cambria"/>
                <a:ea typeface="Cambria"/>
                <a:cs typeface="Cambria"/>
                <a:sym typeface="Cambria"/>
              </a:rPr>
              <a:t>bring</a:t>
            </a:r>
            <a:r>
              <a:rPr lang="pt-BR" sz="1400" dirty="0">
                <a:latin typeface="Cambria"/>
                <a:ea typeface="Cambria"/>
                <a:cs typeface="Cambria"/>
                <a:sym typeface="Cambria"/>
              </a:rPr>
              <a:t> </a:t>
            </a:r>
            <a:r>
              <a:rPr lang="pt-BR" sz="1400" dirty="0" err="1">
                <a:latin typeface="Cambria"/>
                <a:ea typeface="Cambria"/>
                <a:cs typeface="Cambria"/>
                <a:sym typeface="Cambria"/>
              </a:rPr>
              <a:t>other</a:t>
            </a:r>
            <a:r>
              <a:rPr lang="pt-BR" sz="1400" dirty="0">
                <a:latin typeface="Cambria"/>
                <a:ea typeface="Cambria"/>
                <a:cs typeface="Cambria"/>
                <a:sym typeface="Cambria"/>
              </a:rPr>
              <a:t> </a:t>
            </a:r>
            <a:r>
              <a:rPr lang="pt-BR" sz="1400" dirty="0" err="1">
                <a:latin typeface="Cambria"/>
                <a:ea typeface="Cambria"/>
                <a:cs typeface="Cambria"/>
                <a:sym typeface="Cambria"/>
              </a:rPr>
              <a:t>parties</a:t>
            </a:r>
            <a:r>
              <a:rPr lang="pt-BR" sz="1400" dirty="0">
                <a:latin typeface="Cambria"/>
                <a:ea typeface="Cambria"/>
                <a:cs typeface="Cambria"/>
                <a:sym typeface="Cambria"/>
              </a:rPr>
              <a:t> </a:t>
            </a:r>
            <a:r>
              <a:rPr lang="pt-BR" sz="1400" dirty="0" err="1">
                <a:latin typeface="Cambria"/>
                <a:ea typeface="Cambria"/>
                <a:cs typeface="Cambria"/>
                <a:sym typeface="Cambria"/>
              </a:rPr>
              <a:t>to</a:t>
            </a:r>
            <a:r>
              <a:rPr lang="pt-BR" sz="1400" dirty="0">
                <a:latin typeface="Cambria"/>
                <a:ea typeface="Cambria"/>
                <a:cs typeface="Cambria"/>
                <a:sym typeface="Cambria"/>
              </a:rPr>
              <a:t> </a:t>
            </a:r>
            <a:r>
              <a:rPr lang="pt-BR" sz="1400" dirty="0" err="1">
                <a:latin typeface="Cambria"/>
                <a:ea typeface="Cambria"/>
                <a:cs typeface="Cambria"/>
                <a:sym typeface="Cambria"/>
              </a:rPr>
              <a:t>the</a:t>
            </a:r>
            <a:r>
              <a:rPr lang="pt-BR" sz="1400" dirty="0">
                <a:latin typeface="Cambria"/>
                <a:ea typeface="Cambria"/>
                <a:cs typeface="Cambria"/>
                <a:sym typeface="Cambria"/>
              </a:rPr>
              <a:t> </a:t>
            </a:r>
            <a:r>
              <a:rPr lang="pt-BR" sz="1400" dirty="0" err="1">
                <a:latin typeface="Cambria"/>
                <a:ea typeface="Cambria"/>
                <a:cs typeface="Cambria"/>
                <a:sym typeface="Cambria"/>
              </a:rPr>
              <a:t>cabinet</a:t>
            </a:r>
            <a:r>
              <a:rPr lang="pt-BR" sz="1400" dirty="0">
                <a:latin typeface="Cambria"/>
                <a:ea typeface="Cambria"/>
                <a:cs typeface="Cambria"/>
                <a:sym typeface="Cambria"/>
              </a:rPr>
              <a:t> </a:t>
            </a:r>
            <a:r>
              <a:rPr lang="pt-BR" sz="1400" dirty="0" err="1">
                <a:latin typeface="Cambria"/>
                <a:ea typeface="Cambria"/>
                <a:cs typeface="Cambria"/>
                <a:sym typeface="Cambria"/>
              </a:rPr>
              <a:t>table</a:t>
            </a:r>
            <a:r>
              <a:rPr lang="pt-BR" sz="1400" dirty="0">
                <a:latin typeface="Cambria"/>
                <a:ea typeface="Cambria"/>
                <a:cs typeface="Cambria"/>
                <a:sym typeface="Cambria"/>
              </a:rPr>
              <a:t>. </a:t>
            </a:r>
            <a:endParaRPr sz="1400" dirty="0"/>
          </a:p>
          <a:p>
            <a:pPr marL="342900" lvl="0" indent="-200660" algn="just" rtl="0">
              <a:lnSpc>
                <a:spcPct val="80000"/>
              </a:lnSpc>
              <a:spcBef>
                <a:spcPts val="448"/>
              </a:spcBef>
              <a:spcAft>
                <a:spcPts val="0"/>
              </a:spcAft>
              <a:buClr>
                <a:schemeClr val="dk1"/>
              </a:buClr>
              <a:buSzPts val="2240"/>
              <a:buFont typeface="Arial"/>
              <a:buNone/>
            </a:pPr>
            <a:endParaRPr sz="1400" dirty="0">
              <a:latin typeface="Cambria"/>
              <a:ea typeface="Cambria"/>
              <a:cs typeface="Cambria"/>
              <a:sym typeface="Cambria"/>
            </a:endParaRPr>
          </a:p>
          <a:p>
            <a:pPr marL="742950" lvl="1" indent="-250190" algn="just" rtl="0">
              <a:lnSpc>
                <a:spcPct val="80000"/>
              </a:lnSpc>
              <a:spcBef>
                <a:spcPts val="392"/>
              </a:spcBef>
              <a:spcAft>
                <a:spcPts val="0"/>
              </a:spcAft>
              <a:buClr>
                <a:schemeClr val="dk1"/>
              </a:buClr>
              <a:buSzPts val="1400"/>
              <a:buFont typeface="Noto Sans Symbols"/>
              <a:buChar char="✓"/>
            </a:pPr>
            <a:r>
              <a:rPr lang="pt-BR" sz="1400" dirty="0">
                <a:latin typeface="Cambria"/>
                <a:ea typeface="Cambria"/>
                <a:cs typeface="Cambria"/>
                <a:sym typeface="Cambria"/>
              </a:rPr>
              <a:t>If majority status is obtained through coalition, and presidents face parties more powerful than their own at this table, they will probably be more prudent about using decrees.</a:t>
            </a:r>
          </a:p>
          <a:p>
            <a:pPr marL="742950" lvl="1" indent="-250190" algn="just" rtl="0">
              <a:lnSpc>
                <a:spcPct val="80000"/>
              </a:lnSpc>
              <a:spcBef>
                <a:spcPts val="392"/>
              </a:spcBef>
              <a:spcAft>
                <a:spcPts val="0"/>
              </a:spcAft>
              <a:buClr>
                <a:schemeClr val="dk1"/>
              </a:buClr>
              <a:buSzPts val="1400"/>
              <a:buFont typeface="Noto Sans Symbols"/>
              <a:buChar char="✓"/>
            </a:pPr>
            <a:endParaRPr lang="pt-BR" sz="1400" dirty="0">
              <a:solidFill>
                <a:schemeClr val="dk1"/>
              </a:solidFill>
              <a:latin typeface="Cambria"/>
              <a:ea typeface="Cambria"/>
              <a:sym typeface="Cambria"/>
            </a:endParaRPr>
          </a:p>
          <a:p>
            <a:pPr marL="742950" lvl="1" indent="-250190" algn="just" rtl="0">
              <a:lnSpc>
                <a:spcPct val="80000"/>
              </a:lnSpc>
              <a:spcBef>
                <a:spcPts val="392"/>
              </a:spcBef>
              <a:spcAft>
                <a:spcPts val="0"/>
              </a:spcAft>
              <a:buClr>
                <a:schemeClr val="dk1"/>
              </a:buClr>
              <a:buSzPts val="1400"/>
              <a:buFont typeface="Noto Sans Symbols"/>
              <a:buChar char="✓"/>
            </a:pPr>
            <a:r>
              <a:rPr lang="en-US" sz="1400" dirty="0">
                <a:solidFill>
                  <a:schemeClr val="dk1"/>
                </a:solidFill>
                <a:latin typeface="Garamond" panose="02020404030301010803" pitchFamily="18" charset="0"/>
                <a:sym typeface="Cambria"/>
              </a:rPr>
              <a:t>Administrative decrees may be a useful tool for the president to avoid or manage crises when political constraints are taken seriously! </a:t>
            </a:r>
            <a:endParaRPr lang="en-US" sz="1400" dirty="0">
              <a:latin typeface="Garamond" panose="02020404030301010803" pitchFamily="18" charset="0"/>
            </a:endParaRPr>
          </a:p>
          <a:p>
            <a:pPr marL="742950" lvl="1" indent="-250190" algn="just" rtl="0">
              <a:lnSpc>
                <a:spcPct val="80000"/>
              </a:lnSpc>
              <a:spcBef>
                <a:spcPts val="392"/>
              </a:spcBef>
              <a:spcAft>
                <a:spcPts val="0"/>
              </a:spcAft>
              <a:buClr>
                <a:schemeClr val="dk1"/>
              </a:buClr>
              <a:buSzPts val="1400"/>
              <a:buFont typeface="Noto Sans Symbols"/>
              <a:buChar char="✓"/>
            </a:pPr>
            <a:endParaRPr sz="1400" dirty="0"/>
          </a:p>
        </p:txBody>
      </p:sp>
      <p:sp>
        <p:nvSpPr>
          <p:cNvPr id="203" name="Shape 20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1176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variations in the prevalence of the topics across the presidents, revealing difference in the targets of these decrees:</a:t>
            </a:r>
          </a:p>
          <a:p>
            <a:endParaRPr lang="en-US" dirty="0"/>
          </a:p>
          <a:p>
            <a:r>
              <a:rPr lang="en-US" dirty="0"/>
              <a:t>It is important to note that the small proportion of budgetary decisions after Collor derives from the use of non-numbered decrees to implement them. </a:t>
            </a:r>
          </a:p>
          <a:p>
            <a:endParaRPr lang="en-US" dirty="0"/>
          </a:p>
          <a:p>
            <a:r>
              <a:rPr lang="en-US" dirty="0"/>
              <a:t>It is interesting to see how the prevalence of personnel regulation during the short period of </a:t>
            </a:r>
            <a:r>
              <a:rPr lang="en-US" dirty="0" err="1"/>
              <a:t>Temer</a:t>
            </a:r>
            <a:r>
              <a:rPr lang="en-US" dirty="0"/>
              <a:t> and the first months of Bolsonaro government: two administration pursuing reforms of civil service and in the state structures. </a:t>
            </a:r>
          </a:p>
          <a:p>
            <a:endParaRPr lang="en-US" dirty="0"/>
          </a:p>
          <a:p>
            <a:r>
              <a:rPr lang="en-US" dirty="0"/>
              <a:t>Then, this initial analysis of decree contends reveals really interesting differences across presidents, reinforcing our point that political conditions temper the unilateral politics</a:t>
            </a:r>
          </a:p>
        </p:txBody>
      </p:sp>
      <p:sp>
        <p:nvSpPr>
          <p:cNvPr id="4" name="Slide Number Placeholder 3"/>
          <p:cNvSpPr>
            <a:spLocks noGrp="1"/>
          </p:cNvSpPr>
          <p:nvPr>
            <p:ph type="sldNum" sz="quarter" idx="5"/>
          </p:nvPr>
        </p:nvSpPr>
        <p:spPr/>
        <p:txBody>
          <a:bodyPr/>
          <a:lstStyle/>
          <a:p>
            <a:fld id="{EC868707-C8E5-C242-8CB3-8727B654A118}" type="slidenum">
              <a:rPr lang="es-ES_tradnl" smtClean="0"/>
              <a:t>20</a:t>
            </a:fld>
            <a:endParaRPr lang="es-ES_tradnl"/>
          </a:p>
        </p:txBody>
      </p:sp>
    </p:spTree>
    <p:extLst>
      <p:ext uri="{BB962C8B-B14F-4D97-AF65-F5344CB8AC3E}">
        <p14:creationId xmlns:p14="http://schemas.microsoft.com/office/powerpoint/2010/main" val="48421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Shape 9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1" indent="-146050" algn="l" rtl="0">
              <a:lnSpc>
                <a:spcPct val="100000"/>
              </a:lnSpc>
              <a:spcBef>
                <a:spcPts val="0"/>
              </a:spcBef>
              <a:spcAft>
                <a:spcPts val="0"/>
              </a:spcAft>
              <a:buClr>
                <a:srgbClr val="FF0000"/>
              </a:buClr>
              <a:buSzPts val="1400"/>
              <a:buFont typeface="Garamond"/>
              <a:buChar char="-"/>
            </a:pPr>
            <a:r>
              <a:rPr lang="pt-BR" sz="1400" b="0" i="0" u="none" strike="noStrike" cap="none" dirty="0">
                <a:solidFill>
                  <a:srgbClr val="FF0000"/>
                </a:solidFill>
                <a:latin typeface="Garamond"/>
                <a:ea typeface="Garamond"/>
                <a:cs typeface="Garamond"/>
                <a:sym typeface="Garamond"/>
              </a:rPr>
              <a:t>What moved us to analyze these unilateral actions, to undestand the motives behind more and more frequent facebook posts, tweets from presidents claiming credit for their administrative decrees, like:</a:t>
            </a:r>
          </a:p>
          <a:p>
            <a:pPr marL="171450" marR="0" lvl="1" indent="-146050" algn="l" rtl="0">
              <a:lnSpc>
                <a:spcPct val="100000"/>
              </a:lnSpc>
              <a:spcBef>
                <a:spcPts val="0"/>
              </a:spcBef>
              <a:spcAft>
                <a:spcPts val="0"/>
              </a:spcAft>
              <a:buClr>
                <a:srgbClr val="FF0000"/>
              </a:buClr>
              <a:buSzPts val="1400"/>
              <a:buFont typeface="Garamond"/>
              <a:buChar char="-"/>
            </a:pPr>
            <a:endParaRPr lang="pt-BR" sz="1400" b="0" i="0" u="none" strike="noStrike" cap="none" dirty="0">
              <a:solidFill>
                <a:srgbClr val="FF0000"/>
              </a:solidFill>
              <a:latin typeface="Garamond"/>
              <a:sym typeface="Garamond"/>
            </a:endParaRPr>
          </a:p>
          <a:p>
            <a:pPr marL="171450" marR="0" lvl="1" indent="-146050" algn="l" rtl="0">
              <a:lnSpc>
                <a:spcPct val="100000"/>
              </a:lnSpc>
              <a:spcBef>
                <a:spcPts val="0"/>
              </a:spcBef>
              <a:spcAft>
                <a:spcPts val="0"/>
              </a:spcAft>
              <a:buClr>
                <a:srgbClr val="FF0000"/>
              </a:buClr>
              <a:buSzPts val="1400"/>
              <a:buFont typeface="Garamond"/>
              <a:buChar char="-"/>
            </a:pPr>
            <a:r>
              <a:rPr lang="pt-BR" sz="1400" b="0" i="0" u="none" strike="noStrike" cap="none" dirty="0">
                <a:solidFill>
                  <a:srgbClr val="FF0000"/>
                </a:solidFill>
                <a:latin typeface="Garamond"/>
                <a:sym typeface="Garamond"/>
              </a:rPr>
              <a:t>The latest decree of President Bolsonaro, last week, </a:t>
            </a:r>
            <a:r>
              <a:rPr lang="en-US" sz="1200" b="0" i="0" kern="1200" dirty="0">
                <a:solidFill>
                  <a:schemeClr val="tx1"/>
                </a:solidFill>
                <a:effectLst/>
                <a:latin typeface="+mn-lt"/>
                <a:ea typeface="+mn-ea"/>
                <a:cs typeface="+mn-cs"/>
              </a:rPr>
              <a:t>made it easier for Brazilians to buy guns and ammunition with administrative directives “relaxing gun-control laws took effect in Brazil on Wednesday, boosting access to foreign-made firearms and ammunition, raising limits on how much ammunition a gun owner can purchase, and letting gun enthusiasts carry loaded weapons to shooting clubs.”</a:t>
            </a:r>
          </a:p>
          <a:p>
            <a:pPr marL="171450" marR="0" lvl="1" indent="-146050" algn="l" rtl="0">
              <a:lnSpc>
                <a:spcPct val="100000"/>
              </a:lnSpc>
              <a:spcBef>
                <a:spcPts val="0"/>
              </a:spcBef>
              <a:spcAft>
                <a:spcPts val="0"/>
              </a:spcAft>
              <a:buClr>
                <a:srgbClr val="FF0000"/>
              </a:buClr>
              <a:buSzPts val="1400"/>
              <a:buFont typeface="Garamond"/>
              <a:buChar char="-"/>
            </a:pPr>
            <a:endParaRPr lang="pt-BR" sz="1400" b="0" dirty="0"/>
          </a:p>
          <a:p>
            <a:pPr marL="171450" marR="0" lvl="1" indent="-133350" algn="l" rtl="0">
              <a:lnSpc>
                <a:spcPct val="100000"/>
              </a:lnSpc>
              <a:spcBef>
                <a:spcPts val="0"/>
              </a:spcBef>
              <a:spcAft>
                <a:spcPts val="0"/>
              </a:spcAft>
              <a:buClr>
                <a:srgbClr val="FF0000"/>
              </a:buClr>
              <a:buSzPts val="1200"/>
              <a:buFont typeface="Garamond"/>
              <a:buChar char="-"/>
            </a:pPr>
            <a:r>
              <a:rPr lang="pt-BR" sz="1400" b="0" i="0" u="none" strike="noStrike" cap="none" dirty="0">
                <a:solidFill>
                  <a:srgbClr val="FF0000"/>
                </a:solidFill>
                <a:latin typeface="Garamond"/>
                <a:ea typeface="Garamond"/>
                <a:cs typeface="Garamond"/>
                <a:sym typeface="Garamond"/>
              </a:rPr>
              <a:t>Bachelet, from Chile, announced a profound change in the  education policy, initially motivated by administrative decrees.</a:t>
            </a:r>
          </a:p>
          <a:p>
            <a:pPr marL="171450" marR="0" lvl="1" indent="-133350" algn="l" rtl="0">
              <a:lnSpc>
                <a:spcPct val="100000"/>
              </a:lnSpc>
              <a:spcBef>
                <a:spcPts val="0"/>
              </a:spcBef>
              <a:spcAft>
                <a:spcPts val="0"/>
              </a:spcAft>
              <a:buClr>
                <a:srgbClr val="FF0000"/>
              </a:buClr>
              <a:buSzPts val="1200"/>
              <a:buFont typeface="Garamond"/>
              <a:buChar char="-"/>
            </a:pPr>
            <a:r>
              <a:rPr lang="pt-BR" sz="1400" b="0" i="0" u="none" strike="noStrike" cap="none" dirty="0">
                <a:solidFill>
                  <a:srgbClr val="FF0000"/>
                </a:solidFill>
                <a:latin typeface="Garamond"/>
                <a:ea typeface="Garamond"/>
                <a:cs typeface="Garamond"/>
                <a:sym typeface="Garamond"/>
              </a:rPr>
              <a:t> </a:t>
            </a:r>
          </a:p>
          <a:p>
            <a:pPr marL="171450" marR="0" lvl="1" indent="-133350" algn="l" rtl="0">
              <a:lnSpc>
                <a:spcPct val="100000"/>
              </a:lnSpc>
              <a:spcBef>
                <a:spcPts val="0"/>
              </a:spcBef>
              <a:spcAft>
                <a:spcPts val="0"/>
              </a:spcAft>
              <a:buClr>
                <a:srgbClr val="FF0000"/>
              </a:buClr>
              <a:buSzPts val="1200"/>
              <a:buFont typeface="Garamond"/>
              <a:buChar char="-"/>
            </a:pPr>
            <a:r>
              <a:rPr lang="pt-BR" sz="1400" b="0" i="0" u="none" strike="noStrike" cap="none" dirty="0">
                <a:solidFill>
                  <a:srgbClr val="FF0000"/>
                </a:solidFill>
                <a:latin typeface="Garamond"/>
                <a:ea typeface="Garamond"/>
                <a:cs typeface="Garamond"/>
                <a:sym typeface="Garamond"/>
              </a:rPr>
              <a:t>Finally, President Santos declared, with activists, new steps inhis policies against sexual discrimination.</a:t>
            </a:r>
          </a:p>
          <a:p>
            <a:pPr marL="171450" marR="0" lvl="1" indent="-133350" algn="l" rtl="0">
              <a:lnSpc>
                <a:spcPct val="100000"/>
              </a:lnSpc>
              <a:spcBef>
                <a:spcPts val="0"/>
              </a:spcBef>
              <a:spcAft>
                <a:spcPts val="0"/>
              </a:spcAft>
              <a:buClr>
                <a:srgbClr val="FF0000"/>
              </a:buClr>
              <a:buSzPts val="1200"/>
              <a:buFont typeface="Garamond"/>
              <a:buChar char="-"/>
            </a:pPr>
            <a:endParaRPr lang="pt-BR" sz="1400" b="0" dirty="0"/>
          </a:p>
          <a:p>
            <a:pPr marL="171450" marR="0" lvl="1" indent="-146050" algn="l" rtl="0">
              <a:lnSpc>
                <a:spcPct val="100000"/>
              </a:lnSpc>
              <a:spcBef>
                <a:spcPts val="0"/>
              </a:spcBef>
              <a:spcAft>
                <a:spcPts val="0"/>
              </a:spcAft>
              <a:buClr>
                <a:srgbClr val="FF0000"/>
              </a:buClr>
              <a:buSzPts val="1400"/>
              <a:buFont typeface="Garamond"/>
              <a:buChar char="-"/>
            </a:pPr>
            <a:r>
              <a:rPr lang="pt-BR" sz="1400" b="0" i="0" u="none" strike="noStrike" cap="none" dirty="0">
                <a:solidFill>
                  <a:srgbClr val="FF0000"/>
                </a:solidFill>
                <a:latin typeface="Garamond"/>
                <a:ea typeface="Garamond"/>
                <a:cs typeface="Garamond"/>
                <a:sym typeface="Garamond"/>
              </a:rPr>
              <a:t>WHY IS IT SURPRISING? BECAUSE SOME OF THESE PRESIDENTS HAVE STRONG LEGISLATIVE POWERS TO APPROVE LAWS ON THIS POLICIES BUT, NEVERTHELESS, DECIDED TO IMPLEMENT THEM </a:t>
            </a:r>
            <a:r>
              <a:rPr lang="pt-BR" sz="1400" b="0" dirty="0">
                <a:solidFill>
                  <a:srgbClr val="FF0000"/>
                </a:solidFill>
                <a:latin typeface="Garamond"/>
                <a:ea typeface="Garamond"/>
                <a:cs typeface="Garamond"/>
                <a:sym typeface="Garamond"/>
              </a:rPr>
              <a:t>THROUGH</a:t>
            </a:r>
            <a:r>
              <a:rPr lang="pt-BR" sz="1400" b="0" i="0" u="none" strike="noStrike" cap="none" dirty="0">
                <a:solidFill>
                  <a:srgbClr val="FF0000"/>
                </a:solidFill>
                <a:latin typeface="Garamond"/>
                <a:ea typeface="Garamond"/>
                <a:cs typeface="Garamond"/>
                <a:sym typeface="Garamond"/>
              </a:rPr>
              <a:t> DECREES.</a:t>
            </a:r>
            <a:endParaRPr lang="pt-BR" sz="1400" b="0" dirty="0"/>
          </a:p>
          <a:p>
            <a:pPr marL="171450" marR="0" lvl="1" indent="-57150" algn="l" rtl="0">
              <a:lnSpc>
                <a:spcPct val="100000"/>
              </a:lnSpc>
              <a:spcBef>
                <a:spcPts val="0"/>
              </a:spcBef>
              <a:spcAft>
                <a:spcPts val="0"/>
              </a:spcAft>
              <a:buClr>
                <a:schemeClr val="dk1"/>
              </a:buClr>
              <a:buSzPts val="1800"/>
              <a:buFont typeface="Calibri"/>
              <a:buNone/>
            </a:pPr>
            <a:endParaRPr lang="pt-BR" sz="1400" b="0" i="0" u="none" strike="noStrike" cap="none" dirty="0">
              <a:solidFill>
                <a:srgbClr val="FF0000"/>
              </a:solidFill>
              <a:latin typeface="Garamond"/>
              <a:ea typeface="Garamond"/>
              <a:cs typeface="Garamond"/>
              <a:sym typeface="Garamond"/>
            </a:endParaRPr>
          </a:p>
          <a:p>
            <a:pPr marL="171450" marR="0" lvl="1" indent="-146050" algn="l" rtl="0">
              <a:lnSpc>
                <a:spcPct val="100000"/>
              </a:lnSpc>
              <a:spcBef>
                <a:spcPts val="0"/>
              </a:spcBef>
              <a:spcAft>
                <a:spcPts val="0"/>
              </a:spcAft>
              <a:buClr>
                <a:srgbClr val="FF0000"/>
              </a:buClr>
              <a:buSzPts val="1400"/>
              <a:buFont typeface="Garamond"/>
              <a:buChar char="-"/>
            </a:pPr>
            <a:r>
              <a:rPr lang="pt-BR" sz="1400" b="0" i="0" u="none" strike="noStrike" cap="none" dirty="0">
                <a:solidFill>
                  <a:srgbClr val="FF0000"/>
                </a:solidFill>
                <a:latin typeface="Garamond"/>
                <a:ea typeface="Garamond"/>
                <a:cs typeface="Garamond"/>
                <a:sym typeface="Garamond"/>
              </a:rPr>
              <a:t>SO, OUR AIM IS TO UNDERSTAND, IN A COMPARATIVE PERSPECTIVE, WHY AND TO WHAT EXTENT PRESIDENTS RESORT TO ADMINISTRATIVE DECREES TO IMPLEMENT THEIR PREFERRED POLICIES.</a:t>
            </a:r>
            <a:endParaRPr lang="pt-BR" sz="1400" b="0" dirty="0"/>
          </a:p>
          <a:p>
            <a:pPr marL="171450" marR="0" lvl="1" indent="-146050" algn="l" rtl="0">
              <a:lnSpc>
                <a:spcPct val="100000"/>
              </a:lnSpc>
              <a:spcBef>
                <a:spcPts val="0"/>
              </a:spcBef>
              <a:spcAft>
                <a:spcPts val="0"/>
              </a:spcAft>
              <a:buClr>
                <a:srgbClr val="FF0000"/>
              </a:buClr>
              <a:buSzPts val="1400"/>
              <a:buFont typeface="Garamond"/>
              <a:buChar char="-"/>
            </a:pPr>
            <a:endParaRPr lang="pt-BR" sz="1400" b="1" i="0" u="none" strike="noStrike" cap="none" dirty="0">
              <a:solidFill>
                <a:srgbClr val="FF0000"/>
              </a:solidFill>
              <a:latin typeface="Garamond"/>
              <a:ea typeface="Garamond"/>
              <a:cs typeface="Garamond"/>
              <a:sym typeface="Garamond"/>
            </a:endParaRPr>
          </a:p>
          <a:p>
            <a:pPr marL="171450" marR="0" lvl="1" indent="-146050" algn="l" rtl="0">
              <a:lnSpc>
                <a:spcPct val="100000"/>
              </a:lnSpc>
              <a:spcBef>
                <a:spcPts val="0"/>
              </a:spcBef>
              <a:spcAft>
                <a:spcPts val="0"/>
              </a:spcAft>
              <a:buClr>
                <a:srgbClr val="FF0000"/>
              </a:buClr>
              <a:buSzPts val="1400"/>
              <a:buFont typeface="Garamond"/>
              <a:buChar char="-"/>
            </a:pPr>
            <a:endParaRPr lang="en-US" sz="1400" b="1" i="0" u="none" strike="noStrike" cap="none" dirty="0">
              <a:solidFill>
                <a:srgbClr val="FF0000"/>
              </a:solidFill>
              <a:latin typeface="Garamond"/>
              <a:ea typeface="Garamond"/>
              <a:cs typeface="Garamond"/>
              <a:sym typeface="Garamond"/>
            </a:endParaRPr>
          </a:p>
          <a:p>
            <a:pPr marL="171450" marR="0" lvl="1" indent="-57150" algn="l" rtl="0">
              <a:lnSpc>
                <a:spcPct val="100000"/>
              </a:lnSpc>
              <a:spcBef>
                <a:spcPts val="0"/>
              </a:spcBef>
              <a:spcAft>
                <a:spcPts val="0"/>
              </a:spcAft>
              <a:buClr>
                <a:schemeClr val="dk1"/>
              </a:buClr>
              <a:buSzPts val="1800"/>
              <a:buFont typeface="Calibri"/>
              <a:buNone/>
            </a:pPr>
            <a:r>
              <a:rPr lang="en-US" sz="1800" b="1" i="0" u="none" strike="noStrike" cap="none" dirty="0">
                <a:solidFill>
                  <a:srgbClr val="FF0000"/>
                </a:solidFill>
                <a:latin typeface="Garamond"/>
                <a:ea typeface="Garamond"/>
                <a:cs typeface="Garamond"/>
                <a:sym typeface="Garamond"/>
              </a:rPr>
              <a:t>Comments (already reviewed):</a:t>
            </a:r>
          </a:p>
          <a:p>
            <a:pPr marL="171450" marR="0" lvl="1" indent="-57150" algn="l" defTabSz="457200" rtl="0" eaLnBrk="1" fontAlgn="auto" latinLnBrk="0" hangingPunct="1">
              <a:lnSpc>
                <a:spcPct val="100000"/>
              </a:lnSpc>
              <a:spcBef>
                <a:spcPts val="0"/>
              </a:spcBef>
              <a:spcAft>
                <a:spcPts val="0"/>
              </a:spcAft>
              <a:buClr>
                <a:schemeClr val="dk1"/>
              </a:buClr>
              <a:buSzPts val="1800"/>
              <a:buFont typeface="Calibri"/>
              <a:buNone/>
              <a:tabLst/>
              <a:defRPr/>
            </a:pPr>
            <a:r>
              <a:rPr lang="en-US" sz="1200" b="1" kern="1200" dirty="0">
                <a:solidFill>
                  <a:srgbClr val="FF0000"/>
                </a:solidFill>
                <a:effectLst/>
                <a:latin typeface="+mn-lt"/>
                <a:ea typeface="+mn-ea"/>
                <a:cs typeface="+mn-cs"/>
              </a:rPr>
              <a:t>Decrees issued by president Dilma authorized sectoral expenditures that were not foreseen in the annual budgetary law when it was approved. This kind of budgetary adjustment is regulated by laws and, in some situations, a legislative decision is needed. The violation of these laws may lead to the conviction of the incumbent for common crimes or for the crime of responsibility. President </a:t>
            </a:r>
            <a:r>
              <a:rPr lang="en-US" sz="1200" b="1" kern="1200" dirty="0" err="1">
                <a:solidFill>
                  <a:srgbClr val="FF0000"/>
                </a:solidFill>
                <a:effectLst/>
                <a:latin typeface="+mn-lt"/>
                <a:ea typeface="+mn-ea"/>
                <a:cs typeface="+mn-cs"/>
              </a:rPr>
              <a:t>Temer</a:t>
            </a:r>
            <a:r>
              <a:rPr lang="en-US" sz="1200" b="1" kern="1200" dirty="0">
                <a:solidFill>
                  <a:srgbClr val="FF0000"/>
                </a:solidFill>
                <a:effectLst/>
                <a:latin typeface="+mn-lt"/>
                <a:ea typeface="+mn-ea"/>
                <a:cs typeface="+mn-cs"/>
              </a:rPr>
              <a:t> is under investigation for the Decree nº 9.048, May 10, 2017, known as the “decree of the Santos Port” because it regulates the port’s country. Investigators allege that president </a:t>
            </a:r>
            <a:r>
              <a:rPr lang="en-US" sz="1200" b="1" kern="1200" dirty="0" err="1">
                <a:solidFill>
                  <a:srgbClr val="FF0000"/>
                </a:solidFill>
                <a:effectLst/>
                <a:latin typeface="+mn-lt"/>
                <a:ea typeface="+mn-ea"/>
                <a:cs typeface="+mn-cs"/>
              </a:rPr>
              <a:t>Temer</a:t>
            </a:r>
            <a:r>
              <a:rPr lang="en-US" sz="1200" b="1" kern="1200" dirty="0">
                <a:solidFill>
                  <a:srgbClr val="FF0000"/>
                </a:solidFill>
                <a:effectLst/>
                <a:latin typeface="+mn-lt"/>
                <a:ea typeface="+mn-ea"/>
                <a:cs typeface="+mn-cs"/>
              </a:rPr>
              <a:t> accepted bribes in exchange for extending the concessions in the port of Santos for a company.</a:t>
            </a:r>
          </a:p>
        </p:txBody>
      </p:sp>
      <p:sp>
        <p:nvSpPr>
          <p:cNvPr id="94" name="Shape 9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4578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Shape 21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1200" b="0" i="0" u="none" strike="noStrike" cap="none">
                <a:solidFill>
                  <a:schemeClr val="dk1"/>
                </a:solidFill>
                <a:latin typeface="Calibri"/>
                <a:ea typeface="Calibri"/>
                <a:cs typeface="Calibri"/>
                <a:sym typeface="Calibri"/>
              </a:rPr>
              <a:t>QUESTIONS: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16" name="Shape 21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4862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591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Shape 17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a:t>Here some d</a:t>
            </a:r>
            <a:r>
              <a:rPr lang="pt-BR" sz="1200" b="0" i="0" u="none" strike="noStrike" cap="none">
                <a:solidFill>
                  <a:schemeClr val="dk1"/>
                </a:solidFill>
                <a:latin typeface="Calibri"/>
                <a:ea typeface="Calibri"/>
                <a:cs typeface="Calibri"/>
                <a:sym typeface="Calibri"/>
              </a:rPr>
              <a:t>escriptive statistics </a:t>
            </a:r>
            <a:r>
              <a:rPr lang="pt-BR"/>
              <a:t>of our explanatory variables, but let move on to our findings.</a:t>
            </a:r>
            <a:endParaRPr sz="1200" b="0" i="0" u="none" strike="noStrike" cap="none">
              <a:solidFill>
                <a:schemeClr val="dk1"/>
              </a:solidFill>
              <a:latin typeface="Calibri"/>
              <a:ea typeface="Calibri"/>
              <a:cs typeface="Calibri"/>
              <a:sym typeface="Calibri"/>
            </a:endParaRPr>
          </a:p>
        </p:txBody>
      </p:sp>
      <p:sp>
        <p:nvSpPr>
          <p:cNvPr id="174" name="Shape 17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961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Shape 10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400"/>
              <a:buFont typeface="Cambria"/>
              <a:buNone/>
            </a:pPr>
            <a:r>
              <a:rPr lang="pt-BR" sz="1400" b="1" i="0" u="none" strike="noStrike" cap="none" dirty="0">
                <a:solidFill>
                  <a:schemeClr val="dk1"/>
                </a:solidFill>
                <a:latin typeface="Cambria"/>
                <a:ea typeface="Cambria"/>
                <a:cs typeface="Cambria"/>
                <a:sym typeface="Cambria"/>
              </a:rPr>
              <a:t>How can a comparative analysis help us to better understand the frequency of Presidential decrees?</a:t>
            </a:r>
          </a:p>
          <a:p>
            <a:pPr marL="0" marR="0" lvl="0" indent="0" algn="just" rtl="0">
              <a:spcBef>
                <a:spcPts val="0"/>
              </a:spcBef>
              <a:spcAft>
                <a:spcPts val="0"/>
              </a:spcAft>
              <a:buClr>
                <a:schemeClr val="dk1"/>
              </a:buClr>
              <a:buSzPts val="2400"/>
              <a:buFont typeface="Cambria"/>
              <a:buNone/>
            </a:pPr>
            <a:endParaRPr lang="pt-BR" sz="1400" b="1" i="0" u="none" strike="noStrike" cap="none" dirty="0">
              <a:solidFill>
                <a:schemeClr val="dk1"/>
              </a:solidFill>
              <a:latin typeface="Cambria"/>
              <a:ea typeface="Cambria"/>
              <a:cs typeface="Cambria"/>
              <a:sym typeface="Cambria"/>
            </a:endParaRPr>
          </a:p>
          <a:p>
            <a:pPr marL="0" marR="0" lvl="0" indent="0" algn="just" rtl="0">
              <a:spcBef>
                <a:spcPts val="0"/>
              </a:spcBef>
              <a:spcAft>
                <a:spcPts val="0"/>
              </a:spcAft>
              <a:buClr>
                <a:schemeClr val="dk1"/>
              </a:buClr>
              <a:buSzPts val="2400"/>
              <a:buFont typeface="Cambria"/>
              <a:buNone/>
            </a:pPr>
            <a:r>
              <a:rPr lang="pt-BR" sz="1400" b="1" i="0" u="none" strike="noStrike" cap="none" dirty="0">
                <a:solidFill>
                  <a:schemeClr val="dk1"/>
                </a:solidFill>
                <a:latin typeface="Cambria"/>
                <a:ea typeface="Cambria"/>
                <a:cs typeface="Cambria"/>
                <a:sym typeface="Cambria"/>
              </a:rPr>
              <a:t>_ In the US, the literature has considered the constitutional weakness of executive power as an incentive to the issuing of executive orders by the president.</a:t>
            </a:r>
          </a:p>
          <a:p>
            <a:pPr marL="0" marR="0" lvl="0" indent="0" algn="just" rtl="0">
              <a:spcBef>
                <a:spcPts val="0"/>
              </a:spcBef>
              <a:spcAft>
                <a:spcPts val="0"/>
              </a:spcAft>
              <a:buClr>
                <a:schemeClr val="dk1"/>
              </a:buClr>
              <a:buSzPts val="2400"/>
              <a:buFont typeface="Cambria"/>
              <a:buNone/>
            </a:pPr>
            <a:endParaRPr lang="pt-BR" sz="1400" b="1" i="0" u="none" strike="noStrike" cap="none" dirty="0">
              <a:solidFill>
                <a:schemeClr val="dk1"/>
              </a:solidFill>
              <a:latin typeface="Cambria"/>
              <a:ea typeface="Cambria"/>
              <a:cs typeface="Cambria"/>
              <a:sym typeface="Cambria"/>
            </a:endParaRPr>
          </a:p>
          <a:p>
            <a:pPr marL="171450" marR="0" lvl="1" indent="-146050" algn="l" rtl="0">
              <a:lnSpc>
                <a:spcPct val="100000"/>
              </a:lnSpc>
              <a:spcBef>
                <a:spcPts val="0"/>
              </a:spcBef>
              <a:spcAft>
                <a:spcPts val="0"/>
              </a:spcAft>
              <a:buClr>
                <a:srgbClr val="FF0000"/>
              </a:buClr>
              <a:buSzPts val="1400"/>
              <a:buFont typeface="Garamond"/>
              <a:buChar char="-"/>
            </a:pPr>
            <a:r>
              <a:rPr lang="en-US" sz="1400" b="1" i="0" u="none" strike="noStrike" cap="none" dirty="0">
                <a:solidFill>
                  <a:srgbClr val="FF0000"/>
                </a:solidFill>
                <a:latin typeface="Garamond"/>
                <a:ea typeface="Garamond"/>
                <a:cs typeface="Garamond"/>
                <a:sym typeface="Garamond"/>
              </a:rPr>
              <a:t>Conversely, the scholarship on presidentialism in LA countries points out the strong legislative powers of the presidents and, in the same way, assumes</a:t>
            </a:r>
            <a:r>
              <a:rPr lang="en-US" sz="1200" kern="1200" dirty="0">
                <a:solidFill>
                  <a:schemeClr val="tx1"/>
                </a:solidFill>
                <a:effectLst/>
                <a:latin typeface="+mn-lt"/>
                <a:ea typeface="+mn-ea"/>
                <a:cs typeface="+mn-cs"/>
              </a:rPr>
              <a:t> that these are more strategic for the presidents. This literature has paid little attention to the use of executive directives for implementing law, administrative decisions or personnel regulation, as tools to advance presidents’ policy goals, even though they are potentially of low cost.</a:t>
            </a:r>
            <a:endParaRPr lang="pt-BR" sz="1400" b="1" i="0" u="none" strike="noStrike" cap="none" dirty="0">
              <a:solidFill>
                <a:schemeClr val="dk1"/>
              </a:solidFill>
              <a:latin typeface="Cambria"/>
              <a:ea typeface="Cambria"/>
              <a:cs typeface="Cambria"/>
              <a:sym typeface="Cambria"/>
            </a:endParaRPr>
          </a:p>
          <a:p>
            <a:pPr marL="0" marR="0" lvl="0" indent="0" algn="just" rtl="0">
              <a:spcBef>
                <a:spcPts val="0"/>
              </a:spcBef>
              <a:spcAft>
                <a:spcPts val="0"/>
              </a:spcAft>
              <a:buClr>
                <a:schemeClr val="dk1"/>
              </a:buClr>
              <a:buSzPts val="2400"/>
              <a:buFont typeface="Cambria"/>
              <a:buNone/>
            </a:pPr>
            <a:endParaRPr lang="pt-BR" sz="1400" b="1" i="0" u="none" strike="noStrike" cap="none" dirty="0">
              <a:solidFill>
                <a:schemeClr val="dk1"/>
              </a:solidFill>
              <a:latin typeface="Cambria"/>
              <a:ea typeface="+mn-ea"/>
              <a:cs typeface="+mn-cs"/>
              <a:sym typeface="Cambria"/>
            </a:endParaRPr>
          </a:p>
          <a:p>
            <a:pPr marL="0" marR="0" lvl="0" indent="0" algn="just" rtl="0">
              <a:spcBef>
                <a:spcPts val="0"/>
              </a:spcBef>
              <a:spcAft>
                <a:spcPts val="0"/>
              </a:spcAft>
              <a:buClr>
                <a:schemeClr val="dk1"/>
              </a:buClr>
              <a:buSzPts val="2400"/>
              <a:buFont typeface="Cambria"/>
              <a:buNone/>
            </a:pPr>
            <a:r>
              <a:rPr lang="pt-BR" sz="1400" b="1" i="0" u="none" strike="noStrike" cap="none" dirty="0">
                <a:solidFill>
                  <a:schemeClr val="dk1"/>
                </a:solidFill>
                <a:latin typeface="Cambria"/>
                <a:ea typeface="+mn-ea"/>
                <a:cs typeface="+mn-cs"/>
                <a:sym typeface="Cambria"/>
              </a:rPr>
              <a:t>In this paper, we explore the variation of incentives behind the issuing of decrees.</a:t>
            </a:r>
            <a:endParaRPr lang="pt-BR" sz="1400" b="0" i="0" u="none" strike="noStrike" cap="none" dirty="0">
              <a:solidFill>
                <a:schemeClr val="tx1"/>
              </a:solidFill>
              <a:latin typeface="+mn-lt"/>
              <a:ea typeface="+mn-ea"/>
              <a:cs typeface="+mn-cs"/>
              <a:sym typeface="Cambria"/>
            </a:endParaRPr>
          </a:p>
          <a:p>
            <a:pPr marL="0" marR="0" lvl="0" indent="0" algn="just" rtl="0">
              <a:spcBef>
                <a:spcPts val="0"/>
              </a:spcBef>
              <a:spcAft>
                <a:spcPts val="0"/>
              </a:spcAft>
              <a:buClr>
                <a:schemeClr val="dk1"/>
              </a:buClr>
              <a:buSzPts val="2400"/>
              <a:buFont typeface="Cambria"/>
              <a:buNone/>
            </a:pPr>
            <a:endParaRPr sz="1400" b="1" i="0" u="none" strike="noStrike" cap="none" dirty="0">
              <a:solidFill>
                <a:schemeClr val="dk1"/>
              </a:solidFill>
              <a:latin typeface="Cambria"/>
              <a:ea typeface="Cambria"/>
              <a:cs typeface="Cambria"/>
              <a:sym typeface="Cambria"/>
            </a:endParaRPr>
          </a:p>
          <a:p>
            <a:pPr marL="0" marR="0" lvl="2" indent="0" algn="l" rtl="0">
              <a:lnSpc>
                <a:spcPct val="100000"/>
              </a:lnSpc>
              <a:spcBef>
                <a:spcPts val="0"/>
              </a:spcBef>
              <a:spcAft>
                <a:spcPts val="0"/>
              </a:spcAft>
              <a:buClr>
                <a:schemeClr val="dk1"/>
              </a:buClr>
              <a:buSzPts val="1200"/>
              <a:buFont typeface="Calibri"/>
              <a:buNone/>
            </a:pPr>
            <a:r>
              <a:rPr lang="en-US" sz="1200" kern="1200" dirty="0">
                <a:solidFill>
                  <a:schemeClr val="tx1"/>
                </a:solidFill>
                <a:effectLst/>
                <a:latin typeface="+mn-lt"/>
                <a:ea typeface="+mn-ea"/>
                <a:cs typeface="+mn-cs"/>
              </a:rPr>
              <a:t>Hence, not only conflicts between congress and the executive matter, for understanding presidential discretion to use administrative powers, but also those resulting from cabinet politics adopted by the president. If it is true, we should travel beyond the US to test this hypothesis.</a:t>
            </a:r>
            <a:endParaRPr sz="1200" b="0" i="0" u="none" strike="noStrike" cap="none" dirty="0">
              <a:solidFill>
                <a:srgbClr val="FF0000"/>
              </a:solidFill>
              <a:latin typeface="Calibri"/>
              <a:ea typeface="Calibri"/>
              <a:cs typeface="Calibri"/>
              <a:sym typeface="Calibri"/>
            </a:endParaRPr>
          </a:p>
        </p:txBody>
      </p:sp>
      <p:sp>
        <p:nvSpPr>
          <p:cNvPr id="106" name="Shape 10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568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Garamond" panose="02020404030301010803" pitchFamily="18" charset="0"/>
              </a:rPr>
              <a:t>Presidential discretion in law-making is defined by a wide array of legislative powers vested in the presidents in LA countries. These include the power to initiate legislation, including constitutional amends, exclusive power to initiate budgetary bills and, mainly, the power to issue decrees having the force of law. This decree authority is vested in the presidents by the Constitution or legislative delegation, and they are associated with the legislative success of the presidents in LA countries.</a:t>
            </a:r>
          </a:p>
          <a:p>
            <a:endParaRPr lang="en-US" sz="1200" b="1" dirty="0">
              <a:latin typeface="Garamond" panose="02020404030301010803" pitchFamily="18" charset="0"/>
            </a:endParaRPr>
          </a:p>
          <a:p>
            <a:r>
              <a:rPr lang="en-US" sz="1200" b="1" dirty="0">
                <a:latin typeface="Garamond" panose="02020404030301010803" pitchFamily="18" charset="0"/>
              </a:rPr>
              <a:t>Given these legislative powers, scholars have being paying less attention to the use of administrative decrees. Only recently, some studies have shown their use for the management of the cabinet and bureaucracies, to implement presidential distributed politics, and to redesign the presidency. In the first part of this project, Mariana Llanos and I have demonstrated that the expansion of the institutional presidency is greater under coalition government. </a:t>
            </a:r>
          </a:p>
          <a:p>
            <a:endParaRPr lang="en-US" sz="1200" b="1" dirty="0">
              <a:latin typeface="Garamond" panose="02020404030301010803" pitchFamily="18" charset="0"/>
            </a:endParaRPr>
          </a:p>
          <a:p>
            <a:r>
              <a:rPr lang="en-US" sz="1200" b="1" dirty="0">
                <a:latin typeface="Garamond" panose="02020404030301010803" pitchFamily="18" charset="0"/>
              </a:rPr>
              <a:t>********</a:t>
            </a:r>
          </a:p>
          <a:p>
            <a:r>
              <a:rPr lang="en-US" sz="1200" b="1" kern="1200" dirty="0">
                <a:solidFill>
                  <a:schemeClr val="tx1"/>
                </a:solidFill>
                <a:effectLst/>
                <a:latin typeface="+mn-lt"/>
                <a:ea typeface="+mn-ea"/>
                <a:cs typeface="+mn-cs"/>
              </a:rPr>
              <a:t>Constitutional executive authority includes decrees issued by the president without previous legislative approval in emergency situations, demanding exceptional measures, such as urgent actions or suspension of rights. </a:t>
            </a:r>
          </a:p>
          <a:p>
            <a:r>
              <a:rPr lang="en-US" sz="1200" b="1" kern="1200" dirty="0">
                <a:solidFill>
                  <a:schemeClr val="tx1"/>
                </a:solidFill>
                <a:effectLst/>
                <a:latin typeface="+mn-lt"/>
                <a:ea typeface="+mn-ea"/>
                <a:cs typeface="+mn-cs"/>
              </a:rPr>
              <a:t>Delegated executive authority requires a legislature’s pre-approval, authorizing the president to issue executive decrees having the force of law. This authorization usually determines the length and scope of this delegated power.</a:t>
            </a:r>
            <a:endParaRPr lang="en-US" sz="1200" b="1" dirty="0">
              <a:latin typeface="Garamond" panose="02020404030301010803" pitchFamily="18" charset="0"/>
            </a:endParaRPr>
          </a:p>
        </p:txBody>
      </p:sp>
      <p:sp>
        <p:nvSpPr>
          <p:cNvPr id="4" name="Slide Number Placeholder 3"/>
          <p:cNvSpPr>
            <a:spLocks noGrp="1"/>
          </p:cNvSpPr>
          <p:nvPr>
            <p:ph type="sldNum" sz="quarter" idx="5"/>
          </p:nvPr>
        </p:nvSpPr>
        <p:spPr/>
        <p:txBody>
          <a:bodyPr/>
          <a:lstStyle/>
          <a:p>
            <a:fld id="{EC868707-C8E5-C242-8CB3-8727B654A118}" type="slidenum">
              <a:rPr lang="es-ES_tradnl" smtClean="0"/>
              <a:t>4</a:t>
            </a:fld>
            <a:endParaRPr lang="es-ES_tradnl"/>
          </a:p>
        </p:txBody>
      </p:sp>
    </p:spTree>
    <p:extLst>
      <p:ext uri="{BB962C8B-B14F-4D97-AF65-F5344CB8AC3E}">
        <p14:creationId xmlns:p14="http://schemas.microsoft.com/office/powerpoint/2010/main" val="185684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Shape 11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Garamond" panose="02020404030301010803" pitchFamily="18" charset="0"/>
              </a:rPr>
              <a:t>Hence, the relevant question is not whether presidents vested with broad legislative powers will or will not resort to the use of administrative powers to pursue their policy goals, but under what conditions they will do so.</a:t>
            </a:r>
            <a:endParaRPr lang="en-US" sz="1400" b="0" i="0" u="none" strike="noStrike" cap="none" dirty="0">
              <a:solidFill>
                <a:schemeClr val="dk1"/>
              </a:solidFill>
              <a:latin typeface="Garamond" panose="02020404030301010803" pitchFamily="18" charset="0"/>
              <a:ea typeface="Cambria"/>
              <a:cs typeface="Cambria"/>
              <a:sym typeface="Cambria"/>
            </a:endParaRPr>
          </a:p>
          <a:p>
            <a:pPr marL="0" marR="0" lvl="0" indent="0" algn="l" rtl="0">
              <a:spcBef>
                <a:spcPts val="0"/>
              </a:spcBef>
              <a:spcAft>
                <a:spcPts val="0"/>
              </a:spcAft>
              <a:buNone/>
            </a:pPr>
            <a:endParaRPr lang="pt-BR" sz="1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400" b="0" i="0" u="none" strike="noStrike" cap="none" dirty="0">
                <a:solidFill>
                  <a:schemeClr val="dk1"/>
                </a:solidFill>
                <a:latin typeface="Calibri"/>
                <a:ea typeface="Calibri"/>
                <a:cs typeface="Calibri"/>
                <a:sym typeface="Calibri"/>
              </a:rPr>
              <a:t>In order to contribute to the broader picture of presidential discretion across presidential systems, our research questions, in this initial phase of this analysis, seek to capture the variation in the use of decrees by presidents and the factors that might explain this variation.</a:t>
            </a:r>
            <a:endParaRPr b="0" dirty="0"/>
          </a:p>
          <a:p>
            <a:pPr marL="0" marR="0" lvl="0" indent="0" algn="l"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4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400" b="0" i="0" u="none" strike="noStrike" cap="none" dirty="0">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1400"/>
              <a:buFont typeface="Cambria"/>
              <a:buNone/>
            </a:pPr>
            <a:r>
              <a:rPr lang="pt-BR" sz="1400" b="0" i="0" u="none" strike="noStrike" cap="none" dirty="0">
                <a:solidFill>
                  <a:schemeClr val="dk1"/>
                </a:solidFill>
                <a:latin typeface="Cambria"/>
                <a:ea typeface="Cambria"/>
                <a:cs typeface="Cambria"/>
                <a:sym typeface="Cambria"/>
              </a:rPr>
              <a:t>FIRST, in Latin American democracies, presidents are very, if not the most, powerful political actors. They control a wide array of powers such as the constitutional resources of vetoes and decrees, the unilateral organization of the executive branch, and political nominations.</a:t>
            </a:r>
            <a:endParaRPr dirty="0"/>
          </a:p>
          <a:p>
            <a:pPr marL="0" marR="0" lvl="0" indent="0" algn="l" rtl="0">
              <a:spcBef>
                <a:spcPts val="0"/>
              </a:spcBef>
              <a:spcAft>
                <a:spcPts val="0"/>
              </a:spcAft>
              <a:buNone/>
            </a:pPr>
            <a:endParaRPr sz="1400" b="0" i="0" u="none" strike="noStrike" cap="none" dirty="0">
              <a:solidFill>
                <a:schemeClr val="dk1"/>
              </a:solidFill>
              <a:latin typeface="Cambria"/>
              <a:ea typeface="Cambria"/>
              <a:cs typeface="Cambria"/>
              <a:sym typeface="Cambria"/>
            </a:endParaRPr>
          </a:p>
          <a:p>
            <a:pPr marL="0" marR="0" lvl="0" indent="0" algn="l" rtl="0">
              <a:spcBef>
                <a:spcPts val="0"/>
              </a:spcBef>
              <a:spcAft>
                <a:spcPts val="0"/>
              </a:spcAft>
              <a:buNone/>
            </a:pPr>
            <a:r>
              <a:rPr lang="pt-BR" sz="1400" b="0" i="0" u="none" strike="noStrike" cap="none" dirty="0">
                <a:solidFill>
                  <a:schemeClr val="dk1"/>
                </a:solidFill>
                <a:latin typeface="Cambria"/>
                <a:ea typeface="Cambria"/>
                <a:cs typeface="Cambria"/>
                <a:sym typeface="Cambria"/>
              </a:rPr>
              <a:t>SECOND, </a:t>
            </a:r>
            <a:r>
              <a:rPr lang="pt-BR" sz="1400" b="0" i="0" u="none" strike="noStrike" cap="none" dirty="0" err="1">
                <a:solidFill>
                  <a:schemeClr val="dk1"/>
                </a:solidFill>
                <a:latin typeface="Cambria"/>
                <a:ea typeface="Cambria"/>
                <a:cs typeface="Cambria"/>
                <a:sym typeface="Cambria"/>
              </a:rPr>
              <a:t>the</a:t>
            </a:r>
            <a:r>
              <a:rPr lang="pt-BR" sz="1400" b="0" i="0" u="none" strike="noStrike" cap="none" dirty="0">
                <a:solidFill>
                  <a:schemeClr val="dk1"/>
                </a:solidFill>
                <a:latin typeface="Cambria"/>
                <a:ea typeface="Cambria"/>
                <a:cs typeface="Cambria"/>
                <a:sym typeface="Cambria"/>
              </a:rPr>
              <a:t> </a:t>
            </a:r>
            <a:r>
              <a:rPr lang="pt-BR" sz="1400" b="0" i="0" u="none" strike="noStrike" cap="none" dirty="0" err="1">
                <a:solidFill>
                  <a:schemeClr val="dk1"/>
                </a:solidFill>
                <a:latin typeface="Cambria"/>
                <a:ea typeface="Cambria"/>
                <a:cs typeface="Cambria"/>
                <a:sym typeface="Cambria"/>
              </a:rPr>
              <a:t>party</a:t>
            </a:r>
            <a:r>
              <a:rPr lang="pt-BR" sz="1400" b="0" i="0" u="none" strike="noStrike" cap="none" dirty="0">
                <a:solidFill>
                  <a:schemeClr val="dk1"/>
                </a:solidFill>
                <a:latin typeface="Cambria"/>
                <a:ea typeface="Cambria"/>
                <a:cs typeface="Cambria"/>
                <a:sym typeface="Cambria"/>
              </a:rPr>
              <a:t> </a:t>
            </a:r>
            <a:r>
              <a:rPr lang="pt-BR" sz="1400" b="0" i="0" u="none" strike="noStrike" cap="none" dirty="0" err="1">
                <a:solidFill>
                  <a:schemeClr val="dk1"/>
                </a:solidFill>
                <a:latin typeface="Cambria"/>
                <a:ea typeface="Cambria"/>
                <a:cs typeface="Cambria"/>
                <a:sym typeface="Cambria"/>
              </a:rPr>
              <a:t>composition</a:t>
            </a:r>
            <a:r>
              <a:rPr lang="pt-BR" sz="1400" b="0" i="0" u="none" strike="noStrike" cap="none" dirty="0">
                <a:solidFill>
                  <a:schemeClr val="dk1"/>
                </a:solidFill>
                <a:latin typeface="Cambria"/>
                <a:ea typeface="Cambria"/>
                <a:cs typeface="Cambria"/>
                <a:sym typeface="Cambria"/>
              </a:rPr>
              <a:t> </a:t>
            </a:r>
            <a:r>
              <a:rPr lang="pt-BR" sz="1400" b="0" i="0" u="none" strike="noStrike" cap="none" dirty="0" err="1">
                <a:solidFill>
                  <a:schemeClr val="dk1"/>
                </a:solidFill>
                <a:latin typeface="Cambria"/>
                <a:ea typeface="Cambria"/>
                <a:cs typeface="Cambria"/>
                <a:sym typeface="Cambria"/>
              </a:rPr>
              <a:t>of</a:t>
            </a:r>
            <a:r>
              <a:rPr lang="pt-BR" sz="1400" b="0" i="0" u="none" strike="noStrike" cap="none" dirty="0">
                <a:solidFill>
                  <a:schemeClr val="dk1"/>
                </a:solidFill>
                <a:latin typeface="Cambria"/>
                <a:ea typeface="Cambria"/>
                <a:cs typeface="Cambria"/>
                <a:sym typeface="Cambria"/>
              </a:rPr>
              <a:t> </a:t>
            </a:r>
            <a:r>
              <a:rPr lang="pt-BR" sz="1400" b="0" i="0" u="none" strike="noStrike" cap="none" dirty="0" err="1">
                <a:solidFill>
                  <a:schemeClr val="dk1"/>
                </a:solidFill>
                <a:latin typeface="Cambria"/>
                <a:ea typeface="Cambria"/>
                <a:cs typeface="Cambria"/>
                <a:sym typeface="Cambria"/>
              </a:rPr>
              <a:t>the</a:t>
            </a:r>
            <a:r>
              <a:rPr lang="pt-BR" sz="1400" b="0" i="0" u="none" strike="noStrike" cap="none" dirty="0">
                <a:solidFill>
                  <a:schemeClr val="dk1"/>
                </a:solidFill>
                <a:latin typeface="Cambria"/>
                <a:ea typeface="Cambria"/>
                <a:cs typeface="Cambria"/>
                <a:sym typeface="Cambria"/>
              </a:rPr>
              <a:t> </a:t>
            </a:r>
            <a:r>
              <a:rPr lang="pt-BR" sz="1400" b="0" i="0" u="none" strike="noStrike" cap="none" dirty="0" err="1">
                <a:solidFill>
                  <a:schemeClr val="dk1"/>
                </a:solidFill>
                <a:latin typeface="Cambria"/>
                <a:ea typeface="Cambria"/>
                <a:cs typeface="Cambria"/>
                <a:sym typeface="Cambria"/>
              </a:rPr>
              <a:t>governments</a:t>
            </a:r>
            <a:r>
              <a:rPr lang="pt-BR" sz="1400" b="0" i="0" u="none" strike="noStrike" cap="none" dirty="0">
                <a:solidFill>
                  <a:schemeClr val="dk1"/>
                </a:solidFill>
                <a:latin typeface="Cambria"/>
                <a:ea typeface="Cambria"/>
                <a:cs typeface="Cambria"/>
                <a:sym typeface="Cambria"/>
              </a:rPr>
              <a:t> </a:t>
            </a:r>
            <a:r>
              <a:rPr lang="pt-BR" sz="1400" b="0" i="0" u="none" strike="noStrike" cap="none" dirty="0" err="1">
                <a:solidFill>
                  <a:schemeClr val="dk1"/>
                </a:solidFill>
                <a:latin typeface="Cambria"/>
                <a:ea typeface="Cambria"/>
                <a:cs typeface="Cambria"/>
                <a:sym typeface="Cambria"/>
              </a:rPr>
              <a:t>differs</a:t>
            </a:r>
            <a:r>
              <a:rPr lang="pt-BR" sz="1400" b="0" i="0" u="none" strike="noStrike" cap="none" dirty="0">
                <a:solidFill>
                  <a:schemeClr val="dk1"/>
                </a:solidFill>
                <a:latin typeface="Cambria"/>
                <a:ea typeface="Cambria"/>
                <a:cs typeface="Cambria"/>
                <a:sym typeface="Cambria"/>
              </a:rPr>
              <a:t> </a:t>
            </a:r>
            <a:r>
              <a:rPr lang="pt-BR" sz="1400" b="0" i="0" u="none" strike="noStrike" cap="none" dirty="0" err="1">
                <a:solidFill>
                  <a:schemeClr val="dk1"/>
                </a:solidFill>
                <a:latin typeface="Cambria"/>
                <a:ea typeface="Cambria"/>
                <a:cs typeface="Cambria"/>
                <a:sym typeface="Cambria"/>
              </a:rPr>
              <a:t>alongside</a:t>
            </a:r>
            <a:r>
              <a:rPr lang="pt-BR" sz="1400" b="0" i="0" u="none" strike="noStrike" cap="none" dirty="0">
                <a:solidFill>
                  <a:schemeClr val="dk1"/>
                </a:solidFill>
                <a:latin typeface="Cambria"/>
                <a:ea typeface="Cambria"/>
                <a:cs typeface="Cambria"/>
                <a:sym typeface="Cambria"/>
              </a:rPr>
              <a:t> </a:t>
            </a:r>
            <a:r>
              <a:rPr lang="pt-BR" sz="1400" b="0" i="0" u="none" strike="noStrike" cap="none" dirty="0" err="1">
                <a:solidFill>
                  <a:schemeClr val="dk1"/>
                </a:solidFill>
                <a:latin typeface="Cambria"/>
                <a:ea typeface="Cambria"/>
                <a:cs typeface="Cambria"/>
                <a:sym typeface="Cambria"/>
              </a:rPr>
              <a:t>the</a:t>
            </a:r>
            <a:r>
              <a:rPr lang="pt-BR" sz="1400" b="0" i="0" u="none" strike="noStrike" cap="none" dirty="0">
                <a:solidFill>
                  <a:schemeClr val="dk1"/>
                </a:solidFill>
                <a:latin typeface="Cambria"/>
                <a:ea typeface="Cambria"/>
                <a:cs typeface="Cambria"/>
                <a:sym typeface="Cambria"/>
              </a:rPr>
              <a:t> countries. With the increasing fragmentation of the party systems, some Latin American presidents have strategically built coalitions and multi-party cabinets in order to achieve legislative majorities.</a:t>
            </a:r>
            <a:endParaRPr sz="1400" b="0" i="0" u="none" strike="noStrike" cap="none" dirty="0">
              <a:solidFill>
                <a:schemeClr val="dk1"/>
              </a:solidFill>
              <a:latin typeface="Cambria"/>
              <a:ea typeface="Cambria"/>
              <a:cs typeface="Cambria"/>
              <a:sym typeface="Cambria"/>
            </a:endParaRPr>
          </a:p>
        </p:txBody>
      </p:sp>
      <p:sp>
        <p:nvSpPr>
          <p:cNvPr id="113" name="Shape 11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472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Shape 11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noProof="0" dirty="0">
                <a:solidFill>
                  <a:schemeClr val="dk1"/>
                </a:solidFill>
                <a:latin typeface="Calibri"/>
                <a:ea typeface="Calibri"/>
                <a:cs typeface="Calibri"/>
                <a:sym typeface="Calibri"/>
              </a:rPr>
              <a:t>We follow the scholarship on unilateral politics, exploring the consequences of the weakness or strength of the constitutional and partisan powers of the president. </a:t>
            </a:r>
          </a:p>
          <a:p>
            <a:pPr marL="0" marR="0" lvl="0" indent="0" algn="l" rtl="0">
              <a:spcBef>
                <a:spcPts val="0"/>
              </a:spcBef>
              <a:spcAft>
                <a:spcPts val="0"/>
              </a:spcAft>
              <a:buNone/>
            </a:pPr>
            <a:endParaRPr lang="en-US" sz="1400" noProof="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cap="none" noProof="0" dirty="0">
                <a:solidFill>
                  <a:schemeClr val="dk1"/>
                </a:solidFill>
                <a:latin typeface="Calibri"/>
                <a:ea typeface="Calibri"/>
                <a:cs typeface="Calibri"/>
                <a:sym typeface="Calibri"/>
              </a:rPr>
              <a:t>However, we disentangle presidents’ partisan powers in two directions: inter-branch and intra-cabinet conflicts. Cabinet conflicts are the variable of main interest in our analysis, because it is a source of presidential weakness that is less considered by LA scholarship on presidentialism. </a:t>
            </a:r>
            <a:r>
              <a:rPr lang="en-US" sz="1400" kern="1200" dirty="0">
                <a:solidFill>
                  <a:schemeClr val="tx1"/>
                </a:solidFill>
                <a:effectLst/>
                <a:latin typeface="+mn-lt"/>
                <a:ea typeface="+mn-ea"/>
                <a:cs typeface="+mn-cs"/>
              </a:rPr>
              <a:t>Intra-cabinet conflicts can put pressure on the president, politically and administratively, to use more decrees for the horizontal coordination of departments, centralization of decisions, and control of ministers and bureaucracies under their command.</a:t>
            </a:r>
            <a:r>
              <a:rPr lang="en-US" sz="1600" dirty="0">
                <a:effectLst/>
              </a:rPr>
              <a:t> </a:t>
            </a:r>
            <a:endParaRPr lang="en-US" sz="1600" b="0" i="0" u="none" strike="noStrike" cap="none" noProof="0" dirty="0">
              <a:solidFill>
                <a:schemeClr val="dk1"/>
              </a:solidFill>
              <a:latin typeface="+mn-lt"/>
              <a:ea typeface="Calibri"/>
              <a:cs typeface="Calibri"/>
              <a:sym typeface="Calibri"/>
            </a:endParaRPr>
          </a:p>
          <a:p>
            <a:pPr marL="0" marR="0" lvl="0" indent="0" algn="l" rtl="0">
              <a:spcBef>
                <a:spcPts val="0"/>
              </a:spcBef>
              <a:spcAft>
                <a:spcPts val="0"/>
              </a:spcAft>
              <a:buNone/>
            </a:pPr>
            <a:endParaRPr lang="en-US" sz="1400" b="0" i="0" u="none" strike="noStrike" cap="none" noProof="0" dirty="0">
              <a:solidFill>
                <a:schemeClr val="dk1"/>
              </a:solidFill>
              <a:latin typeface="Calibri"/>
              <a:ea typeface="Calibri"/>
              <a:cs typeface="Calibri"/>
              <a:sym typeface="Calibri"/>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cap="none" noProof="0" dirty="0">
                <a:solidFill>
                  <a:schemeClr val="dk1"/>
                </a:solidFill>
                <a:latin typeface="Calibri"/>
                <a:ea typeface="Calibri"/>
                <a:cs typeface="Calibri"/>
                <a:sym typeface="Calibri"/>
              </a:rPr>
              <a:t>We argue that presidents are motived to act unilaterally not only to get around hostile legislatures, but also deal with pressure from cabinet parties and keep tabs </a:t>
            </a:r>
            <a:r>
              <a:rPr lang="en-US" sz="1400" b="0" i="0" u="none" strike="noStrike" cap="none" noProof="0" dirty="0">
                <a:solidFill>
                  <a:schemeClr val="dk1"/>
                </a:solidFill>
                <a:latin typeface="+mn-lt"/>
                <a:ea typeface="Calibri"/>
                <a:cs typeface="Calibri"/>
                <a:sym typeface="Calibri"/>
              </a:rPr>
              <a:t>on cabinet members and bureaucracies.</a:t>
            </a:r>
            <a:endParaRPr lang="en-US" sz="1100" b="0" i="0" u="sng" strike="noStrike" cap="none" noProof="0" dirty="0">
              <a:solidFill>
                <a:schemeClr val="dk1"/>
              </a:solidFill>
              <a:latin typeface="Cambria"/>
              <a:ea typeface="Cambria"/>
              <a:cs typeface="Cambria"/>
              <a:sym typeface="Cambria"/>
            </a:endParaRPr>
          </a:p>
          <a:p>
            <a:pPr marL="0" marR="0" lvl="0" indent="0" algn="l" rtl="0">
              <a:spcBef>
                <a:spcPts val="0"/>
              </a:spcBef>
              <a:spcAft>
                <a:spcPts val="0"/>
              </a:spcAft>
              <a:buNone/>
            </a:pPr>
            <a:endParaRPr sz="1400"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20" name="Shape 12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751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Shape 12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noProof="0" dirty="0">
                <a:solidFill>
                  <a:schemeClr val="dk1"/>
                </a:solidFill>
                <a:latin typeface="Calibri"/>
                <a:ea typeface="Calibri"/>
                <a:cs typeface="Calibri"/>
                <a:sym typeface="Calibri"/>
              </a:rPr>
              <a:t>What do we count as an administrative decree? As I mentioned before, it doesn’t include decrees having the force of law: administrative decrees are issued after a legislative decision or as an autonomous administrative decision.</a:t>
            </a:r>
          </a:p>
          <a:p>
            <a:pPr marL="0" marR="0" lvl="0" indent="0" algn="l" rtl="0">
              <a:spcBef>
                <a:spcPts val="0"/>
              </a:spcBef>
              <a:spcAft>
                <a:spcPts val="0"/>
              </a:spcAft>
              <a:buNone/>
            </a:pPr>
            <a:endParaRPr lang="en-US" sz="1200" b="0" i="0" u="none" strike="noStrike" cap="none" noProof="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noProof="0" dirty="0">
                <a:solidFill>
                  <a:schemeClr val="dk1"/>
                </a:solidFill>
                <a:latin typeface="Calibri"/>
                <a:ea typeface="Calibri"/>
                <a:cs typeface="Calibri"/>
                <a:sym typeface="Calibri"/>
              </a:rPr>
              <a:t>To implement this model, we classify all decrees and, after, count as administrative decree only those classified as:</a:t>
            </a:r>
          </a:p>
          <a:p>
            <a:pPr marL="0" marR="0" lvl="0" indent="0" algn="l" rtl="0">
              <a:spcBef>
                <a:spcPts val="0"/>
              </a:spcBef>
              <a:spcAft>
                <a:spcPts val="0"/>
              </a:spcAft>
              <a:buNone/>
            </a:pPr>
            <a:endParaRPr lang="en-US" noProof="0" dirty="0"/>
          </a:p>
          <a:p>
            <a:pPr marL="0" marR="0" lvl="0" indent="0" algn="l" rtl="0">
              <a:spcBef>
                <a:spcPts val="0"/>
              </a:spcBef>
              <a:spcAft>
                <a:spcPts val="0"/>
              </a:spcAft>
              <a:buNone/>
            </a:pPr>
            <a:r>
              <a:rPr lang="en-US" sz="1200" b="1" i="0" u="none" strike="noStrike" cap="none" noProof="0" dirty="0">
                <a:solidFill>
                  <a:schemeClr val="dk1"/>
                </a:solidFill>
                <a:latin typeface="Calibri"/>
                <a:ea typeface="Calibri"/>
                <a:cs typeface="Calibri"/>
                <a:sym typeface="Calibri"/>
              </a:rPr>
              <a:t>1-Decrees for implementing laws</a:t>
            </a:r>
            <a:r>
              <a:rPr lang="en-US" sz="1200" b="0" i="0" u="none" strike="noStrike" cap="none" noProof="0" dirty="0">
                <a:solidFill>
                  <a:schemeClr val="dk1"/>
                </a:solidFill>
                <a:latin typeface="Calibri"/>
                <a:ea typeface="Calibri"/>
                <a:cs typeface="Calibri"/>
                <a:sym typeface="Calibri"/>
              </a:rPr>
              <a:t> define conditions and give instructions for the proper execution of laws. </a:t>
            </a:r>
            <a:endParaRPr lang="en-US" noProof="0" dirty="0"/>
          </a:p>
          <a:p>
            <a:pPr marL="0" marR="0" lvl="0" indent="0" algn="l" rtl="0">
              <a:spcBef>
                <a:spcPts val="0"/>
              </a:spcBef>
              <a:spcAft>
                <a:spcPts val="0"/>
              </a:spcAft>
              <a:buNone/>
            </a:pPr>
            <a:endParaRPr lang="en-US" sz="1200" b="0" i="0" u="none" strike="noStrike" cap="none" noProof="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noProof="0" dirty="0">
                <a:solidFill>
                  <a:schemeClr val="dk1"/>
                </a:solidFill>
                <a:latin typeface="Calibri"/>
                <a:ea typeface="Calibri"/>
                <a:cs typeface="Calibri"/>
                <a:sym typeface="Calibri"/>
              </a:rPr>
              <a:t>2-Administrative Directives </a:t>
            </a:r>
            <a:r>
              <a:rPr lang="en-US" sz="1200" b="0" i="0" u="none" strike="noStrike" cap="none" noProof="0" dirty="0">
                <a:solidFill>
                  <a:schemeClr val="dk1"/>
                </a:solidFill>
                <a:latin typeface="Calibri"/>
                <a:ea typeface="Calibri"/>
                <a:cs typeface="Calibri"/>
                <a:sym typeface="Calibri"/>
              </a:rPr>
              <a:t>comprise all decrees used to (re)design the structure and function of the executive branch to create or modify executive agencies, intradepartmental units, and advisory commissions; to allocate and transfer budgetary resources; to drive bureaucracies’ actions. 70% of the total of decrees in our subset.</a:t>
            </a:r>
          </a:p>
          <a:p>
            <a:pPr marL="0" marR="0" lvl="0" indent="0" algn="l" rtl="0">
              <a:spcBef>
                <a:spcPts val="0"/>
              </a:spcBef>
              <a:spcAft>
                <a:spcPts val="0"/>
              </a:spcAft>
              <a:buNone/>
            </a:pPr>
            <a:endParaRPr lang="en-US" sz="1200" b="0" i="0" u="none" strike="noStrike" cap="none" noProof="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noProof="0" dirty="0">
                <a:solidFill>
                  <a:schemeClr val="dk1"/>
                </a:solidFill>
                <a:latin typeface="Calibri"/>
                <a:ea typeface="Calibri"/>
                <a:cs typeface="Calibri"/>
                <a:sym typeface="Calibri"/>
              </a:rPr>
              <a:t>3-Regulation of civil service and political nominations</a:t>
            </a:r>
            <a:r>
              <a:rPr lang="en-US" sz="1200" b="0" i="0" u="none" strike="noStrike" cap="none" noProof="0" dirty="0">
                <a:solidFill>
                  <a:schemeClr val="dk1"/>
                </a:solidFill>
                <a:latin typeface="Calibri"/>
                <a:ea typeface="Calibri"/>
                <a:cs typeface="Calibri"/>
                <a:sym typeface="Calibri"/>
              </a:rPr>
              <a:t>. These decrees regulate changes to the rules related to: the grade and pay structures of the civil service; personnel recruitment, nomination and relocation; and, career progression and concessions of benefits (pensions, travel grants, licenses) for civil servants and nominees.</a:t>
            </a:r>
            <a:endParaRPr lang="en-US" noProof="0" dirty="0"/>
          </a:p>
          <a:p>
            <a:pPr marL="0" marR="0" lvl="0" indent="0" algn="l" rtl="0">
              <a:spcBef>
                <a:spcPts val="0"/>
              </a:spcBef>
              <a:spcAft>
                <a:spcPts val="0"/>
              </a:spcAft>
              <a:buNone/>
            </a:pPr>
            <a:endParaRPr lang="en-US" sz="1200" b="0" i="0" u="none" strike="noStrike" cap="none" noProof="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noProof="0" dirty="0">
                <a:solidFill>
                  <a:schemeClr val="dk1"/>
                </a:solidFill>
                <a:latin typeface="Calibri"/>
                <a:ea typeface="Calibri"/>
                <a:cs typeface="Calibri"/>
                <a:sym typeface="Calibri"/>
              </a:rPr>
              <a:t>What we exclude from our counting:</a:t>
            </a:r>
            <a:endParaRPr lang="en-US" noProof="0" dirty="0"/>
          </a:p>
          <a:p>
            <a:pPr marL="228600" marR="0" lvl="0" indent="-228600" algn="l" rtl="0">
              <a:spcBef>
                <a:spcPts val="0"/>
              </a:spcBef>
              <a:spcAft>
                <a:spcPts val="0"/>
              </a:spcAft>
              <a:buClr>
                <a:schemeClr val="dk1"/>
              </a:buClr>
              <a:buSzPts val="1200"/>
              <a:buFont typeface="Calibri"/>
              <a:buAutoNum type="alphaLcParenBoth"/>
            </a:pPr>
            <a:r>
              <a:rPr lang="en-US" sz="1200" b="0" i="0" u="none" strike="noStrike" cap="none" noProof="0" dirty="0">
                <a:solidFill>
                  <a:schemeClr val="dk1"/>
                </a:solidFill>
                <a:latin typeface="Calibri"/>
                <a:ea typeface="Calibri"/>
                <a:cs typeface="Calibri"/>
                <a:sym typeface="Calibri"/>
              </a:rPr>
              <a:t>decrees that are symbolic (declaration of the public interest status of social organizations) or ceremonial (awards; naming buildings; declaring days of commemoration or national mourning; holidays, etc.);</a:t>
            </a:r>
            <a:endParaRPr lang="en-US" noProof="0" dirty="0"/>
          </a:p>
          <a:p>
            <a:pPr marL="228600" marR="0" lvl="0" indent="-228600" algn="l" rtl="0">
              <a:spcBef>
                <a:spcPts val="0"/>
              </a:spcBef>
              <a:spcAft>
                <a:spcPts val="0"/>
              </a:spcAft>
              <a:buClr>
                <a:schemeClr val="dk1"/>
              </a:buClr>
              <a:buSzPts val="1200"/>
              <a:buFont typeface="Calibri"/>
              <a:buAutoNum type="alphaLcParenBoth"/>
            </a:pPr>
            <a:r>
              <a:rPr lang="en-US" sz="1200" b="0" i="0" u="none" strike="noStrike" cap="none" noProof="0" dirty="0">
                <a:solidFill>
                  <a:schemeClr val="dk1"/>
                </a:solidFill>
                <a:latin typeface="Calibri"/>
                <a:ea typeface="Calibri"/>
                <a:cs typeface="Calibri"/>
                <a:sym typeface="Calibri"/>
              </a:rPr>
              <a:t>decrees that ratify or promulgate international agreements and treaties, if they do not explicitly include provisions or instructions for domestic polices; </a:t>
            </a:r>
            <a:endParaRPr lang="en-US" noProof="0" dirty="0"/>
          </a:p>
          <a:p>
            <a:pPr marL="228600" marR="0" lvl="0" indent="-228600" algn="l" rtl="0">
              <a:spcBef>
                <a:spcPts val="0"/>
              </a:spcBef>
              <a:spcAft>
                <a:spcPts val="0"/>
              </a:spcAft>
              <a:buClr>
                <a:schemeClr val="dk1"/>
              </a:buClr>
              <a:buSzPts val="1200"/>
              <a:buFont typeface="Calibri"/>
              <a:buAutoNum type="alphaLcParenBoth"/>
            </a:pPr>
            <a:r>
              <a:rPr lang="en-US" sz="1200" b="0" i="0" u="none" strike="noStrike" cap="none" noProof="0" dirty="0">
                <a:solidFill>
                  <a:schemeClr val="dk1"/>
                </a:solidFill>
                <a:latin typeface="Calibri"/>
                <a:ea typeface="Calibri"/>
                <a:cs typeface="Calibri"/>
                <a:sym typeface="Calibri"/>
              </a:rPr>
              <a:t>decrees that nominally appoint, dismiss, authorize retirement, provide pensions or impose disciplinary measures on executive personnel. Paraguay (almost 12,000 decrees), Colombia (almost 3,000 decrees) and Chile (6,000).</a:t>
            </a:r>
            <a:endParaRPr lang="en-US" noProof="0" dirty="0"/>
          </a:p>
          <a:p>
            <a:pPr marL="228600" marR="0" lvl="0" indent="-228600" algn="l" rtl="0">
              <a:spcBef>
                <a:spcPts val="0"/>
              </a:spcBef>
              <a:spcAft>
                <a:spcPts val="0"/>
              </a:spcAft>
              <a:buClr>
                <a:schemeClr val="dk1"/>
              </a:buClr>
              <a:buSzPts val="1200"/>
              <a:buFont typeface="Calibri"/>
              <a:buAutoNum type="alphaLcParenBoth"/>
            </a:pPr>
            <a:r>
              <a:rPr lang="en-US" sz="1200" b="0" i="0" u="none" strike="noStrike" cap="none" noProof="0" dirty="0">
                <a:solidFill>
                  <a:schemeClr val="dk1"/>
                </a:solidFill>
                <a:latin typeface="Calibri"/>
                <a:ea typeface="Calibri"/>
                <a:cs typeface="Calibri"/>
                <a:sym typeface="Calibri"/>
              </a:rPr>
              <a:t>decrees that nominally, for individuals or firms, grant concessions for utility services, or define and reimburse land expropriation for agrarian reform or public works purposes. In Chile, it represent almost 47,000 decrees. </a:t>
            </a:r>
            <a:endParaRPr lang="en-US" noProof="0" dirty="0"/>
          </a:p>
          <a:p>
            <a:pPr marL="0" marR="0" lvl="0" indent="0" algn="l" rtl="0">
              <a:spcBef>
                <a:spcPts val="0"/>
              </a:spcBef>
              <a:spcAft>
                <a:spcPts val="0"/>
              </a:spcAft>
              <a:buNone/>
            </a:pPr>
            <a:r>
              <a:rPr lang="en-US" sz="1200" b="0" i="0" u="none" strike="noStrike" cap="none" noProof="0"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noProof="0" dirty="0">
                <a:solidFill>
                  <a:schemeClr val="dk1"/>
                </a:solidFill>
                <a:latin typeface="Calibri"/>
                <a:ea typeface="Calibri"/>
                <a:cs typeface="Calibri"/>
                <a:sym typeface="Calibri"/>
              </a:rPr>
              <a:t>In the case of the US, we count only Executive decrees and, in other countries of our subset, we consider only decrees signed by presidents (and with ministers when the constitution requires, such as in Argentina, Chile, Peru and Paraguay).</a:t>
            </a:r>
            <a:endParaRPr lang="en-US" noProof="0"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7" name="Shape 12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4985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Shape 13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pt-BR" sz="1200" b="1" i="0" u="none" strike="noStrike" cap="none" dirty="0">
                <a:solidFill>
                  <a:schemeClr val="dk1"/>
                </a:solidFill>
                <a:latin typeface="Calibri"/>
                <a:ea typeface="Calibri"/>
                <a:cs typeface="Calibri"/>
                <a:sym typeface="Calibri"/>
              </a:rPr>
              <a:t>In </a:t>
            </a:r>
            <a:r>
              <a:rPr lang="pt-BR" sz="1200" b="1" i="0" u="none" strike="noStrike" cap="none" dirty="0" err="1">
                <a:solidFill>
                  <a:schemeClr val="dk1"/>
                </a:solidFill>
                <a:latin typeface="Calibri"/>
                <a:ea typeface="Calibri"/>
                <a:cs typeface="Calibri"/>
                <a:sym typeface="Calibri"/>
              </a:rPr>
              <a:t>this</a:t>
            </a:r>
            <a:r>
              <a:rPr lang="pt-BR" sz="1200" b="1" i="0" u="none" strike="noStrike" cap="none" dirty="0">
                <a:solidFill>
                  <a:schemeClr val="dk1"/>
                </a:solidFill>
                <a:latin typeface="Calibri"/>
                <a:ea typeface="Calibri"/>
                <a:cs typeface="Calibri"/>
                <a:sym typeface="Calibri"/>
              </a:rPr>
              <a:t> figure, </a:t>
            </a:r>
            <a:r>
              <a:rPr lang="pt-BR" sz="1200" b="1" i="0" u="none" strike="noStrike" cap="none" dirty="0" err="1">
                <a:solidFill>
                  <a:schemeClr val="dk1"/>
                </a:solidFill>
                <a:latin typeface="Calibri"/>
                <a:ea typeface="Calibri"/>
                <a:cs typeface="Calibri"/>
                <a:sym typeface="Calibri"/>
              </a:rPr>
              <a:t>we</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can</a:t>
            </a:r>
            <a:r>
              <a:rPr lang="pt-BR" sz="1200" b="1" i="0" u="none" strike="noStrike" cap="none" dirty="0">
                <a:solidFill>
                  <a:schemeClr val="dk1"/>
                </a:solidFill>
                <a:latin typeface="Calibri"/>
                <a:ea typeface="Calibri"/>
                <a:cs typeface="Calibri"/>
                <a:sym typeface="Calibri"/>
              </a:rPr>
              <a:t> observe </a:t>
            </a:r>
            <a:r>
              <a:rPr lang="pt-BR" sz="1200" b="1" i="0" u="none" strike="noStrike" cap="none" dirty="0" err="1">
                <a:solidFill>
                  <a:schemeClr val="dk1"/>
                </a:solidFill>
                <a:latin typeface="Calibri"/>
                <a:ea typeface="Calibri"/>
                <a:cs typeface="Calibri"/>
                <a:sym typeface="Calibri"/>
              </a:rPr>
              <a:t>the</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variation</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of</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the</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annual</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number</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of</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Presidential</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decrees</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by</a:t>
            </a:r>
            <a:r>
              <a:rPr lang="pt-BR" sz="1200" b="1" i="0" u="none" strike="noStrike" cap="none" dirty="0">
                <a:solidFill>
                  <a:schemeClr val="dk1"/>
                </a:solidFill>
                <a:latin typeface="Calibri"/>
                <a:ea typeface="Calibri"/>
                <a:cs typeface="Calibri"/>
                <a:sym typeface="Calibri"/>
              </a:rPr>
              <a:t> country </a:t>
            </a:r>
            <a:r>
              <a:rPr lang="pt-BR" sz="1200" b="1" i="0" u="none" strike="noStrike" cap="none" dirty="0" err="1">
                <a:solidFill>
                  <a:schemeClr val="dk1"/>
                </a:solidFill>
                <a:latin typeface="Calibri"/>
                <a:ea typeface="Calibri"/>
                <a:cs typeface="Calibri"/>
                <a:sym typeface="Calibri"/>
              </a:rPr>
              <a:t>and</a:t>
            </a:r>
            <a:r>
              <a:rPr lang="pt-BR" sz="1200" b="1" i="0" u="none" strike="noStrike" cap="none" dirty="0">
                <a:solidFill>
                  <a:schemeClr val="dk1"/>
                </a:solidFill>
                <a:latin typeface="Calibri"/>
                <a:ea typeface="Calibri"/>
                <a:cs typeface="Calibri"/>
                <a:sym typeface="Calibri"/>
              </a:rPr>
              <a:t> </a:t>
            </a:r>
            <a:r>
              <a:rPr lang="pt-BR" sz="1200" b="1" i="0" u="none" strike="noStrike" cap="none" dirty="0" err="1">
                <a:solidFill>
                  <a:schemeClr val="dk1"/>
                </a:solidFill>
                <a:latin typeface="Calibri"/>
                <a:ea typeface="Calibri"/>
                <a:cs typeface="Calibri"/>
                <a:sym typeface="Calibri"/>
              </a:rPr>
              <a:t>year</a:t>
            </a:r>
            <a:r>
              <a:rPr lang="pt-BR" sz="1200" b="1" i="0" u="none" strike="noStrike" cap="none" dirty="0">
                <a:solidFill>
                  <a:schemeClr val="dk1"/>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ts val="1200"/>
              <a:buFont typeface="Calibri"/>
              <a:buNone/>
            </a:pPr>
            <a:endParaRPr lang="pt-BR" sz="1200" b="0" i="0" u="none" strike="noStrike" cap="none" dirty="0">
              <a:solidFill>
                <a:schemeClr val="dk1"/>
              </a:solidFill>
              <a:latin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pt-BR" sz="1200" b="0" i="0" u="none" strike="noStrike" cap="none" dirty="0">
                <a:solidFill>
                  <a:schemeClr val="dk1"/>
                </a:solidFill>
                <a:latin typeface="Calibri"/>
                <a:ea typeface="Calibri"/>
                <a:cs typeface="Calibri"/>
                <a:sym typeface="Calibri"/>
              </a:rPr>
              <a:t>The original dataset contained 250,000 (two hundread fifty thousand) decrees, but after this classification our final total was around 73,000 (seventy three thousand) decrees. Then, we count the annual number of issued decrees as our dependent variable.</a:t>
            </a:r>
            <a:endParaRPr lang="pt-B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200" b="0" i="0" u="none" strike="noStrike" cap="none" dirty="0">
                <a:solidFill>
                  <a:schemeClr val="dk1"/>
                </a:solidFill>
                <a:latin typeface="Calibri"/>
                <a:ea typeface="Calibri"/>
                <a:cs typeface="Calibri"/>
                <a:sym typeface="Calibri"/>
              </a:rPr>
              <a:t>The most impressive oscillation in this number is illustrated by the </a:t>
            </a:r>
            <a:r>
              <a:rPr lang="pt-BR" sz="1200" b="1" i="0" u="none" strike="noStrike" cap="none" dirty="0">
                <a:solidFill>
                  <a:schemeClr val="dk1"/>
                </a:solidFill>
                <a:latin typeface="Calibri"/>
                <a:ea typeface="Calibri"/>
                <a:cs typeface="Calibri"/>
                <a:sym typeface="Calibri"/>
              </a:rPr>
              <a:t>Brazilian case</a:t>
            </a:r>
            <a:r>
              <a:rPr lang="pt-BR" sz="1200" b="0" i="0" u="none" strike="noStrike" cap="none" dirty="0">
                <a:solidFill>
                  <a:schemeClr val="dk1"/>
                </a:solidFill>
                <a:latin typeface="Calibri"/>
                <a:ea typeface="Calibri"/>
                <a:cs typeface="Calibri"/>
                <a:sym typeface="Calibri"/>
              </a:rPr>
              <a:t>. The Brazilian president Sarney used this tool extensively in 1988, </a:t>
            </a:r>
            <a:r>
              <a:rPr lang="pt-BR" sz="1200" b="1" i="0" u="none" strike="noStrike" cap="none" dirty="0">
                <a:solidFill>
                  <a:schemeClr val="dk1"/>
                </a:solidFill>
                <a:latin typeface="Calibri"/>
                <a:ea typeface="Calibri"/>
                <a:cs typeface="Calibri"/>
                <a:sym typeface="Calibri"/>
              </a:rPr>
              <a:t>issuing 1,736 decrees</a:t>
            </a:r>
            <a:r>
              <a:rPr lang="pt-BR" sz="1200" b="0" i="0" u="none" strike="noStrike" cap="none" dirty="0">
                <a:solidFill>
                  <a:schemeClr val="dk1"/>
                </a:solidFill>
                <a:latin typeface="Calibri"/>
                <a:ea typeface="Calibri"/>
                <a:cs typeface="Calibri"/>
                <a:sym typeface="Calibri"/>
              </a:rPr>
              <a:t>, the highest number of annual decrees in our sample. However, it is related to the creation of a new type of decree (non-numbered, without legal effect).</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pt-BR" sz="1200" b="0" i="0" u="none" strike="noStrike" cap="none" dirty="0">
                <a:solidFill>
                  <a:schemeClr val="dk1"/>
                </a:solidFill>
                <a:latin typeface="Calibri"/>
                <a:ea typeface="Calibri"/>
                <a:cs typeface="Calibri"/>
                <a:sym typeface="Calibri"/>
              </a:rPr>
              <a:t>Presidential decrees in </a:t>
            </a:r>
            <a:r>
              <a:rPr lang="pt-BR" sz="1200" b="1" i="0" u="none" strike="noStrike" cap="none" dirty="0">
                <a:solidFill>
                  <a:schemeClr val="dk1"/>
                </a:solidFill>
                <a:latin typeface="Calibri"/>
                <a:ea typeface="Calibri"/>
                <a:cs typeface="Calibri"/>
                <a:sym typeface="Calibri"/>
              </a:rPr>
              <a:t>Argentina, Paraguay, and Chile </a:t>
            </a:r>
            <a:r>
              <a:rPr lang="pt-BR" sz="1200" b="0" i="0" u="none" strike="noStrike" cap="none" dirty="0">
                <a:solidFill>
                  <a:schemeClr val="dk1"/>
                </a:solidFill>
                <a:latin typeface="Calibri"/>
                <a:ea typeface="Calibri"/>
                <a:cs typeface="Calibri"/>
                <a:sym typeface="Calibri"/>
              </a:rPr>
              <a:t> tend to peak in critical moments of their administrations, but in different contexts.</a:t>
            </a:r>
            <a:endParaRPr dirty="0"/>
          </a:p>
          <a:p>
            <a:pPr marL="0" marR="0" lvl="0" indent="0" algn="l" rtl="0">
              <a:lnSpc>
                <a:spcPct val="100000"/>
              </a:lnSpc>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pt-BR" sz="1200" b="0" i="0" u="none" strike="noStrike" cap="none" dirty="0">
                <a:solidFill>
                  <a:schemeClr val="dk1"/>
                </a:solidFill>
                <a:latin typeface="Calibri"/>
                <a:ea typeface="Calibri"/>
                <a:cs typeface="Calibri"/>
                <a:sym typeface="Calibri"/>
              </a:rPr>
              <a:t>The </a:t>
            </a:r>
            <a:r>
              <a:rPr lang="pt-BR" sz="1200" b="1" i="0" u="none" strike="noStrike" cap="none" dirty="0">
                <a:solidFill>
                  <a:schemeClr val="dk1"/>
                </a:solidFill>
                <a:latin typeface="Calibri"/>
                <a:ea typeface="Calibri"/>
                <a:cs typeface="Calibri"/>
                <a:sym typeface="Calibri"/>
              </a:rPr>
              <a:t>US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presents</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the</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lowest</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number</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of</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presidential</a:t>
            </a:r>
            <a:r>
              <a:rPr lang="pt-BR" sz="1200" b="0" i="0" u="none" strike="noStrike" cap="none" dirty="0">
                <a:solidFill>
                  <a:schemeClr val="dk1"/>
                </a:solidFill>
                <a:latin typeface="Calibri"/>
                <a:ea typeface="Calibri"/>
                <a:cs typeface="Calibri"/>
                <a:sym typeface="Calibri"/>
              </a:rPr>
              <a:t> unilateral </a:t>
            </a:r>
            <a:r>
              <a:rPr lang="pt-BR" sz="1200" b="0" i="0" u="none" strike="noStrike" cap="none" dirty="0" err="1">
                <a:solidFill>
                  <a:schemeClr val="dk1"/>
                </a:solidFill>
                <a:latin typeface="Calibri"/>
                <a:ea typeface="Calibri"/>
                <a:cs typeface="Calibri"/>
                <a:sym typeface="Calibri"/>
              </a:rPr>
              <a:t>actions</a:t>
            </a:r>
            <a:r>
              <a:rPr lang="pt-BR" sz="1200" b="0" i="0" u="none" strike="noStrike" cap="none" dirty="0">
                <a:solidFill>
                  <a:schemeClr val="dk1"/>
                </a:solidFill>
                <a:latin typeface="Calibri"/>
                <a:ea typeface="Calibri"/>
                <a:cs typeface="Calibri"/>
                <a:sym typeface="Calibri"/>
              </a:rPr>
              <a:t>, in </a:t>
            </a:r>
            <a:r>
              <a:rPr lang="pt-BR" sz="1200" b="0" i="0" u="none" strike="noStrike" cap="none" dirty="0" err="1">
                <a:solidFill>
                  <a:schemeClr val="dk1"/>
                </a:solidFill>
                <a:latin typeface="Calibri"/>
                <a:ea typeface="Calibri"/>
                <a:cs typeface="Calibri"/>
                <a:sym typeface="Calibri"/>
              </a:rPr>
              <a:t>comparison</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with</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the</a:t>
            </a:r>
            <a:r>
              <a:rPr lang="pt-BR" sz="1200" b="0" i="0" u="none" strike="noStrike" cap="none" dirty="0">
                <a:solidFill>
                  <a:schemeClr val="dk1"/>
                </a:solidFill>
                <a:latin typeface="Calibri"/>
                <a:ea typeface="Calibri"/>
                <a:cs typeface="Calibri"/>
                <a:sym typeface="Calibri"/>
              </a:rPr>
              <a:t> LA countries, </a:t>
            </a:r>
            <a:r>
              <a:rPr lang="pt-BR" sz="1200" b="0" i="0" u="none" strike="noStrike" cap="none" dirty="0" err="1">
                <a:solidFill>
                  <a:schemeClr val="dk1"/>
                </a:solidFill>
                <a:latin typeface="Calibri"/>
                <a:ea typeface="Calibri"/>
                <a:cs typeface="Calibri"/>
                <a:sym typeface="Calibri"/>
              </a:rPr>
              <a:t>except</a:t>
            </a:r>
            <a:r>
              <a:rPr lang="pt-BR" sz="1200" b="0" i="0" u="none" strike="noStrike" cap="none" dirty="0">
                <a:solidFill>
                  <a:schemeClr val="dk1"/>
                </a:solidFill>
                <a:latin typeface="Calibri"/>
                <a:ea typeface="Calibri"/>
                <a:cs typeface="Calibri"/>
                <a:sym typeface="Calibri"/>
              </a:rPr>
              <a:t> for a </a:t>
            </a:r>
            <a:r>
              <a:rPr lang="pt-BR" sz="1200" b="0" i="0" u="none" strike="noStrike" cap="none" dirty="0" err="1">
                <a:solidFill>
                  <a:schemeClr val="dk1"/>
                </a:solidFill>
                <a:latin typeface="Calibri"/>
                <a:ea typeface="Calibri"/>
                <a:cs typeface="Calibri"/>
                <a:sym typeface="Calibri"/>
              </a:rPr>
              <a:t>few</a:t>
            </a:r>
            <a:r>
              <a:rPr lang="pt-BR" sz="1200" b="0" i="0" u="none" strike="noStrike" cap="none" dirty="0">
                <a:solidFill>
                  <a:schemeClr val="dk1"/>
                </a:solidFill>
                <a:latin typeface="Calibri"/>
                <a:ea typeface="Calibri"/>
                <a:cs typeface="Calibri"/>
                <a:sym typeface="Calibri"/>
              </a:rPr>
              <a:t> </a:t>
            </a:r>
            <a:r>
              <a:rPr lang="pt-BR" sz="1200" b="0" i="0" u="none" strike="noStrike" cap="none" dirty="0" err="1">
                <a:solidFill>
                  <a:schemeClr val="dk1"/>
                </a:solidFill>
                <a:latin typeface="Calibri"/>
                <a:ea typeface="Calibri"/>
                <a:cs typeface="Calibri"/>
                <a:sym typeface="Calibri"/>
              </a:rPr>
              <a:t>years</a:t>
            </a:r>
            <a:r>
              <a:rPr lang="pt-BR" sz="1200" b="0" i="0" u="none" strike="noStrike" cap="none" dirty="0">
                <a:solidFill>
                  <a:schemeClr val="dk1"/>
                </a:solidFill>
                <a:latin typeface="Calibri"/>
                <a:ea typeface="Calibri"/>
                <a:cs typeface="Calibri"/>
                <a:sym typeface="Calibri"/>
              </a:rPr>
              <a:t> in </a:t>
            </a:r>
            <a:r>
              <a:rPr lang="pt-BR" sz="1200" b="0" i="0" u="none" strike="noStrike" cap="none" dirty="0" err="1">
                <a:solidFill>
                  <a:schemeClr val="dk1"/>
                </a:solidFill>
                <a:latin typeface="Calibri"/>
                <a:ea typeface="Calibri"/>
                <a:cs typeface="Calibri"/>
                <a:sym typeface="Calibri"/>
              </a:rPr>
              <a:t>Paraguay</a:t>
            </a:r>
            <a:r>
              <a:rPr lang="pt-BR" sz="1200" b="0" i="0" u="none" strike="noStrike" cap="none" dirty="0">
                <a:solidFill>
                  <a:schemeClr val="dk1"/>
                </a:solidFill>
                <a:latin typeface="Calibri"/>
                <a:ea typeface="Calibri"/>
                <a:cs typeface="Calibri"/>
                <a:sym typeface="Calibri"/>
              </a:rPr>
              <a:t>. On average, US presidents issued 39.4 decrees annually. As our series begins in 1985,we do not capture the period of peak usage of executive orders, that occurred during the 1930s.</a:t>
            </a:r>
            <a:endParaRPr sz="1200" b="0" i="0" u="none" strike="noStrike" cap="none" dirty="0">
              <a:solidFill>
                <a:schemeClr val="dk1"/>
              </a:solidFill>
              <a:latin typeface="Calibri"/>
              <a:ea typeface="Calibri"/>
              <a:cs typeface="Calibri"/>
              <a:sym typeface="Calibri"/>
            </a:endParaRPr>
          </a:p>
        </p:txBody>
      </p:sp>
      <p:sp>
        <p:nvSpPr>
          <p:cNvPr id="137" name="Shape 13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5615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a:latin typeface="Garamond" charset="0"/>
                <a:ea typeface="Garamond" charset="0"/>
                <a:cs typeface="Garamond" charset="0"/>
              </a:rPr>
              <a:t>We propose 3 dimensions, referring to institutional and partisan constraints, in order to understand these variations or why some presidents issue decrees more frequently: </a:t>
            </a:r>
            <a:endParaRPr lang="pt-BR" sz="1200" baseline="0" dirty="0">
              <a:latin typeface="Garamond" charset="0"/>
              <a:ea typeface="Garamond" charset="0"/>
              <a:cs typeface="Garamond" charset="0"/>
            </a:endParaRPr>
          </a:p>
          <a:p>
            <a:r>
              <a:rPr lang="pt-BR" sz="1200" dirty="0">
                <a:latin typeface="Garamond" charset="0"/>
                <a:ea typeface="Garamond" charset="0"/>
                <a:cs typeface="Garamond" charset="0"/>
              </a:rPr>
              <a:t> </a:t>
            </a:r>
            <a:endParaRPr lang="es-ES_tradnl" sz="1200" dirty="0"/>
          </a:p>
          <a:p>
            <a:r>
              <a:rPr lang="es-ES_tradnl" sz="1200" baseline="0" dirty="0" err="1"/>
              <a:t>First</a:t>
            </a:r>
            <a:r>
              <a:rPr lang="es-ES_tradnl" sz="1200" baseline="0" dirty="0"/>
              <a:t> and </a:t>
            </a:r>
            <a:r>
              <a:rPr lang="es-ES_tradnl" sz="1200" baseline="0" dirty="0" err="1"/>
              <a:t>second</a:t>
            </a:r>
            <a:r>
              <a:rPr lang="es-ES_tradnl" sz="1200" baseline="0" dirty="0"/>
              <a:t> </a:t>
            </a:r>
            <a:r>
              <a:rPr lang="es-ES_tradnl" sz="1200" baseline="0" dirty="0" err="1"/>
              <a:t>dimensions</a:t>
            </a:r>
            <a:r>
              <a:rPr lang="es-ES_tradnl" sz="1200" baseline="0" dirty="0"/>
              <a:t> </a:t>
            </a:r>
            <a:r>
              <a:rPr lang="es-ES_tradnl" sz="1200" baseline="0" dirty="0" err="1"/>
              <a:t>refer</a:t>
            </a:r>
            <a:r>
              <a:rPr lang="es-ES_tradnl" sz="1200" baseline="0" dirty="0"/>
              <a:t> to </a:t>
            </a:r>
            <a:r>
              <a:rPr lang="es-ES_tradnl" sz="1200" baseline="0" dirty="0" err="1"/>
              <a:t>conventional</a:t>
            </a:r>
            <a:r>
              <a:rPr lang="es-ES_tradnl" sz="1200" baseline="0" dirty="0"/>
              <a:t> </a:t>
            </a:r>
            <a:r>
              <a:rPr lang="es-ES_tradnl" sz="1200" baseline="0" dirty="0" err="1"/>
              <a:t>aspects</a:t>
            </a:r>
            <a:r>
              <a:rPr lang="es-ES_tradnl" sz="1200" baseline="0" dirty="0"/>
              <a:t> </a:t>
            </a:r>
            <a:r>
              <a:rPr lang="es-ES_tradnl" sz="1200" baseline="0" dirty="0" err="1"/>
              <a:t>associated</a:t>
            </a:r>
            <a:r>
              <a:rPr lang="es-ES_tradnl" sz="1200" baseline="0" dirty="0"/>
              <a:t> </a:t>
            </a:r>
            <a:r>
              <a:rPr lang="es-ES_tradnl" sz="1200" baseline="0" dirty="0" err="1"/>
              <a:t>with</a:t>
            </a:r>
            <a:r>
              <a:rPr lang="es-ES_tradnl" sz="1200" baseline="0" dirty="0"/>
              <a:t> unilateral </a:t>
            </a:r>
            <a:r>
              <a:rPr lang="es-ES_tradnl" sz="1200" baseline="0" dirty="0" err="1"/>
              <a:t>Politics</a:t>
            </a:r>
            <a:r>
              <a:rPr lang="es-ES_tradnl" sz="1200" baseline="0" dirty="0"/>
              <a:t>:</a:t>
            </a:r>
          </a:p>
          <a:p>
            <a:endParaRPr lang="es-ES_tradnl" sz="1200" baseline="0" dirty="0"/>
          </a:p>
          <a:p>
            <a:r>
              <a:rPr lang="es-ES_tradnl" sz="1200" baseline="0" dirty="0"/>
              <a:t>1 </a:t>
            </a:r>
            <a:r>
              <a:rPr lang="mr-IN" sz="1200" baseline="0" dirty="0"/>
              <a:t>–</a:t>
            </a:r>
            <a:r>
              <a:rPr lang="es-ES_tradnl" sz="1200" baseline="0" dirty="0"/>
              <a:t> INSTITUTIONAL</a:t>
            </a:r>
            <a:r>
              <a:rPr lang="en-US" sz="1200" baseline="0" dirty="0"/>
              <a:t>:</a:t>
            </a:r>
            <a:r>
              <a:rPr lang="es-ES_tradnl" sz="1200" baseline="0" dirty="0"/>
              <a:t> </a:t>
            </a:r>
            <a:r>
              <a:rPr lang="es-ES_tradnl" sz="1200" baseline="0" dirty="0" err="1"/>
              <a:t>includes</a:t>
            </a:r>
            <a:r>
              <a:rPr lang="es-ES_tradnl" sz="1200" baseline="0" dirty="0"/>
              <a:t> </a:t>
            </a:r>
            <a:r>
              <a:rPr lang="es-ES_tradnl" sz="1200" baseline="0" dirty="0" err="1"/>
              <a:t>the</a:t>
            </a:r>
            <a:r>
              <a:rPr lang="es-ES_tradnl" sz="1200" baseline="0" dirty="0"/>
              <a:t> formal </a:t>
            </a:r>
            <a:r>
              <a:rPr lang="es-ES_tradnl" sz="1200" baseline="0" dirty="0" err="1"/>
              <a:t>powers</a:t>
            </a:r>
            <a:r>
              <a:rPr lang="es-ES_tradnl" sz="1200" baseline="0" dirty="0"/>
              <a:t> of </a:t>
            </a:r>
            <a:r>
              <a:rPr lang="es-ES_tradnl" sz="1200" baseline="0" dirty="0" err="1"/>
              <a:t>the</a:t>
            </a:r>
            <a:r>
              <a:rPr lang="es-ES_tradnl" sz="1200" baseline="0" dirty="0"/>
              <a:t> </a:t>
            </a:r>
            <a:r>
              <a:rPr lang="es-ES_tradnl" sz="1200" baseline="0" dirty="0" err="1"/>
              <a:t>president</a:t>
            </a:r>
            <a:r>
              <a:rPr lang="es-ES_tradnl" sz="1200" baseline="0" dirty="0"/>
              <a:t> to </a:t>
            </a:r>
            <a:r>
              <a:rPr lang="es-ES_tradnl" sz="1200" baseline="0" dirty="0" err="1"/>
              <a:t>participate</a:t>
            </a:r>
            <a:r>
              <a:rPr lang="es-ES_tradnl" sz="1200" baseline="0" dirty="0"/>
              <a:t> in </a:t>
            </a:r>
            <a:r>
              <a:rPr lang="es-ES_tradnl" sz="1200" baseline="0" dirty="0" err="1"/>
              <a:t>the</a:t>
            </a:r>
            <a:r>
              <a:rPr lang="es-ES_tradnl" sz="1200" baseline="0" dirty="0"/>
              <a:t> </a:t>
            </a:r>
            <a:r>
              <a:rPr lang="es-ES_tradnl" sz="1200" baseline="0" dirty="0" err="1"/>
              <a:t>legislative</a:t>
            </a:r>
            <a:r>
              <a:rPr lang="es-ES_tradnl" sz="1200" baseline="0" dirty="0"/>
              <a:t> </a:t>
            </a:r>
            <a:r>
              <a:rPr lang="es-ES_tradnl" sz="1200" baseline="0" dirty="0" err="1"/>
              <a:t>process</a:t>
            </a:r>
            <a:r>
              <a:rPr lang="es-ES_tradnl" sz="1200" baseline="0" dirty="0"/>
              <a:t> (veto and agenda </a:t>
            </a:r>
            <a:r>
              <a:rPr lang="es-ES_tradnl" sz="1200" baseline="0" dirty="0" err="1"/>
              <a:t>powers</a:t>
            </a:r>
            <a:r>
              <a:rPr lang="es-ES_tradnl" sz="1200" baseline="0" dirty="0"/>
              <a:t>: NEGRETO INDEX: </a:t>
            </a:r>
            <a:r>
              <a:rPr lang="en-US" sz="1200" kern="1200" dirty="0">
                <a:solidFill>
                  <a:schemeClr val="tx1"/>
                </a:solidFill>
                <a:effectLst/>
                <a:latin typeface="+mn-lt"/>
                <a:ea typeface="+mn-ea"/>
                <a:cs typeface="+mn-cs"/>
              </a:rPr>
              <a:t>The normalized scores range from 1 to 100. </a:t>
            </a:r>
            <a:r>
              <a:rPr lang="en-US" sz="1200" b="1" kern="1200" dirty="0">
                <a:solidFill>
                  <a:schemeClr val="tx1"/>
                </a:solidFill>
                <a:effectLst/>
                <a:latin typeface="+mn-lt"/>
                <a:ea typeface="+mn-ea"/>
                <a:cs typeface="+mn-cs"/>
              </a:rPr>
              <a:t>The mean score is 61.8. The lowest score is held by the US (27.3), while Brazil obtained the highest score (100) until 1988, falling to 84.2</a:t>
            </a:r>
            <a:r>
              <a:rPr lang="en-US" sz="1200" kern="1200" dirty="0">
                <a:solidFill>
                  <a:schemeClr val="tx1"/>
                </a:solidFill>
                <a:effectLst/>
                <a:latin typeface="+mn-lt"/>
                <a:ea typeface="+mn-ea"/>
                <a:cs typeface="+mn-cs"/>
              </a:rPr>
              <a:t> after the promulgation of the current Constitution.</a:t>
            </a:r>
            <a:endParaRPr lang="es-ES_tradnl" sz="1200" baseline="0" dirty="0"/>
          </a:p>
          <a:p>
            <a:endParaRPr lang="es-ES_tradnl" sz="120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s-ES_tradnl" sz="1200" baseline="0" dirty="0"/>
              <a:t>2 - PARTISAN POWER: </a:t>
            </a:r>
            <a:r>
              <a:rPr lang="es-ES_tradnl" sz="1200" baseline="0" dirty="0" err="1"/>
              <a:t>the</a:t>
            </a:r>
            <a:r>
              <a:rPr lang="es-ES_tradnl" sz="1200" baseline="0" dirty="0"/>
              <a:t> </a:t>
            </a:r>
            <a:r>
              <a:rPr lang="es-ES_tradnl" sz="1200" baseline="0" dirty="0" err="1"/>
              <a:t>majoritiy</a:t>
            </a:r>
            <a:r>
              <a:rPr lang="es-ES_tradnl" sz="1200" baseline="0" dirty="0"/>
              <a:t> </a:t>
            </a:r>
            <a:r>
              <a:rPr lang="es-ES_tradnl" sz="1200" baseline="0" dirty="0" err="1"/>
              <a:t>or</a:t>
            </a:r>
            <a:r>
              <a:rPr lang="es-ES_tradnl" sz="1200" baseline="0" dirty="0"/>
              <a:t> </a:t>
            </a:r>
            <a:r>
              <a:rPr lang="es-ES_tradnl" sz="1200" baseline="0" dirty="0" err="1"/>
              <a:t>minority</a:t>
            </a:r>
            <a:r>
              <a:rPr lang="es-ES_tradnl" sz="1200" baseline="0" dirty="0"/>
              <a:t> status of </a:t>
            </a:r>
            <a:r>
              <a:rPr lang="es-ES_tradnl" sz="1200" baseline="0" dirty="0" err="1"/>
              <a:t>the</a:t>
            </a:r>
            <a:r>
              <a:rPr lang="es-ES_tradnl" sz="1200" baseline="0" dirty="0"/>
              <a:t> </a:t>
            </a:r>
            <a:r>
              <a:rPr lang="es-ES_tradnl" sz="1200" baseline="0" dirty="0" err="1"/>
              <a:t>government</a:t>
            </a:r>
            <a:r>
              <a:rPr lang="es-ES_tradnl" sz="1200" baseline="0" dirty="0"/>
              <a:t>: </a:t>
            </a:r>
            <a:r>
              <a:rPr lang="en-US" sz="1200" kern="1200" dirty="0">
                <a:solidFill>
                  <a:schemeClr val="tx1"/>
                </a:solidFill>
                <a:effectLst/>
                <a:latin typeface="+mn-lt"/>
                <a:ea typeface="+mn-ea"/>
                <a:cs typeface="+mn-cs"/>
              </a:rPr>
              <a:t>In our model, we follow arguments claiming that presidents only refrain from the use of decrees if the Congress is willing and able to overturn their decisions and limit their discretion in policy-making. Additionally, we argue that politically strong presidents might be inclined to issue more regulatory or administrative decrees. Legislative delegation of power to the president increases the majority’s expectations about its returns.</a:t>
            </a:r>
            <a:endParaRPr lang="en-US" dirty="0"/>
          </a:p>
          <a:p>
            <a:endParaRPr lang="es-ES_tradnl" sz="1200" baseline="0" dirty="0"/>
          </a:p>
          <a:p>
            <a:r>
              <a:rPr lang="es-ES_tradnl" sz="1200" baseline="0" dirty="0"/>
              <a:t>3 – INTRACABINET CONFLICTS: </a:t>
            </a:r>
            <a:r>
              <a:rPr lang="es-ES_tradnl" sz="1200" baseline="0" dirty="0" err="1"/>
              <a:t>related</a:t>
            </a:r>
            <a:r>
              <a:rPr lang="es-ES_tradnl" sz="1200" baseline="0" dirty="0"/>
              <a:t> to </a:t>
            </a:r>
            <a:r>
              <a:rPr lang="es-ES_tradnl" sz="1200" baseline="0" dirty="0" err="1"/>
              <a:t>the</a:t>
            </a:r>
            <a:r>
              <a:rPr lang="es-ES_tradnl" sz="1200" baseline="0" dirty="0"/>
              <a:t> </a:t>
            </a:r>
            <a:r>
              <a:rPr lang="es-ES_tradnl" sz="1200" baseline="0" dirty="0" err="1"/>
              <a:t>type</a:t>
            </a:r>
            <a:r>
              <a:rPr lang="es-ES_tradnl" sz="1200" baseline="0" dirty="0"/>
              <a:t> of </a:t>
            </a:r>
            <a:r>
              <a:rPr lang="es-ES_tradnl" sz="1200" baseline="0" dirty="0" err="1"/>
              <a:t>cabinet</a:t>
            </a:r>
            <a:r>
              <a:rPr lang="es-ES_tradnl" sz="1200" baseline="0" dirty="0"/>
              <a:t>, single </a:t>
            </a:r>
            <a:r>
              <a:rPr lang="es-ES_tradnl" sz="1200" baseline="0" dirty="0" err="1"/>
              <a:t>or</a:t>
            </a:r>
            <a:r>
              <a:rPr lang="es-ES_tradnl" sz="1200" baseline="0" dirty="0"/>
              <a:t> </a:t>
            </a:r>
            <a:r>
              <a:rPr lang="es-ES_tradnl" sz="1200" baseline="0" dirty="0" err="1"/>
              <a:t>coalition</a:t>
            </a:r>
            <a:r>
              <a:rPr lang="es-ES_tradnl" sz="1200" baseline="0" dirty="0"/>
              <a:t>, </a:t>
            </a:r>
            <a:r>
              <a:rPr lang="es-ES_tradnl" sz="1200" baseline="0" dirty="0" err="1"/>
              <a:t>but</a:t>
            </a:r>
            <a:r>
              <a:rPr lang="es-ES_tradnl" sz="1200" baseline="0" dirty="0"/>
              <a:t> </a:t>
            </a:r>
            <a:r>
              <a:rPr lang="es-ES_tradnl" sz="1200" baseline="0" dirty="0" err="1"/>
              <a:t>we</a:t>
            </a:r>
            <a:r>
              <a:rPr lang="es-ES_tradnl" sz="1200" baseline="0" dirty="0"/>
              <a:t> use </a:t>
            </a:r>
            <a:r>
              <a:rPr lang="es-ES_tradnl" sz="1200" b="1" baseline="0" dirty="0" err="1"/>
              <a:t>an</a:t>
            </a:r>
            <a:r>
              <a:rPr lang="es-ES_tradnl" sz="1200" b="1" baseline="0" dirty="0"/>
              <a:t> </a:t>
            </a:r>
            <a:r>
              <a:rPr lang="es-ES_tradnl" sz="1200" b="1" baseline="0" dirty="0" err="1"/>
              <a:t>indicator</a:t>
            </a:r>
            <a:r>
              <a:rPr lang="es-ES_tradnl" sz="1200" b="1" baseline="0" dirty="0"/>
              <a:t> of </a:t>
            </a:r>
            <a:r>
              <a:rPr lang="es-ES_tradnl" sz="1200" b="1" baseline="0" dirty="0" err="1"/>
              <a:t>the</a:t>
            </a:r>
            <a:r>
              <a:rPr lang="es-ES_tradnl" sz="1200" b="1" baseline="0" dirty="0"/>
              <a:t> </a:t>
            </a:r>
            <a:r>
              <a:rPr lang="es-ES_tradnl" sz="1200" b="1" baseline="0" dirty="0" err="1"/>
              <a:t>fragmentation</a:t>
            </a:r>
            <a:r>
              <a:rPr lang="es-ES_tradnl" sz="1200" b="1" baseline="0" dirty="0"/>
              <a:t> of </a:t>
            </a:r>
            <a:r>
              <a:rPr lang="es-ES_tradnl" sz="1200" b="1" baseline="0" dirty="0" err="1"/>
              <a:t>the</a:t>
            </a:r>
            <a:r>
              <a:rPr lang="es-ES_tradnl" sz="1200" b="1" baseline="0" dirty="0"/>
              <a:t> </a:t>
            </a:r>
            <a:r>
              <a:rPr lang="es-ES_tradnl" sz="1200" b="1" baseline="0" dirty="0" err="1"/>
              <a:t>cabinet</a:t>
            </a:r>
            <a:r>
              <a:rPr lang="es-ES_tradnl" sz="1200" b="1" baseline="0" dirty="0"/>
              <a:t> </a:t>
            </a:r>
            <a:r>
              <a:rPr lang="es-ES_tradnl" sz="1200" b="1" baseline="0" dirty="0" err="1"/>
              <a:t>or</a:t>
            </a:r>
            <a:r>
              <a:rPr lang="es-ES_tradnl" sz="1200" b="1" baseline="0" dirty="0"/>
              <a:t> </a:t>
            </a:r>
            <a:r>
              <a:rPr lang="es-ES_tradnl" sz="1200" b="1" baseline="0" dirty="0" err="1"/>
              <a:t>how</a:t>
            </a:r>
            <a:r>
              <a:rPr lang="es-ES_tradnl" sz="1200" b="1" baseline="0" dirty="0"/>
              <a:t> </a:t>
            </a:r>
            <a:r>
              <a:rPr lang="es-ES_tradnl" sz="1200" b="1" baseline="0" dirty="0" err="1"/>
              <a:t>many</a:t>
            </a:r>
            <a:r>
              <a:rPr lang="es-ES_tradnl" sz="1200" b="1" baseline="0" dirty="0"/>
              <a:t> </a:t>
            </a:r>
            <a:r>
              <a:rPr lang="es-ES_tradnl" sz="1200" b="1" baseline="0" dirty="0" err="1"/>
              <a:t>parties</a:t>
            </a:r>
            <a:r>
              <a:rPr lang="es-ES_tradnl" sz="1200" b="1" baseline="0" dirty="0"/>
              <a:t> control ministerial positions.</a:t>
            </a:r>
          </a:p>
          <a:p>
            <a:endParaRPr lang="es-ES_tradnl" sz="1200" b="1" baseline="0" dirty="0"/>
          </a:p>
          <a:p>
            <a:r>
              <a:rPr lang="es-ES_tradnl" sz="1200" baseline="0" dirty="0" err="1"/>
              <a:t>Allies</a:t>
            </a:r>
            <a:r>
              <a:rPr lang="es-ES_tradnl" sz="1200" baseline="0" dirty="0"/>
              <a:t>´ </a:t>
            </a:r>
            <a:r>
              <a:rPr lang="es-ES_tradnl" sz="1200" baseline="0" dirty="0" err="1"/>
              <a:t>seats</a:t>
            </a:r>
            <a:r>
              <a:rPr lang="es-ES_tradnl" sz="1200" baseline="0" dirty="0"/>
              <a:t>= </a:t>
            </a:r>
            <a:r>
              <a:rPr lang="es-ES_tradnl" sz="1200" baseline="0" dirty="0" err="1"/>
              <a:t>the</a:t>
            </a:r>
            <a:r>
              <a:rPr lang="es-ES_tradnl" sz="1200" baseline="0" dirty="0"/>
              <a:t> </a:t>
            </a:r>
            <a:r>
              <a:rPr lang="es-ES_tradnl" sz="1200" baseline="0" dirty="0" err="1"/>
              <a:t>president’s</a:t>
            </a:r>
            <a:r>
              <a:rPr lang="es-ES_tradnl" sz="1200" baseline="0" dirty="0"/>
              <a:t> </a:t>
            </a:r>
            <a:r>
              <a:rPr lang="es-ES_tradnl" sz="1200" baseline="0" dirty="0" err="1"/>
              <a:t>dependence</a:t>
            </a:r>
            <a:r>
              <a:rPr lang="es-ES_tradnl" sz="1200" baseline="0" dirty="0"/>
              <a:t> </a:t>
            </a:r>
            <a:r>
              <a:rPr lang="es-ES_tradnl" sz="1200" baseline="0" dirty="0" err="1"/>
              <a:t>on</a:t>
            </a:r>
            <a:r>
              <a:rPr lang="es-ES_tradnl" sz="1200" baseline="0" dirty="0"/>
              <a:t> </a:t>
            </a:r>
            <a:r>
              <a:rPr lang="es-ES_tradnl" sz="1200" baseline="0" dirty="0" err="1"/>
              <a:t>the</a:t>
            </a:r>
            <a:r>
              <a:rPr lang="es-ES_tradnl" sz="1200" baseline="0" dirty="0"/>
              <a:t> </a:t>
            </a:r>
            <a:r>
              <a:rPr lang="es-ES_tradnl" sz="1200" baseline="0" dirty="0" err="1"/>
              <a:t>seats</a:t>
            </a:r>
            <a:r>
              <a:rPr lang="es-ES_tradnl" sz="1200" baseline="0" dirty="0"/>
              <a:t> of </a:t>
            </a:r>
            <a:r>
              <a:rPr lang="es-ES_tradnl" sz="1200" baseline="0" dirty="0" err="1"/>
              <a:t>other</a:t>
            </a:r>
            <a:r>
              <a:rPr lang="es-ES_tradnl" sz="1200" baseline="0" dirty="0"/>
              <a:t> </a:t>
            </a:r>
            <a:r>
              <a:rPr lang="es-ES_tradnl" sz="1200" baseline="0" dirty="0" err="1"/>
              <a:t>parties</a:t>
            </a:r>
            <a:r>
              <a:rPr lang="es-ES_tradnl" sz="1200" baseline="0" dirty="0"/>
              <a:t> </a:t>
            </a:r>
            <a:r>
              <a:rPr lang="es-ES_tradnl" sz="1200" baseline="0" dirty="0" err="1"/>
              <a:t>forming</a:t>
            </a:r>
            <a:r>
              <a:rPr lang="es-ES_tradnl" sz="1200" baseline="0" dirty="0"/>
              <a:t> </a:t>
            </a:r>
            <a:r>
              <a:rPr lang="es-ES_tradnl" sz="1200" baseline="0" dirty="0" err="1"/>
              <a:t>the</a:t>
            </a:r>
            <a:r>
              <a:rPr lang="es-ES_tradnl" sz="1200" baseline="0" dirty="0"/>
              <a:t> </a:t>
            </a:r>
            <a:r>
              <a:rPr lang="es-ES_tradnl" sz="1200" baseline="0" dirty="0" err="1"/>
              <a:t>government</a:t>
            </a:r>
            <a:r>
              <a:rPr lang="es-ES_tradnl" sz="1200" baseline="0" dirty="0"/>
              <a:t> (</a:t>
            </a:r>
            <a:r>
              <a:rPr lang="es-ES_tradnl" sz="1200" baseline="0" dirty="0" err="1"/>
              <a:t>cabinet</a:t>
            </a:r>
            <a:r>
              <a:rPr lang="es-ES_tradnl" sz="1200" baseline="0" dirty="0"/>
              <a:t> </a:t>
            </a:r>
            <a:r>
              <a:rPr lang="es-ES_tradnl" sz="1200" baseline="0" dirty="0" err="1"/>
              <a:t>members</a:t>
            </a:r>
            <a:r>
              <a:rPr lang="en-US" sz="1050" kern="1200" dirty="0">
                <a:solidFill>
                  <a:schemeClr val="tx1"/>
                </a:solidFill>
                <a:effectLst/>
                <a:latin typeface="+mn-lt"/>
                <a:ea typeface="+mn-ea"/>
                <a:cs typeface="+mn-cs"/>
              </a:rPr>
              <a:t>)= the percent of legislative seats controlled by the other parties, among the total of all seats held by the government.</a:t>
            </a:r>
            <a:endParaRPr lang="pt-BR" sz="1200" dirty="0">
              <a:effectLst/>
            </a:endParaRPr>
          </a:p>
          <a:p>
            <a:endParaRPr lang="pt-BR" sz="1200" dirty="0">
              <a:effectLst/>
            </a:endParaRPr>
          </a:p>
          <a:p>
            <a:r>
              <a:rPr lang="pt-BR" sz="1200" dirty="0">
                <a:effectLst/>
              </a:rPr>
              <a:t>EOP: Large presidencies boost the president’s capacity to implement administrative decisions.</a:t>
            </a:r>
          </a:p>
          <a:p>
            <a:endParaRPr lang="es-ES_tradnl" sz="120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b="1" kern="1200" baseline="0" dirty="0">
                <a:solidFill>
                  <a:schemeClr val="tx1"/>
                </a:solidFill>
                <a:effectLst/>
                <a:latin typeface="+mn-lt"/>
                <a:ea typeface="+mn-ea"/>
                <a:cs typeface="+mn-cs"/>
              </a:rPr>
              <a:t>Our model includes three control  variables such as presidential turnover, Presidential approval and inflation rates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pt-BR" sz="1200" b="1"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b="1" kern="1200" baseline="0" dirty="0">
                <a:solidFill>
                  <a:schemeClr val="tx1"/>
                </a:solidFill>
                <a:effectLst/>
                <a:latin typeface="+mn-lt"/>
                <a:ea typeface="+mn-ea"/>
                <a:cs typeface="+mn-cs"/>
              </a:rPr>
              <a:t>**********</a:t>
            </a:r>
          </a:p>
          <a:p>
            <a:endParaRPr lang="es-ES_tradnl" sz="1200" baseline="0" dirty="0"/>
          </a:p>
          <a:p>
            <a:r>
              <a:rPr lang="pt-BR" sz="1200" b="1" kern="1200" dirty="0" err="1">
                <a:solidFill>
                  <a:schemeClr val="tx1"/>
                </a:solidFill>
                <a:effectLst/>
                <a:latin typeface="+mn-lt"/>
                <a:ea typeface="+mn-ea"/>
                <a:cs typeface="+mn-cs"/>
              </a:rPr>
              <a:t>Cabinet</a:t>
            </a:r>
            <a:r>
              <a:rPr lang="pt-BR" sz="1200" b="1" kern="1200" dirty="0">
                <a:solidFill>
                  <a:schemeClr val="tx1"/>
                </a:solidFill>
                <a:effectLst/>
                <a:latin typeface="+mn-lt"/>
                <a:ea typeface="+mn-ea"/>
                <a:cs typeface="+mn-cs"/>
              </a:rPr>
              <a:t> </a:t>
            </a:r>
            <a:r>
              <a:rPr lang="pt-BR" sz="1200" b="1" kern="1200" dirty="0" err="1">
                <a:solidFill>
                  <a:schemeClr val="tx1"/>
                </a:solidFill>
                <a:effectLst/>
                <a:latin typeface="+mn-lt"/>
                <a:ea typeface="+mn-ea"/>
                <a:cs typeface="+mn-cs"/>
              </a:rPr>
              <a:t>Fragmentation</a:t>
            </a:r>
            <a:r>
              <a:rPr lang="pt-BR" sz="1200" b="1" kern="1200" dirty="0">
                <a:solidFill>
                  <a:schemeClr val="tx1"/>
                </a:solidFill>
                <a:effectLst/>
                <a:latin typeface="+mn-lt"/>
                <a:ea typeface="+mn-ea"/>
                <a:cs typeface="+mn-cs"/>
              </a:rPr>
              <a:t>:</a:t>
            </a:r>
            <a:r>
              <a:rPr lang="pt-BR" sz="1200" b="1"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more fragmented</a:t>
            </a:r>
            <a:r>
              <a:rPr lang="en-US" sz="1200" i="1" kern="1200" baseline="0" dirty="0">
                <a:solidFill>
                  <a:schemeClr val="tx1"/>
                </a:solidFill>
                <a:effectLst/>
                <a:latin typeface="+mn-lt"/>
                <a:ea typeface="+mn-ea"/>
                <a:cs typeface="+mn-cs"/>
              </a:rPr>
              <a:t> coalition implies more transactional costs and risks for the presidential leadership than a single-party or more compact cabinet. The main implication is the that a </a:t>
            </a:r>
            <a:r>
              <a:rPr lang="en-US" sz="1200" i="1" kern="1200" baseline="0" dirty="0" err="1">
                <a:solidFill>
                  <a:schemeClr val="tx1"/>
                </a:solidFill>
                <a:effectLst/>
                <a:latin typeface="+mn-lt"/>
                <a:ea typeface="+mn-ea"/>
                <a:cs typeface="+mn-cs"/>
              </a:rPr>
              <a:t>coaliton</a:t>
            </a:r>
            <a:r>
              <a:rPr lang="en-US" sz="1200" i="1" kern="1200" baseline="0" dirty="0">
                <a:solidFill>
                  <a:schemeClr val="tx1"/>
                </a:solidFill>
                <a:effectLst/>
                <a:latin typeface="+mn-lt"/>
                <a:ea typeface="+mn-ea"/>
                <a:cs typeface="+mn-cs"/>
              </a:rPr>
              <a:t> government will be associated with a large IP. </a:t>
            </a:r>
            <a:r>
              <a:rPr lang="en-US" sz="1200" b="1" i="1" kern="1200" baseline="0" dirty="0">
                <a:solidFill>
                  <a:schemeClr val="tx1"/>
                </a:solidFill>
                <a:effectLst/>
                <a:latin typeface="+mn-lt"/>
                <a:ea typeface="+mn-ea"/>
                <a:cs typeface="+mn-cs"/>
              </a:rPr>
              <a:t>Here we are using the  number of parties in the coalition. </a:t>
            </a:r>
          </a:p>
        </p:txBody>
      </p:sp>
      <p:sp>
        <p:nvSpPr>
          <p:cNvPr id="4" name="Slide Number Placeholder 3"/>
          <p:cNvSpPr>
            <a:spLocks noGrp="1"/>
          </p:cNvSpPr>
          <p:nvPr>
            <p:ph type="sldNum" sz="quarter" idx="5"/>
          </p:nvPr>
        </p:nvSpPr>
        <p:spPr/>
        <p:txBody>
          <a:bodyPr/>
          <a:lstStyle/>
          <a:p>
            <a:fld id="{EC868707-C8E5-C242-8CB3-8727B654A118}" type="slidenum">
              <a:rPr lang="es-ES_tradnl" smtClean="0"/>
              <a:t>9</a:t>
            </a:fld>
            <a:endParaRPr lang="es-ES_tradnl"/>
          </a:p>
        </p:txBody>
      </p:sp>
    </p:spTree>
    <p:extLst>
      <p:ext uri="{BB962C8B-B14F-4D97-AF65-F5344CB8AC3E}">
        <p14:creationId xmlns:p14="http://schemas.microsoft.com/office/powerpoint/2010/main" val="391453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0855-5448-A140-93D8-5D273C114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31881-0F42-F549-8D7E-69AAB45DF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DB2FFB-46A7-904C-8DEF-DCA897E5C0C9}"/>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5" name="Footer Placeholder 4">
            <a:extLst>
              <a:ext uri="{FF2B5EF4-FFF2-40B4-BE49-F238E27FC236}">
                <a16:creationId xmlns:a16="http://schemas.microsoft.com/office/drawing/2014/main" id="{8CAF5F63-5914-B841-B96C-089EDA05D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054FA-D06C-2345-AF12-B530DCFB4AAD}"/>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385611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71A2-E54F-D44F-B2C2-B1D2781215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8168F-4934-F540-9639-5F42F2CE4B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FCF7E-5FB4-BC44-8C13-4B0B9767E543}"/>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5" name="Footer Placeholder 4">
            <a:extLst>
              <a:ext uri="{FF2B5EF4-FFF2-40B4-BE49-F238E27FC236}">
                <a16:creationId xmlns:a16="http://schemas.microsoft.com/office/drawing/2014/main" id="{4371CB4E-B4F2-C042-84D9-CF0EEA0A8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59F05-801F-1A49-BBDF-350382E904C3}"/>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371582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2DCE79-EE5D-4F4D-8580-A743D9E8E5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459374-34DC-704C-BE76-123476B161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D0E3A-B828-0749-AB3D-202C835B688C}"/>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5" name="Footer Placeholder 4">
            <a:extLst>
              <a:ext uri="{FF2B5EF4-FFF2-40B4-BE49-F238E27FC236}">
                <a16:creationId xmlns:a16="http://schemas.microsoft.com/office/drawing/2014/main" id="{55DAAE32-BB61-354F-8CE5-1738874CC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F55EF-CF70-064C-BA27-405121C80E94}"/>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309100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59B9-9FB5-5B49-8591-2BD069A8D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A8615-3565-5D48-9EEA-8F9E9CF410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158D3-2142-9C49-ACFB-49284D5D26DA}"/>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5" name="Footer Placeholder 4">
            <a:extLst>
              <a:ext uri="{FF2B5EF4-FFF2-40B4-BE49-F238E27FC236}">
                <a16:creationId xmlns:a16="http://schemas.microsoft.com/office/drawing/2014/main" id="{1A186256-AD10-1B42-89F2-171EE74A0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7B5E1-B07B-1D48-805C-E7E752E6B940}"/>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114774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2454-3896-654B-8B4F-7D2033E9D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1F0935-7208-1F42-A091-3B62DFDC3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0E72F5-55F4-864B-B8E8-E7686453A0E1}"/>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5" name="Footer Placeholder 4">
            <a:extLst>
              <a:ext uri="{FF2B5EF4-FFF2-40B4-BE49-F238E27FC236}">
                <a16:creationId xmlns:a16="http://schemas.microsoft.com/office/drawing/2014/main" id="{2EC3353B-139A-F74E-9AF2-1D80D38B0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1FC4D-AD49-5144-A86B-4A67CEB5B802}"/>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344660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76C2-43F3-8241-B24B-60E8922B03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8B2622-3E24-8C43-91CB-F3CA3516EB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80518E-8805-A448-BA5A-56918AFBF4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4F0DC-5D08-F14F-8B20-15FCFFDF981C}"/>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6" name="Footer Placeholder 5">
            <a:extLst>
              <a:ext uri="{FF2B5EF4-FFF2-40B4-BE49-F238E27FC236}">
                <a16:creationId xmlns:a16="http://schemas.microsoft.com/office/drawing/2014/main" id="{23B07201-16C0-504B-A011-7CF2E6BC1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0CEBA-DC5F-3D4A-81CB-64FCFDE0A2A9}"/>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242220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83C1-0FCB-BF41-9EDC-45A232935C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C98532-6BEF-EC45-8C7A-510C4C681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A4A934-2981-F642-8F01-585224AE9A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CB3E0-E6BF-FC4F-8F0C-784238C2D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461C7D-FBD3-5D45-8D23-7734FFA186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E14ACC-831E-8645-907C-BE4A43971DE9}"/>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8" name="Footer Placeholder 7">
            <a:extLst>
              <a:ext uri="{FF2B5EF4-FFF2-40B4-BE49-F238E27FC236}">
                <a16:creationId xmlns:a16="http://schemas.microsoft.com/office/drawing/2014/main" id="{1D87D26F-9CCE-9549-AE5C-3C6DFABEA9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EE654E-E1FF-EE41-9280-83DFFA01F0CE}"/>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95811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8D5-7819-594B-A0ED-1C2E1F3EAA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9D5A34-2D6C-A444-96FF-DA4CACC7393C}"/>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4" name="Footer Placeholder 3">
            <a:extLst>
              <a:ext uri="{FF2B5EF4-FFF2-40B4-BE49-F238E27FC236}">
                <a16:creationId xmlns:a16="http://schemas.microsoft.com/office/drawing/2014/main" id="{5C7730CC-2974-ED46-8007-B5432DFC42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1DF9B1-30D0-574A-8978-521537AE8545}"/>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396056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E0F3B-F795-0B4F-B433-8F618EBA100E}"/>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3" name="Footer Placeholder 2">
            <a:extLst>
              <a:ext uri="{FF2B5EF4-FFF2-40B4-BE49-F238E27FC236}">
                <a16:creationId xmlns:a16="http://schemas.microsoft.com/office/drawing/2014/main" id="{56816B85-377F-CF42-8C12-C431536724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84FEB-569C-F242-ABA6-70CF8461370D}"/>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381890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FD63-810F-2745-9E9B-8184A737F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69D709-0BEE-B44C-8AC4-7374760F3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75BA1-F590-FD4F-AAEE-B2D05FB2D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45DF9D-4FB5-5A48-B61A-4D62AD2335D5}"/>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6" name="Footer Placeholder 5">
            <a:extLst>
              <a:ext uri="{FF2B5EF4-FFF2-40B4-BE49-F238E27FC236}">
                <a16:creationId xmlns:a16="http://schemas.microsoft.com/office/drawing/2014/main" id="{E691A6CE-E0E0-694C-8B0B-5EBDCEB8F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34498-9E54-DD4B-BE72-6896F7E01226}"/>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351860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5D6E-C407-544B-BCA2-3ECBA220F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E3EE75-CCF0-7441-B9EC-E34FFC0A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A2D848-D373-4943-B478-0EF9A166C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536E12-D73F-6A41-97CF-BFB3064B53AE}"/>
              </a:ext>
            </a:extLst>
          </p:cNvPr>
          <p:cNvSpPr>
            <a:spLocks noGrp="1"/>
          </p:cNvSpPr>
          <p:nvPr>
            <p:ph type="dt" sz="half" idx="10"/>
          </p:nvPr>
        </p:nvSpPr>
        <p:spPr/>
        <p:txBody>
          <a:bodyPr/>
          <a:lstStyle/>
          <a:p>
            <a:fld id="{280E04CA-6A96-8246-AC7C-365919F40C11}" type="datetimeFigureOut">
              <a:rPr lang="en-US" smtClean="0"/>
              <a:t>5/11/19</a:t>
            </a:fld>
            <a:endParaRPr lang="en-US"/>
          </a:p>
        </p:txBody>
      </p:sp>
      <p:sp>
        <p:nvSpPr>
          <p:cNvPr id="6" name="Footer Placeholder 5">
            <a:extLst>
              <a:ext uri="{FF2B5EF4-FFF2-40B4-BE49-F238E27FC236}">
                <a16:creationId xmlns:a16="http://schemas.microsoft.com/office/drawing/2014/main" id="{354F6F54-EEDB-9C40-B1B9-22B925D72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64059-2E5B-6A45-AECC-11880F9DEB34}"/>
              </a:ext>
            </a:extLst>
          </p:cNvPr>
          <p:cNvSpPr>
            <a:spLocks noGrp="1"/>
          </p:cNvSpPr>
          <p:nvPr>
            <p:ph type="sldNum" sz="quarter" idx="12"/>
          </p:nvPr>
        </p:nvSpPr>
        <p:spPr/>
        <p:txBody>
          <a:bodyPr/>
          <a:lstStyle/>
          <a:p>
            <a:fld id="{ACA2B562-8231-AC4E-B91C-FF5911596397}" type="slidenum">
              <a:rPr lang="en-US" smtClean="0"/>
              <a:t>‹#›</a:t>
            </a:fld>
            <a:endParaRPr lang="en-US"/>
          </a:p>
        </p:txBody>
      </p:sp>
    </p:spTree>
    <p:extLst>
      <p:ext uri="{BB962C8B-B14F-4D97-AF65-F5344CB8AC3E}">
        <p14:creationId xmlns:p14="http://schemas.microsoft.com/office/powerpoint/2010/main" val="22883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B3F4A5-9646-494C-AAEA-2E3E1A563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C33962-D7CD-0145-A23F-FD90464BE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03913-21CE-F146-A25E-467067209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E04CA-6A96-8246-AC7C-365919F40C11}" type="datetimeFigureOut">
              <a:rPr lang="en-US" smtClean="0"/>
              <a:t>5/11/19</a:t>
            </a:fld>
            <a:endParaRPr lang="en-US"/>
          </a:p>
        </p:txBody>
      </p:sp>
      <p:sp>
        <p:nvSpPr>
          <p:cNvPr id="5" name="Footer Placeholder 4">
            <a:extLst>
              <a:ext uri="{FF2B5EF4-FFF2-40B4-BE49-F238E27FC236}">
                <a16:creationId xmlns:a16="http://schemas.microsoft.com/office/drawing/2014/main" id="{4C7A1003-E18F-5F4D-9455-DDC4DA84C9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5732C6-D432-694C-BA68-033E86615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2B562-8231-AC4E-B91C-FF5911596397}" type="slidenum">
              <a:rPr lang="en-US" smtClean="0"/>
              <a:t>‹#›</a:t>
            </a:fld>
            <a:endParaRPr lang="en-US"/>
          </a:p>
        </p:txBody>
      </p:sp>
    </p:spTree>
    <p:extLst>
      <p:ext uri="{BB962C8B-B14F-4D97-AF65-F5344CB8AC3E}">
        <p14:creationId xmlns:p14="http://schemas.microsoft.com/office/powerpoint/2010/main" val="3203106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magna.inacio@g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1847528" y="415637"/>
            <a:ext cx="8568952" cy="6151419"/>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1979"/>
            </a:pPr>
            <a:br>
              <a:rPr lang="pt-BR" sz="1979" b="1" dirty="0">
                <a:solidFill>
                  <a:schemeClr val="dk1"/>
                </a:solidFill>
                <a:latin typeface="Calibri"/>
                <a:ea typeface="Calibri"/>
                <a:cs typeface="Calibri"/>
                <a:sym typeface="Calibri"/>
              </a:rPr>
            </a:br>
            <a:br>
              <a:rPr lang="pt-BR" sz="1979" b="1" dirty="0">
                <a:solidFill>
                  <a:schemeClr val="dk1"/>
                </a:solidFill>
                <a:latin typeface="Garamond" panose="02020404030301010803" pitchFamily="18" charset="0"/>
                <a:ea typeface="Cambria"/>
                <a:cs typeface="Cambria"/>
                <a:sym typeface="Cambria"/>
              </a:rPr>
            </a:br>
            <a:br>
              <a:rPr lang="pt-BR" sz="1979" b="1" dirty="0">
                <a:solidFill>
                  <a:schemeClr val="dk1"/>
                </a:solidFill>
                <a:latin typeface="Garamond" panose="02020404030301010803" pitchFamily="18" charset="0"/>
                <a:ea typeface="Cambria"/>
                <a:cs typeface="Cambria"/>
                <a:sym typeface="Cambria"/>
              </a:rPr>
            </a:br>
            <a:br>
              <a:rPr lang="pt-BR" sz="1979" b="1" dirty="0">
                <a:solidFill>
                  <a:schemeClr val="dk1"/>
                </a:solidFill>
                <a:latin typeface="Garamond" panose="02020404030301010803" pitchFamily="18" charset="0"/>
                <a:ea typeface="Cambria"/>
                <a:cs typeface="Cambria"/>
                <a:sym typeface="Cambria"/>
              </a:rPr>
            </a:br>
            <a:r>
              <a:rPr lang="pt-BR" sz="2400" dirty="0">
                <a:solidFill>
                  <a:schemeClr val="dk1"/>
                </a:solidFill>
                <a:latin typeface="Garamond" panose="02020404030301010803" pitchFamily="18" charset="0"/>
                <a:ea typeface="Cambria"/>
                <a:cs typeface="Cambria"/>
                <a:sym typeface="Cambria"/>
              </a:rPr>
              <a:t>Magna Inácio </a:t>
            </a:r>
            <a:br>
              <a:rPr lang="pt-BR" sz="2400" dirty="0">
                <a:solidFill>
                  <a:schemeClr val="dk1"/>
                </a:solidFill>
                <a:latin typeface="Garamond" panose="02020404030301010803" pitchFamily="18" charset="0"/>
                <a:ea typeface="Cambria"/>
                <a:cs typeface="Cambria"/>
                <a:sym typeface="Cambria"/>
              </a:rPr>
            </a:br>
            <a:r>
              <a:rPr lang="pt-BR" sz="2400" dirty="0">
                <a:solidFill>
                  <a:schemeClr val="dk1"/>
                </a:solidFill>
                <a:latin typeface="Garamond" panose="02020404030301010803" pitchFamily="18" charset="0"/>
                <a:ea typeface="Cambria"/>
                <a:cs typeface="Cambria"/>
                <a:sym typeface="Cambria"/>
              </a:rPr>
              <a:t>Universidade Federal de Minas Gerais (UFMG) </a:t>
            </a:r>
            <a:br>
              <a:rPr lang="pt-BR" sz="2400" dirty="0">
                <a:solidFill>
                  <a:schemeClr val="dk1"/>
                </a:solidFill>
                <a:latin typeface="Garamond" panose="02020404030301010803" pitchFamily="18" charset="0"/>
                <a:ea typeface="Cambria"/>
                <a:cs typeface="Cambria"/>
                <a:sym typeface="Cambria"/>
              </a:rPr>
            </a:br>
            <a:br>
              <a:rPr lang="pt-BR" sz="2400" dirty="0">
                <a:solidFill>
                  <a:schemeClr val="dk1"/>
                </a:solidFill>
                <a:latin typeface="Garamond" panose="02020404030301010803" pitchFamily="18" charset="0"/>
                <a:ea typeface="Cambria"/>
                <a:cs typeface="Cambria"/>
                <a:sym typeface="Cambria"/>
              </a:rPr>
            </a:br>
            <a:br>
              <a:rPr lang="pt-BR" sz="1979" b="1" dirty="0">
                <a:solidFill>
                  <a:schemeClr val="dk1"/>
                </a:solidFill>
                <a:latin typeface="Garamond" panose="02020404030301010803" pitchFamily="18" charset="0"/>
                <a:ea typeface="Cambria"/>
                <a:cs typeface="Cambria"/>
                <a:sym typeface="Cambria"/>
              </a:rPr>
            </a:br>
            <a:r>
              <a:rPr lang="pt-BR" sz="2790" dirty="0">
                <a:solidFill>
                  <a:schemeClr val="dk1"/>
                </a:solidFill>
                <a:latin typeface="Garamond" panose="02020404030301010803" pitchFamily="18" charset="0"/>
                <a:ea typeface="Cambria"/>
                <a:cs typeface="Cambria"/>
                <a:sym typeface="Cambria"/>
              </a:rPr>
              <a:t>The Politics of Unilateral Decisions in Presidential Systems: Administrative Decrees in Comparative Perspective</a:t>
            </a:r>
            <a:br>
              <a:rPr lang="pt-BR" sz="2790" dirty="0">
                <a:solidFill>
                  <a:schemeClr val="dk1"/>
                </a:solidFill>
                <a:latin typeface="Garamond" panose="02020404030301010803" pitchFamily="18" charset="0"/>
                <a:ea typeface="Cambria"/>
                <a:cs typeface="Cambria"/>
                <a:sym typeface="Cambria"/>
              </a:rPr>
            </a:br>
            <a:r>
              <a:rPr lang="pt-BR" sz="2790" dirty="0">
                <a:solidFill>
                  <a:schemeClr val="dk1"/>
                </a:solidFill>
                <a:latin typeface="Garamond" panose="02020404030301010803" pitchFamily="18" charset="0"/>
                <a:ea typeface="Cambria"/>
                <a:cs typeface="Cambria"/>
                <a:sym typeface="Cambria"/>
              </a:rPr>
              <a:t> </a:t>
            </a:r>
            <a:br>
              <a:rPr lang="pt-BR" sz="2790" dirty="0">
                <a:solidFill>
                  <a:schemeClr val="dk1"/>
                </a:solidFill>
                <a:latin typeface="Garamond" panose="02020404030301010803" pitchFamily="18" charset="0"/>
                <a:ea typeface="Cambria"/>
                <a:cs typeface="Cambria"/>
                <a:sym typeface="Cambria"/>
              </a:rPr>
            </a:br>
            <a:br>
              <a:rPr lang="pt-BR" sz="1800" dirty="0">
                <a:solidFill>
                  <a:schemeClr val="dk1"/>
                </a:solidFill>
                <a:latin typeface="Garamond" panose="02020404030301010803" pitchFamily="18" charset="0"/>
                <a:ea typeface="Cambria"/>
                <a:cs typeface="Cambria"/>
                <a:sym typeface="Cambria"/>
              </a:rPr>
            </a:br>
            <a:br>
              <a:rPr lang="pt-BR" sz="1800" dirty="0">
                <a:solidFill>
                  <a:schemeClr val="dk1"/>
                </a:solidFill>
                <a:latin typeface="Garamond" panose="02020404030301010803" pitchFamily="18" charset="0"/>
                <a:ea typeface="Cambria"/>
                <a:cs typeface="Cambria"/>
                <a:sym typeface="Cambria"/>
              </a:rPr>
            </a:br>
            <a:r>
              <a:rPr lang="pt-BR" sz="1800" dirty="0">
                <a:solidFill>
                  <a:schemeClr val="dk1"/>
                </a:solidFill>
                <a:latin typeface="Garamond" panose="02020404030301010803" pitchFamily="18" charset="0"/>
                <a:ea typeface="Cambria"/>
                <a:cs typeface="Cambria"/>
                <a:sym typeface="Cambria"/>
              </a:rPr>
              <a:t>Symposium “Populism, Political Crises, and Impeachments in Latin America</a:t>
            </a:r>
            <a:br>
              <a:rPr lang="pt-BR" sz="1800" dirty="0">
                <a:solidFill>
                  <a:schemeClr val="dk1"/>
                </a:solidFill>
                <a:latin typeface="Garamond" panose="02020404030301010803" pitchFamily="18" charset="0"/>
                <a:ea typeface="Cambria"/>
                <a:cs typeface="Cambria"/>
                <a:sym typeface="Cambria"/>
              </a:rPr>
            </a:br>
            <a:r>
              <a:rPr lang="pt-BR" sz="1800" dirty="0">
                <a:solidFill>
                  <a:schemeClr val="dk1"/>
                </a:solidFill>
                <a:latin typeface="Garamond" panose="02020404030301010803" pitchFamily="18" charset="0"/>
                <a:ea typeface="Cambria"/>
                <a:cs typeface="Cambria"/>
                <a:sym typeface="Cambria"/>
              </a:rPr>
              <a:t>Center for Latin American Studies – Stanford University</a:t>
            </a:r>
            <a:br>
              <a:rPr lang="pt-BR" sz="1800" dirty="0">
                <a:solidFill>
                  <a:schemeClr val="dk1"/>
                </a:solidFill>
                <a:latin typeface="Garamond" panose="02020404030301010803" pitchFamily="18" charset="0"/>
                <a:ea typeface="Cambria"/>
                <a:cs typeface="Cambria"/>
                <a:sym typeface="Cambria"/>
              </a:rPr>
            </a:br>
            <a:r>
              <a:rPr lang="pt-BR" sz="1800" dirty="0">
                <a:solidFill>
                  <a:schemeClr val="dk1"/>
                </a:solidFill>
                <a:latin typeface="Garamond" panose="02020404030301010803" pitchFamily="18" charset="0"/>
                <a:ea typeface="Cambria"/>
                <a:cs typeface="Cambria"/>
                <a:sym typeface="Cambria"/>
              </a:rPr>
              <a:t>May 13, 2019</a:t>
            </a:r>
            <a:br>
              <a:rPr lang="pt-BR" sz="1800" dirty="0">
                <a:solidFill>
                  <a:schemeClr val="dk1"/>
                </a:solidFill>
                <a:latin typeface="Cambria"/>
                <a:ea typeface="Cambria"/>
                <a:cs typeface="Cambria"/>
                <a:sym typeface="Cambria"/>
              </a:rPr>
            </a:br>
            <a:endParaRPr sz="1800" i="1" dirty="0">
              <a:solidFill>
                <a:schemeClr val="dk1"/>
              </a:solidFill>
              <a:latin typeface="Cambria"/>
              <a:ea typeface="Cambria"/>
              <a:cs typeface="Cambria"/>
              <a:sym typeface="Cambria"/>
            </a:endParaRPr>
          </a:p>
        </p:txBody>
      </p:sp>
      <p:pic>
        <p:nvPicPr>
          <p:cNvPr id="90" name="Shape 90" descr="logo CEL"/>
          <p:cNvPicPr preferRelativeResize="0"/>
          <p:nvPr/>
        </p:nvPicPr>
        <p:blipFill rotWithShape="1">
          <a:blip r:embed="rId3">
            <a:alphaModFix/>
          </a:blip>
          <a:srcRect/>
          <a:stretch/>
        </p:blipFill>
        <p:spPr>
          <a:xfrm>
            <a:off x="5337717" y="616358"/>
            <a:ext cx="1280491" cy="1034022"/>
          </a:xfrm>
          <a:prstGeom prst="rect">
            <a:avLst/>
          </a:prstGeom>
          <a:noFill/>
          <a:ln>
            <a:noFill/>
          </a:ln>
        </p:spPr>
      </p:pic>
    </p:spTree>
    <p:extLst>
      <p:ext uri="{BB962C8B-B14F-4D97-AF65-F5344CB8AC3E}">
        <p14:creationId xmlns:p14="http://schemas.microsoft.com/office/powerpoint/2010/main" val="32488979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pt-BR" sz="3600" b="1">
                <a:solidFill>
                  <a:schemeClr val="dk1"/>
                </a:solidFill>
                <a:latin typeface="Cambria"/>
                <a:ea typeface="Cambria"/>
                <a:cs typeface="Cambria"/>
                <a:sym typeface="Cambria"/>
              </a:rPr>
              <a:t>Data</a:t>
            </a:r>
            <a:endParaRPr/>
          </a:p>
        </p:txBody>
      </p:sp>
      <p:sp>
        <p:nvSpPr>
          <p:cNvPr id="154" name="Shape 154"/>
          <p:cNvSpPr txBox="1">
            <a:spLocks noGrp="1"/>
          </p:cNvSpPr>
          <p:nvPr>
            <p:ph type="body" idx="1"/>
          </p:nvPr>
        </p:nvSpPr>
        <p:spPr>
          <a:xfrm>
            <a:off x="1036320" y="1600201"/>
            <a:ext cx="10220960" cy="4525963"/>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960"/>
              <a:buFont typeface="Arial"/>
              <a:buChar char="•"/>
            </a:pPr>
            <a:r>
              <a:rPr lang="en-US" dirty="0">
                <a:solidFill>
                  <a:schemeClr val="dk1"/>
                </a:solidFill>
                <a:latin typeface="Garamond" panose="02020404030301010803" pitchFamily="18" charset="0"/>
                <a:ea typeface="Cambria"/>
                <a:cs typeface="Cambria"/>
                <a:sym typeface="Cambria"/>
              </a:rPr>
              <a:t>Dependent variable: annual number </a:t>
            </a:r>
            <a:r>
              <a:rPr lang="en-US" i="1" dirty="0">
                <a:solidFill>
                  <a:schemeClr val="dk1"/>
                </a:solidFill>
                <a:latin typeface="Garamond" panose="02020404030301010803" pitchFamily="18" charset="0"/>
                <a:ea typeface="Cambria"/>
                <a:cs typeface="Cambria"/>
                <a:sym typeface="Cambria"/>
              </a:rPr>
              <a:t>of Presidential  administrative decrees</a:t>
            </a:r>
            <a:endParaRPr lang="en-US" dirty="0">
              <a:latin typeface="Garamond" panose="02020404030301010803" pitchFamily="18" charset="0"/>
            </a:endParaRPr>
          </a:p>
          <a:p>
            <a:pPr marL="342900" indent="-154940">
              <a:spcBef>
                <a:spcPts val="592"/>
              </a:spcBef>
              <a:buClr>
                <a:schemeClr val="dk1"/>
              </a:buClr>
              <a:buSzPts val="2960"/>
              <a:buNone/>
            </a:pPr>
            <a:endParaRPr lang="en-US" i="1" dirty="0">
              <a:solidFill>
                <a:schemeClr val="dk1"/>
              </a:solidFill>
              <a:latin typeface="Garamond" panose="02020404030301010803" pitchFamily="18" charset="0"/>
              <a:ea typeface="Cambria"/>
              <a:cs typeface="Cambria"/>
              <a:sym typeface="Cambria"/>
            </a:endParaRPr>
          </a:p>
          <a:p>
            <a:pPr marL="342900" indent="-342900">
              <a:spcBef>
                <a:spcPts val="592"/>
              </a:spcBef>
              <a:buClr>
                <a:schemeClr val="dk1"/>
              </a:buClr>
              <a:buSzPts val="2960"/>
              <a:buFont typeface="Arial"/>
              <a:buChar char="•"/>
            </a:pPr>
            <a:r>
              <a:rPr lang="en-US" dirty="0">
                <a:solidFill>
                  <a:schemeClr val="dk1"/>
                </a:solidFill>
                <a:latin typeface="Garamond" panose="02020404030301010803" pitchFamily="18" charset="0"/>
                <a:ea typeface="Cambria"/>
                <a:cs typeface="Cambria"/>
                <a:sym typeface="Cambria"/>
              </a:rPr>
              <a:t>Period:  1984 – 2016</a:t>
            </a:r>
            <a:endParaRPr lang="en-US" dirty="0">
              <a:latin typeface="Garamond" panose="02020404030301010803" pitchFamily="18" charset="0"/>
            </a:endParaRPr>
          </a:p>
          <a:p>
            <a:pPr marL="342900" indent="-154940">
              <a:spcBef>
                <a:spcPts val="592"/>
              </a:spcBef>
              <a:buClr>
                <a:schemeClr val="dk1"/>
              </a:buClr>
              <a:buSzPts val="2960"/>
              <a:buNone/>
            </a:pPr>
            <a:endParaRPr lang="en-US" dirty="0">
              <a:solidFill>
                <a:srgbClr val="FF0000"/>
              </a:solidFill>
              <a:latin typeface="Garamond" panose="02020404030301010803" pitchFamily="18" charset="0"/>
              <a:ea typeface="Cambria"/>
              <a:cs typeface="Cambria"/>
              <a:sym typeface="Cambria"/>
            </a:endParaRPr>
          </a:p>
          <a:p>
            <a:pPr marL="342900" indent="-342900">
              <a:spcBef>
                <a:spcPts val="592"/>
              </a:spcBef>
              <a:buClr>
                <a:schemeClr val="dk1"/>
              </a:buClr>
              <a:buSzPts val="2960"/>
              <a:buFont typeface="Arial"/>
              <a:buChar char="•"/>
            </a:pPr>
            <a:r>
              <a:rPr lang="en-US" dirty="0">
                <a:solidFill>
                  <a:schemeClr val="dk1"/>
                </a:solidFill>
                <a:latin typeface="Garamond" panose="02020404030301010803" pitchFamily="18" charset="0"/>
                <a:ea typeface="Cambria"/>
                <a:cs typeface="Cambria"/>
                <a:sym typeface="Cambria"/>
              </a:rPr>
              <a:t>Panel: country-year: Argentina; Brazil; Chile; Colombia; Paraguay; Peru; USA</a:t>
            </a:r>
            <a:endParaRPr lang="en-US" dirty="0">
              <a:latin typeface="Garamond" panose="02020404030301010803" pitchFamily="18" charset="0"/>
            </a:endParaRPr>
          </a:p>
          <a:p>
            <a:pPr marL="342900" indent="-154940">
              <a:spcBef>
                <a:spcPts val="592"/>
              </a:spcBef>
              <a:buClr>
                <a:schemeClr val="dk1"/>
              </a:buClr>
              <a:buSzPts val="2960"/>
              <a:buNone/>
            </a:pPr>
            <a:endParaRPr lang="en-US" dirty="0">
              <a:solidFill>
                <a:schemeClr val="dk1"/>
              </a:solidFill>
              <a:latin typeface="Garamond" panose="02020404030301010803" pitchFamily="18" charset="0"/>
              <a:ea typeface="Cambria"/>
              <a:cs typeface="Cambria"/>
              <a:sym typeface="Cambria"/>
            </a:endParaRPr>
          </a:p>
          <a:p>
            <a:pPr marL="342900" indent="-342900">
              <a:spcBef>
                <a:spcPts val="592"/>
              </a:spcBef>
              <a:buClr>
                <a:schemeClr val="dk1"/>
              </a:buClr>
              <a:buSzPts val="2960"/>
              <a:buFont typeface="Arial"/>
              <a:buChar char="•"/>
            </a:pPr>
            <a:r>
              <a:rPr lang="en-US" dirty="0">
                <a:solidFill>
                  <a:schemeClr val="dk1"/>
                </a:solidFill>
                <a:latin typeface="Garamond" panose="02020404030301010803" pitchFamily="18" charset="0"/>
                <a:ea typeface="Cambria"/>
                <a:cs typeface="Cambria"/>
                <a:sym typeface="Cambria"/>
              </a:rPr>
              <a:t>Methods: fixed effect linear regression models</a:t>
            </a:r>
            <a:endParaRPr lang="en-US" dirty="0">
              <a:latin typeface="Garamond" panose="02020404030301010803" pitchFamily="18" charset="0"/>
            </a:endParaRPr>
          </a:p>
          <a:p>
            <a:pPr marL="342900" indent="-154940">
              <a:spcBef>
                <a:spcPts val="592"/>
              </a:spcBef>
              <a:buClr>
                <a:schemeClr val="dk1"/>
              </a:buClr>
              <a:buSzPts val="2960"/>
              <a:buNone/>
            </a:pPr>
            <a:endParaRPr lang="en-US" dirty="0">
              <a:solidFill>
                <a:schemeClr val="dk1"/>
              </a:solidFill>
              <a:latin typeface="Garamond" panose="02020404030301010803" pitchFamily="18" charset="0"/>
              <a:ea typeface="Calibri"/>
              <a:cs typeface="Calibri"/>
              <a:sym typeface="Calibri"/>
            </a:endParaRPr>
          </a:p>
          <a:p>
            <a:pPr marL="342900" indent="-154940">
              <a:spcBef>
                <a:spcPts val="592"/>
              </a:spcBef>
              <a:buClr>
                <a:schemeClr val="dk1"/>
              </a:buClr>
              <a:buSzPts val="2960"/>
              <a:buNone/>
            </a:pPr>
            <a:endParaRPr lang="en-US" dirty="0">
              <a:solidFill>
                <a:schemeClr val="dk1"/>
              </a:solidFill>
              <a:latin typeface="Garamond" panose="02020404030301010803" pitchFamily="18" charset="0"/>
              <a:ea typeface="Calibri"/>
              <a:cs typeface="Calibri"/>
              <a:sym typeface="Calibri"/>
            </a:endParaRPr>
          </a:p>
          <a:p>
            <a:pPr marL="342900" indent="-154940">
              <a:spcBef>
                <a:spcPts val="592"/>
              </a:spcBef>
              <a:buClr>
                <a:schemeClr val="dk1"/>
              </a:buClr>
              <a:buSzPts val="2960"/>
              <a:buNone/>
            </a:pPr>
            <a:endParaRPr sz="296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89650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981200" y="274638"/>
            <a:ext cx="8229600" cy="1143000"/>
          </a:xfrm>
          <a:prstGeom prst="rect">
            <a:avLst/>
          </a:prstGeom>
        </p:spPr>
        <p:txBody>
          <a:bodyPr spcFirstLastPara="1" vert="horz" wrap="square" lIns="91425" tIns="45700" rIns="91425" bIns="45700" rtlCol="0" anchor="ctr" anchorCtr="0">
            <a:noAutofit/>
          </a:bodyPr>
          <a:lstStyle/>
          <a:p>
            <a:pPr>
              <a:spcBef>
                <a:spcPts val="0"/>
              </a:spcBef>
            </a:pPr>
            <a:r>
              <a:rPr lang="pt-BR" sz="3600" dirty="0" err="1">
                <a:latin typeface="Garamond" panose="02020404030301010803" pitchFamily="18" charset="0"/>
              </a:rPr>
              <a:t>Legislative</a:t>
            </a:r>
            <a:r>
              <a:rPr lang="pt-BR" sz="3600" dirty="0">
                <a:latin typeface="Garamond" panose="02020404030301010803" pitchFamily="18" charset="0"/>
              </a:rPr>
              <a:t> </a:t>
            </a:r>
            <a:r>
              <a:rPr lang="pt-BR" sz="3600" dirty="0" err="1">
                <a:latin typeface="Garamond" panose="02020404030301010803" pitchFamily="18" charset="0"/>
              </a:rPr>
              <a:t>Powers</a:t>
            </a:r>
            <a:r>
              <a:rPr lang="pt-BR" sz="3600" dirty="0">
                <a:latin typeface="Garamond" panose="02020404030301010803" pitchFamily="18" charset="0"/>
              </a:rPr>
              <a:t> Index: </a:t>
            </a:r>
            <a:r>
              <a:rPr lang="pt-BR" sz="3600" dirty="0" err="1">
                <a:latin typeface="Garamond" panose="02020404030301010803" pitchFamily="18" charset="0"/>
              </a:rPr>
              <a:t>variation</a:t>
            </a:r>
            <a:r>
              <a:rPr lang="pt-BR" sz="3600" dirty="0">
                <a:latin typeface="Garamond" panose="02020404030301010803" pitchFamily="18" charset="0"/>
              </a:rPr>
              <a:t> </a:t>
            </a:r>
            <a:r>
              <a:rPr lang="pt-BR" sz="3600" dirty="0" err="1">
                <a:latin typeface="Garamond" panose="02020404030301010803" pitchFamily="18" charset="0"/>
              </a:rPr>
              <a:t>by</a:t>
            </a:r>
            <a:r>
              <a:rPr lang="pt-BR" sz="3600" dirty="0">
                <a:latin typeface="Garamond" panose="02020404030301010803" pitchFamily="18" charset="0"/>
              </a:rPr>
              <a:t> country </a:t>
            </a:r>
            <a:r>
              <a:rPr lang="pt-BR" sz="3600" dirty="0" err="1">
                <a:latin typeface="Garamond" panose="02020404030301010803" pitchFamily="18" charset="0"/>
              </a:rPr>
              <a:t>and</a:t>
            </a:r>
            <a:r>
              <a:rPr lang="pt-BR" sz="3600" dirty="0">
                <a:latin typeface="Garamond" panose="02020404030301010803" pitchFamily="18" charset="0"/>
              </a:rPr>
              <a:t> </a:t>
            </a:r>
            <a:r>
              <a:rPr lang="pt-BR" sz="3600" dirty="0" err="1">
                <a:latin typeface="Garamond" panose="02020404030301010803" pitchFamily="18" charset="0"/>
              </a:rPr>
              <a:t>year</a:t>
            </a:r>
            <a:endParaRPr sz="3600" dirty="0">
              <a:latin typeface="Garamond" panose="02020404030301010803" pitchFamily="18" charset="0"/>
            </a:endParaRPr>
          </a:p>
        </p:txBody>
      </p:sp>
      <p:pic>
        <p:nvPicPr>
          <p:cNvPr id="161" name="Shape 161"/>
          <p:cNvPicPr preferRelativeResize="0"/>
          <p:nvPr/>
        </p:nvPicPr>
        <p:blipFill>
          <a:blip r:embed="rId3">
            <a:alphaModFix/>
          </a:blip>
          <a:stretch>
            <a:fillRect/>
          </a:stretch>
        </p:blipFill>
        <p:spPr>
          <a:xfrm>
            <a:off x="1981200" y="1778601"/>
            <a:ext cx="7886700" cy="4470501"/>
          </a:xfrm>
          <a:prstGeom prst="rect">
            <a:avLst/>
          </a:prstGeom>
          <a:noFill/>
          <a:ln>
            <a:noFill/>
          </a:ln>
        </p:spPr>
      </p:pic>
      <p:sp>
        <p:nvSpPr>
          <p:cNvPr id="162" name="Shape 162"/>
          <p:cNvSpPr txBox="1"/>
          <p:nvPr/>
        </p:nvSpPr>
        <p:spPr>
          <a:xfrm>
            <a:off x="2305050" y="1554100"/>
            <a:ext cx="3000000" cy="3000000"/>
          </a:xfrm>
          <a:prstGeom prst="rect">
            <a:avLst/>
          </a:prstGeom>
          <a:no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9455825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981200" y="274638"/>
            <a:ext cx="8229600" cy="845502"/>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pt-BR" sz="3600" dirty="0">
                <a:solidFill>
                  <a:schemeClr val="dk1"/>
                </a:solidFill>
                <a:latin typeface="Garamond" panose="02020404030301010803" pitchFamily="18" charset="0"/>
                <a:ea typeface="Calibri"/>
                <a:cs typeface="Calibri"/>
                <a:sym typeface="Calibri"/>
              </a:rPr>
              <a:t>Decrees by Type of Cabinet</a:t>
            </a:r>
            <a:endParaRPr sz="3600" dirty="0">
              <a:latin typeface="Garamond" panose="02020404030301010803" pitchFamily="18" charset="0"/>
            </a:endParaRPr>
          </a:p>
        </p:txBody>
      </p:sp>
      <p:pic>
        <p:nvPicPr>
          <p:cNvPr id="169" name="Shape 169"/>
          <p:cNvPicPr preferRelativeResize="0">
            <a:picLocks noGrp="1"/>
          </p:cNvPicPr>
          <p:nvPr>
            <p:ph type="body" idx="1"/>
          </p:nvPr>
        </p:nvPicPr>
        <p:blipFill rotWithShape="1">
          <a:blip r:embed="rId3">
            <a:alphaModFix/>
          </a:blip>
          <a:srcRect/>
          <a:stretch/>
        </p:blipFill>
        <p:spPr>
          <a:xfrm>
            <a:off x="3557014" y="1417638"/>
            <a:ext cx="5078100" cy="3762000"/>
          </a:xfrm>
          <a:prstGeom prst="rect">
            <a:avLst/>
          </a:prstGeom>
          <a:noFill/>
          <a:ln>
            <a:noFill/>
          </a:ln>
        </p:spPr>
      </p:pic>
      <p:sp>
        <p:nvSpPr>
          <p:cNvPr id="170" name="Shape 170"/>
          <p:cNvSpPr txBox="1"/>
          <p:nvPr/>
        </p:nvSpPr>
        <p:spPr>
          <a:xfrm>
            <a:off x="2239762" y="5477137"/>
            <a:ext cx="7712476" cy="845606"/>
          </a:xfrm>
          <a:prstGeom prst="rect">
            <a:avLst/>
          </a:prstGeom>
          <a:noFill/>
          <a:ln>
            <a:noFill/>
          </a:ln>
        </p:spPr>
        <p:txBody>
          <a:bodyPr spcFirstLastPara="1" wrap="square" lIns="91425" tIns="45700" rIns="91425" bIns="45700" anchor="t" anchorCtr="0">
            <a:noAutofit/>
          </a:bodyPr>
          <a:lstStyle/>
          <a:p>
            <a:r>
              <a:rPr lang="en-US" sz="2800" dirty="0">
                <a:solidFill>
                  <a:schemeClr val="dk1"/>
                </a:solidFill>
                <a:latin typeface="Garamond" panose="02020404030301010803" pitchFamily="18" charset="0"/>
                <a:ea typeface="Calibri"/>
                <a:cs typeface="Calibri"/>
                <a:sym typeface="Calibri"/>
              </a:rPr>
              <a:t>On average, presidents leading coalition governments issue more decrees than those in single-party cabinets.</a:t>
            </a:r>
            <a:endParaRPr lang="en-US" sz="2800" dirty="0">
              <a:latin typeface="Garamond" panose="02020404030301010803" pitchFamily="18" charset="0"/>
            </a:endParaRPr>
          </a:p>
        </p:txBody>
      </p:sp>
    </p:spTree>
    <p:extLst>
      <p:ext uri="{BB962C8B-B14F-4D97-AF65-F5344CB8AC3E}">
        <p14:creationId xmlns:p14="http://schemas.microsoft.com/office/powerpoint/2010/main" val="34380145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Shape 183"/>
          <p:cNvPicPr preferRelativeResize="0"/>
          <p:nvPr/>
        </p:nvPicPr>
        <p:blipFill rotWithShape="1">
          <a:blip r:embed="rId3">
            <a:alphaModFix/>
          </a:blip>
          <a:srcRect/>
          <a:stretch/>
        </p:blipFill>
        <p:spPr>
          <a:xfrm>
            <a:off x="1442720" y="670560"/>
            <a:ext cx="8676639" cy="5962967"/>
          </a:xfrm>
          <a:prstGeom prst="rect">
            <a:avLst/>
          </a:prstGeom>
          <a:noFill/>
          <a:ln>
            <a:noFill/>
          </a:ln>
        </p:spPr>
      </p:pic>
      <p:sp>
        <p:nvSpPr>
          <p:cNvPr id="2" name="TextBox 1">
            <a:extLst>
              <a:ext uri="{FF2B5EF4-FFF2-40B4-BE49-F238E27FC236}">
                <a16:creationId xmlns:a16="http://schemas.microsoft.com/office/drawing/2014/main" id="{6D5A230D-C269-BE4B-A848-0AA304E60F29}"/>
              </a:ext>
            </a:extLst>
          </p:cNvPr>
          <p:cNvSpPr txBox="1"/>
          <p:nvPr/>
        </p:nvSpPr>
        <p:spPr>
          <a:xfrm>
            <a:off x="426720" y="1747520"/>
            <a:ext cx="1991360" cy="205232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0710342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981200" y="395784"/>
            <a:ext cx="8229600" cy="1775916"/>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2160"/>
            </a:pPr>
            <a:r>
              <a:rPr lang="en-US" sz="2800" dirty="0">
                <a:solidFill>
                  <a:schemeClr val="dk1"/>
                </a:solidFill>
                <a:latin typeface="Garamond" panose="02020404030301010803" pitchFamily="18" charset="0"/>
                <a:ea typeface="Calibri"/>
                <a:cs typeface="Calibri"/>
                <a:sym typeface="Calibri"/>
              </a:rPr>
              <a:t>Legislative powers of the president tend to increase the number of decrees issued (</a:t>
            </a:r>
            <a:r>
              <a:rPr lang="en-US" sz="2800" b="1" i="1" dirty="0">
                <a:solidFill>
                  <a:schemeClr val="dk1"/>
                </a:solidFill>
                <a:latin typeface="Garamond" panose="02020404030301010803" pitchFamily="18" charset="0"/>
                <a:ea typeface="Calibri"/>
                <a:cs typeface="Calibri"/>
                <a:sym typeface="Calibri"/>
              </a:rPr>
              <a:t>as expected</a:t>
            </a:r>
            <a:r>
              <a:rPr lang="en-US" sz="2800" dirty="0">
                <a:solidFill>
                  <a:schemeClr val="dk1"/>
                </a:solidFill>
                <a:latin typeface="Garamond" panose="02020404030301010803" pitchFamily="18" charset="0"/>
                <a:ea typeface="Calibri"/>
                <a:cs typeface="Calibri"/>
                <a:sym typeface="Calibri"/>
              </a:rPr>
              <a:t>), and more fragmented cabinet</a:t>
            </a:r>
            <a:r>
              <a:rPr lang="en-US" sz="2800" dirty="0">
                <a:latin typeface="Garamond" panose="02020404030301010803" pitchFamily="18" charset="0"/>
              </a:rPr>
              <a:t>s</a:t>
            </a:r>
            <a:r>
              <a:rPr lang="en-US" sz="2800" dirty="0">
                <a:solidFill>
                  <a:schemeClr val="dk1"/>
                </a:solidFill>
                <a:latin typeface="Garamond" panose="02020404030301010803" pitchFamily="18" charset="0"/>
                <a:ea typeface="Calibri"/>
                <a:cs typeface="Calibri"/>
                <a:sym typeface="Calibri"/>
              </a:rPr>
              <a:t> seem to inhibit these presidential unilateral actions  (</a:t>
            </a:r>
            <a:r>
              <a:rPr lang="en-US" sz="2800" b="1" i="1" dirty="0">
                <a:solidFill>
                  <a:schemeClr val="dk1"/>
                </a:solidFill>
                <a:latin typeface="Garamond" panose="02020404030301010803" pitchFamily="18" charset="0"/>
                <a:ea typeface="Calibri"/>
                <a:cs typeface="Calibri"/>
                <a:sym typeface="Calibri"/>
              </a:rPr>
              <a:t>not </a:t>
            </a:r>
            <a:r>
              <a:rPr lang="en-US" sz="2600" b="1" i="1" dirty="0">
                <a:solidFill>
                  <a:schemeClr val="dk1"/>
                </a:solidFill>
                <a:latin typeface="Garamond" panose="02020404030301010803" pitchFamily="18" charset="0"/>
                <a:ea typeface="Calibri"/>
                <a:cs typeface="Calibri"/>
                <a:sym typeface="Calibri"/>
              </a:rPr>
              <a:t>expected</a:t>
            </a:r>
            <a:r>
              <a:rPr lang="en-US" sz="2800" b="1" i="1" dirty="0">
                <a:solidFill>
                  <a:schemeClr val="dk1"/>
                </a:solidFill>
                <a:latin typeface="Garamond" panose="02020404030301010803" pitchFamily="18" charset="0"/>
                <a:ea typeface="Calibri"/>
                <a:cs typeface="Calibri"/>
                <a:sym typeface="Calibri"/>
              </a:rPr>
              <a:t>!).</a:t>
            </a:r>
            <a:endParaRPr lang="en-US" sz="2800" dirty="0">
              <a:latin typeface="Garamond" panose="02020404030301010803" pitchFamily="18" charset="0"/>
            </a:endParaRPr>
          </a:p>
        </p:txBody>
      </p:sp>
      <p:pic>
        <p:nvPicPr>
          <p:cNvPr id="190" name="Shape 190"/>
          <p:cNvPicPr preferRelativeResize="0">
            <a:picLocks noGrp="1"/>
          </p:cNvPicPr>
          <p:nvPr>
            <p:ph type="body" idx="1"/>
          </p:nvPr>
        </p:nvPicPr>
        <p:blipFill rotWithShape="1">
          <a:blip r:embed="rId3">
            <a:alphaModFix/>
          </a:blip>
          <a:srcRect/>
          <a:stretch/>
        </p:blipFill>
        <p:spPr>
          <a:xfrm>
            <a:off x="1981200" y="2171701"/>
            <a:ext cx="3486150" cy="4200525"/>
          </a:xfrm>
          <a:prstGeom prst="rect">
            <a:avLst/>
          </a:prstGeom>
          <a:noFill/>
          <a:ln>
            <a:noFill/>
          </a:ln>
        </p:spPr>
      </p:pic>
      <p:pic>
        <p:nvPicPr>
          <p:cNvPr id="191" name="Shape 191"/>
          <p:cNvPicPr preferRelativeResize="0"/>
          <p:nvPr/>
        </p:nvPicPr>
        <p:blipFill rotWithShape="1">
          <a:blip r:embed="rId4">
            <a:alphaModFix/>
          </a:blip>
          <a:srcRect/>
          <a:stretch/>
        </p:blipFill>
        <p:spPr>
          <a:xfrm>
            <a:off x="5895976" y="2475133"/>
            <a:ext cx="4314825" cy="3593658"/>
          </a:xfrm>
          <a:prstGeom prst="rect">
            <a:avLst/>
          </a:prstGeom>
          <a:noFill/>
          <a:ln>
            <a:noFill/>
          </a:ln>
        </p:spPr>
      </p:pic>
    </p:spTree>
    <p:extLst>
      <p:ext uri="{BB962C8B-B14F-4D97-AF65-F5344CB8AC3E}">
        <p14:creationId xmlns:p14="http://schemas.microsoft.com/office/powerpoint/2010/main" val="25311893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981200" y="362906"/>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240"/>
            </a:pPr>
            <a:r>
              <a:rPr lang="pt-BR" sz="3200" dirty="0">
                <a:solidFill>
                  <a:schemeClr val="dk1"/>
                </a:solidFill>
                <a:latin typeface="Garamond" panose="02020404030301010803" pitchFamily="18" charset="0"/>
                <a:ea typeface="Calibri"/>
                <a:cs typeface="Calibri"/>
                <a:sym typeface="Calibri"/>
              </a:rPr>
              <a:t>Marginal Effects of Legislative Powers of the President on Decree by Number of Parties</a:t>
            </a:r>
            <a:endParaRPr sz="3959" dirty="0">
              <a:solidFill>
                <a:schemeClr val="dk1"/>
              </a:solidFill>
              <a:latin typeface="Calibri"/>
              <a:ea typeface="Calibri"/>
              <a:cs typeface="Calibri"/>
              <a:sym typeface="Calibri"/>
            </a:endParaRPr>
          </a:p>
        </p:txBody>
      </p:sp>
      <p:pic>
        <p:nvPicPr>
          <p:cNvPr id="198" name="Shape 198"/>
          <p:cNvPicPr preferRelativeResize="0">
            <a:picLocks noGrp="1"/>
          </p:cNvPicPr>
          <p:nvPr>
            <p:ph type="body" idx="1"/>
          </p:nvPr>
        </p:nvPicPr>
        <p:blipFill rotWithShape="1">
          <a:blip r:embed="rId3">
            <a:alphaModFix/>
          </a:blip>
          <a:srcRect/>
          <a:stretch/>
        </p:blipFill>
        <p:spPr>
          <a:xfrm>
            <a:off x="2823300" y="1720533"/>
            <a:ext cx="6545400" cy="3268500"/>
          </a:xfrm>
          <a:prstGeom prst="rect">
            <a:avLst/>
          </a:prstGeom>
          <a:noFill/>
          <a:ln>
            <a:noFill/>
          </a:ln>
        </p:spPr>
      </p:pic>
      <p:sp>
        <p:nvSpPr>
          <p:cNvPr id="199" name="Shape 199"/>
          <p:cNvSpPr txBox="1"/>
          <p:nvPr/>
        </p:nvSpPr>
        <p:spPr>
          <a:xfrm>
            <a:off x="1981201" y="5418288"/>
            <a:ext cx="8496725" cy="1306363"/>
          </a:xfrm>
          <a:prstGeom prst="rect">
            <a:avLst/>
          </a:prstGeom>
          <a:noFill/>
          <a:ln>
            <a:noFill/>
          </a:ln>
        </p:spPr>
        <p:txBody>
          <a:bodyPr spcFirstLastPara="1" wrap="square" lIns="91425" tIns="91425" rIns="91425" bIns="91425" anchor="t" anchorCtr="0">
            <a:noAutofit/>
          </a:bodyPr>
          <a:lstStyle/>
          <a:p>
            <a:pPr lvl="0">
              <a:buClr>
                <a:schemeClr val="dk1"/>
              </a:buClr>
            </a:pPr>
            <a:r>
              <a:rPr lang="pt-BR" sz="2600" dirty="0">
                <a:solidFill>
                  <a:schemeClr val="dk1"/>
                </a:solidFill>
                <a:latin typeface="Garamond" panose="02020404030301010803" pitchFamily="18" charset="0"/>
                <a:ea typeface="Calibri"/>
                <a:cs typeface="Calibri"/>
                <a:sym typeface="Calibri"/>
              </a:rPr>
              <a:t>In more fragmented coalitions (4 or more parties), the association between legislative power and the number of decrees becomes negative</a:t>
            </a: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29044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27EA-306F-7341-9BE5-745AA1853A3E}"/>
              </a:ext>
            </a:extLst>
          </p:cNvPr>
          <p:cNvSpPr>
            <a:spLocks noGrp="1"/>
          </p:cNvSpPr>
          <p:nvPr>
            <p:ph type="title"/>
          </p:nvPr>
        </p:nvSpPr>
        <p:spPr>
          <a:xfrm>
            <a:off x="1981200" y="457518"/>
            <a:ext cx="8229600" cy="1439862"/>
          </a:xfrm>
        </p:spPr>
        <p:txBody>
          <a:bodyPr>
            <a:normAutofit/>
          </a:bodyPr>
          <a:lstStyle/>
          <a:p>
            <a:r>
              <a:rPr lang="en-US" dirty="0">
                <a:latin typeface="Garamond" panose="02020404030301010803" pitchFamily="18" charset="0"/>
              </a:rPr>
              <a:t>Unpacking the Administrative Decrees as Multi-targeting Tools</a:t>
            </a:r>
          </a:p>
        </p:txBody>
      </p:sp>
      <p:sp>
        <p:nvSpPr>
          <p:cNvPr id="3" name="Content Placeholder 2">
            <a:extLst>
              <a:ext uri="{FF2B5EF4-FFF2-40B4-BE49-F238E27FC236}">
                <a16:creationId xmlns:a16="http://schemas.microsoft.com/office/drawing/2014/main" id="{EA5205D6-F711-7F49-AAB1-E12211821A2E}"/>
              </a:ext>
            </a:extLst>
          </p:cNvPr>
          <p:cNvSpPr>
            <a:spLocks noGrp="1"/>
          </p:cNvSpPr>
          <p:nvPr>
            <p:ph idx="1"/>
          </p:nvPr>
        </p:nvSpPr>
        <p:spPr>
          <a:xfrm>
            <a:off x="772160" y="2275840"/>
            <a:ext cx="9438640" cy="3850324"/>
          </a:xfrm>
        </p:spPr>
        <p:txBody>
          <a:bodyPr>
            <a:normAutofit/>
          </a:bodyPr>
          <a:lstStyle/>
          <a:p>
            <a:pPr marL="0" indent="0">
              <a:buNone/>
            </a:pPr>
            <a:r>
              <a:rPr lang="en-US" dirty="0">
                <a:latin typeface="Garamond" panose="02020404030301010803" pitchFamily="18" charset="0"/>
              </a:rPr>
              <a:t>Understanding the scope of these decrees and their strategic value for avoiding inter-branch and cabinet conflicts requires distinguishing the different types of presidential moves they make viable.</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We are using machine coded topics (STM) to identify in which administrative decree(s) lies the presidential attention.</a:t>
            </a:r>
          </a:p>
        </p:txBody>
      </p:sp>
    </p:spTree>
    <p:extLst>
      <p:ext uri="{BB962C8B-B14F-4D97-AF65-F5344CB8AC3E}">
        <p14:creationId xmlns:p14="http://schemas.microsoft.com/office/powerpoint/2010/main" val="9935546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92AA-5E5A-3343-B86C-DA48955B73B8}"/>
              </a:ext>
            </a:extLst>
          </p:cNvPr>
          <p:cNvSpPr>
            <a:spLocks noGrp="1"/>
          </p:cNvSpPr>
          <p:nvPr>
            <p:ph type="title"/>
          </p:nvPr>
        </p:nvSpPr>
        <p:spPr/>
        <p:txBody>
          <a:bodyPr>
            <a:normAutofit/>
          </a:bodyPr>
          <a:lstStyle/>
          <a:p>
            <a:r>
              <a:rPr lang="en-US" dirty="0"/>
              <a:t>To what extent do presidents resort to administrative decrees?</a:t>
            </a:r>
          </a:p>
        </p:txBody>
      </p:sp>
      <p:sp>
        <p:nvSpPr>
          <p:cNvPr id="3" name="Content Placeholder 2">
            <a:extLst>
              <a:ext uri="{FF2B5EF4-FFF2-40B4-BE49-F238E27FC236}">
                <a16:creationId xmlns:a16="http://schemas.microsoft.com/office/drawing/2014/main" id="{01D3A691-C002-B14C-855A-F5ACFB6D29A1}"/>
              </a:ext>
            </a:extLst>
          </p:cNvPr>
          <p:cNvSpPr>
            <a:spLocks noGrp="1"/>
          </p:cNvSpPr>
          <p:nvPr>
            <p:ph idx="1"/>
          </p:nvPr>
        </p:nvSpPr>
        <p:spPr/>
        <p:txBody>
          <a:bodyPr/>
          <a:lstStyle/>
          <a:p>
            <a:r>
              <a:rPr lang="en-US" dirty="0">
                <a:latin typeface="Garamond" panose="02020404030301010803" pitchFamily="18" charset="0"/>
              </a:rPr>
              <a:t>Illustrating with Brazilian case:</a:t>
            </a:r>
          </a:p>
          <a:p>
            <a:endParaRPr lang="en-US" dirty="0"/>
          </a:p>
        </p:txBody>
      </p:sp>
    </p:spTree>
    <p:extLst>
      <p:ext uri="{BB962C8B-B14F-4D97-AF65-F5344CB8AC3E}">
        <p14:creationId xmlns:p14="http://schemas.microsoft.com/office/powerpoint/2010/main" val="5985796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5234-40D6-D54A-87B8-62005A844E3C}"/>
              </a:ext>
            </a:extLst>
          </p:cNvPr>
          <p:cNvSpPr>
            <a:spLocks noGrp="1"/>
          </p:cNvSpPr>
          <p:nvPr>
            <p:ph type="title"/>
          </p:nvPr>
        </p:nvSpPr>
        <p:spPr>
          <a:xfrm>
            <a:off x="1981200" y="274638"/>
            <a:ext cx="8229600" cy="914082"/>
          </a:xfrm>
        </p:spPr>
        <p:txBody>
          <a:bodyPr>
            <a:normAutofit fontScale="90000"/>
          </a:bodyPr>
          <a:lstStyle/>
          <a:p>
            <a:r>
              <a:rPr lang="en-US" sz="3600" dirty="0">
                <a:latin typeface="Garamond" panose="02020404030301010803" pitchFamily="18" charset="0"/>
              </a:rPr>
              <a:t>What are  presidents targeting by issuing administrative decrees? </a:t>
            </a:r>
          </a:p>
        </p:txBody>
      </p:sp>
      <p:sp>
        <p:nvSpPr>
          <p:cNvPr id="3" name="Content Placeholder 2">
            <a:extLst>
              <a:ext uri="{FF2B5EF4-FFF2-40B4-BE49-F238E27FC236}">
                <a16:creationId xmlns:a16="http://schemas.microsoft.com/office/drawing/2014/main" id="{BA833932-D9B5-7C40-8603-3F10F1F719FB}"/>
              </a:ext>
            </a:extLst>
          </p:cNvPr>
          <p:cNvSpPr>
            <a:spLocks noGrp="1"/>
          </p:cNvSpPr>
          <p:nvPr>
            <p:ph idx="1"/>
          </p:nvPr>
        </p:nvSpPr>
        <p:spPr/>
        <p:txBody>
          <a:bodyPr/>
          <a:lstStyle/>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33885707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73760" y="274638"/>
            <a:ext cx="1028192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2800"/>
            </a:pPr>
            <a:r>
              <a:rPr lang="en-US" sz="3200" dirty="0">
                <a:solidFill>
                  <a:schemeClr val="dk1"/>
                </a:solidFill>
                <a:latin typeface="Garamond" panose="02020404030301010803" pitchFamily="18" charset="0"/>
                <a:ea typeface="Cambria"/>
                <a:cs typeface="Cambria"/>
                <a:sym typeface="Cambria"/>
              </a:rPr>
              <a:t>What did we learn from comparing unilateral politics across presidential systems?</a:t>
            </a:r>
            <a:endParaRPr lang="en-US" sz="3200" dirty="0">
              <a:latin typeface="Garamond" panose="02020404030301010803" pitchFamily="18" charset="0"/>
            </a:endParaRPr>
          </a:p>
        </p:txBody>
      </p:sp>
      <p:sp>
        <p:nvSpPr>
          <p:cNvPr id="206" name="Shape 206"/>
          <p:cNvSpPr txBox="1">
            <a:spLocks noGrp="1"/>
          </p:cNvSpPr>
          <p:nvPr>
            <p:ph type="body" idx="1"/>
          </p:nvPr>
        </p:nvSpPr>
        <p:spPr>
          <a:xfrm>
            <a:off x="873760" y="1666241"/>
            <a:ext cx="10281920" cy="4917440"/>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80000"/>
              </a:lnSpc>
              <a:spcBef>
                <a:spcPts val="0"/>
              </a:spcBef>
              <a:buClr>
                <a:schemeClr val="dk1"/>
              </a:buClr>
              <a:buSzPts val="2240"/>
              <a:buFont typeface="Arial"/>
              <a:buChar char="•"/>
            </a:pPr>
            <a:r>
              <a:rPr lang="en-US" sz="2400" dirty="0">
                <a:solidFill>
                  <a:schemeClr val="dk1"/>
                </a:solidFill>
                <a:latin typeface="Garamond" panose="02020404030301010803" pitchFamily="18" charset="0"/>
                <a:ea typeface="Cambria"/>
                <a:cs typeface="Cambria"/>
                <a:sym typeface="Cambria"/>
              </a:rPr>
              <a:t>Presidents having broader discretion, backed by political majorities and large EOPs, tend to resort to larger numbers of decrees.</a:t>
            </a:r>
            <a:endParaRPr lang="en-US" sz="2400" dirty="0">
              <a:latin typeface="Garamond" panose="02020404030301010803" pitchFamily="18" charset="0"/>
            </a:endParaRPr>
          </a:p>
          <a:p>
            <a:pPr marL="342900" indent="-200660" algn="just">
              <a:lnSpc>
                <a:spcPct val="80000"/>
              </a:lnSpc>
              <a:spcBef>
                <a:spcPts val="448"/>
              </a:spcBef>
              <a:buClr>
                <a:schemeClr val="dk1"/>
              </a:buClr>
              <a:buSzPts val="2240"/>
              <a:buNone/>
            </a:pPr>
            <a:endParaRPr lang="en-US" sz="2400" dirty="0">
              <a:solidFill>
                <a:schemeClr val="dk1"/>
              </a:solidFill>
              <a:latin typeface="Garamond" panose="02020404030301010803" pitchFamily="18" charset="0"/>
              <a:ea typeface="Cambria"/>
              <a:cs typeface="Cambria"/>
              <a:sym typeface="Cambria"/>
            </a:endParaRPr>
          </a:p>
          <a:p>
            <a:pPr marL="342900" indent="-342900" algn="just">
              <a:lnSpc>
                <a:spcPct val="80000"/>
              </a:lnSpc>
              <a:spcBef>
                <a:spcPts val="448"/>
              </a:spcBef>
              <a:buClr>
                <a:schemeClr val="dk1"/>
              </a:buClr>
              <a:buSzPts val="2240"/>
              <a:buFont typeface="Arial"/>
              <a:buChar char="•"/>
            </a:pPr>
            <a:r>
              <a:rPr lang="en-US" sz="2400" dirty="0">
                <a:solidFill>
                  <a:schemeClr val="dk1"/>
                </a:solidFill>
                <a:latin typeface="Garamond" panose="02020404030301010803" pitchFamily="18" charset="0"/>
                <a:ea typeface="Cambria"/>
                <a:cs typeface="Cambria"/>
                <a:sym typeface="Cambria"/>
              </a:rPr>
              <a:t>However,</a:t>
            </a:r>
          </a:p>
          <a:p>
            <a:pPr marL="0" indent="0" algn="just">
              <a:lnSpc>
                <a:spcPct val="80000"/>
              </a:lnSpc>
              <a:spcBef>
                <a:spcPts val="448"/>
              </a:spcBef>
              <a:buClr>
                <a:schemeClr val="dk1"/>
              </a:buClr>
              <a:buSzPts val="2240"/>
              <a:buNone/>
            </a:pPr>
            <a:endParaRPr lang="en-US" sz="2400" dirty="0">
              <a:solidFill>
                <a:schemeClr val="dk1"/>
              </a:solidFill>
              <a:latin typeface="Garamond" panose="02020404030301010803" pitchFamily="18" charset="0"/>
              <a:ea typeface="Cambria"/>
              <a:cs typeface="Cambria"/>
              <a:sym typeface="Cambria"/>
            </a:endParaRPr>
          </a:p>
          <a:p>
            <a:pPr lvl="1" indent="-342900" algn="just">
              <a:lnSpc>
                <a:spcPct val="80000"/>
              </a:lnSpc>
              <a:spcBef>
                <a:spcPts val="448"/>
              </a:spcBef>
              <a:buClr>
                <a:schemeClr val="dk1"/>
              </a:buClr>
              <a:buSzPts val="2240"/>
              <a:buFont typeface="Wingdings" pitchFamily="2" charset="2"/>
              <a:buChar char="ü"/>
            </a:pPr>
            <a:r>
              <a:rPr lang="en-US" dirty="0">
                <a:solidFill>
                  <a:schemeClr val="dk1"/>
                </a:solidFill>
                <a:latin typeface="Garamond" panose="02020404030301010803" pitchFamily="18" charset="0"/>
                <a:ea typeface="Cambria"/>
                <a:cs typeface="Cambria"/>
                <a:sym typeface="Cambria"/>
              </a:rPr>
              <a:t>The effect of greater legislative power is not the same when the presidents bring other parties to the cabinet table. </a:t>
            </a:r>
            <a:endParaRPr lang="en-US" dirty="0">
              <a:latin typeface="Garamond" panose="02020404030301010803" pitchFamily="18" charset="0"/>
            </a:endParaRPr>
          </a:p>
          <a:p>
            <a:pPr marL="342900" indent="-200660" algn="just">
              <a:lnSpc>
                <a:spcPct val="80000"/>
              </a:lnSpc>
              <a:spcBef>
                <a:spcPts val="448"/>
              </a:spcBef>
              <a:buClr>
                <a:schemeClr val="dk1"/>
              </a:buClr>
              <a:buSzPts val="2240"/>
              <a:buNone/>
            </a:pPr>
            <a:endParaRPr lang="en-US" sz="2400" dirty="0">
              <a:solidFill>
                <a:schemeClr val="dk1"/>
              </a:solidFill>
              <a:latin typeface="Garamond" panose="02020404030301010803" pitchFamily="18" charset="0"/>
              <a:ea typeface="Cambria"/>
              <a:cs typeface="Cambria"/>
              <a:sym typeface="Cambria"/>
            </a:endParaRPr>
          </a:p>
          <a:p>
            <a:pPr marL="742950" lvl="1" indent="-285750" algn="just">
              <a:lnSpc>
                <a:spcPct val="80000"/>
              </a:lnSpc>
              <a:spcBef>
                <a:spcPts val="392"/>
              </a:spcBef>
              <a:buClr>
                <a:schemeClr val="dk1"/>
              </a:buClr>
              <a:buSzPts val="1960"/>
              <a:buFont typeface="Noto Sans Symbols"/>
              <a:buChar char="✓"/>
            </a:pPr>
            <a:r>
              <a:rPr lang="en-US" dirty="0">
                <a:solidFill>
                  <a:schemeClr val="dk1"/>
                </a:solidFill>
                <a:latin typeface="Garamond" panose="02020404030301010803" pitchFamily="18" charset="0"/>
                <a:ea typeface="Cambria"/>
                <a:cs typeface="Cambria"/>
                <a:sym typeface="Cambria"/>
              </a:rPr>
              <a:t>If majority status is obtained through coalition, and presidents face parties more powerful than their own at this table, they </a:t>
            </a:r>
            <a:r>
              <a:rPr lang="en-US" dirty="0">
                <a:latin typeface="Garamond" panose="02020404030301010803" pitchFamily="18" charset="0"/>
                <a:ea typeface="Cambria"/>
                <a:cs typeface="Cambria"/>
                <a:sym typeface="Cambria"/>
              </a:rPr>
              <a:t>will </a:t>
            </a:r>
            <a:r>
              <a:rPr lang="en-US" dirty="0">
                <a:solidFill>
                  <a:schemeClr val="dk1"/>
                </a:solidFill>
                <a:latin typeface="Garamond" panose="02020404030301010803" pitchFamily="18" charset="0"/>
                <a:ea typeface="Cambria"/>
                <a:cs typeface="Cambria"/>
                <a:sym typeface="Cambria"/>
              </a:rPr>
              <a:t>probably be more prudent about using decrees.</a:t>
            </a:r>
          </a:p>
          <a:p>
            <a:pPr marL="457200" lvl="1" indent="0" algn="just">
              <a:lnSpc>
                <a:spcPct val="80000"/>
              </a:lnSpc>
              <a:spcBef>
                <a:spcPts val="392"/>
              </a:spcBef>
              <a:buClr>
                <a:schemeClr val="dk1"/>
              </a:buClr>
              <a:buSzPts val="1960"/>
              <a:buNone/>
            </a:pPr>
            <a:endParaRPr lang="en-US" dirty="0">
              <a:solidFill>
                <a:schemeClr val="dk1"/>
              </a:solidFill>
              <a:latin typeface="Garamond" panose="02020404030301010803" pitchFamily="18" charset="0"/>
              <a:ea typeface="Cambria"/>
              <a:cs typeface="Cambria"/>
              <a:sym typeface="Cambria"/>
            </a:endParaRPr>
          </a:p>
          <a:p>
            <a:pPr marL="400050" algn="just">
              <a:lnSpc>
                <a:spcPct val="80000"/>
              </a:lnSpc>
              <a:spcBef>
                <a:spcPts val="392"/>
              </a:spcBef>
              <a:buClr>
                <a:schemeClr val="dk1"/>
              </a:buClr>
              <a:buSzPts val="1960"/>
            </a:pPr>
            <a:r>
              <a:rPr lang="en-US" sz="2400" dirty="0">
                <a:solidFill>
                  <a:schemeClr val="dk1"/>
                </a:solidFill>
                <a:latin typeface="Garamond" panose="02020404030301010803" pitchFamily="18" charset="0"/>
                <a:sym typeface="Cambria"/>
              </a:rPr>
              <a:t>Administrative decrees may be a useful tool for the president to avoid or manage crises when political constraints are taken seriously! </a:t>
            </a:r>
            <a:endParaRPr lang="en-US" sz="2400" dirty="0">
              <a:latin typeface="Garamond" panose="02020404030301010803" pitchFamily="18" charset="0"/>
            </a:endParaRPr>
          </a:p>
          <a:p>
            <a:pPr marL="742950" lvl="1" indent="-179069" algn="just">
              <a:lnSpc>
                <a:spcPct val="80000"/>
              </a:lnSpc>
              <a:spcBef>
                <a:spcPts val="336"/>
              </a:spcBef>
              <a:buClr>
                <a:schemeClr val="dk1"/>
              </a:buClr>
              <a:buSzPts val="1680"/>
              <a:buNone/>
            </a:pPr>
            <a:endParaRPr lang="en-US" sz="2000" dirty="0">
              <a:solidFill>
                <a:schemeClr val="dk1"/>
              </a:solidFill>
              <a:latin typeface="Garamond" panose="02020404030301010803" pitchFamily="18" charset="0"/>
              <a:ea typeface="Cambria"/>
              <a:cs typeface="Cambria"/>
              <a:sym typeface="Cambria"/>
            </a:endParaRPr>
          </a:p>
          <a:p>
            <a:pPr marL="742950" lvl="1" indent="-179069" algn="just">
              <a:lnSpc>
                <a:spcPct val="80000"/>
              </a:lnSpc>
              <a:spcBef>
                <a:spcPts val="336"/>
              </a:spcBef>
              <a:buClr>
                <a:schemeClr val="dk1"/>
              </a:buClr>
              <a:buSzPts val="1680"/>
              <a:buNone/>
            </a:pPr>
            <a:endParaRPr sz="1679"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2586252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523067" y="281745"/>
            <a:ext cx="7162800" cy="818813"/>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2400"/>
            </a:pPr>
            <a:r>
              <a:rPr lang="en-US" sz="2400" dirty="0">
                <a:solidFill>
                  <a:schemeClr val="dk1"/>
                </a:solidFill>
                <a:latin typeface="Garamond" panose="02020404030301010803" pitchFamily="18" charset="0"/>
                <a:ea typeface="Cambria"/>
                <a:cs typeface="Cambria"/>
                <a:sym typeface="Cambria"/>
              </a:rPr>
              <a:t>Why </a:t>
            </a:r>
            <a:r>
              <a:rPr lang="en-US" sz="2400" dirty="0">
                <a:latin typeface="Garamond" panose="02020404030301010803" pitchFamily="18" charset="0"/>
                <a:ea typeface="Cambria"/>
                <a:cs typeface="Cambria"/>
                <a:sym typeface="Cambria"/>
              </a:rPr>
              <a:t>are </a:t>
            </a:r>
            <a:r>
              <a:rPr lang="en-US" sz="2400" dirty="0">
                <a:solidFill>
                  <a:schemeClr val="dk1"/>
                </a:solidFill>
                <a:latin typeface="Garamond" panose="02020404030301010803" pitchFamily="18" charset="0"/>
                <a:ea typeface="Cambria"/>
                <a:cs typeface="Cambria"/>
                <a:sym typeface="Cambria"/>
              </a:rPr>
              <a:t>administrative decrees becoming so popular, even for constitutionally powerful presidents</a:t>
            </a:r>
            <a:r>
              <a:rPr lang="en-US" sz="2400" dirty="0">
                <a:solidFill>
                  <a:schemeClr val="dk1"/>
                </a:solidFill>
                <a:latin typeface="Cambria"/>
                <a:ea typeface="Cambria"/>
                <a:cs typeface="Cambria"/>
                <a:sym typeface="Cambria"/>
              </a:rPr>
              <a:t>?</a:t>
            </a:r>
            <a:endParaRPr lang="en-US" dirty="0"/>
          </a:p>
        </p:txBody>
      </p:sp>
      <p:sp>
        <p:nvSpPr>
          <p:cNvPr id="97" name="Shape 9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Autofit/>
          </a:bodyPr>
          <a:lstStyle/>
          <a:p>
            <a:pPr marL="342900" indent="-139700">
              <a:spcBef>
                <a:spcPts val="0"/>
              </a:spcBef>
              <a:buClr>
                <a:schemeClr val="dk1"/>
              </a:buClr>
              <a:buSzPts val="3200"/>
              <a:buNone/>
            </a:pPr>
            <a:endParaRPr sz="3200">
              <a:solidFill>
                <a:schemeClr val="dk1"/>
              </a:solidFill>
              <a:latin typeface="Calibri"/>
              <a:ea typeface="Calibri"/>
              <a:cs typeface="Calibri"/>
              <a:sym typeface="Calibri"/>
            </a:endParaRPr>
          </a:p>
          <a:p>
            <a:pPr marL="342900" indent="-139700">
              <a:spcBef>
                <a:spcPts val="640"/>
              </a:spcBef>
              <a:buClr>
                <a:schemeClr val="dk1"/>
              </a:buClr>
              <a:buSzPts val="3200"/>
              <a:buNone/>
            </a:pPr>
            <a:endParaRPr sz="3200">
              <a:solidFill>
                <a:schemeClr val="dk1"/>
              </a:solidFill>
              <a:latin typeface="Calibri"/>
              <a:ea typeface="Calibri"/>
              <a:cs typeface="Calibri"/>
              <a:sym typeface="Calibri"/>
            </a:endParaRPr>
          </a:p>
        </p:txBody>
      </p:sp>
      <p:pic>
        <p:nvPicPr>
          <p:cNvPr id="2" name="Imagem 1">
            <a:extLst>
              <a:ext uri="{FF2B5EF4-FFF2-40B4-BE49-F238E27FC236}">
                <a16:creationId xmlns:a16="http://schemas.microsoft.com/office/drawing/2014/main" id="{A3508995-8E83-684A-9478-708CBFC7F83F}"/>
              </a:ext>
            </a:extLst>
          </p:cNvPr>
          <p:cNvPicPr>
            <a:picLocks noChangeAspect="1"/>
          </p:cNvPicPr>
          <p:nvPr/>
        </p:nvPicPr>
        <p:blipFill>
          <a:blip r:embed="rId3"/>
          <a:stretch>
            <a:fillRect/>
          </a:stretch>
        </p:blipFill>
        <p:spPr>
          <a:xfrm>
            <a:off x="5695039" y="4099194"/>
            <a:ext cx="3315891" cy="2752043"/>
          </a:xfrm>
          <a:prstGeom prst="rect">
            <a:avLst/>
          </a:prstGeom>
        </p:spPr>
      </p:pic>
      <p:pic>
        <p:nvPicPr>
          <p:cNvPr id="6" name="Imagem 5">
            <a:extLst>
              <a:ext uri="{FF2B5EF4-FFF2-40B4-BE49-F238E27FC236}">
                <a16:creationId xmlns:a16="http://schemas.microsoft.com/office/drawing/2014/main" id="{3810DD8B-2C40-B647-A47B-BE8F7A9DDBAB}"/>
              </a:ext>
            </a:extLst>
          </p:cNvPr>
          <p:cNvPicPr>
            <a:picLocks noChangeAspect="1"/>
          </p:cNvPicPr>
          <p:nvPr/>
        </p:nvPicPr>
        <p:blipFill>
          <a:blip r:embed="rId4"/>
          <a:stretch>
            <a:fillRect/>
          </a:stretch>
        </p:blipFill>
        <p:spPr>
          <a:xfrm>
            <a:off x="6426558" y="1364189"/>
            <a:ext cx="3223206" cy="2498993"/>
          </a:xfrm>
          <a:prstGeom prst="rect">
            <a:avLst/>
          </a:prstGeom>
        </p:spPr>
      </p:pic>
      <p:pic>
        <p:nvPicPr>
          <p:cNvPr id="5" name="Picture 4">
            <a:extLst>
              <a:ext uri="{FF2B5EF4-FFF2-40B4-BE49-F238E27FC236}">
                <a16:creationId xmlns:a16="http://schemas.microsoft.com/office/drawing/2014/main" id="{9A211DEB-D5CD-774F-951F-1CB86D45CBA3}"/>
              </a:ext>
            </a:extLst>
          </p:cNvPr>
          <p:cNvPicPr>
            <a:picLocks noChangeAspect="1"/>
          </p:cNvPicPr>
          <p:nvPr/>
        </p:nvPicPr>
        <p:blipFill>
          <a:blip r:embed="rId5"/>
          <a:stretch>
            <a:fillRect/>
          </a:stretch>
        </p:blipFill>
        <p:spPr>
          <a:xfrm>
            <a:off x="1981200" y="1600201"/>
            <a:ext cx="2988130" cy="4476292"/>
          </a:xfrm>
          <a:prstGeom prst="rect">
            <a:avLst/>
          </a:prstGeom>
        </p:spPr>
      </p:pic>
    </p:spTree>
    <p:extLst>
      <p:ext uri="{BB962C8B-B14F-4D97-AF65-F5344CB8AC3E}">
        <p14:creationId xmlns:p14="http://schemas.microsoft.com/office/powerpoint/2010/main" val="727627844"/>
      </p:ext>
    </p:extLst>
  </p:cSld>
  <p:clrMapOvr>
    <a:masterClrMapping/>
  </p:clrMapOvr>
  <mc:AlternateContent xmlns:mc="http://schemas.openxmlformats.org/markup-compatibility/2006" xmlns:p14="http://schemas.microsoft.com/office/powerpoint/2010/main">
    <mc:Choice Requires="p14">
      <p:transition spd="slow" p14:dur="9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919A-5CE8-7F4A-B4A9-E6E821471E86}"/>
              </a:ext>
            </a:extLst>
          </p:cNvPr>
          <p:cNvSpPr>
            <a:spLocks noGrp="1"/>
          </p:cNvSpPr>
          <p:nvPr>
            <p:ph type="title"/>
          </p:nvPr>
        </p:nvSpPr>
        <p:spPr/>
        <p:txBody>
          <a:bodyPr/>
          <a:lstStyle/>
          <a:p>
            <a:r>
              <a:rPr lang="en-US" dirty="0"/>
              <a:t>Variations across presidents</a:t>
            </a:r>
          </a:p>
        </p:txBody>
      </p:sp>
      <p:sp>
        <p:nvSpPr>
          <p:cNvPr id="3" name="Content Placeholder 2">
            <a:extLst>
              <a:ext uri="{FF2B5EF4-FFF2-40B4-BE49-F238E27FC236}">
                <a16:creationId xmlns:a16="http://schemas.microsoft.com/office/drawing/2014/main" id="{6DEDB759-C8CB-D745-9CC2-2DB742285550}"/>
              </a:ext>
            </a:extLst>
          </p:cNvPr>
          <p:cNvSpPr>
            <a:spLocks noGrp="1"/>
          </p:cNvSpPr>
          <p:nvPr>
            <p:ph idx="1"/>
          </p:nvPr>
        </p:nvSpPr>
        <p:spPr/>
        <p:txBody>
          <a:bodyPr/>
          <a:lstStyle/>
          <a:p>
            <a:r>
              <a:rPr lang="en-US" dirty="0"/>
              <a:t>(</a:t>
            </a:r>
            <a:r>
              <a:rPr lang="en-US" dirty="0" err="1"/>
              <a:t>ver</a:t>
            </a:r>
            <a:r>
              <a:rPr lang="en-US" dirty="0"/>
              <a:t> </a:t>
            </a:r>
            <a:r>
              <a:rPr lang="en-US" dirty="0" err="1"/>
              <a:t>notas</a:t>
            </a:r>
            <a:r>
              <a:rPr lang="en-US" dirty="0"/>
              <a:t>!)</a:t>
            </a:r>
          </a:p>
        </p:txBody>
      </p:sp>
    </p:spTree>
    <p:extLst>
      <p:ext uri="{BB962C8B-B14F-4D97-AF65-F5344CB8AC3E}">
        <p14:creationId xmlns:p14="http://schemas.microsoft.com/office/powerpoint/2010/main" val="31463037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1981200" y="928049"/>
            <a:ext cx="8229600" cy="5198115"/>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Clr>
                <a:schemeClr val="dk1"/>
              </a:buClr>
              <a:buSzPts val="3200"/>
              <a:buNone/>
            </a:pPr>
            <a:endParaRPr sz="3200" dirty="0">
              <a:solidFill>
                <a:schemeClr val="dk1"/>
              </a:solidFill>
              <a:latin typeface="Calibri"/>
              <a:ea typeface="Calibri"/>
              <a:cs typeface="Calibri"/>
              <a:sym typeface="Calibri"/>
            </a:endParaRPr>
          </a:p>
          <a:p>
            <a:pPr marL="0" indent="0" algn="ctr">
              <a:spcBef>
                <a:spcPts val="640"/>
              </a:spcBef>
              <a:buClr>
                <a:schemeClr val="dk1"/>
              </a:buClr>
              <a:buSzPts val="3200"/>
              <a:buNone/>
            </a:pPr>
            <a:endParaRPr sz="3200" dirty="0">
              <a:solidFill>
                <a:schemeClr val="dk1"/>
              </a:solidFill>
              <a:latin typeface="Calibri"/>
              <a:ea typeface="Calibri"/>
              <a:cs typeface="Calibri"/>
              <a:sym typeface="Calibri"/>
            </a:endParaRPr>
          </a:p>
          <a:p>
            <a:pPr marL="0" indent="0" algn="ctr">
              <a:spcBef>
                <a:spcPts val="640"/>
              </a:spcBef>
              <a:buClr>
                <a:schemeClr val="dk1"/>
              </a:buClr>
              <a:buSzPts val="3200"/>
              <a:buNone/>
            </a:pPr>
            <a:r>
              <a:rPr lang="pt-BR" sz="3200" dirty="0" err="1">
                <a:solidFill>
                  <a:schemeClr val="dk1"/>
                </a:solidFill>
                <a:latin typeface="Calibri"/>
                <a:ea typeface="Calibri"/>
                <a:cs typeface="Calibri"/>
                <a:sym typeface="Calibri"/>
              </a:rPr>
              <a:t>Thank</a:t>
            </a:r>
            <a:r>
              <a:rPr lang="pt-BR" sz="3200" dirty="0">
                <a:solidFill>
                  <a:schemeClr val="dk1"/>
                </a:solidFill>
                <a:latin typeface="Calibri"/>
                <a:ea typeface="Calibri"/>
                <a:cs typeface="Calibri"/>
                <a:sym typeface="Calibri"/>
              </a:rPr>
              <a:t> </a:t>
            </a:r>
            <a:r>
              <a:rPr lang="pt-BR" sz="3200" dirty="0" err="1">
                <a:solidFill>
                  <a:schemeClr val="dk1"/>
                </a:solidFill>
                <a:latin typeface="Calibri"/>
                <a:ea typeface="Calibri"/>
                <a:cs typeface="Calibri"/>
                <a:sym typeface="Calibri"/>
              </a:rPr>
              <a:t>you</a:t>
            </a:r>
            <a:r>
              <a:rPr lang="pt-BR" sz="3200" dirty="0">
                <a:solidFill>
                  <a:schemeClr val="dk1"/>
                </a:solidFill>
                <a:latin typeface="Calibri"/>
                <a:ea typeface="Calibri"/>
                <a:cs typeface="Calibri"/>
                <a:sym typeface="Calibri"/>
              </a:rPr>
              <a:t>!</a:t>
            </a:r>
            <a:endParaRPr dirty="0"/>
          </a:p>
          <a:p>
            <a:pPr marL="0" indent="0" algn="ctr">
              <a:spcBef>
                <a:spcPts val="640"/>
              </a:spcBef>
              <a:buClr>
                <a:schemeClr val="dk1"/>
              </a:buClr>
              <a:buSzPts val="3200"/>
              <a:buNone/>
            </a:pPr>
            <a:endParaRPr lang="en-US" sz="3200" dirty="0">
              <a:solidFill>
                <a:schemeClr val="dk1"/>
              </a:solidFill>
              <a:latin typeface="Calibri"/>
              <a:ea typeface="Calibri"/>
              <a:cs typeface="Calibri"/>
              <a:sym typeface="Calibri"/>
            </a:endParaRPr>
          </a:p>
          <a:p>
            <a:pPr marL="0" indent="0" algn="ctr">
              <a:spcBef>
                <a:spcPts val="640"/>
              </a:spcBef>
              <a:buClr>
                <a:schemeClr val="dk1"/>
              </a:buClr>
              <a:buSzPts val="3200"/>
              <a:buNone/>
            </a:pPr>
            <a:r>
              <a:rPr lang="en-US" dirty="0" err="1">
                <a:solidFill>
                  <a:schemeClr val="dk1"/>
                </a:solidFill>
                <a:latin typeface="Calibri"/>
                <a:ea typeface="Calibri"/>
                <a:cs typeface="Calibri"/>
                <a:sym typeface="Calibri"/>
              </a:rPr>
              <a:t>inacio@Stanford.edu</a:t>
            </a:r>
            <a:endParaRPr sz="3200" dirty="0">
              <a:solidFill>
                <a:schemeClr val="dk1"/>
              </a:solidFill>
              <a:latin typeface="Calibri"/>
              <a:ea typeface="Calibri"/>
              <a:cs typeface="Calibri"/>
              <a:sym typeface="Calibri"/>
            </a:endParaRPr>
          </a:p>
          <a:p>
            <a:pPr marL="0" indent="0" algn="ctr">
              <a:spcBef>
                <a:spcPts val="640"/>
              </a:spcBef>
              <a:buClr>
                <a:schemeClr val="dk1"/>
              </a:buClr>
              <a:buSzPts val="3200"/>
              <a:buNone/>
            </a:pPr>
            <a:r>
              <a:rPr lang="pt-BR" sz="3200" u="sng" dirty="0">
                <a:solidFill>
                  <a:schemeClr val="hlink"/>
                </a:solidFill>
                <a:latin typeface="Calibri"/>
                <a:ea typeface="Calibri"/>
                <a:cs typeface="Calibri"/>
                <a:sym typeface="Calibri"/>
                <a:hlinkClick r:id="rId3"/>
              </a:rPr>
              <a:t>magna.inacio@gmail.com</a:t>
            </a:r>
            <a:endParaRPr sz="3200" dirty="0">
              <a:solidFill>
                <a:schemeClr val="dk1"/>
              </a:solidFill>
              <a:latin typeface="Calibri"/>
              <a:ea typeface="Calibri"/>
              <a:cs typeface="Calibri"/>
              <a:sym typeface="Calibri"/>
            </a:endParaRPr>
          </a:p>
          <a:p>
            <a:pPr marL="0" indent="0" algn="ctr">
              <a:spcBef>
                <a:spcPts val="640"/>
              </a:spcBef>
              <a:buClr>
                <a:schemeClr val="dk1"/>
              </a:buClr>
              <a:buSzPts val="3200"/>
              <a:buNone/>
            </a:pPr>
            <a:endParaRPr lang="en-US" sz="3200" dirty="0">
              <a:solidFill>
                <a:schemeClr val="dk1"/>
              </a:solidFill>
              <a:latin typeface="Calibri"/>
              <a:ea typeface="Calibri"/>
              <a:cs typeface="Calibri"/>
              <a:sym typeface="Calibri"/>
            </a:endParaRPr>
          </a:p>
          <a:p>
            <a:pPr marL="0" indent="0" algn="ctr">
              <a:spcBef>
                <a:spcPts val="640"/>
              </a:spcBef>
              <a:buClr>
                <a:schemeClr val="dk1"/>
              </a:buClr>
              <a:buSzPts val="3200"/>
              <a:buNone/>
            </a:pPr>
            <a:endParaRPr sz="3200" dirty="0">
              <a:solidFill>
                <a:schemeClr val="dk1"/>
              </a:solidFill>
              <a:latin typeface="Calibri"/>
              <a:ea typeface="Calibri"/>
              <a:cs typeface="Calibri"/>
              <a:sym typeface="Calibri"/>
            </a:endParaRPr>
          </a:p>
          <a:p>
            <a:pPr marL="0" indent="0" algn="ctr">
              <a:spcBef>
                <a:spcPts val="640"/>
              </a:spcBef>
              <a:buClr>
                <a:schemeClr val="dk1"/>
              </a:buClr>
              <a:buSzPts val="3200"/>
              <a:buNone/>
            </a:pPr>
            <a:endParaRPr sz="3200" dirty="0">
              <a:solidFill>
                <a:schemeClr val="dk1"/>
              </a:solidFill>
              <a:latin typeface="Calibri"/>
              <a:ea typeface="Calibri"/>
              <a:cs typeface="Calibri"/>
              <a:sym typeface="Calibri"/>
            </a:endParaRPr>
          </a:p>
          <a:p>
            <a:pPr marL="0" indent="0" algn="ctr">
              <a:spcBef>
                <a:spcPts val="640"/>
              </a:spcBef>
              <a:buClr>
                <a:schemeClr val="dk1"/>
              </a:buClr>
              <a:buSzPts val="3200"/>
              <a:buNone/>
            </a:pPr>
            <a:endParaRPr sz="3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06003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981200" y="579862"/>
            <a:ext cx="8229600" cy="6246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959"/>
            </a:pPr>
            <a:r>
              <a:rPr lang="pt-BR" sz="3959">
                <a:solidFill>
                  <a:schemeClr val="dk1"/>
                </a:solidFill>
                <a:latin typeface="Calibri"/>
                <a:ea typeface="Calibri"/>
                <a:cs typeface="Calibri"/>
                <a:sym typeface="Calibri"/>
              </a:rPr>
              <a:t> Linear Fixed Effects Regression</a:t>
            </a:r>
            <a:br>
              <a:rPr lang="pt-BR" sz="3959" i="1">
                <a:solidFill>
                  <a:schemeClr val="dk1"/>
                </a:solidFill>
                <a:latin typeface="Calibri"/>
                <a:ea typeface="Calibri"/>
                <a:cs typeface="Calibri"/>
                <a:sym typeface="Calibri"/>
              </a:rPr>
            </a:br>
            <a:endParaRPr sz="3959">
              <a:solidFill>
                <a:schemeClr val="dk1"/>
              </a:solidFill>
              <a:latin typeface="Calibri"/>
              <a:ea typeface="Calibri"/>
              <a:cs typeface="Calibri"/>
              <a:sym typeface="Calibri"/>
            </a:endParaRPr>
          </a:p>
        </p:txBody>
      </p:sp>
      <p:pic>
        <p:nvPicPr>
          <p:cNvPr id="230" name="Shape 230"/>
          <p:cNvPicPr preferRelativeResize="0"/>
          <p:nvPr/>
        </p:nvPicPr>
        <p:blipFill rotWithShape="1">
          <a:blip r:embed="rId3">
            <a:alphaModFix/>
          </a:blip>
          <a:srcRect/>
          <a:stretch/>
        </p:blipFill>
        <p:spPr>
          <a:xfrm>
            <a:off x="1981200" y="1204332"/>
            <a:ext cx="6921500" cy="5653668"/>
          </a:xfrm>
          <a:prstGeom prst="rect">
            <a:avLst/>
          </a:prstGeom>
          <a:noFill/>
          <a:ln>
            <a:noFill/>
          </a:ln>
        </p:spPr>
      </p:pic>
    </p:spTree>
    <p:extLst>
      <p:ext uri="{BB962C8B-B14F-4D97-AF65-F5344CB8AC3E}">
        <p14:creationId xmlns:p14="http://schemas.microsoft.com/office/powerpoint/2010/main" val="1562052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pt-BR">
                <a:solidFill>
                  <a:schemeClr val="dk1"/>
                </a:solidFill>
                <a:latin typeface="Calibri"/>
                <a:ea typeface="Calibri"/>
                <a:cs typeface="Calibri"/>
                <a:sym typeface="Calibri"/>
              </a:rPr>
              <a:t>Descriptive statistics</a:t>
            </a:r>
            <a:endParaRPr/>
          </a:p>
        </p:txBody>
      </p:sp>
      <p:graphicFrame>
        <p:nvGraphicFramePr>
          <p:cNvPr id="177" name="Shape 177"/>
          <p:cNvGraphicFramePr/>
          <p:nvPr/>
        </p:nvGraphicFramePr>
        <p:xfrm>
          <a:off x="2876550" y="1672683"/>
          <a:ext cx="6438900" cy="4371350"/>
        </p:xfrm>
        <a:graphic>
          <a:graphicData uri="http://schemas.openxmlformats.org/drawingml/2006/table">
            <a:tbl>
              <a:tblPr>
                <a:noFill/>
              </a:tblPr>
              <a:tblGrid>
                <a:gridCol w="20193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747725">
                <a:tc>
                  <a:txBody>
                    <a:bodyPr/>
                    <a:lstStyle/>
                    <a:p>
                      <a:pPr marL="0" marR="0" lvl="0" indent="0" algn="ctr" rtl="0">
                        <a:spcBef>
                          <a:spcPts val="0"/>
                        </a:spcBef>
                        <a:spcAft>
                          <a:spcPts val="0"/>
                        </a:spcAft>
                        <a:buNone/>
                      </a:pPr>
                      <a:r>
                        <a:rPr lang="pt-BR" sz="1600" b="1" u="none" strike="noStrike" cap="none" dirty="0">
                          <a:latin typeface="Garamond" panose="02020404030301010803" pitchFamily="18" charset="0"/>
                        </a:rPr>
                        <a:t>DESCRIPTIVE STATISTICS</a:t>
                      </a:r>
                      <a:endParaRPr sz="1600" b="1" i="0" u="none" strike="noStrike" cap="none" dirty="0">
                        <a:solidFill>
                          <a:srgbClr val="000000"/>
                        </a:solidFill>
                        <a:latin typeface="Garamond" panose="02020404030301010803" pitchFamily="18" charset="0"/>
                        <a:ea typeface="Cambria"/>
                        <a:cs typeface="Cambria"/>
                        <a:sym typeface="Cambria"/>
                      </a:endParaRPr>
                    </a:p>
                  </a:txBody>
                  <a:tcPr marL="9525" marR="9525" marT="9525" marB="0"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pt-BR" sz="1600" b="1" u="none" strike="noStrike" cap="none">
                          <a:latin typeface="Garamond" panose="02020404030301010803" pitchFamily="18" charset="0"/>
                        </a:rPr>
                        <a:t>AVERAGE</a:t>
                      </a:r>
                      <a:endParaRPr sz="1600" b="1" i="0" u="none" strike="noStrike" cap="none">
                        <a:solidFill>
                          <a:srgbClr val="000000"/>
                        </a:solidFill>
                        <a:latin typeface="Garamond" panose="02020404030301010803" pitchFamily="18" charset="0"/>
                        <a:ea typeface="Cambria"/>
                        <a:cs typeface="Cambria"/>
                        <a:sym typeface="Cambria"/>
                      </a:endParaRPr>
                    </a:p>
                  </a:txBody>
                  <a:tcPr marL="9525" marR="9525" marT="9525" marB="0"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pt-BR" sz="1600" b="1" u="none" strike="noStrike" cap="none">
                          <a:latin typeface="Garamond" panose="02020404030301010803" pitchFamily="18" charset="0"/>
                        </a:rPr>
                        <a:t>MEDIAN</a:t>
                      </a:r>
                      <a:endParaRPr sz="1600" b="1" i="0" u="none" strike="noStrike" cap="none">
                        <a:solidFill>
                          <a:srgbClr val="000000"/>
                        </a:solidFill>
                        <a:latin typeface="Garamond" panose="02020404030301010803" pitchFamily="18" charset="0"/>
                        <a:ea typeface="Cambria"/>
                        <a:cs typeface="Cambria"/>
                        <a:sym typeface="Cambria"/>
                      </a:endParaRPr>
                    </a:p>
                  </a:txBody>
                  <a:tcPr marL="9525" marR="9525" marT="9525" marB="0"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pt-BR" sz="1600" b="1" u="none" strike="noStrike" cap="none">
                          <a:latin typeface="Garamond" panose="02020404030301010803" pitchFamily="18" charset="0"/>
                        </a:rPr>
                        <a:t>STANDARD DEVIATION</a:t>
                      </a:r>
                      <a:endParaRPr sz="1600" b="1" i="0" u="none" strike="noStrike" cap="none">
                        <a:solidFill>
                          <a:srgbClr val="000000"/>
                        </a:solidFill>
                        <a:latin typeface="Garamond" panose="02020404030301010803" pitchFamily="18" charset="0"/>
                        <a:ea typeface="Cambria"/>
                        <a:cs typeface="Cambria"/>
                        <a:sym typeface="Cambria"/>
                      </a:endParaRPr>
                    </a:p>
                  </a:txBody>
                  <a:tcPr marL="9525" marR="9525" marT="9525" marB="0"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2625">
                <a:tc>
                  <a:txBody>
                    <a:bodyPr/>
                    <a:lstStyle/>
                    <a:p>
                      <a:pPr marL="0" marR="0" lvl="0" indent="0" algn="r" rtl="0">
                        <a:spcBef>
                          <a:spcPts val="0"/>
                        </a:spcBef>
                        <a:spcAft>
                          <a:spcPts val="0"/>
                        </a:spcAft>
                        <a:buNone/>
                      </a:pPr>
                      <a:r>
                        <a:rPr lang="pt-BR" sz="1600" u="none" strike="noStrike" cap="none">
                          <a:latin typeface="Garamond" panose="02020404030301010803" pitchFamily="18" charset="0"/>
                        </a:rPr>
                        <a:t>legpowers</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64,84</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74,68</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23,21</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2625">
                <a:tc>
                  <a:txBody>
                    <a:bodyPr/>
                    <a:lstStyle/>
                    <a:p>
                      <a:pPr marL="0" marR="0" lvl="0" indent="0" algn="r" rtl="0">
                        <a:spcBef>
                          <a:spcPts val="0"/>
                        </a:spcBef>
                        <a:spcAft>
                          <a:spcPts val="0"/>
                        </a:spcAft>
                        <a:buNone/>
                      </a:pPr>
                      <a:r>
                        <a:rPr lang="pt-BR" sz="1600" u="none" strike="noStrike" cap="none">
                          <a:latin typeface="Garamond" panose="02020404030301010803" pitchFamily="18" charset="0"/>
                        </a:rPr>
                        <a:t>partcab</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2,37</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1,00</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2,01</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extLst>
                  <a:ext uri="{0D108BD9-81ED-4DB2-BD59-A6C34878D82A}">
                    <a16:rowId xmlns:a16="http://schemas.microsoft.com/office/drawing/2014/main" val="10002"/>
                  </a:ext>
                </a:extLst>
              </a:tr>
              <a:tr h="402625">
                <a:tc>
                  <a:txBody>
                    <a:bodyPr/>
                    <a:lstStyle/>
                    <a:p>
                      <a:pPr marL="0" marR="0" lvl="0" indent="0" algn="r" rtl="0">
                        <a:spcBef>
                          <a:spcPts val="0"/>
                        </a:spcBef>
                        <a:spcAft>
                          <a:spcPts val="0"/>
                        </a:spcAft>
                        <a:buNone/>
                      </a:pPr>
                      <a:r>
                        <a:rPr lang="pt-BR" sz="1600" u="none" strike="noStrike" cap="none">
                          <a:latin typeface="Garamond" panose="02020404030301010803" pitchFamily="18" charset="0"/>
                        </a:rPr>
                        <a:t>seats_other</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dirty="0">
                          <a:latin typeface="Garamond" panose="02020404030301010803" pitchFamily="18" charset="0"/>
                        </a:rPr>
                        <a:t>16,93</a:t>
                      </a:r>
                      <a:endParaRPr sz="1600" b="0" i="0" u="none" strike="noStrike" cap="none" dirty="0">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5,90</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20,24</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extLst>
                  <a:ext uri="{0D108BD9-81ED-4DB2-BD59-A6C34878D82A}">
                    <a16:rowId xmlns:a16="http://schemas.microsoft.com/office/drawing/2014/main" val="10003"/>
                  </a:ext>
                </a:extLst>
              </a:tr>
              <a:tr h="402625">
                <a:tc>
                  <a:txBody>
                    <a:bodyPr/>
                    <a:lstStyle/>
                    <a:p>
                      <a:pPr marL="0" marR="0" lvl="0" indent="0" algn="r" rtl="0">
                        <a:spcBef>
                          <a:spcPts val="0"/>
                        </a:spcBef>
                        <a:spcAft>
                          <a:spcPts val="0"/>
                        </a:spcAft>
                        <a:buNone/>
                      </a:pPr>
                      <a:r>
                        <a:rPr lang="pt-BR" sz="1600" u="none" strike="noStrike" cap="none">
                          <a:latin typeface="Garamond" panose="02020404030301010803" pitchFamily="18" charset="0"/>
                        </a:rPr>
                        <a:t>prunits</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9,89</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9,00</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4,58</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extLst>
                  <a:ext uri="{0D108BD9-81ED-4DB2-BD59-A6C34878D82A}">
                    <a16:rowId xmlns:a16="http://schemas.microsoft.com/office/drawing/2014/main" val="10004"/>
                  </a:ext>
                </a:extLst>
              </a:tr>
              <a:tr h="402625">
                <a:tc>
                  <a:txBody>
                    <a:bodyPr/>
                    <a:lstStyle/>
                    <a:p>
                      <a:pPr marL="0" marR="0" lvl="0" indent="0" algn="r" rtl="0">
                        <a:spcBef>
                          <a:spcPts val="0"/>
                        </a:spcBef>
                        <a:spcAft>
                          <a:spcPts val="0"/>
                        </a:spcAft>
                        <a:buNone/>
                      </a:pPr>
                      <a:r>
                        <a:rPr lang="pt-BR" sz="1600" u="none" strike="noStrike" cap="none">
                          <a:latin typeface="Garamond" panose="02020404030301010803" pitchFamily="18" charset="0"/>
                        </a:rPr>
                        <a:t>approval_Y</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dirty="0">
                          <a:latin typeface="Garamond" panose="02020404030301010803" pitchFamily="18" charset="0"/>
                        </a:rPr>
                        <a:t>46,40</a:t>
                      </a:r>
                      <a:endParaRPr sz="1600" b="0" i="0" u="none" strike="noStrike" cap="none" dirty="0">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46,66</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15,30</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extLst>
                  <a:ext uri="{0D108BD9-81ED-4DB2-BD59-A6C34878D82A}">
                    <a16:rowId xmlns:a16="http://schemas.microsoft.com/office/drawing/2014/main" val="10005"/>
                  </a:ext>
                </a:extLst>
              </a:tr>
              <a:tr h="402625">
                <a:tc>
                  <a:txBody>
                    <a:bodyPr/>
                    <a:lstStyle/>
                    <a:p>
                      <a:pPr marL="0" marR="0" lvl="0" indent="0" algn="r" rtl="0">
                        <a:spcBef>
                          <a:spcPts val="0"/>
                        </a:spcBef>
                        <a:spcAft>
                          <a:spcPts val="0"/>
                        </a:spcAft>
                        <a:buNone/>
                      </a:pPr>
                      <a:r>
                        <a:rPr lang="pt-BR" sz="1600" u="none" strike="noStrike" cap="none">
                          <a:latin typeface="Garamond" panose="02020404030301010803" pitchFamily="18" charset="0"/>
                        </a:rPr>
                        <a:t>inflation(lag)</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137,05</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dirty="0">
                          <a:latin typeface="Garamond" panose="02020404030301010803" pitchFamily="18" charset="0"/>
                        </a:rPr>
                        <a:t>7,56</a:t>
                      </a:r>
                      <a:endParaRPr sz="1600" b="0" i="0" u="none" strike="noStrike" cap="none" dirty="0">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590,08</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extLst>
                  <a:ext uri="{0D108BD9-81ED-4DB2-BD59-A6C34878D82A}">
                    <a16:rowId xmlns:a16="http://schemas.microsoft.com/office/drawing/2014/main" val="10006"/>
                  </a:ext>
                </a:extLst>
              </a:tr>
              <a:tr h="402625">
                <a:tc>
                  <a:txBody>
                    <a:bodyPr/>
                    <a:lstStyle/>
                    <a:p>
                      <a:pPr marL="0" marR="0" lvl="0" indent="0" algn="l" rtl="0">
                        <a:spcBef>
                          <a:spcPts val="0"/>
                        </a:spcBef>
                        <a:spcAft>
                          <a:spcPts val="0"/>
                        </a:spcAft>
                        <a:buNone/>
                      </a:pPr>
                      <a:r>
                        <a:rPr lang="pt-BR" sz="1600" u="none" strike="noStrike" cap="none">
                          <a:latin typeface="Garamond" panose="02020404030301010803" pitchFamily="18" charset="0"/>
                        </a:rPr>
                        <a:t>Dummies</a:t>
                      </a:r>
                      <a:endParaRPr sz="1600" b="1"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l" rtl="0">
                        <a:spcBef>
                          <a:spcPts val="0"/>
                        </a:spcBef>
                        <a:spcAft>
                          <a:spcPts val="0"/>
                        </a:spcAft>
                        <a:buNone/>
                      </a:pPr>
                      <a:endParaRPr sz="1100" b="0" i="0" u="none" strike="noStrike" cap="none">
                        <a:solidFill>
                          <a:srgbClr val="000000"/>
                        </a:solidFill>
                        <a:latin typeface="Garamond" panose="02020404030301010803" pitchFamily="18" charset="0"/>
                        <a:ea typeface="Calibri"/>
                        <a:cs typeface="Calibri"/>
                        <a:sym typeface="Calibri"/>
                      </a:endParaRPr>
                    </a:p>
                  </a:txBody>
                  <a:tcPr marL="9525" marR="9525" marT="9525" marB="0" anchor="b"/>
                </a:tc>
                <a:tc>
                  <a:txBody>
                    <a:bodyPr/>
                    <a:lstStyle/>
                    <a:p>
                      <a:pPr marL="0" marR="0" lvl="0" indent="0" algn="l" rtl="0">
                        <a:spcBef>
                          <a:spcPts val="0"/>
                        </a:spcBef>
                        <a:spcAft>
                          <a:spcPts val="0"/>
                        </a:spcAft>
                        <a:buNone/>
                      </a:pPr>
                      <a:endParaRPr sz="1100" b="0" i="0" u="none" strike="noStrike" cap="none" dirty="0">
                        <a:solidFill>
                          <a:srgbClr val="000000"/>
                        </a:solidFill>
                        <a:latin typeface="Garamond" panose="02020404030301010803" pitchFamily="18" charset="0"/>
                        <a:ea typeface="Calibri"/>
                        <a:cs typeface="Calibri"/>
                        <a:sym typeface="Calibri"/>
                      </a:endParaRPr>
                    </a:p>
                  </a:txBody>
                  <a:tcPr marL="9525" marR="9525" marT="9525" marB="0" anchor="b"/>
                </a:tc>
                <a:tc>
                  <a:txBody>
                    <a:bodyPr/>
                    <a:lstStyle/>
                    <a:p>
                      <a:pPr marL="0" marR="0" lvl="0" indent="0" algn="l" rtl="0">
                        <a:spcBef>
                          <a:spcPts val="0"/>
                        </a:spcBef>
                        <a:spcAft>
                          <a:spcPts val="0"/>
                        </a:spcAft>
                        <a:buNone/>
                      </a:pPr>
                      <a:endParaRPr sz="1100" b="0" i="0" u="none" strike="noStrike" cap="none">
                        <a:solidFill>
                          <a:srgbClr val="000000"/>
                        </a:solidFill>
                        <a:latin typeface="Garamond" panose="02020404030301010803" pitchFamily="18" charset="0"/>
                        <a:ea typeface="Calibri"/>
                        <a:cs typeface="Calibri"/>
                        <a:sym typeface="Calibri"/>
                      </a:endParaRPr>
                    </a:p>
                  </a:txBody>
                  <a:tcPr marL="9525" marR="9525" marT="9525" marB="0" anchor="b"/>
                </a:tc>
                <a:extLst>
                  <a:ext uri="{0D108BD9-81ED-4DB2-BD59-A6C34878D82A}">
                    <a16:rowId xmlns:a16="http://schemas.microsoft.com/office/drawing/2014/main" val="10007"/>
                  </a:ext>
                </a:extLst>
              </a:tr>
              <a:tr h="402625">
                <a:tc>
                  <a:txBody>
                    <a:bodyPr/>
                    <a:lstStyle/>
                    <a:p>
                      <a:pPr marL="0" marR="0" lvl="0" indent="0" algn="r" rtl="0">
                        <a:spcBef>
                          <a:spcPts val="0"/>
                        </a:spcBef>
                        <a:spcAft>
                          <a:spcPts val="0"/>
                        </a:spcAft>
                        <a:buNone/>
                      </a:pPr>
                      <a:r>
                        <a:rPr lang="pt-BR" sz="1600" u="none" strike="noStrike" cap="none">
                          <a:latin typeface="Garamond" panose="02020404030301010803" pitchFamily="18" charset="0"/>
                        </a:rPr>
                        <a:t>Partisan Majority</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0,60</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endParaRPr sz="1600" b="0" i="0" u="none" strike="noStrike" cap="none" dirty="0">
                        <a:solidFill>
                          <a:srgbClr val="000000"/>
                        </a:solidFill>
                        <a:latin typeface="Garamond" panose="02020404030301010803" pitchFamily="18" charset="0"/>
                        <a:ea typeface="Cambria"/>
                        <a:cs typeface="Cambria"/>
                        <a:sym typeface="Cambria"/>
                      </a:endParaRPr>
                    </a:p>
                  </a:txBody>
                  <a:tcPr marL="9525" marR="9525" marT="9525" marB="0" anchor="b"/>
                </a:tc>
                <a:tc>
                  <a:txBody>
                    <a:bodyPr/>
                    <a:lstStyle/>
                    <a:p>
                      <a:pPr marL="0" marR="0" lvl="0" indent="0" algn="ctr" rtl="0">
                        <a:spcBef>
                          <a:spcPts val="0"/>
                        </a:spcBef>
                        <a:spcAft>
                          <a:spcPts val="0"/>
                        </a:spcAft>
                        <a:buNone/>
                      </a:pP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tc>
                <a:extLst>
                  <a:ext uri="{0D108BD9-81ED-4DB2-BD59-A6C34878D82A}">
                    <a16:rowId xmlns:a16="http://schemas.microsoft.com/office/drawing/2014/main" val="10008"/>
                  </a:ext>
                </a:extLst>
              </a:tr>
              <a:tr h="402625">
                <a:tc>
                  <a:txBody>
                    <a:bodyPr/>
                    <a:lstStyle/>
                    <a:p>
                      <a:pPr marL="0" marR="0" lvl="0" indent="0" algn="r" rtl="0">
                        <a:spcBef>
                          <a:spcPts val="0"/>
                        </a:spcBef>
                        <a:spcAft>
                          <a:spcPts val="0"/>
                        </a:spcAft>
                        <a:buNone/>
                      </a:pPr>
                      <a:r>
                        <a:rPr lang="pt-BR" sz="1600" u="none" strike="noStrike" cap="none">
                          <a:latin typeface="Garamond" panose="02020404030301010803" pitchFamily="18" charset="0"/>
                        </a:rPr>
                        <a:t>Presidential Change</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pt-BR" sz="1600" u="none" strike="noStrike" cap="none">
                          <a:latin typeface="Garamond" panose="02020404030301010803" pitchFamily="18" charset="0"/>
                        </a:rPr>
                        <a:t>0,43</a:t>
                      </a:r>
                      <a:endParaRPr sz="1600" b="0" i="0" u="none" strike="noStrike" cap="none">
                        <a:solidFill>
                          <a:srgbClr val="000000"/>
                        </a:solidFill>
                        <a:latin typeface="Garamond" panose="02020404030301010803" pitchFamily="18" charset="0"/>
                        <a:ea typeface="Cambria"/>
                        <a:cs typeface="Cambria"/>
                        <a:sym typeface="Cambria"/>
                      </a:endParaRPr>
                    </a:p>
                  </a:txBody>
                  <a:tcPr marL="9525" marR="9525" marT="9525" marB="0" anchor="b">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pt-BR" sz="1600" u="none" strike="noStrike" cap="none" dirty="0">
                          <a:latin typeface="Garamond" panose="02020404030301010803" pitchFamily="18" charset="0"/>
                        </a:rPr>
                        <a:t> </a:t>
                      </a:r>
                      <a:endParaRPr sz="1600" b="0" i="0" u="none" strike="noStrike" cap="none" dirty="0">
                        <a:solidFill>
                          <a:srgbClr val="000000"/>
                        </a:solidFill>
                        <a:latin typeface="Garamond" panose="02020404030301010803" pitchFamily="18" charset="0"/>
                        <a:ea typeface="Cambria"/>
                        <a:cs typeface="Cambria"/>
                        <a:sym typeface="Cambria"/>
                      </a:endParaRPr>
                    </a:p>
                  </a:txBody>
                  <a:tcPr marL="9525" marR="9525" marT="9525" marB="0" anchor="b">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pt-BR" sz="1600" u="none" strike="noStrike" cap="none" dirty="0">
                          <a:latin typeface="Garamond" panose="02020404030301010803" pitchFamily="18" charset="0"/>
                        </a:rPr>
                        <a:t> </a:t>
                      </a:r>
                      <a:endParaRPr sz="1600" b="0" i="0" u="none" strike="noStrike" cap="none" dirty="0">
                        <a:solidFill>
                          <a:srgbClr val="000000"/>
                        </a:solidFill>
                        <a:latin typeface="Garamond" panose="02020404030301010803" pitchFamily="18" charset="0"/>
                        <a:ea typeface="Cambria"/>
                        <a:cs typeface="Cambria"/>
                        <a:sym typeface="Cambria"/>
                      </a:endParaRPr>
                    </a:p>
                  </a:txBody>
                  <a:tcPr marL="9525" marR="9525" marT="9525" marB="0" anchor="b">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152766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524001" y="1"/>
            <a:ext cx="9025773" cy="108079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00"/>
              </a:buClr>
              <a:buSzPts val="3200"/>
            </a:pPr>
            <a:r>
              <a:rPr lang="en-US" sz="2400" dirty="0">
                <a:solidFill>
                  <a:srgbClr val="000000"/>
                </a:solidFill>
                <a:latin typeface="Garamond" panose="02020404030301010803" pitchFamily="18" charset="0"/>
                <a:ea typeface="Cambria"/>
                <a:cs typeface="Cambria"/>
                <a:sym typeface="Cambria"/>
              </a:rPr>
              <a:t>What  can we learn from comparing </a:t>
            </a:r>
            <a:br>
              <a:rPr lang="en-US" sz="2400" dirty="0">
                <a:solidFill>
                  <a:srgbClr val="000000"/>
                </a:solidFill>
                <a:latin typeface="Garamond" panose="02020404030301010803" pitchFamily="18" charset="0"/>
                <a:ea typeface="Cambria"/>
                <a:cs typeface="Cambria"/>
                <a:sym typeface="Cambria"/>
              </a:rPr>
            </a:br>
            <a:r>
              <a:rPr lang="en-US" sz="2400" dirty="0">
                <a:solidFill>
                  <a:srgbClr val="000000"/>
                </a:solidFill>
                <a:latin typeface="Garamond" panose="02020404030301010803" pitchFamily="18" charset="0"/>
                <a:ea typeface="Cambria"/>
                <a:cs typeface="Cambria"/>
                <a:sym typeface="Cambria"/>
              </a:rPr>
              <a:t>unilateral actions across presidential systems?</a:t>
            </a:r>
            <a:endParaRPr lang="en-US" sz="2400" dirty="0">
              <a:latin typeface="Garamond" panose="02020404030301010803" pitchFamily="18" charset="0"/>
            </a:endParaRPr>
          </a:p>
        </p:txBody>
      </p:sp>
      <p:sp>
        <p:nvSpPr>
          <p:cNvPr id="109" name="Shape 109"/>
          <p:cNvSpPr txBox="1">
            <a:spLocks noGrp="1"/>
          </p:cNvSpPr>
          <p:nvPr>
            <p:ph type="body" idx="1"/>
          </p:nvPr>
        </p:nvSpPr>
        <p:spPr>
          <a:xfrm>
            <a:off x="812800" y="1378131"/>
            <a:ext cx="10403840" cy="4949190"/>
          </a:xfrm>
          <a:prstGeom prst="rect">
            <a:avLst/>
          </a:prstGeom>
          <a:noFill/>
          <a:ln>
            <a:noFill/>
          </a:ln>
        </p:spPr>
        <p:txBody>
          <a:bodyPr spcFirstLastPara="1" vert="horz" wrap="square" lIns="91425" tIns="45700" rIns="91425" bIns="45700" rtlCol="0" anchor="t" anchorCtr="0">
            <a:noAutofit/>
          </a:bodyPr>
          <a:lstStyle/>
          <a:p>
            <a:pPr marL="0" indent="0" algn="just">
              <a:spcBef>
                <a:spcPts val="0"/>
              </a:spcBef>
              <a:buClr>
                <a:schemeClr val="dk1"/>
              </a:buClr>
              <a:buSzPts val="2400"/>
              <a:buNone/>
            </a:pPr>
            <a:r>
              <a:rPr lang="en-US" sz="2400" dirty="0">
                <a:solidFill>
                  <a:schemeClr val="dk1"/>
                </a:solidFill>
                <a:latin typeface="Garamond" panose="02020404030301010803" pitchFamily="18" charset="0"/>
                <a:ea typeface="Cambria"/>
                <a:cs typeface="Times New Roman" panose="02020603050405020304" pitchFamily="18" charset="0"/>
                <a:sym typeface="Cambria"/>
              </a:rPr>
              <a:t>Exploring the incentives for decree issuance by presidents </a:t>
            </a:r>
            <a:endParaRPr lang="en-US" sz="2400" dirty="0">
              <a:latin typeface="Garamond" panose="02020404030301010803" pitchFamily="18" charset="0"/>
              <a:ea typeface="Cambria"/>
              <a:cs typeface="Times New Roman" panose="02020603050405020304" pitchFamily="18" charset="0"/>
              <a:sym typeface="Cambria"/>
            </a:endParaRPr>
          </a:p>
          <a:p>
            <a:pPr marL="0" indent="0" algn="just">
              <a:spcBef>
                <a:spcPts val="0"/>
              </a:spcBef>
              <a:buClr>
                <a:schemeClr val="dk1"/>
              </a:buClr>
              <a:buSzPts val="2400"/>
              <a:buNone/>
            </a:pPr>
            <a:endParaRPr lang="en-US" sz="2400" dirty="0">
              <a:solidFill>
                <a:schemeClr val="dk1"/>
              </a:solidFill>
              <a:latin typeface="Garamond" panose="02020404030301010803" pitchFamily="18" charset="0"/>
              <a:ea typeface="Cambria"/>
              <a:cs typeface="Times New Roman" panose="02020603050405020304" pitchFamily="18" charset="0"/>
              <a:sym typeface="Cambria"/>
            </a:endParaRPr>
          </a:p>
          <a:p>
            <a:pPr algn="just">
              <a:spcBef>
                <a:spcPts val="400"/>
              </a:spcBef>
              <a:buClr>
                <a:schemeClr val="dk1"/>
              </a:buClr>
              <a:buSzPts val="2000"/>
            </a:pPr>
            <a:r>
              <a:rPr lang="en-US" sz="2400" dirty="0">
                <a:solidFill>
                  <a:schemeClr val="dk1"/>
                </a:solidFill>
                <a:latin typeface="Garamond" panose="02020404030301010803" pitchFamily="18" charset="0"/>
                <a:ea typeface="Cambria"/>
                <a:cs typeface="Times New Roman" panose="02020603050405020304" pitchFamily="18" charset="0"/>
                <a:sym typeface="Cambria"/>
              </a:rPr>
              <a:t>US</a:t>
            </a:r>
          </a:p>
          <a:p>
            <a:pPr lvl="1" algn="just">
              <a:spcBef>
                <a:spcPts val="400"/>
              </a:spcBef>
              <a:buClr>
                <a:schemeClr val="dk1"/>
              </a:buClr>
              <a:buSzPts val="2000"/>
            </a:pPr>
            <a:r>
              <a:rPr lang="en-US" dirty="0">
                <a:latin typeface="Garamond" panose="02020404030301010803" pitchFamily="18" charset="0"/>
              </a:rPr>
              <a:t>The ambiguity of the US Constitution on executive powers as a factor that boosts unilateral administrative actions of the presidents.</a:t>
            </a:r>
          </a:p>
          <a:p>
            <a:pPr marL="0" indent="0" algn="just">
              <a:spcBef>
                <a:spcPts val="400"/>
              </a:spcBef>
              <a:buClr>
                <a:schemeClr val="dk1"/>
              </a:buClr>
              <a:buSzPts val="2000"/>
              <a:buNone/>
            </a:pPr>
            <a:endParaRPr lang="en-US" sz="2400" dirty="0">
              <a:latin typeface="Garamond" panose="02020404030301010803" pitchFamily="18" charset="0"/>
            </a:endParaRPr>
          </a:p>
          <a:p>
            <a:pPr algn="just">
              <a:spcBef>
                <a:spcPts val="400"/>
              </a:spcBef>
              <a:buClr>
                <a:schemeClr val="dk1"/>
              </a:buClr>
              <a:buSzPts val="2000"/>
            </a:pPr>
            <a:r>
              <a:rPr lang="en-US" sz="2400" dirty="0">
                <a:solidFill>
                  <a:schemeClr val="dk1"/>
                </a:solidFill>
                <a:latin typeface="Garamond" panose="02020404030301010803" pitchFamily="18" charset="0"/>
                <a:ea typeface="Cambria"/>
                <a:cs typeface="Times New Roman" panose="02020603050405020304" pitchFamily="18" charset="0"/>
                <a:sym typeface="Cambria"/>
              </a:rPr>
              <a:t>LA countries: </a:t>
            </a:r>
          </a:p>
          <a:p>
            <a:pPr lvl="1" algn="just">
              <a:spcBef>
                <a:spcPts val="400"/>
              </a:spcBef>
              <a:buClr>
                <a:schemeClr val="dk1"/>
              </a:buClr>
              <a:buSzPts val="2000"/>
            </a:pPr>
            <a:r>
              <a:rPr lang="en-US" dirty="0">
                <a:latin typeface="Garamond" panose="02020404030301010803" pitchFamily="18" charset="0"/>
              </a:rPr>
              <a:t>the wide array of legislative powers allows president to engage directly in the law-making process, making administrative action less valuable for advancing presidents’ policy goals;</a:t>
            </a:r>
          </a:p>
          <a:p>
            <a:pPr lvl="1" algn="just">
              <a:spcBef>
                <a:spcPts val="400"/>
              </a:spcBef>
              <a:buClr>
                <a:schemeClr val="dk1"/>
              </a:buClr>
              <a:buSzPts val="2000"/>
            </a:pPr>
            <a:r>
              <a:rPr lang="en-US" dirty="0">
                <a:solidFill>
                  <a:schemeClr val="dk1"/>
                </a:solidFill>
                <a:latin typeface="Garamond" panose="02020404030301010803" pitchFamily="18" charset="0"/>
                <a:ea typeface="Cambria"/>
                <a:cs typeface="Times New Roman" panose="02020603050405020304" pitchFamily="18" charset="0"/>
                <a:sym typeface="Cambria"/>
              </a:rPr>
              <a:t>they may be politically weak (minority presidents and fragmented congresses);</a:t>
            </a:r>
          </a:p>
          <a:p>
            <a:pPr lvl="1" algn="just">
              <a:spcBef>
                <a:spcPts val="400"/>
              </a:spcBef>
              <a:buClr>
                <a:schemeClr val="dk1"/>
              </a:buClr>
              <a:buSzPts val="2000"/>
            </a:pPr>
            <a:r>
              <a:rPr lang="en-US" dirty="0">
                <a:solidFill>
                  <a:schemeClr val="dk1"/>
                </a:solidFill>
                <a:latin typeface="Garamond" panose="02020404030301010803" pitchFamily="18" charset="0"/>
                <a:ea typeface="Cambria"/>
                <a:cs typeface="Times New Roman" panose="02020603050405020304" pitchFamily="18" charset="0"/>
                <a:sym typeface="Cambria"/>
              </a:rPr>
              <a:t>Coalitions, as a solution to form a political majority, may be an additional source of weakness: cabinet politics also matter!</a:t>
            </a:r>
            <a:endParaRPr lang="en-US"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0816447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7CF3-FD5A-D446-BA59-487B65A3588C}"/>
              </a:ext>
            </a:extLst>
          </p:cNvPr>
          <p:cNvSpPr>
            <a:spLocks noGrp="1"/>
          </p:cNvSpPr>
          <p:nvPr>
            <p:ph type="title"/>
          </p:nvPr>
        </p:nvSpPr>
        <p:spPr>
          <a:xfrm>
            <a:off x="853440" y="274638"/>
            <a:ext cx="9977120" cy="914082"/>
          </a:xfrm>
        </p:spPr>
        <p:txBody>
          <a:bodyPr>
            <a:normAutofit/>
          </a:bodyPr>
          <a:lstStyle/>
          <a:p>
            <a:r>
              <a:rPr lang="en-US" sz="2800" dirty="0">
                <a:latin typeface="Garamond" panose="02020404030301010803" pitchFamily="18" charset="0"/>
              </a:rPr>
              <a:t>What can administrative decrees reveal about presidential discretion in managing inter-branch and cabinet conflicts?</a:t>
            </a:r>
          </a:p>
        </p:txBody>
      </p:sp>
      <p:sp>
        <p:nvSpPr>
          <p:cNvPr id="3" name="Content Placeholder 2">
            <a:extLst>
              <a:ext uri="{FF2B5EF4-FFF2-40B4-BE49-F238E27FC236}">
                <a16:creationId xmlns:a16="http://schemas.microsoft.com/office/drawing/2014/main" id="{117CA637-003C-5548-AA4D-A23FD0B6AD6B}"/>
              </a:ext>
            </a:extLst>
          </p:cNvPr>
          <p:cNvSpPr>
            <a:spLocks noGrp="1"/>
          </p:cNvSpPr>
          <p:nvPr>
            <p:ph idx="1"/>
          </p:nvPr>
        </p:nvSpPr>
        <p:spPr>
          <a:xfrm>
            <a:off x="589280" y="1686560"/>
            <a:ext cx="10566400" cy="4896802"/>
          </a:xfrm>
        </p:spPr>
        <p:txBody>
          <a:bodyPr>
            <a:noAutofit/>
          </a:bodyPr>
          <a:lstStyle/>
          <a:p>
            <a:r>
              <a:rPr lang="en-US" sz="2400" dirty="0">
                <a:latin typeface="Garamond" panose="02020404030301010803" pitchFamily="18" charset="0"/>
              </a:rPr>
              <a:t>Studies of LA presidents’ unilateral actions focus mostly on their </a:t>
            </a:r>
            <a:r>
              <a:rPr lang="en-US" sz="2400" b="1" dirty="0">
                <a:latin typeface="Garamond" panose="02020404030301010803" pitchFamily="18" charset="0"/>
              </a:rPr>
              <a:t>decree powers</a:t>
            </a:r>
            <a:r>
              <a:rPr lang="en-US" sz="2400" dirty="0">
                <a:latin typeface="Garamond" panose="02020404030301010803" pitchFamily="18" charset="0"/>
              </a:rPr>
              <a:t>, given their strong potential to change the status quo of policies successfully, and the agenda-setting powers that enable presidents do avoid legislative overturn.</a:t>
            </a:r>
          </a:p>
          <a:p>
            <a:pPr marL="0" indent="0">
              <a:buNone/>
            </a:pPr>
            <a:endParaRPr lang="en-US" sz="2400" dirty="0">
              <a:latin typeface="Garamond" panose="02020404030301010803" pitchFamily="18" charset="0"/>
            </a:endParaRPr>
          </a:p>
          <a:p>
            <a:r>
              <a:rPr lang="en-US" sz="2400" dirty="0">
                <a:latin typeface="Garamond" panose="02020404030301010803" pitchFamily="18" charset="0"/>
              </a:rPr>
              <a:t>Hence, little attention has been paid to the use of executive directives as tools to advance LA presidents’ policy goals, even though they are potentially of low cost.</a:t>
            </a:r>
          </a:p>
          <a:p>
            <a:pPr marL="0" indent="0">
              <a:buNone/>
            </a:pPr>
            <a:endParaRPr lang="en-US" sz="2400" dirty="0">
              <a:latin typeface="Garamond" panose="02020404030301010803" pitchFamily="18" charset="0"/>
            </a:endParaRPr>
          </a:p>
          <a:p>
            <a:r>
              <a:rPr lang="en-US" sz="2400" dirty="0">
                <a:latin typeface="Garamond" panose="02020404030301010803" pitchFamily="18" charset="0"/>
              </a:rPr>
              <a:t>This view has been challenged by studies showing that presidents, even powerful ones, resort to administrative tools to cope with inter-branch divisiveness and cabinet politics through:</a:t>
            </a:r>
          </a:p>
          <a:p>
            <a:pPr lvl="1"/>
            <a:r>
              <a:rPr lang="en-US" dirty="0">
                <a:latin typeface="Garamond" panose="02020404030301010803" pitchFamily="18" charset="0"/>
              </a:rPr>
              <a:t>political nominations and agency design,</a:t>
            </a:r>
          </a:p>
          <a:p>
            <a:pPr lvl="1"/>
            <a:r>
              <a:rPr lang="en-US" dirty="0">
                <a:latin typeface="Garamond" panose="02020404030301010803" pitchFamily="18" charset="0"/>
              </a:rPr>
              <a:t>the redesign of the presidency, and</a:t>
            </a:r>
          </a:p>
          <a:p>
            <a:pPr lvl="1"/>
            <a:r>
              <a:rPr lang="en-US" dirty="0">
                <a:latin typeface="Garamond" panose="02020404030301010803" pitchFamily="18" charset="0"/>
              </a:rPr>
              <a:t>distributive politics.</a:t>
            </a:r>
          </a:p>
        </p:txBody>
      </p:sp>
    </p:spTree>
    <p:extLst>
      <p:ext uri="{BB962C8B-B14F-4D97-AF65-F5344CB8AC3E}">
        <p14:creationId xmlns:p14="http://schemas.microsoft.com/office/powerpoint/2010/main" val="35849036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900346" y="274638"/>
            <a:ext cx="8310455"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000"/>
            </a:pPr>
            <a:r>
              <a:rPr lang="pt-BR" sz="4000">
                <a:solidFill>
                  <a:schemeClr val="dk1"/>
                </a:solidFill>
                <a:latin typeface="Cambria"/>
                <a:ea typeface="Cambria"/>
                <a:cs typeface="Cambria"/>
                <a:sym typeface="Cambria"/>
              </a:rPr>
              <a:t>Research Questions</a:t>
            </a:r>
            <a:endParaRPr/>
          </a:p>
        </p:txBody>
      </p:sp>
      <p:sp>
        <p:nvSpPr>
          <p:cNvPr id="116" name="Shape 116"/>
          <p:cNvSpPr/>
          <p:nvPr/>
        </p:nvSpPr>
        <p:spPr>
          <a:xfrm>
            <a:off x="1056640" y="2133600"/>
            <a:ext cx="9672320" cy="4427220"/>
          </a:xfrm>
          <a:prstGeom prst="rect">
            <a:avLst/>
          </a:prstGeom>
          <a:noFill/>
          <a:ln>
            <a:noFill/>
          </a:ln>
        </p:spPr>
        <p:txBody>
          <a:bodyPr spcFirstLastPara="1" wrap="square" lIns="91425" tIns="45700" rIns="91425" bIns="45700" anchor="t" anchorCtr="0">
            <a:noAutofit/>
          </a:bodyPr>
          <a:lstStyle/>
          <a:p>
            <a:pPr algn="just"/>
            <a:endParaRPr sz="2400" dirty="0">
              <a:solidFill>
                <a:schemeClr val="dk1"/>
              </a:solidFill>
              <a:latin typeface="Cambria"/>
              <a:ea typeface="Cambria"/>
              <a:cs typeface="Cambria"/>
              <a:sym typeface="Cambria"/>
            </a:endParaRPr>
          </a:p>
          <a:p>
            <a:pPr marL="342900" indent="-342900" algn="just">
              <a:buClr>
                <a:schemeClr val="dk1"/>
              </a:buClr>
              <a:buSzPts val="2400"/>
              <a:buFont typeface="Arial"/>
              <a:buChar char="•"/>
            </a:pPr>
            <a:r>
              <a:rPr lang="en-US" sz="3200" dirty="0">
                <a:solidFill>
                  <a:schemeClr val="dk1"/>
                </a:solidFill>
                <a:latin typeface="Garamond" panose="02020404030301010803" pitchFamily="18" charset="0"/>
                <a:ea typeface="Cambria"/>
                <a:cs typeface="Cambria"/>
                <a:sym typeface="Cambria"/>
              </a:rPr>
              <a:t>Why does the amount of decrees issued by presidents vary considerably across separation-of-power systems?</a:t>
            </a:r>
            <a:endParaRPr lang="en-US" sz="3200" dirty="0">
              <a:latin typeface="Garamond" panose="02020404030301010803" pitchFamily="18" charset="0"/>
            </a:endParaRPr>
          </a:p>
          <a:p>
            <a:pPr algn="just"/>
            <a:endParaRPr lang="en-US" sz="3200" dirty="0">
              <a:solidFill>
                <a:schemeClr val="dk1"/>
              </a:solidFill>
              <a:latin typeface="Garamond" panose="02020404030301010803" pitchFamily="18" charset="0"/>
              <a:ea typeface="Cambria"/>
              <a:cs typeface="Cambria"/>
              <a:sym typeface="Cambria"/>
            </a:endParaRPr>
          </a:p>
          <a:p>
            <a:pPr marL="342900" indent="-342900" algn="just">
              <a:buClr>
                <a:schemeClr val="dk1"/>
              </a:buClr>
              <a:buSzPts val="2400"/>
              <a:buFont typeface="Arial"/>
              <a:buChar char="•"/>
            </a:pPr>
            <a:r>
              <a:rPr lang="en-US" sz="3200" dirty="0">
                <a:solidFill>
                  <a:schemeClr val="dk1"/>
                </a:solidFill>
                <a:latin typeface="Garamond" panose="02020404030301010803" pitchFamily="18" charset="0"/>
                <a:ea typeface="Cambria"/>
                <a:cs typeface="Cambria"/>
                <a:sym typeface="Cambria"/>
              </a:rPr>
              <a:t>Beyond the legislative powers of the president and interbranch conflicts, does the type of cabinet matter for explaining fluctuations in this amount?</a:t>
            </a:r>
          </a:p>
          <a:p>
            <a:pPr marL="342900" indent="-190500" algn="just">
              <a:buClr>
                <a:schemeClr val="dk1"/>
              </a:buClr>
              <a:buSzPts val="2400"/>
            </a:pPr>
            <a:endParaRPr sz="2800" dirty="0">
              <a:solidFill>
                <a:schemeClr val="dk1"/>
              </a:solidFill>
              <a:latin typeface="Garamond" panose="02020404030301010803" pitchFamily="18" charset="0"/>
              <a:ea typeface="Cambria"/>
              <a:cs typeface="Cambria"/>
              <a:sym typeface="Cambria"/>
            </a:endParaRPr>
          </a:p>
          <a:p>
            <a:pPr algn="just"/>
            <a:endParaRPr sz="2400" dirty="0">
              <a:solidFill>
                <a:schemeClr val="dk1"/>
              </a:solidFill>
              <a:latin typeface="Garamond"/>
              <a:ea typeface="Garamond"/>
              <a:cs typeface="Garamond"/>
              <a:sym typeface="Garamond"/>
            </a:endParaRPr>
          </a:p>
          <a:p>
            <a:endParaRPr dirty="0">
              <a:solidFill>
                <a:schemeClr val="dk1"/>
              </a:solidFill>
              <a:latin typeface="Garamond"/>
              <a:ea typeface="Garamond"/>
              <a:cs typeface="Garamond"/>
              <a:sym typeface="Garamond"/>
            </a:endParaRPr>
          </a:p>
        </p:txBody>
      </p:sp>
    </p:spTree>
    <p:extLst>
      <p:ext uri="{BB962C8B-B14F-4D97-AF65-F5344CB8AC3E}">
        <p14:creationId xmlns:p14="http://schemas.microsoft.com/office/powerpoint/2010/main" val="33646442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981200" y="503239"/>
            <a:ext cx="8229600" cy="594042"/>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000"/>
            </a:pPr>
            <a:r>
              <a:rPr lang="pt-BR" sz="4000" dirty="0">
                <a:solidFill>
                  <a:schemeClr val="dk1"/>
                </a:solidFill>
                <a:latin typeface="Garamond" panose="02020404030301010803" pitchFamily="18" charset="0"/>
                <a:ea typeface="Cambria"/>
                <a:cs typeface="Cambria"/>
                <a:sym typeface="Cambria"/>
              </a:rPr>
              <a:t>Key  Arguments</a:t>
            </a:r>
            <a:endParaRPr dirty="0">
              <a:latin typeface="Garamond" panose="02020404030301010803" pitchFamily="18" charset="0"/>
            </a:endParaRPr>
          </a:p>
        </p:txBody>
      </p:sp>
      <p:sp>
        <p:nvSpPr>
          <p:cNvPr id="123" name="Shape 123"/>
          <p:cNvSpPr txBox="1">
            <a:spLocks noGrp="1"/>
          </p:cNvSpPr>
          <p:nvPr>
            <p:ph type="body" idx="1"/>
          </p:nvPr>
        </p:nvSpPr>
        <p:spPr>
          <a:xfrm>
            <a:off x="975360" y="1348740"/>
            <a:ext cx="10078720" cy="5109459"/>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000"/>
              <a:buNone/>
            </a:pPr>
            <a:r>
              <a:rPr lang="en-US" sz="2600" dirty="0">
                <a:latin typeface="Garamond" panose="02020404030301010803" pitchFamily="18" charset="0"/>
              </a:rPr>
              <a:t>W</a:t>
            </a:r>
            <a:r>
              <a:rPr lang="en-US" sz="2600" dirty="0">
                <a:solidFill>
                  <a:schemeClr val="dk1"/>
                </a:solidFill>
                <a:latin typeface="Garamond" panose="02020404030301010803" pitchFamily="18" charset="0"/>
                <a:ea typeface="Calibri"/>
                <a:cs typeface="Calibri"/>
                <a:sym typeface="Calibri"/>
              </a:rPr>
              <a:t>e argue that unilateral actions vary due to:</a:t>
            </a:r>
            <a:endParaRPr lang="en-US" sz="2600" dirty="0">
              <a:latin typeface="Garamond" panose="02020404030301010803" pitchFamily="18" charset="0"/>
            </a:endParaRPr>
          </a:p>
          <a:p>
            <a:pPr marL="0" indent="0">
              <a:lnSpc>
                <a:spcPct val="100000"/>
              </a:lnSpc>
              <a:spcBef>
                <a:spcPts val="400"/>
              </a:spcBef>
              <a:buClr>
                <a:schemeClr val="dk1"/>
              </a:buClr>
              <a:buSzPts val="2000"/>
              <a:buNone/>
            </a:pPr>
            <a:endParaRPr lang="en-US" sz="2600" dirty="0">
              <a:solidFill>
                <a:schemeClr val="dk1"/>
              </a:solidFill>
              <a:latin typeface="Garamond" panose="02020404030301010803" pitchFamily="18" charset="0"/>
              <a:ea typeface="Calibri"/>
              <a:cs typeface="Calibri"/>
              <a:sym typeface="Calibri"/>
            </a:endParaRPr>
          </a:p>
          <a:p>
            <a:pPr marL="857250" lvl="1" indent="-457200">
              <a:lnSpc>
                <a:spcPct val="100000"/>
              </a:lnSpc>
              <a:spcBef>
                <a:spcPts val="350"/>
              </a:spcBef>
              <a:buClr>
                <a:schemeClr val="dk1"/>
              </a:buClr>
              <a:buSzPts val="1750"/>
              <a:buFont typeface="Noto Sans Symbols"/>
              <a:buChar char="✓"/>
            </a:pPr>
            <a:r>
              <a:rPr lang="en-US" sz="2600" dirty="0">
                <a:solidFill>
                  <a:schemeClr val="dk1"/>
                </a:solidFill>
                <a:latin typeface="Garamond" panose="02020404030301010803" pitchFamily="18" charset="0"/>
                <a:ea typeface="Calibri"/>
                <a:cs typeface="Calibri"/>
                <a:sym typeface="Calibri"/>
              </a:rPr>
              <a:t>the weakness or strength of the constitutional legislative powers of the president,</a:t>
            </a:r>
          </a:p>
          <a:p>
            <a:pPr marL="857250" lvl="1" indent="-457200">
              <a:lnSpc>
                <a:spcPct val="100000"/>
              </a:lnSpc>
              <a:spcBef>
                <a:spcPts val="350"/>
              </a:spcBef>
              <a:buClr>
                <a:schemeClr val="dk1"/>
              </a:buClr>
              <a:buSzPts val="1750"/>
              <a:buFont typeface="Noto Sans Symbols"/>
              <a:buChar char="✓"/>
            </a:pPr>
            <a:r>
              <a:rPr lang="en-US" sz="2600" dirty="0">
                <a:solidFill>
                  <a:schemeClr val="dk1"/>
                </a:solidFill>
                <a:latin typeface="Garamond" panose="02020404030301010803" pitchFamily="18" charset="0"/>
                <a:ea typeface="Calibri"/>
                <a:cs typeface="Calibri"/>
                <a:sym typeface="Calibri"/>
              </a:rPr>
              <a:t>the partisan powers of the president. </a:t>
            </a:r>
            <a:endParaRPr lang="en-US" sz="2600" dirty="0">
              <a:latin typeface="Garamond" panose="02020404030301010803" pitchFamily="18" charset="0"/>
            </a:endParaRPr>
          </a:p>
          <a:p>
            <a:pPr marL="857250" lvl="1" indent="-346075">
              <a:lnSpc>
                <a:spcPct val="100000"/>
              </a:lnSpc>
              <a:spcBef>
                <a:spcPts val="350"/>
              </a:spcBef>
              <a:buClr>
                <a:schemeClr val="dk1"/>
              </a:buClr>
              <a:buSzPts val="1750"/>
              <a:buNone/>
            </a:pPr>
            <a:endParaRPr lang="en-US" sz="2600" dirty="0">
              <a:solidFill>
                <a:schemeClr val="dk1"/>
              </a:solidFill>
              <a:latin typeface="Garamond" panose="02020404030301010803" pitchFamily="18" charset="0"/>
              <a:ea typeface="Calibri"/>
              <a:cs typeface="Calibri"/>
              <a:sym typeface="Calibri"/>
            </a:endParaRPr>
          </a:p>
          <a:p>
            <a:pPr marL="0" indent="0">
              <a:lnSpc>
                <a:spcPct val="100000"/>
              </a:lnSpc>
              <a:spcBef>
                <a:spcPts val="400"/>
              </a:spcBef>
              <a:buClr>
                <a:schemeClr val="dk1"/>
              </a:buClr>
              <a:buSzPts val="2000"/>
              <a:buNone/>
            </a:pPr>
            <a:r>
              <a:rPr lang="en-US" sz="2600" dirty="0">
                <a:solidFill>
                  <a:schemeClr val="dk1"/>
                </a:solidFill>
                <a:latin typeface="Garamond" panose="02020404030301010803" pitchFamily="18" charset="0"/>
                <a:ea typeface="Calibri"/>
                <a:cs typeface="Calibri"/>
                <a:sym typeface="Calibri"/>
              </a:rPr>
              <a:t>However, we disentangle the </a:t>
            </a:r>
            <a:r>
              <a:rPr lang="en-US" sz="2600" dirty="0">
                <a:latin typeface="Garamond" panose="02020404030301010803" pitchFamily="18" charset="0"/>
              </a:rPr>
              <a:t>president's</a:t>
            </a:r>
            <a:r>
              <a:rPr lang="en-US" sz="2600" dirty="0">
                <a:solidFill>
                  <a:schemeClr val="dk1"/>
                </a:solidFill>
                <a:latin typeface="Garamond" panose="02020404030301010803" pitchFamily="18" charset="0"/>
                <a:ea typeface="Calibri"/>
                <a:cs typeface="Calibri"/>
                <a:sym typeface="Calibri"/>
              </a:rPr>
              <a:t> partisan powers, adding a new dimension</a:t>
            </a:r>
            <a:r>
              <a:rPr lang="en-US" sz="2600" dirty="0">
                <a:latin typeface="Garamond" panose="02020404030301010803" pitchFamily="18" charset="0"/>
              </a:rPr>
              <a:t>:</a:t>
            </a:r>
          </a:p>
          <a:p>
            <a:pPr marL="857250" lvl="1" indent="-457200">
              <a:lnSpc>
                <a:spcPct val="100000"/>
              </a:lnSpc>
              <a:spcBef>
                <a:spcPts val="350"/>
              </a:spcBef>
              <a:buClr>
                <a:schemeClr val="dk1"/>
              </a:buClr>
              <a:buSzPts val="1750"/>
              <a:buFont typeface="Noto Sans Symbols"/>
              <a:buChar char="✓"/>
            </a:pPr>
            <a:r>
              <a:rPr lang="en-US" sz="2600" dirty="0">
                <a:solidFill>
                  <a:schemeClr val="dk1"/>
                </a:solidFill>
                <a:latin typeface="Garamond" panose="02020404030301010803" pitchFamily="18" charset="0"/>
                <a:ea typeface="Calibri"/>
                <a:cs typeface="Calibri"/>
                <a:sym typeface="Calibri"/>
              </a:rPr>
              <a:t>intra-cabinet conflicts: coalition is a strategy for the president to overcome a minority condition, however</a:t>
            </a:r>
          </a:p>
          <a:p>
            <a:pPr marL="857250" lvl="1" indent="-457200">
              <a:spcBef>
                <a:spcPts val="350"/>
              </a:spcBef>
              <a:buClr>
                <a:schemeClr val="dk1"/>
              </a:buClr>
              <a:buSzPts val="1750"/>
              <a:buFont typeface="Noto Sans Symbols"/>
              <a:buChar char="✓"/>
            </a:pPr>
            <a:r>
              <a:rPr lang="en-US" sz="2600" dirty="0">
                <a:latin typeface="Garamond" panose="02020404030301010803" pitchFamily="18" charset="0"/>
                <a:ea typeface="Garamond" charset="0"/>
                <a:cs typeface="Cambria"/>
              </a:rPr>
              <a:t>the ways that presidents build legislative and cabinet coalitions may generate different political constraints.</a:t>
            </a:r>
            <a:endParaRPr lang="en-US" sz="2600" dirty="0">
              <a:latin typeface="Garamond" panose="02020404030301010803" pitchFamily="18" charset="0"/>
              <a:sym typeface="Calibri"/>
            </a:endParaRPr>
          </a:p>
          <a:p>
            <a:pPr marL="514350" indent="-419100">
              <a:lnSpc>
                <a:spcPct val="80000"/>
              </a:lnSpc>
              <a:spcBef>
                <a:spcPts val="300"/>
              </a:spcBef>
              <a:buClr>
                <a:schemeClr val="dk1"/>
              </a:buClr>
              <a:buSzPts val="1500"/>
              <a:buNone/>
            </a:pPr>
            <a:endParaRPr sz="15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17586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n-US" sz="3200" dirty="0">
                <a:solidFill>
                  <a:schemeClr val="dk1"/>
                </a:solidFill>
                <a:latin typeface="Garamond" panose="02020404030301010803" pitchFamily="18" charset="0"/>
                <a:ea typeface="Cambria"/>
                <a:cs typeface="Cambria"/>
                <a:sym typeface="Cambria"/>
              </a:rPr>
              <a:t>Counting</a:t>
            </a:r>
            <a:r>
              <a:rPr lang="en-US" sz="3200" dirty="0">
                <a:solidFill>
                  <a:schemeClr val="dk1"/>
                </a:solidFill>
                <a:latin typeface="Garamond" panose="02020404030301010803" pitchFamily="18" charset="0"/>
                <a:ea typeface="Calibri"/>
                <a:cs typeface="Calibri"/>
                <a:sym typeface="Calibri"/>
              </a:rPr>
              <a:t> Presidential Administrative decrees</a:t>
            </a:r>
            <a:endParaRPr lang="en-US" sz="3200" dirty="0">
              <a:latin typeface="Garamond" panose="02020404030301010803" pitchFamily="18" charset="0"/>
            </a:endParaRPr>
          </a:p>
        </p:txBody>
      </p:sp>
      <p:sp>
        <p:nvSpPr>
          <p:cNvPr id="130" name="Shape 130"/>
          <p:cNvSpPr txBox="1">
            <a:spLocks noGrp="1"/>
          </p:cNvSpPr>
          <p:nvPr>
            <p:ph type="body" idx="1"/>
          </p:nvPr>
        </p:nvSpPr>
        <p:spPr>
          <a:xfrm>
            <a:off x="1981200" y="1535113"/>
            <a:ext cx="4040188" cy="639762"/>
          </a:xfrm>
          <a:prstGeom prst="rect">
            <a:avLst/>
          </a:prstGeom>
          <a:noFill/>
          <a:ln>
            <a:noFill/>
          </a:ln>
        </p:spPr>
        <p:txBody>
          <a:bodyPr spcFirstLastPara="1" vert="horz" wrap="square" lIns="91425" tIns="45700" rIns="91425" bIns="45700" rtlCol="0" anchor="b" anchorCtr="0">
            <a:noAutofit/>
          </a:bodyPr>
          <a:lstStyle/>
          <a:p>
            <a:pPr>
              <a:spcBef>
                <a:spcPts val="0"/>
              </a:spcBef>
              <a:buClr>
                <a:schemeClr val="dk1"/>
              </a:buClr>
              <a:buSzPts val="2400"/>
            </a:pPr>
            <a:r>
              <a:rPr lang="en-US" sz="2800" dirty="0">
                <a:solidFill>
                  <a:schemeClr val="dk1"/>
                </a:solidFill>
                <a:latin typeface="Garamond" panose="02020404030301010803" pitchFamily="18" charset="0"/>
                <a:ea typeface="Cambria"/>
                <a:cs typeface="Cambria"/>
                <a:sym typeface="Cambria"/>
              </a:rPr>
              <a:t>What we count</a:t>
            </a:r>
            <a:endParaRPr lang="en-US" sz="2800" dirty="0">
              <a:latin typeface="Garamond" panose="02020404030301010803" pitchFamily="18" charset="0"/>
            </a:endParaRPr>
          </a:p>
        </p:txBody>
      </p:sp>
      <p:sp>
        <p:nvSpPr>
          <p:cNvPr id="131" name="Shape 131"/>
          <p:cNvSpPr txBox="1">
            <a:spLocks noGrp="1"/>
          </p:cNvSpPr>
          <p:nvPr>
            <p:ph type="body" idx="2"/>
          </p:nvPr>
        </p:nvSpPr>
        <p:spPr>
          <a:xfrm>
            <a:off x="1981200" y="2174875"/>
            <a:ext cx="4040188" cy="3951288"/>
          </a:xfrm>
          <a:prstGeom prst="rect">
            <a:avLst/>
          </a:prstGeom>
          <a:noFill/>
          <a:ln>
            <a:noFill/>
          </a:ln>
        </p:spPr>
        <p:txBody>
          <a:bodyPr spcFirstLastPara="1" vert="horz" wrap="square" lIns="91425" tIns="45700" rIns="91425" bIns="45700" rtlCol="0" anchor="t" anchorCtr="0">
            <a:noAutofit/>
          </a:bodyPr>
          <a:lstStyle/>
          <a:p>
            <a:pPr marL="342900" indent="-190500">
              <a:spcBef>
                <a:spcPts val="0"/>
              </a:spcBef>
              <a:buClr>
                <a:schemeClr val="dk1"/>
              </a:buClr>
              <a:buSzPts val="2400"/>
              <a:buNone/>
            </a:pPr>
            <a:endParaRPr sz="2400" dirty="0">
              <a:solidFill>
                <a:schemeClr val="dk1"/>
              </a:solidFill>
              <a:latin typeface="Calibri"/>
              <a:ea typeface="Calibri"/>
              <a:cs typeface="Calibri"/>
              <a:sym typeface="Calibri"/>
            </a:endParaRPr>
          </a:p>
          <a:p>
            <a:pPr marL="342900" indent="-342900">
              <a:spcBef>
                <a:spcPts val="480"/>
              </a:spcBef>
              <a:buClr>
                <a:schemeClr val="dk1"/>
              </a:buClr>
              <a:buSzPts val="2400"/>
              <a:buFont typeface="Arial"/>
              <a:buChar char="•"/>
            </a:pPr>
            <a:r>
              <a:rPr lang="pt-BR" sz="2400" dirty="0">
                <a:solidFill>
                  <a:schemeClr val="dk1"/>
                </a:solidFill>
                <a:latin typeface="Calibri"/>
                <a:ea typeface="Calibri"/>
                <a:cs typeface="Calibri"/>
                <a:sym typeface="Calibri"/>
              </a:rPr>
              <a:t> </a:t>
            </a:r>
            <a:r>
              <a:rPr lang="en-US" dirty="0">
                <a:solidFill>
                  <a:schemeClr val="dk1"/>
                </a:solidFill>
                <a:latin typeface="Garamond" panose="02020404030301010803" pitchFamily="18" charset="0"/>
                <a:ea typeface="Cambria"/>
                <a:cs typeface="Cambria"/>
                <a:sym typeface="Cambria"/>
              </a:rPr>
              <a:t>Implementing laws</a:t>
            </a:r>
            <a:endParaRPr lang="en-US" dirty="0">
              <a:latin typeface="Garamond" panose="02020404030301010803" pitchFamily="18" charset="0"/>
            </a:endParaRPr>
          </a:p>
          <a:p>
            <a:pPr marL="342900" indent="-190500">
              <a:spcBef>
                <a:spcPts val="480"/>
              </a:spcBef>
              <a:buClr>
                <a:schemeClr val="dk1"/>
              </a:buClr>
              <a:buSzPts val="2400"/>
              <a:buNone/>
            </a:pPr>
            <a:endParaRPr lang="en-US" dirty="0">
              <a:solidFill>
                <a:schemeClr val="dk1"/>
              </a:solidFill>
              <a:latin typeface="Garamond" panose="02020404030301010803" pitchFamily="18" charset="0"/>
              <a:ea typeface="Cambria"/>
              <a:cs typeface="Cambria"/>
              <a:sym typeface="Cambria"/>
            </a:endParaRPr>
          </a:p>
          <a:p>
            <a:pPr marL="342900" indent="-342900">
              <a:spcBef>
                <a:spcPts val="480"/>
              </a:spcBef>
              <a:buClr>
                <a:schemeClr val="dk1"/>
              </a:buClr>
              <a:buSzPts val="2400"/>
              <a:buFont typeface="Arial"/>
              <a:buChar char="•"/>
            </a:pPr>
            <a:r>
              <a:rPr lang="en-US" dirty="0">
                <a:solidFill>
                  <a:schemeClr val="dk1"/>
                </a:solidFill>
                <a:latin typeface="Garamond" panose="02020404030301010803" pitchFamily="18" charset="0"/>
                <a:ea typeface="Cambria"/>
                <a:cs typeface="Cambria"/>
                <a:sym typeface="Cambria"/>
              </a:rPr>
              <a:t> Administrative directives</a:t>
            </a:r>
            <a:endParaRPr lang="en-US" dirty="0">
              <a:latin typeface="Garamond" panose="02020404030301010803" pitchFamily="18" charset="0"/>
            </a:endParaRPr>
          </a:p>
          <a:p>
            <a:pPr marL="342900" indent="-190500">
              <a:spcBef>
                <a:spcPts val="480"/>
              </a:spcBef>
              <a:buClr>
                <a:schemeClr val="dk1"/>
              </a:buClr>
              <a:buSzPts val="2400"/>
              <a:buNone/>
            </a:pPr>
            <a:endParaRPr lang="en-US" dirty="0">
              <a:solidFill>
                <a:schemeClr val="dk1"/>
              </a:solidFill>
              <a:latin typeface="Garamond" panose="02020404030301010803" pitchFamily="18" charset="0"/>
              <a:ea typeface="Cambria"/>
              <a:cs typeface="Cambria"/>
              <a:sym typeface="Cambria"/>
            </a:endParaRPr>
          </a:p>
          <a:p>
            <a:pPr marL="342900" indent="-342900">
              <a:spcBef>
                <a:spcPts val="480"/>
              </a:spcBef>
              <a:buClr>
                <a:schemeClr val="dk1"/>
              </a:buClr>
              <a:buSzPts val="2400"/>
              <a:buFont typeface="Arial"/>
              <a:buChar char="•"/>
            </a:pPr>
            <a:r>
              <a:rPr lang="en-US" dirty="0">
                <a:solidFill>
                  <a:schemeClr val="dk1"/>
                </a:solidFill>
                <a:latin typeface="Garamond" panose="02020404030301010803" pitchFamily="18" charset="0"/>
                <a:ea typeface="Cambria"/>
                <a:cs typeface="Cambria"/>
                <a:sym typeface="Cambria"/>
              </a:rPr>
              <a:t>Personnel regulation  </a:t>
            </a:r>
            <a:endParaRPr lang="en-US" dirty="0">
              <a:latin typeface="Garamond" panose="02020404030301010803" pitchFamily="18" charset="0"/>
            </a:endParaRPr>
          </a:p>
          <a:p>
            <a:pPr marL="342900" indent="-190500">
              <a:spcBef>
                <a:spcPts val="480"/>
              </a:spcBef>
              <a:buClr>
                <a:schemeClr val="dk1"/>
              </a:buClr>
              <a:buSzPts val="2400"/>
              <a:buNone/>
            </a:pPr>
            <a:endParaRPr sz="2400" dirty="0">
              <a:solidFill>
                <a:schemeClr val="dk1"/>
              </a:solidFill>
              <a:latin typeface="Calibri"/>
              <a:ea typeface="Calibri"/>
              <a:cs typeface="Calibri"/>
              <a:sym typeface="Calibri"/>
            </a:endParaRPr>
          </a:p>
        </p:txBody>
      </p:sp>
      <p:sp>
        <p:nvSpPr>
          <p:cNvPr id="132" name="Shape 132"/>
          <p:cNvSpPr txBox="1">
            <a:spLocks noGrp="1"/>
          </p:cNvSpPr>
          <p:nvPr>
            <p:ph type="body" idx="3"/>
          </p:nvPr>
        </p:nvSpPr>
        <p:spPr>
          <a:xfrm>
            <a:off x="6169026" y="1535113"/>
            <a:ext cx="4041775" cy="639762"/>
          </a:xfrm>
          <a:prstGeom prst="rect">
            <a:avLst/>
          </a:prstGeom>
          <a:noFill/>
          <a:ln>
            <a:noFill/>
          </a:ln>
        </p:spPr>
        <p:txBody>
          <a:bodyPr spcFirstLastPara="1" vert="horz" wrap="square" lIns="91425" tIns="45700" rIns="91425" bIns="45700" rtlCol="0" anchor="b" anchorCtr="0">
            <a:noAutofit/>
          </a:bodyPr>
          <a:lstStyle/>
          <a:p>
            <a:pPr>
              <a:spcBef>
                <a:spcPts val="0"/>
              </a:spcBef>
              <a:buClr>
                <a:schemeClr val="dk1"/>
              </a:buClr>
              <a:buSzPts val="2400"/>
            </a:pPr>
            <a:r>
              <a:rPr lang="en-US" sz="2800" dirty="0">
                <a:solidFill>
                  <a:schemeClr val="dk1"/>
                </a:solidFill>
                <a:latin typeface="Garamond" panose="02020404030301010803" pitchFamily="18" charset="0"/>
                <a:ea typeface="Cambria"/>
                <a:cs typeface="Cambria"/>
                <a:sym typeface="Cambria"/>
              </a:rPr>
              <a:t>What we do not count</a:t>
            </a:r>
            <a:endParaRPr lang="en-US" sz="2800" dirty="0">
              <a:latin typeface="Garamond" panose="02020404030301010803" pitchFamily="18" charset="0"/>
            </a:endParaRPr>
          </a:p>
        </p:txBody>
      </p:sp>
      <p:sp>
        <p:nvSpPr>
          <p:cNvPr id="133" name="Shape 133"/>
          <p:cNvSpPr txBox="1">
            <a:spLocks noGrp="1"/>
          </p:cNvSpPr>
          <p:nvPr>
            <p:ph type="body" idx="4"/>
          </p:nvPr>
        </p:nvSpPr>
        <p:spPr>
          <a:xfrm>
            <a:off x="6169026" y="2174875"/>
            <a:ext cx="4041775" cy="3951288"/>
          </a:xfrm>
          <a:prstGeom prst="rect">
            <a:avLst/>
          </a:prstGeom>
          <a:noFill/>
          <a:ln>
            <a:noFill/>
          </a:ln>
        </p:spPr>
        <p:txBody>
          <a:bodyPr spcFirstLastPara="1" vert="horz" wrap="square" lIns="91425" tIns="45700" rIns="91425" bIns="45700" rtlCol="0" anchor="t" anchorCtr="0">
            <a:noAutofit/>
          </a:bodyPr>
          <a:lstStyle/>
          <a:p>
            <a:pPr marL="342900" indent="-190500">
              <a:spcBef>
                <a:spcPts val="0"/>
              </a:spcBef>
              <a:buClr>
                <a:schemeClr val="dk1"/>
              </a:buClr>
              <a:buSzPts val="2400"/>
              <a:buNone/>
            </a:pPr>
            <a:endParaRPr sz="2400" dirty="0">
              <a:solidFill>
                <a:schemeClr val="dk1"/>
              </a:solidFill>
              <a:latin typeface="Garamond" panose="02020404030301010803" pitchFamily="18" charset="0"/>
              <a:ea typeface="Cambria"/>
              <a:cs typeface="Cambria"/>
              <a:sym typeface="Cambria"/>
            </a:endParaRPr>
          </a:p>
          <a:p>
            <a:pPr marL="342900" indent="-342900">
              <a:spcBef>
                <a:spcPts val="480"/>
              </a:spcBef>
              <a:buClr>
                <a:schemeClr val="dk1"/>
              </a:buClr>
              <a:buSzPts val="2400"/>
              <a:buFont typeface="Arial"/>
              <a:buChar char="•"/>
            </a:pPr>
            <a:r>
              <a:rPr lang="en-US" dirty="0">
                <a:solidFill>
                  <a:schemeClr val="dk1"/>
                </a:solidFill>
                <a:latin typeface="Garamond" panose="02020404030301010803" pitchFamily="18" charset="0"/>
                <a:ea typeface="Cambria"/>
                <a:cs typeface="Cambria"/>
                <a:sym typeface="Cambria"/>
              </a:rPr>
              <a:t>Symbolic or ceremonial promulgation of international agreements</a:t>
            </a:r>
            <a:endParaRPr lang="en-US" dirty="0">
              <a:latin typeface="Garamond" panose="02020404030301010803" pitchFamily="18" charset="0"/>
            </a:endParaRPr>
          </a:p>
          <a:p>
            <a:pPr marL="342900" indent="-342900">
              <a:spcBef>
                <a:spcPts val="480"/>
              </a:spcBef>
              <a:buClr>
                <a:schemeClr val="dk1"/>
              </a:buClr>
              <a:buSzPts val="2400"/>
              <a:buFont typeface="Arial"/>
              <a:buChar char="•"/>
            </a:pPr>
            <a:r>
              <a:rPr lang="en-US" dirty="0">
                <a:solidFill>
                  <a:schemeClr val="dk1"/>
                </a:solidFill>
                <a:latin typeface="Garamond" panose="02020404030301010803" pitchFamily="18" charset="0"/>
                <a:ea typeface="Cambria"/>
                <a:cs typeface="Cambria"/>
                <a:sym typeface="Cambria"/>
              </a:rPr>
              <a:t>Nominal appointments</a:t>
            </a:r>
            <a:endParaRPr lang="en-US" dirty="0">
              <a:latin typeface="Garamond" panose="02020404030301010803" pitchFamily="18" charset="0"/>
            </a:endParaRPr>
          </a:p>
          <a:p>
            <a:pPr marL="342900" indent="-342900">
              <a:spcBef>
                <a:spcPts val="480"/>
              </a:spcBef>
              <a:buClr>
                <a:schemeClr val="dk1"/>
              </a:buClr>
              <a:buSzPts val="2400"/>
              <a:buFont typeface="Arial"/>
              <a:buChar char="•"/>
            </a:pPr>
            <a:r>
              <a:rPr lang="en-US" dirty="0">
                <a:solidFill>
                  <a:schemeClr val="dk1"/>
                </a:solidFill>
                <a:latin typeface="Garamond" panose="02020404030301010803" pitchFamily="18" charset="0"/>
                <a:ea typeface="Cambria"/>
                <a:cs typeface="Cambria"/>
                <a:sym typeface="Cambria"/>
              </a:rPr>
              <a:t>Nominal concessions of utility services </a:t>
            </a:r>
            <a:endParaRPr lang="en-US" dirty="0">
              <a:latin typeface="Garamond" panose="02020404030301010803" pitchFamily="18" charset="0"/>
            </a:endParaRPr>
          </a:p>
        </p:txBody>
      </p:sp>
    </p:spTree>
    <p:extLst>
      <p:ext uri="{BB962C8B-B14F-4D97-AF65-F5344CB8AC3E}">
        <p14:creationId xmlns:p14="http://schemas.microsoft.com/office/powerpoint/2010/main" val="15516953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p:tgtEl>
                                          <p:spTgt spid="1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31">
                                            <p:txEl>
                                              <p:pRg st="1" end="1"/>
                                            </p:txEl>
                                          </p:spTgt>
                                        </p:tgtEl>
                                        <p:attrNameLst>
                                          <p:attrName>style.visibility</p:attrName>
                                        </p:attrNameLst>
                                      </p:cBhvr>
                                      <p:to>
                                        <p:strVal val="visible"/>
                                      </p:to>
                                    </p:set>
                                    <p:anim calcmode="lin" valueType="num">
                                      <p:cBhvr>
                                        <p:cTn id="16" dur="500" fill="hold"/>
                                        <p:tgtEl>
                                          <p:spTgt spid="131">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131">
                                            <p:txEl>
                                              <p:pRg st="1" end="1"/>
                                            </p:txEl>
                                          </p:spTgt>
                                        </p:tgtEl>
                                        <p:attrNameLst>
                                          <p:attrName>ppt_h</p:attrName>
                                        </p:attrNameLst>
                                      </p:cBhvr>
                                      <p:tavLst>
                                        <p:tav tm="0">
                                          <p:val>
                                            <p:fltVal val="0"/>
                                          </p:val>
                                        </p:tav>
                                        <p:tav tm="100000">
                                          <p:val>
                                            <p:strVal val="#ppt_h"/>
                                          </p:val>
                                        </p:tav>
                                      </p:tavLst>
                                    </p:anim>
                                    <p:animEffect transition="in" filter="fade">
                                      <p:cBhvr>
                                        <p:cTn id="18" dur="500"/>
                                        <p:tgtEl>
                                          <p:spTgt spid="13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1">
                                            <p:txEl>
                                              <p:pRg st="3" end="3"/>
                                            </p:txEl>
                                          </p:spTgt>
                                        </p:tgtEl>
                                        <p:attrNameLst>
                                          <p:attrName>style.visibility</p:attrName>
                                        </p:attrNameLst>
                                      </p:cBhvr>
                                      <p:to>
                                        <p:strVal val="visible"/>
                                      </p:to>
                                    </p:set>
                                    <p:anim calcmode="lin" valueType="num">
                                      <p:cBhvr>
                                        <p:cTn id="23" dur="500" fill="hold"/>
                                        <p:tgtEl>
                                          <p:spTgt spid="131">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131">
                                            <p:txEl>
                                              <p:pRg st="3" end="3"/>
                                            </p:txEl>
                                          </p:spTgt>
                                        </p:tgtEl>
                                        <p:attrNameLst>
                                          <p:attrName>ppt_h</p:attrName>
                                        </p:attrNameLst>
                                      </p:cBhvr>
                                      <p:tavLst>
                                        <p:tav tm="0">
                                          <p:val>
                                            <p:fltVal val="0"/>
                                          </p:val>
                                        </p:tav>
                                        <p:tav tm="100000">
                                          <p:val>
                                            <p:strVal val="#ppt_h"/>
                                          </p:val>
                                        </p:tav>
                                      </p:tavLst>
                                    </p:anim>
                                    <p:animEffect transition="in" filter="fade">
                                      <p:cBhvr>
                                        <p:cTn id="25" dur="500"/>
                                        <p:tgtEl>
                                          <p:spTgt spid="1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31">
                                            <p:txEl>
                                              <p:pRg st="5" end="5"/>
                                            </p:txEl>
                                          </p:spTgt>
                                        </p:tgtEl>
                                        <p:attrNameLst>
                                          <p:attrName>style.visibility</p:attrName>
                                        </p:attrNameLst>
                                      </p:cBhvr>
                                      <p:to>
                                        <p:strVal val="visible"/>
                                      </p:to>
                                    </p:set>
                                    <p:anim calcmode="lin" valueType="num">
                                      <p:cBhvr>
                                        <p:cTn id="30" dur="500" fill="hold"/>
                                        <p:tgtEl>
                                          <p:spTgt spid="131">
                                            <p:txEl>
                                              <p:pRg st="5" end="5"/>
                                            </p:txEl>
                                          </p:spTgt>
                                        </p:tgtEl>
                                        <p:attrNameLst>
                                          <p:attrName>ppt_w</p:attrName>
                                        </p:attrNameLst>
                                      </p:cBhvr>
                                      <p:tavLst>
                                        <p:tav tm="0">
                                          <p:val>
                                            <p:fltVal val="0"/>
                                          </p:val>
                                        </p:tav>
                                        <p:tav tm="100000">
                                          <p:val>
                                            <p:strVal val="#ppt_w"/>
                                          </p:val>
                                        </p:tav>
                                      </p:tavLst>
                                    </p:anim>
                                    <p:anim calcmode="lin" valueType="num">
                                      <p:cBhvr>
                                        <p:cTn id="31" dur="500" fill="hold"/>
                                        <p:tgtEl>
                                          <p:spTgt spid="131">
                                            <p:txEl>
                                              <p:pRg st="5" end="5"/>
                                            </p:txEl>
                                          </p:spTgt>
                                        </p:tgtEl>
                                        <p:attrNameLst>
                                          <p:attrName>ppt_h</p:attrName>
                                        </p:attrNameLst>
                                      </p:cBhvr>
                                      <p:tavLst>
                                        <p:tav tm="0">
                                          <p:val>
                                            <p:fltVal val="0"/>
                                          </p:val>
                                        </p:tav>
                                        <p:tav tm="100000">
                                          <p:val>
                                            <p:strVal val="#ppt_h"/>
                                          </p:val>
                                        </p:tav>
                                      </p:tavLst>
                                    </p:anim>
                                    <p:animEffect transition="in" filter="fade">
                                      <p:cBhvr>
                                        <p:cTn id="32" dur="500"/>
                                        <p:tgtEl>
                                          <p:spTgt spid="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33">
                                            <p:txEl>
                                              <p:pRg st="1" end="1"/>
                                            </p:txEl>
                                          </p:spTgt>
                                        </p:tgtEl>
                                        <p:attrNameLst>
                                          <p:attrName>style.visibility</p:attrName>
                                        </p:attrNameLst>
                                      </p:cBhvr>
                                      <p:to>
                                        <p:strVal val="visible"/>
                                      </p:to>
                                    </p:set>
                                    <p:anim calcmode="lin" valueType="num">
                                      <p:cBhvr>
                                        <p:cTn id="41" dur="500" fill="hold"/>
                                        <p:tgtEl>
                                          <p:spTgt spid="133">
                                            <p:txEl>
                                              <p:pRg st="1" end="1"/>
                                            </p:txEl>
                                          </p:spTgt>
                                        </p:tgtEl>
                                        <p:attrNameLst>
                                          <p:attrName>ppt_w</p:attrName>
                                        </p:attrNameLst>
                                      </p:cBhvr>
                                      <p:tavLst>
                                        <p:tav tm="0">
                                          <p:val>
                                            <p:fltVal val="0"/>
                                          </p:val>
                                        </p:tav>
                                        <p:tav tm="100000">
                                          <p:val>
                                            <p:strVal val="#ppt_w"/>
                                          </p:val>
                                        </p:tav>
                                      </p:tavLst>
                                    </p:anim>
                                    <p:anim calcmode="lin" valueType="num">
                                      <p:cBhvr>
                                        <p:cTn id="42" dur="500" fill="hold"/>
                                        <p:tgtEl>
                                          <p:spTgt spid="133">
                                            <p:txEl>
                                              <p:pRg st="1" end="1"/>
                                            </p:txEl>
                                          </p:spTgt>
                                        </p:tgtEl>
                                        <p:attrNameLst>
                                          <p:attrName>ppt_h</p:attrName>
                                        </p:attrNameLst>
                                      </p:cBhvr>
                                      <p:tavLst>
                                        <p:tav tm="0">
                                          <p:val>
                                            <p:fltVal val="0"/>
                                          </p:val>
                                        </p:tav>
                                        <p:tav tm="100000">
                                          <p:val>
                                            <p:strVal val="#ppt_h"/>
                                          </p:val>
                                        </p:tav>
                                      </p:tavLst>
                                    </p:anim>
                                    <p:animEffect transition="in" filter="fade">
                                      <p:cBhvr>
                                        <p:cTn id="43" dur="500"/>
                                        <p:tgtEl>
                                          <p:spTgt spid="13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33">
                                            <p:txEl>
                                              <p:pRg st="2" end="2"/>
                                            </p:txEl>
                                          </p:spTgt>
                                        </p:tgtEl>
                                        <p:attrNameLst>
                                          <p:attrName>style.visibility</p:attrName>
                                        </p:attrNameLst>
                                      </p:cBhvr>
                                      <p:to>
                                        <p:strVal val="visible"/>
                                      </p:to>
                                    </p:set>
                                    <p:anim calcmode="lin" valueType="num">
                                      <p:cBhvr>
                                        <p:cTn id="48" dur="500" fill="hold"/>
                                        <p:tgtEl>
                                          <p:spTgt spid="133">
                                            <p:txEl>
                                              <p:pRg st="2" end="2"/>
                                            </p:txEl>
                                          </p:spTgt>
                                        </p:tgtEl>
                                        <p:attrNameLst>
                                          <p:attrName>ppt_w</p:attrName>
                                        </p:attrNameLst>
                                      </p:cBhvr>
                                      <p:tavLst>
                                        <p:tav tm="0">
                                          <p:val>
                                            <p:fltVal val="0"/>
                                          </p:val>
                                        </p:tav>
                                        <p:tav tm="100000">
                                          <p:val>
                                            <p:strVal val="#ppt_w"/>
                                          </p:val>
                                        </p:tav>
                                      </p:tavLst>
                                    </p:anim>
                                    <p:anim calcmode="lin" valueType="num">
                                      <p:cBhvr>
                                        <p:cTn id="49" dur="500" fill="hold"/>
                                        <p:tgtEl>
                                          <p:spTgt spid="133">
                                            <p:txEl>
                                              <p:pRg st="2" end="2"/>
                                            </p:txEl>
                                          </p:spTgt>
                                        </p:tgtEl>
                                        <p:attrNameLst>
                                          <p:attrName>ppt_h</p:attrName>
                                        </p:attrNameLst>
                                      </p:cBhvr>
                                      <p:tavLst>
                                        <p:tav tm="0">
                                          <p:val>
                                            <p:fltVal val="0"/>
                                          </p:val>
                                        </p:tav>
                                        <p:tav tm="100000">
                                          <p:val>
                                            <p:strVal val="#ppt_h"/>
                                          </p:val>
                                        </p:tav>
                                      </p:tavLst>
                                    </p:anim>
                                    <p:animEffect transition="in" filter="fade">
                                      <p:cBhvr>
                                        <p:cTn id="50" dur="500"/>
                                        <p:tgtEl>
                                          <p:spTgt spid="13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33">
                                            <p:txEl>
                                              <p:pRg st="3" end="3"/>
                                            </p:txEl>
                                          </p:spTgt>
                                        </p:tgtEl>
                                        <p:attrNameLst>
                                          <p:attrName>style.visibility</p:attrName>
                                        </p:attrNameLst>
                                      </p:cBhvr>
                                      <p:to>
                                        <p:strVal val="visible"/>
                                      </p:to>
                                    </p:set>
                                    <p:anim calcmode="lin" valueType="num">
                                      <p:cBhvr>
                                        <p:cTn id="55" dur="500" fill="hold"/>
                                        <p:tgtEl>
                                          <p:spTgt spid="133">
                                            <p:txEl>
                                              <p:pRg st="3" end="3"/>
                                            </p:txEl>
                                          </p:spTgt>
                                        </p:tgtEl>
                                        <p:attrNameLst>
                                          <p:attrName>ppt_w</p:attrName>
                                        </p:attrNameLst>
                                      </p:cBhvr>
                                      <p:tavLst>
                                        <p:tav tm="0">
                                          <p:val>
                                            <p:fltVal val="0"/>
                                          </p:val>
                                        </p:tav>
                                        <p:tav tm="100000">
                                          <p:val>
                                            <p:strVal val="#ppt_w"/>
                                          </p:val>
                                        </p:tav>
                                      </p:tavLst>
                                    </p:anim>
                                    <p:anim calcmode="lin" valueType="num">
                                      <p:cBhvr>
                                        <p:cTn id="56" dur="500" fill="hold"/>
                                        <p:tgtEl>
                                          <p:spTgt spid="133">
                                            <p:txEl>
                                              <p:pRg st="3" end="3"/>
                                            </p:txEl>
                                          </p:spTgt>
                                        </p:tgtEl>
                                        <p:attrNameLst>
                                          <p:attrName>ppt_h</p:attrName>
                                        </p:attrNameLst>
                                      </p:cBhvr>
                                      <p:tavLst>
                                        <p:tav tm="0">
                                          <p:val>
                                            <p:fltVal val="0"/>
                                          </p:val>
                                        </p:tav>
                                        <p:tav tm="100000">
                                          <p:val>
                                            <p:strVal val="#ppt_h"/>
                                          </p:val>
                                        </p:tav>
                                      </p:tavLst>
                                    </p:anim>
                                    <p:animEffect transition="in" filter="fade">
                                      <p:cBhvr>
                                        <p:cTn id="57" dur="500"/>
                                        <p:tgtEl>
                                          <p:spTgt spid="1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build="p"/>
      <p:bldP spid="13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p:nvPr/>
        </p:nvSpPr>
        <p:spPr>
          <a:xfrm>
            <a:off x="2552701" y="457201"/>
            <a:ext cx="7065433" cy="1077218"/>
          </a:xfrm>
          <a:prstGeom prst="rect">
            <a:avLst/>
          </a:prstGeom>
          <a:noFill/>
          <a:ln>
            <a:noFill/>
          </a:ln>
        </p:spPr>
        <p:txBody>
          <a:bodyPr spcFirstLastPara="1" wrap="square" lIns="91425" tIns="45700" rIns="91425" bIns="45700" anchor="t" anchorCtr="0">
            <a:noAutofit/>
          </a:bodyPr>
          <a:lstStyle/>
          <a:p>
            <a:r>
              <a:rPr lang="pt-BR" sz="3200" dirty="0">
                <a:solidFill>
                  <a:schemeClr val="dk1"/>
                </a:solidFill>
                <a:latin typeface="Garamond" panose="02020404030301010803" pitchFamily="18" charset="0"/>
                <a:ea typeface="Cambria"/>
                <a:cs typeface="Cambria"/>
                <a:sym typeface="Cambria"/>
              </a:rPr>
              <a:t>Administrative Decrees by Country and Year, 1984-2016</a:t>
            </a:r>
            <a:r>
              <a:rPr lang="pt-BR" sz="3200" dirty="0">
                <a:solidFill>
                  <a:schemeClr val="dk1"/>
                </a:solidFill>
                <a:latin typeface="Garamond" panose="02020404030301010803" pitchFamily="18" charset="0"/>
                <a:ea typeface="Calibri"/>
                <a:cs typeface="Calibri"/>
                <a:sym typeface="Calibri"/>
              </a:rPr>
              <a:t>.</a:t>
            </a:r>
            <a:endParaRPr sz="3200" dirty="0">
              <a:solidFill>
                <a:schemeClr val="dk1"/>
              </a:solidFill>
              <a:latin typeface="Garamond" panose="02020404030301010803" pitchFamily="18" charset="0"/>
              <a:ea typeface="Calibri"/>
              <a:cs typeface="Calibri"/>
              <a:sym typeface="Calibri"/>
            </a:endParaRPr>
          </a:p>
        </p:txBody>
      </p:sp>
      <p:pic>
        <p:nvPicPr>
          <p:cNvPr id="140" name="Shape 140"/>
          <p:cNvPicPr preferRelativeResize="0"/>
          <p:nvPr/>
        </p:nvPicPr>
        <p:blipFill rotWithShape="1">
          <a:blip r:embed="rId3">
            <a:alphaModFix/>
          </a:blip>
          <a:srcRect/>
          <a:stretch/>
        </p:blipFill>
        <p:spPr>
          <a:xfrm>
            <a:off x="2552700" y="1735892"/>
            <a:ext cx="7429500" cy="4472066"/>
          </a:xfrm>
          <a:prstGeom prst="rect">
            <a:avLst/>
          </a:prstGeom>
          <a:noFill/>
          <a:ln>
            <a:noFill/>
          </a:ln>
        </p:spPr>
      </p:pic>
    </p:spTree>
    <p:extLst>
      <p:ext uri="{BB962C8B-B14F-4D97-AF65-F5344CB8AC3E}">
        <p14:creationId xmlns:p14="http://schemas.microsoft.com/office/powerpoint/2010/main" val="9491409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3248E8-D672-1649-B784-F898B5FA126F}"/>
              </a:ext>
            </a:extLst>
          </p:cNvPr>
          <p:cNvGraphicFramePr>
            <a:graphicFrameLocks noGrp="1"/>
          </p:cNvGraphicFramePr>
          <p:nvPr>
            <p:ph idx="1"/>
            <p:extLst>
              <p:ext uri="{D42A27DB-BD31-4B8C-83A1-F6EECF244321}">
                <p14:modId xmlns:p14="http://schemas.microsoft.com/office/powerpoint/2010/main" val="1442650543"/>
              </p:ext>
            </p:extLst>
          </p:nvPr>
        </p:nvGraphicFramePr>
        <p:xfrm>
          <a:off x="934720" y="345440"/>
          <a:ext cx="10342880" cy="6140471"/>
        </p:xfrm>
        <a:graphic>
          <a:graphicData uri="http://schemas.openxmlformats.org/drawingml/2006/table">
            <a:tbl>
              <a:tblPr firstRow="1" firstCol="1" bandRow="1">
                <a:tableStyleId>{5C22544A-7EE6-4342-B048-85BDC9FD1C3A}</a:tableStyleId>
              </a:tblPr>
              <a:tblGrid>
                <a:gridCol w="2621280">
                  <a:extLst>
                    <a:ext uri="{9D8B030D-6E8A-4147-A177-3AD203B41FA5}">
                      <a16:colId xmlns:a16="http://schemas.microsoft.com/office/drawing/2014/main" val="1903074232"/>
                    </a:ext>
                  </a:extLst>
                </a:gridCol>
                <a:gridCol w="2438400">
                  <a:extLst>
                    <a:ext uri="{9D8B030D-6E8A-4147-A177-3AD203B41FA5}">
                      <a16:colId xmlns:a16="http://schemas.microsoft.com/office/drawing/2014/main" val="1646571630"/>
                    </a:ext>
                  </a:extLst>
                </a:gridCol>
                <a:gridCol w="5283200">
                  <a:extLst>
                    <a:ext uri="{9D8B030D-6E8A-4147-A177-3AD203B41FA5}">
                      <a16:colId xmlns:a16="http://schemas.microsoft.com/office/drawing/2014/main" val="1140985920"/>
                    </a:ext>
                  </a:extLst>
                </a:gridCol>
              </a:tblGrid>
              <a:tr h="825104">
                <a:tc gridSpan="2">
                  <a:txBody>
                    <a:bodyPr/>
                    <a:lstStyle/>
                    <a:p>
                      <a:pPr algn="l">
                        <a:lnSpc>
                          <a:spcPct val="100000"/>
                        </a:lnSpc>
                        <a:spcAft>
                          <a:spcPts val="0"/>
                        </a:spcAft>
                      </a:pPr>
                      <a:r>
                        <a:rPr lang="pt-BR" sz="2400" b="1" dirty="0" err="1">
                          <a:solidFill>
                            <a:schemeClr val="tx1"/>
                          </a:solidFill>
                          <a:effectLst/>
                          <a:latin typeface="Garamond" panose="02020404030301010803" pitchFamily="18" charset="0"/>
                        </a:rPr>
                        <a:t>Dimensions</a:t>
                      </a:r>
                      <a:r>
                        <a:rPr lang="pt-BR" sz="2400" b="1" dirty="0">
                          <a:solidFill>
                            <a:schemeClr val="tx1"/>
                          </a:solidFill>
                          <a:effectLst/>
                          <a:latin typeface="Garamond" panose="02020404030301010803" pitchFamily="18" charset="0"/>
                        </a:rPr>
                        <a:t>/</a:t>
                      </a:r>
                      <a:r>
                        <a:rPr lang="pt-BR" sz="2400" b="1" dirty="0" err="1">
                          <a:solidFill>
                            <a:schemeClr val="tx1"/>
                          </a:solidFill>
                          <a:effectLst/>
                          <a:latin typeface="Garamond" panose="02020404030301010803" pitchFamily="18" charset="0"/>
                        </a:rPr>
                        <a:t>variables</a:t>
                      </a:r>
                      <a:endParaRPr lang="en-US" sz="2400" b="1" dirty="0">
                        <a:solidFill>
                          <a:schemeClr val="tx1"/>
                        </a:solidFill>
                        <a:effectLst/>
                        <a:latin typeface="Garamond" panose="02020404030301010803" pitchFamily="18" charset="0"/>
                      </a:endParaRPr>
                    </a:p>
                    <a:p>
                      <a:pPr algn="ctr">
                        <a:lnSpc>
                          <a:spcPct val="100000"/>
                        </a:lnSpc>
                        <a:spcAft>
                          <a:spcPts val="0"/>
                        </a:spcAft>
                      </a:pPr>
                      <a:r>
                        <a:rPr lang="pt-BR" sz="2400" b="1" dirty="0">
                          <a:solidFill>
                            <a:schemeClr val="tx1"/>
                          </a:solidFill>
                          <a:effectLst/>
                          <a:latin typeface="Garamond" panose="02020404030301010803" pitchFamily="18" charset="0"/>
                        </a:rPr>
                        <a:t> </a:t>
                      </a:r>
                      <a:endParaRPr lang="en-US" sz="2400" b="1"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a:lnSpc>
                          <a:spcPct val="100000"/>
                        </a:lnSpc>
                        <a:spcAft>
                          <a:spcPts val="0"/>
                        </a:spcAft>
                      </a:pPr>
                      <a:r>
                        <a:rPr lang="en-US" sz="2400" b="1" dirty="0">
                          <a:solidFill>
                            <a:schemeClr val="tx1"/>
                          </a:solidFill>
                          <a:effectLst/>
                          <a:latin typeface="Garamond" panose="02020404030301010803" pitchFamily="18" charset="0"/>
                        </a:rPr>
                        <a:t>Under which conditions do presidents issue more administrative decrees?</a:t>
                      </a:r>
                      <a:endParaRPr lang="en-US" sz="2400" b="1"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4813740"/>
                  </a:ext>
                </a:extLst>
              </a:tr>
              <a:tr h="813942">
                <a:tc>
                  <a:txBody>
                    <a:bodyPr/>
                    <a:lstStyle/>
                    <a:p>
                      <a:pPr>
                        <a:lnSpc>
                          <a:spcPct val="100000"/>
                        </a:lnSpc>
                        <a:spcAft>
                          <a:spcPts val="0"/>
                        </a:spcAft>
                      </a:pPr>
                      <a:r>
                        <a:rPr lang="en-US" sz="1900" b="1" dirty="0">
                          <a:solidFill>
                            <a:schemeClr val="tx1"/>
                          </a:solidFill>
                          <a:effectLst/>
                          <a:latin typeface="Garamond" panose="02020404030301010803" pitchFamily="18" charset="0"/>
                        </a:rPr>
                        <a:t>Institutional</a:t>
                      </a:r>
                    </a:p>
                    <a:p>
                      <a:pPr>
                        <a:lnSpc>
                          <a:spcPct val="100000"/>
                        </a:lnSpc>
                        <a:spcAft>
                          <a:spcPts val="0"/>
                        </a:spcAft>
                      </a:pPr>
                      <a:r>
                        <a:rPr lang="en-US" sz="1900" b="1"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rPr>
                        <a:t>Powers of the president</a:t>
                      </a:r>
                    </a:p>
                  </a:txBody>
                  <a:tcPr marL="46697" marR="4669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pPr>
                      <a:endParaRPr lang="pt-BR" sz="1900" b="0" dirty="0">
                        <a:solidFill>
                          <a:schemeClr val="tx1"/>
                        </a:solidFill>
                        <a:effectLst/>
                        <a:latin typeface="Garamond" panose="02020404030301010803" pitchFamily="18" charset="0"/>
                      </a:endParaRPr>
                    </a:p>
                    <a:p>
                      <a:pPr>
                        <a:lnSpc>
                          <a:spcPct val="100000"/>
                        </a:lnSpc>
                        <a:spcAft>
                          <a:spcPts val="0"/>
                        </a:spcAft>
                      </a:pPr>
                      <a:r>
                        <a:rPr lang="pt-BR" sz="1900" b="0" dirty="0" err="1">
                          <a:solidFill>
                            <a:schemeClr val="tx1"/>
                          </a:solidFill>
                          <a:effectLst/>
                          <a:latin typeface="Garamond" panose="02020404030301010803" pitchFamily="18" charset="0"/>
                        </a:rPr>
                        <a:t>Legislative</a:t>
                      </a:r>
                      <a:r>
                        <a:rPr lang="pt-BR" sz="1900" b="0" dirty="0">
                          <a:solidFill>
                            <a:schemeClr val="tx1"/>
                          </a:solidFill>
                          <a:effectLst/>
                          <a:latin typeface="Garamond" panose="02020404030301010803" pitchFamily="18" charset="0"/>
                        </a:rPr>
                        <a:t> </a:t>
                      </a:r>
                    </a:p>
                    <a:p>
                      <a:pPr>
                        <a:lnSpc>
                          <a:spcPct val="100000"/>
                        </a:lnSpc>
                        <a:spcAft>
                          <a:spcPts val="0"/>
                        </a:spcAft>
                      </a:pPr>
                      <a:r>
                        <a:rPr lang="pt-BR" sz="1900" b="0" dirty="0" err="1">
                          <a:solidFill>
                            <a:schemeClr val="tx1"/>
                          </a:solidFill>
                          <a:effectLst/>
                          <a:latin typeface="Garamond" panose="02020404030301010803" pitchFamily="18" charset="0"/>
                        </a:rPr>
                        <a:t>powers</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endParaRPr lang="en-US" sz="1900" b="0" dirty="0">
                        <a:solidFill>
                          <a:schemeClr val="tx1"/>
                        </a:solidFill>
                        <a:effectLst/>
                        <a:latin typeface="Garamond" panose="02020404030301010803" pitchFamily="18" charset="0"/>
                      </a:endParaRPr>
                    </a:p>
                    <a:p>
                      <a:pPr algn="just">
                        <a:lnSpc>
                          <a:spcPct val="100000"/>
                        </a:lnSpc>
                        <a:spcAft>
                          <a:spcPts val="0"/>
                        </a:spcAft>
                      </a:pPr>
                      <a:r>
                        <a:rPr lang="en-US" sz="1900" b="0" dirty="0">
                          <a:solidFill>
                            <a:schemeClr val="tx1"/>
                          </a:solidFill>
                          <a:effectLst/>
                          <a:latin typeface="Garamond" panose="02020404030301010803" pitchFamily="18" charset="0"/>
                        </a:rPr>
                        <a:t>The greater the legislative powers of the president.</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0886602"/>
                  </a:ext>
                </a:extLst>
              </a:tr>
              <a:tr h="611229">
                <a:tc>
                  <a:txBody>
                    <a:bodyPr/>
                    <a:lstStyle/>
                    <a:p>
                      <a:pPr>
                        <a:lnSpc>
                          <a:spcPct val="100000"/>
                        </a:lnSpc>
                        <a:spcAft>
                          <a:spcPts val="0"/>
                        </a:spcAft>
                      </a:pPr>
                      <a:r>
                        <a:rPr lang="en-US" sz="1900" b="1" i="0" kern="1200" dirty="0">
                          <a:solidFill>
                            <a:schemeClr val="tx1"/>
                          </a:solidFill>
                          <a:effectLst/>
                          <a:latin typeface="Garamond" panose="02020404030301010803" pitchFamily="18" charset="0"/>
                          <a:ea typeface="+mn-ea"/>
                          <a:cs typeface="+mn-cs"/>
                        </a:rPr>
                        <a:t>Partisan powers of the president</a:t>
                      </a:r>
                      <a:endParaRPr lang="en-US" sz="1900" b="1" i="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pPr>
                      <a:endParaRPr lang="en-US" sz="1900" b="0" dirty="0">
                        <a:solidFill>
                          <a:schemeClr val="tx1"/>
                        </a:solidFill>
                        <a:effectLst/>
                        <a:latin typeface="Garamond" panose="02020404030301010803" pitchFamily="18" charset="0"/>
                      </a:endParaRPr>
                    </a:p>
                    <a:p>
                      <a:pPr>
                        <a:lnSpc>
                          <a:spcPct val="100000"/>
                        </a:lnSpc>
                        <a:spcAft>
                          <a:spcPts val="0"/>
                        </a:spcAft>
                      </a:pPr>
                      <a:r>
                        <a:rPr lang="en-US" sz="1900" b="0" dirty="0">
                          <a:solidFill>
                            <a:schemeClr val="tx1"/>
                          </a:solidFill>
                          <a:effectLst/>
                          <a:latin typeface="Garamond" panose="02020404030301010803" pitchFamily="18" charset="0"/>
                        </a:rPr>
                        <a:t>Majority</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900" b="0" kern="1200" dirty="0">
                        <a:solidFill>
                          <a:schemeClr val="dk1"/>
                        </a:solidFill>
                        <a:effectLst/>
                        <a:latin typeface="Garamond" panose="02020404030301010803" pitchFamily="18" charset="0"/>
                        <a:ea typeface="+mn-ea"/>
                        <a:cs typeface="+mn-cs"/>
                      </a:endParaRPr>
                    </a:p>
                    <a:p>
                      <a:pPr algn="just">
                        <a:lnSpc>
                          <a:spcPct val="100000"/>
                        </a:lnSpc>
                      </a:pPr>
                      <a:r>
                        <a:rPr lang="en-US" sz="1900" b="0" kern="1200" dirty="0">
                          <a:solidFill>
                            <a:schemeClr val="dk1"/>
                          </a:solidFill>
                          <a:effectLst/>
                          <a:latin typeface="Garamond" panose="02020404030301010803" pitchFamily="18" charset="0"/>
                          <a:ea typeface="+mn-ea"/>
                          <a:cs typeface="+mn-cs"/>
                        </a:rPr>
                        <a:t>Whether a political majority backs the president.</a:t>
                      </a:r>
                      <a:endParaRPr lang="en-US" sz="1900" b="0" dirty="0">
                        <a:solidFill>
                          <a:schemeClr val="tx1"/>
                        </a:solidFill>
                        <a:effectLst/>
                        <a:latin typeface="Garamond" panose="02020404030301010803" pitchFamily="18" charset="0"/>
                      </a:endParaRPr>
                    </a:p>
                  </a:txBody>
                  <a:tcPr marL="46697" marR="4669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8804737"/>
                  </a:ext>
                </a:extLst>
              </a:tr>
              <a:tr h="0">
                <a:tc rowSpan="4">
                  <a:txBody>
                    <a:bodyPr/>
                    <a:lstStyle/>
                    <a:p>
                      <a:pPr>
                        <a:lnSpc>
                          <a:spcPct val="100000"/>
                        </a:lnSpc>
                        <a:spcAft>
                          <a:spcPts val="0"/>
                        </a:spcAft>
                      </a:pPr>
                      <a:r>
                        <a:rPr lang="en-US" sz="1900" b="0" dirty="0">
                          <a:solidFill>
                            <a:schemeClr val="tx1"/>
                          </a:solidFill>
                          <a:effectLst/>
                          <a:latin typeface="Garamond" panose="02020404030301010803" pitchFamily="18" charset="0"/>
                        </a:rPr>
                        <a:t> </a:t>
                      </a:r>
                    </a:p>
                    <a:p>
                      <a:pPr>
                        <a:lnSpc>
                          <a:spcPct val="100000"/>
                        </a:lnSpc>
                        <a:spcAft>
                          <a:spcPts val="0"/>
                        </a:spcAft>
                      </a:pPr>
                      <a:r>
                        <a:rPr lang="en-US" sz="1900" b="1" dirty="0">
                          <a:solidFill>
                            <a:schemeClr val="tx1"/>
                          </a:solidFill>
                          <a:effectLst/>
                          <a:latin typeface="Garamond" panose="02020404030301010803" pitchFamily="18" charset="0"/>
                        </a:rPr>
                        <a:t>Intra-cabinet</a:t>
                      </a:r>
                    </a:p>
                    <a:p>
                      <a:pPr>
                        <a:lnSpc>
                          <a:spcPct val="100000"/>
                        </a:lnSpc>
                        <a:spcAft>
                          <a:spcPts val="0"/>
                        </a:spcAft>
                      </a:pPr>
                      <a:r>
                        <a:rPr lang="en-US" sz="1900" b="1" dirty="0" err="1">
                          <a:solidFill>
                            <a:schemeClr val="tx1"/>
                          </a:solidFill>
                          <a:effectLst/>
                          <a:latin typeface="Garamond" panose="02020404030301010803" pitchFamily="18" charset="0"/>
                        </a:rPr>
                        <a:t>Divisiness</a:t>
                      </a:r>
                      <a:endParaRPr lang="en-US" sz="1900" b="1" dirty="0">
                        <a:solidFill>
                          <a:schemeClr val="tx1"/>
                        </a:solidFill>
                        <a:effectLst/>
                        <a:latin typeface="Garamond" panose="02020404030301010803" pitchFamily="18" charset="0"/>
                      </a:endParaRPr>
                    </a:p>
                    <a:p>
                      <a:pPr>
                        <a:lnSpc>
                          <a:spcPct val="100000"/>
                        </a:lnSpc>
                        <a:spcAft>
                          <a:spcPts val="0"/>
                        </a:spcAft>
                      </a:pPr>
                      <a:r>
                        <a:rPr lang="en-US" sz="1900" b="0" dirty="0">
                          <a:solidFill>
                            <a:schemeClr val="tx1"/>
                          </a:solidFill>
                          <a:effectLst/>
                          <a:latin typeface="Garamond" panose="02020404030301010803" pitchFamily="18" charset="0"/>
                        </a:rPr>
                        <a:t> </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pPr>
                      <a:endParaRPr lang="en-US" sz="1900" b="0" dirty="0">
                        <a:solidFill>
                          <a:schemeClr val="tx1"/>
                        </a:solidFill>
                        <a:effectLst/>
                        <a:latin typeface="Garamond" panose="02020404030301010803" pitchFamily="18" charset="0"/>
                      </a:endParaRPr>
                    </a:p>
                    <a:p>
                      <a:pPr>
                        <a:lnSpc>
                          <a:spcPct val="100000"/>
                        </a:lnSpc>
                        <a:spcAft>
                          <a:spcPts val="0"/>
                        </a:spcAft>
                      </a:pPr>
                      <a:r>
                        <a:rPr lang="en-US" sz="1900" b="0" dirty="0">
                          <a:solidFill>
                            <a:schemeClr val="tx1"/>
                          </a:solidFill>
                          <a:effectLst/>
                          <a:latin typeface="Garamond" panose="02020404030301010803" pitchFamily="18" charset="0"/>
                        </a:rPr>
                        <a:t>No.  of cabinet parties</a:t>
                      </a:r>
                    </a:p>
                  </a:txBody>
                  <a:tcPr marL="46697" marR="466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just">
                        <a:lnSpc>
                          <a:spcPct val="100000"/>
                        </a:lnSpc>
                        <a:spcBef>
                          <a:spcPts val="0"/>
                        </a:spcBef>
                      </a:pPr>
                      <a:endParaRPr lang="en-US" sz="1900" b="0" dirty="0">
                        <a:solidFill>
                          <a:schemeClr val="tx1"/>
                        </a:solidFill>
                        <a:effectLst/>
                        <a:latin typeface="Garamond" panose="02020404030301010803" pitchFamily="18" charset="0"/>
                      </a:endParaRPr>
                    </a:p>
                    <a:p>
                      <a:pPr algn="just">
                        <a:lnSpc>
                          <a:spcPct val="100000"/>
                        </a:lnSpc>
                        <a:spcBef>
                          <a:spcPts val="0"/>
                        </a:spcBef>
                      </a:pPr>
                      <a:r>
                        <a:rPr lang="en-US" sz="1900" b="0" dirty="0">
                          <a:solidFill>
                            <a:schemeClr val="tx1"/>
                          </a:solidFill>
                          <a:effectLst/>
                          <a:latin typeface="Garamond" panose="02020404030301010803" pitchFamily="18" charset="0"/>
                        </a:rPr>
                        <a:t>The greater the number of cabinet parties.</a:t>
                      </a:r>
                    </a:p>
                  </a:txBody>
                  <a:tcPr marL="46697" marR="4669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912215113"/>
                  </a:ext>
                </a:extLst>
              </a:tr>
              <a:tr h="931931">
                <a:tc vMerge="1">
                  <a:txBody>
                    <a:bodyPr/>
                    <a:lstStyle/>
                    <a:p>
                      <a:endParaRPr lang="en-US"/>
                    </a:p>
                  </a:txBody>
                  <a:tcPr/>
                </a:tc>
                <a:tc>
                  <a:txBody>
                    <a:bodyPr/>
                    <a:lstStyle/>
                    <a:p>
                      <a:pPr algn="just">
                        <a:lnSpc>
                          <a:spcPct val="100000"/>
                        </a:lnSpc>
                        <a:spcAft>
                          <a:spcPts val="0"/>
                        </a:spcAft>
                      </a:pPr>
                      <a:endParaRPr lang="en-US" sz="1900" b="0" dirty="0">
                        <a:solidFill>
                          <a:schemeClr val="tx1"/>
                        </a:solidFill>
                        <a:effectLst/>
                        <a:latin typeface="Garamond" panose="02020404030301010803" pitchFamily="18" charset="0"/>
                      </a:endParaRPr>
                    </a:p>
                    <a:p>
                      <a:pPr algn="just">
                        <a:lnSpc>
                          <a:spcPct val="100000"/>
                        </a:lnSpc>
                        <a:spcAft>
                          <a:spcPts val="0"/>
                        </a:spcAft>
                      </a:pPr>
                      <a:r>
                        <a:rPr lang="en-US" sz="1900" b="0" dirty="0">
                          <a:solidFill>
                            <a:schemeClr val="tx1"/>
                          </a:solidFill>
                          <a:effectLst/>
                          <a:latin typeface="Garamond" panose="02020404030301010803" pitchFamily="18" charset="0"/>
                        </a:rPr>
                        <a:t>Legislative powers *</a:t>
                      </a:r>
                    </a:p>
                    <a:p>
                      <a:pPr algn="just">
                        <a:lnSpc>
                          <a:spcPct val="100000"/>
                        </a:lnSpc>
                        <a:spcAft>
                          <a:spcPts val="0"/>
                        </a:spcAft>
                      </a:pPr>
                      <a:r>
                        <a:rPr lang="en-US" sz="1900" b="0" dirty="0" err="1">
                          <a:solidFill>
                            <a:schemeClr val="tx1"/>
                          </a:solidFill>
                          <a:effectLst/>
                          <a:latin typeface="Garamond" panose="02020404030301010803" pitchFamily="18" charset="0"/>
                        </a:rPr>
                        <a:t>Partcab</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just">
                        <a:lnSpc>
                          <a:spcPct val="100000"/>
                        </a:lnSpc>
                        <a:spcBef>
                          <a:spcPts val="0"/>
                        </a:spcBef>
                        <a:spcAft>
                          <a:spcPts val="0"/>
                        </a:spcAft>
                      </a:pPr>
                      <a:endParaRPr lang="en-US" sz="1900" b="0" dirty="0">
                        <a:solidFill>
                          <a:schemeClr val="tx1"/>
                        </a:solidFill>
                        <a:effectLst/>
                        <a:latin typeface="Garamond" panose="02020404030301010803" pitchFamily="18" charset="0"/>
                      </a:endParaRPr>
                    </a:p>
                    <a:p>
                      <a:pPr algn="just">
                        <a:lnSpc>
                          <a:spcPct val="100000"/>
                        </a:lnSpc>
                        <a:spcBef>
                          <a:spcPts val="0"/>
                        </a:spcBef>
                        <a:spcAft>
                          <a:spcPts val="0"/>
                        </a:spcAft>
                      </a:pPr>
                      <a:r>
                        <a:rPr lang="en-US" sz="1900" b="0" dirty="0">
                          <a:solidFill>
                            <a:schemeClr val="tx1"/>
                          </a:solidFill>
                          <a:effectLst/>
                          <a:latin typeface="Garamond" panose="02020404030301010803" pitchFamily="18" charset="0"/>
                        </a:rPr>
                        <a:t>Legislative powers of the president and number of cabinet members.</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89182143"/>
                  </a:ext>
                </a:extLst>
              </a:tr>
              <a:tr h="784578">
                <a:tc vMerge="1">
                  <a:txBody>
                    <a:bodyPr/>
                    <a:lstStyle/>
                    <a:p>
                      <a:endParaRPr lang="en-US"/>
                    </a:p>
                  </a:txBody>
                  <a:tcPr/>
                </a:tc>
                <a:tc>
                  <a:txBody>
                    <a:bodyPr/>
                    <a:lstStyle/>
                    <a:p>
                      <a:pPr algn="just">
                        <a:lnSpc>
                          <a:spcPct val="100000"/>
                        </a:lnSpc>
                        <a:spcAft>
                          <a:spcPts val="0"/>
                        </a:spcAft>
                      </a:pPr>
                      <a:endParaRPr lang="en-US" sz="1900" b="0" dirty="0">
                        <a:solidFill>
                          <a:schemeClr val="tx1"/>
                        </a:solidFill>
                        <a:effectLst/>
                        <a:latin typeface="Garamond" panose="02020404030301010803" pitchFamily="18" charset="0"/>
                      </a:endParaRPr>
                    </a:p>
                    <a:p>
                      <a:pPr algn="just">
                        <a:lnSpc>
                          <a:spcPct val="100000"/>
                        </a:lnSpc>
                        <a:spcAft>
                          <a:spcPts val="0"/>
                        </a:spcAft>
                      </a:pPr>
                      <a:r>
                        <a:rPr lang="en-US" sz="1900" b="0" dirty="0">
                          <a:solidFill>
                            <a:schemeClr val="tx1"/>
                          </a:solidFill>
                          <a:effectLst/>
                          <a:latin typeface="Garamond" panose="02020404030301010803" pitchFamily="18" charset="0"/>
                        </a:rPr>
                        <a:t>Allies’ Seats</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just">
                        <a:lnSpc>
                          <a:spcPct val="100000"/>
                        </a:lnSpc>
                        <a:spcAft>
                          <a:spcPts val="0"/>
                        </a:spcAft>
                      </a:pPr>
                      <a:r>
                        <a:rPr lang="en-US" sz="1900" b="0" dirty="0">
                          <a:solidFill>
                            <a:schemeClr val="tx1"/>
                          </a:solidFill>
                          <a:effectLst/>
                          <a:latin typeface="Garamond" panose="02020404030301010803" pitchFamily="18" charset="0"/>
                        </a:rPr>
                        <a:t>The more dependent the president is on the allies’ seat share, the fewer the number of administrative decrees.</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41134098"/>
                  </a:ext>
                </a:extLst>
              </a:tr>
              <a:tr h="271314">
                <a:tc vMerge="1">
                  <a:txBody>
                    <a:bodyPr/>
                    <a:lstStyle/>
                    <a:p>
                      <a:endParaRPr lang="en-US"/>
                    </a:p>
                  </a:txBody>
                  <a:tcPr/>
                </a:tc>
                <a:tc>
                  <a:txBody>
                    <a:bodyPr/>
                    <a:lstStyle/>
                    <a:p>
                      <a:pPr>
                        <a:lnSpc>
                          <a:spcPct val="100000"/>
                        </a:lnSpc>
                        <a:spcAft>
                          <a:spcPts val="0"/>
                        </a:spcAft>
                      </a:pPr>
                      <a:r>
                        <a:rPr lang="pt-BR" sz="1900" b="0" dirty="0">
                          <a:solidFill>
                            <a:schemeClr val="tx1"/>
                          </a:solidFill>
                          <a:effectLst/>
                          <a:latin typeface="Garamond" panose="02020404030301010803" pitchFamily="18" charset="0"/>
                        </a:rPr>
                        <a:t>EOP </a:t>
                      </a:r>
                      <a:r>
                        <a:rPr lang="pt-BR" sz="1900" b="0" dirty="0" err="1">
                          <a:solidFill>
                            <a:schemeClr val="tx1"/>
                          </a:solidFill>
                          <a:effectLst/>
                          <a:latin typeface="Garamond" panose="02020404030301010803" pitchFamily="18" charset="0"/>
                        </a:rPr>
                        <a:t>size</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just">
                        <a:lnSpc>
                          <a:spcPct val="100000"/>
                        </a:lnSpc>
                      </a:pPr>
                      <a:r>
                        <a:rPr lang="en-US" sz="1900" b="0" dirty="0">
                          <a:solidFill>
                            <a:schemeClr val="tx1"/>
                          </a:solidFill>
                          <a:effectLst/>
                          <a:latin typeface="Garamond" panose="02020404030301010803" pitchFamily="18" charset="0"/>
                        </a:rPr>
                        <a:t>Larger is the EOP.</a:t>
                      </a:r>
                    </a:p>
                  </a:txBody>
                  <a:tcPr marL="46697" marR="46697"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743632"/>
                  </a:ext>
                </a:extLst>
              </a:tr>
              <a:tr h="611229">
                <a:tc rowSpan="2">
                  <a:txBody>
                    <a:bodyPr/>
                    <a:lstStyle/>
                    <a:p>
                      <a:pPr>
                        <a:lnSpc>
                          <a:spcPct val="100000"/>
                        </a:lnSpc>
                        <a:spcAft>
                          <a:spcPts val="0"/>
                        </a:spcAft>
                      </a:pPr>
                      <a:r>
                        <a:rPr lang="en-US" sz="1900" b="0" dirty="0">
                          <a:solidFill>
                            <a:schemeClr val="tx1"/>
                          </a:solidFill>
                          <a:effectLst/>
                          <a:latin typeface="Garamond" panose="02020404030301010803" pitchFamily="18" charset="0"/>
                        </a:rPr>
                        <a:t> </a:t>
                      </a:r>
                    </a:p>
                    <a:p>
                      <a:pPr>
                        <a:lnSpc>
                          <a:spcPct val="100000"/>
                        </a:lnSpc>
                        <a:spcAft>
                          <a:spcPts val="0"/>
                        </a:spcAft>
                      </a:pPr>
                      <a:r>
                        <a:rPr lang="en-US" sz="1900" b="0" dirty="0">
                          <a:solidFill>
                            <a:schemeClr val="tx1"/>
                          </a:solidFill>
                          <a:effectLst/>
                          <a:latin typeface="Garamond" panose="02020404030301010803" pitchFamily="18" charset="0"/>
                        </a:rPr>
                        <a:t>Control variables</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nSpc>
                          <a:spcPct val="100000"/>
                        </a:lnSpc>
                        <a:spcAft>
                          <a:spcPts val="0"/>
                        </a:spcAft>
                      </a:pPr>
                      <a:r>
                        <a:rPr lang="pt-BR" sz="1900" b="0" dirty="0" err="1">
                          <a:solidFill>
                            <a:schemeClr val="tx1"/>
                          </a:solidFill>
                          <a:effectLst/>
                          <a:latin typeface="Garamond" panose="02020404030301010803" pitchFamily="18" charset="0"/>
                        </a:rPr>
                        <a:t>Presidential</a:t>
                      </a:r>
                      <a:r>
                        <a:rPr lang="pt-BR" sz="1900" b="0" dirty="0">
                          <a:solidFill>
                            <a:schemeClr val="tx1"/>
                          </a:solidFill>
                          <a:effectLst/>
                          <a:latin typeface="Garamond" panose="02020404030301010803" pitchFamily="18" charset="0"/>
                        </a:rPr>
                        <a:t> </a:t>
                      </a:r>
                    </a:p>
                    <a:p>
                      <a:pPr>
                        <a:lnSpc>
                          <a:spcPct val="100000"/>
                        </a:lnSpc>
                        <a:spcAft>
                          <a:spcPts val="0"/>
                        </a:spcAft>
                      </a:pPr>
                      <a:r>
                        <a:rPr lang="pt-BR" sz="1900" b="0" dirty="0" err="1">
                          <a:solidFill>
                            <a:schemeClr val="tx1"/>
                          </a:solidFill>
                          <a:effectLst/>
                          <a:latin typeface="Garamond" panose="02020404030301010803" pitchFamily="18" charset="0"/>
                        </a:rPr>
                        <a:t>Change</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pPr>
                      <a:r>
                        <a:rPr lang="en-US" sz="1900" b="0" dirty="0">
                          <a:solidFill>
                            <a:schemeClr val="tx1"/>
                          </a:solidFill>
                          <a:effectLst/>
                          <a:latin typeface="Garamond" panose="02020404030301010803" pitchFamily="18" charset="0"/>
                        </a:rPr>
                        <a:t>A new presidential party.</a:t>
                      </a:r>
                    </a:p>
                  </a:txBody>
                  <a:tcPr marL="46697" marR="4669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404592"/>
                  </a:ext>
                </a:extLst>
              </a:tr>
              <a:tr h="639040">
                <a:tc vMerge="1">
                  <a:txBody>
                    <a:bodyPr/>
                    <a:lstStyle/>
                    <a:p>
                      <a:endParaRPr lang="en-US"/>
                    </a:p>
                  </a:txBody>
                  <a:tcPr/>
                </a:tc>
                <a:tc>
                  <a:txBody>
                    <a:bodyPr/>
                    <a:lstStyle/>
                    <a:p>
                      <a:pPr>
                        <a:lnSpc>
                          <a:spcPct val="100000"/>
                        </a:lnSpc>
                        <a:spcAft>
                          <a:spcPts val="0"/>
                        </a:spcAft>
                      </a:pPr>
                      <a:r>
                        <a:rPr lang="pt-BR" sz="1900" b="0" dirty="0">
                          <a:solidFill>
                            <a:schemeClr val="tx1"/>
                          </a:solidFill>
                          <a:effectLst/>
                          <a:latin typeface="Garamond" panose="02020404030301010803" pitchFamily="18" charset="0"/>
                        </a:rPr>
                        <a:t>Contextual </a:t>
                      </a:r>
                    </a:p>
                    <a:p>
                      <a:pPr>
                        <a:lnSpc>
                          <a:spcPct val="100000"/>
                        </a:lnSpc>
                        <a:spcAft>
                          <a:spcPts val="0"/>
                        </a:spcAft>
                      </a:pPr>
                      <a:r>
                        <a:rPr lang="pt-BR" sz="1900" b="0" dirty="0" err="1">
                          <a:solidFill>
                            <a:schemeClr val="tx1"/>
                          </a:solidFill>
                          <a:effectLst/>
                          <a:latin typeface="Garamond" panose="02020404030301010803" pitchFamily="18" charset="0"/>
                        </a:rPr>
                        <a:t>variables</a:t>
                      </a:r>
                      <a:endParaRPr lang="en-US" sz="1900" b="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46697" marR="466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just">
                        <a:lnSpc>
                          <a:spcPct val="100000"/>
                        </a:lnSpc>
                      </a:pPr>
                      <a:r>
                        <a:rPr lang="en-US" sz="1900" b="0" dirty="0">
                          <a:solidFill>
                            <a:schemeClr val="tx1"/>
                          </a:solidFill>
                          <a:effectLst/>
                          <a:latin typeface="Garamond" panose="02020404030301010803" pitchFamily="18" charset="0"/>
                        </a:rPr>
                        <a:t>Low public approval.</a:t>
                      </a:r>
                    </a:p>
                    <a:p>
                      <a:pPr algn="just">
                        <a:lnSpc>
                          <a:spcPct val="100000"/>
                        </a:lnSpc>
                      </a:pPr>
                      <a:r>
                        <a:rPr lang="en-US" sz="1900" b="0" dirty="0">
                          <a:solidFill>
                            <a:schemeClr val="tx1"/>
                          </a:solidFill>
                          <a:effectLst/>
                          <a:latin typeface="Garamond" panose="02020404030301010803" pitchFamily="18" charset="0"/>
                        </a:rPr>
                        <a:t>High  inflation ratings.</a:t>
                      </a:r>
                    </a:p>
                  </a:txBody>
                  <a:tcPr marL="46697" marR="4669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33505672"/>
                  </a:ext>
                </a:extLst>
              </a:tr>
            </a:tbl>
          </a:graphicData>
        </a:graphic>
      </p:graphicFrame>
    </p:spTree>
    <p:extLst>
      <p:ext uri="{BB962C8B-B14F-4D97-AF65-F5344CB8AC3E}">
        <p14:creationId xmlns:p14="http://schemas.microsoft.com/office/powerpoint/2010/main" val="16911858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4342</Words>
  <Application>Microsoft Macintosh PowerPoint</Application>
  <PresentationFormat>Widescreen</PresentationFormat>
  <Paragraphs>360</Paragraphs>
  <Slides>23</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MS Mincho</vt:lpstr>
      <vt:lpstr>Arial</vt:lpstr>
      <vt:lpstr>Calibri</vt:lpstr>
      <vt:lpstr>Calibri Light</vt:lpstr>
      <vt:lpstr>Cambria</vt:lpstr>
      <vt:lpstr>Garamond</vt:lpstr>
      <vt:lpstr>Mangal</vt:lpstr>
      <vt:lpstr>Noto Sans Symbols</vt:lpstr>
      <vt:lpstr>Times New Roman</vt:lpstr>
      <vt:lpstr>Wingdings</vt:lpstr>
      <vt:lpstr>Office Theme</vt:lpstr>
      <vt:lpstr>    Magna Inácio  Universidade Federal de Minas Gerais (UFMG)    The Politics of Unilateral Decisions in Presidential Systems: Administrative Decrees in Comparative Perspective     Symposium “Populism, Political Crises, and Impeachments in Latin America Center for Latin American Studies – Stanford University May 13, 2019 </vt:lpstr>
      <vt:lpstr>Why are administrative decrees becoming so popular, even for constitutionally powerful presidents?</vt:lpstr>
      <vt:lpstr>What  can we learn from comparing  unilateral actions across presidential systems?</vt:lpstr>
      <vt:lpstr>What can administrative decrees reveal about presidential discretion in managing inter-branch and cabinet conflicts?</vt:lpstr>
      <vt:lpstr>Research Questions</vt:lpstr>
      <vt:lpstr>Key  Arguments</vt:lpstr>
      <vt:lpstr>Counting Presidential Administrative decrees</vt:lpstr>
      <vt:lpstr>PowerPoint Presentation</vt:lpstr>
      <vt:lpstr>PowerPoint Presentation</vt:lpstr>
      <vt:lpstr>Data</vt:lpstr>
      <vt:lpstr>Legislative Powers Index: variation by country and year</vt:lpstr>
      <vt:lpstr>Decrees by Type of Cabinet</vt:lpstr>
      <vt:lpstr>PowerPoint Presentation</vt:lpstr>
      <vt:lpstr>Legislative powers of the president tend to increase the number of decrees issued (as expected), and more fragmented cabinets seem to inhibit these presidential unilateral actions  (not expected!).</vt:lpstr>
      <vt:lpstr>Marginal Effects of Legislative Powers of the President on Decree by Number of Parties</vt:lpstr>
      <vt:lpstr>Unpacking the Administrative Decrees as Multi-targeting Tools</vt:lpstr>
      <vt:lpstr>To what extent do presidents resort to administrative decrees?</vt:lpstr>
      <vt:lpstr>What are  presidents targeting by issuing administrative decrees? </vt:lpstr>
      <vt:lpstr>What did we learn from comparing unilateral politics across presidential systems?</vt:lpstr>
      <vt:lpstr>Variations across presidents</vt:lpstr>
      <vt:lpstr>PowerPoint Presentation</vt:lpstr>
      <vt:lpstr> Linear Fixed Effects Regression </vt:lpstr>
      <vt:lpstr>Descriptive statistics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Magna Inácio  Universidade Federal de Minas Gerais (UFMG)    The Politics of Unilateral Decisions in Presidential Systems: Administrative Decrees in Comparative Perspective     Symposium “Populism, Political Crises, and Impeachments in Latin America Center for Latin American Studies – Stanford University May 13, 2019 </dc:title>
  <dc:creator>magna inacio</dc:creator>
  <cp:lastModifiedBy>magna inacio</cp:lastModifiedBy>
  <cp:revision>2</cp:revision>
  <dcterms:created xsi:type="dcterms:W3CDTF">2019-05-11T15:45:49Z</dcterms:created>
  <dcterms:modified xsi:type="dcterms:W3CDTF">2019-05-11T15:59:41Z</dcterms:modified>
</cp:coreProperties>
</file>