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e84beed1a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e84beed1a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84beed1a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84beed1a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e84beed1a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e84beed1a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2e84beed1a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2e84beed1a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15368f24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15368f24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e15368f24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e15368f24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15368f240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15368f240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e84beed1a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2e84beed1a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e15368f240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e15368f240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15368f240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15368f240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11c72c0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11c72c0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e15368f240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e15368f240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e15368f240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e15368f240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e84beed1a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e84beed1a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15368f240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15368f240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15368f240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15368f24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e15368f240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e15368f240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15368f240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15368f240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84beed1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84beed1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84beed1a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84beed1a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2e84beed1a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2e84beed1a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e84beed1a_2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e84beed1a_2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2e84beed1a_2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2e84beed1a_2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84beed1a_2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84beed1a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e84beed1a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e84beed1a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hyperlink" Target="https://neps.academy/br/course/programacao-basica-(codcad)/lesson/repeticao-(while)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eps.academy/br/course/programacao-basica-(codcad)/lesson/premio-do-milhao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neps.academy/br/course/programacao-basica-(codcad)/lesson/todos-os-divisor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hyperlink" Target="https://neps.academy/br/course/programacao-basica-(codcad)/lesson/repeticao-(for)" TargetMode="External"/><Relationship Id="rId5" Type="http://schemas.openxmlformats.org/officeDocument/2006/relationships/hyperlink" Target="https://neps.academy/br/course/programacao-basica-(codcad)/lesson/repeticao-(for)" TargetMode="External"/><Relationship Id="rId6" Type="http://schemas.openxmlformats.org/officeDocument/2006/relationships/hyperlink" Target="https://neps.academy/br/course/programacao-basica-(codcad)/lesson/repeticao-(for)" TargetMode="External"/><Relationship Id="rId7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neps.academy/br/course/programacao-basica-(codcad)/lesson/todos-os-divisores" TargetMode="External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neps.academy/br/course/programacao-basica-(codcad)/lesson/premio-do-milha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Programação Básica: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controle de fluxo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1825" y="299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2: </a:t>
            </a:r>
            <a:r>
              <a:rPr i="1" lang="pt-BR"/>
              <a:t>while</a:t>
            </a:r>
            <a:r>
              <a:rPr lang="pt-BR"/>
              <a:t>, </a:t>
            </a:r>
            <a:r>
              <a:rPr i="1" lang="pt-BR"/>
              <a:t>for</a:t>
            </a:r>
            <a:endParaRPr i="1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while</a:t>
            </a:r>
            <a:endParaRPr i="1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311700" y="1152475"/>
            <a:ext cx="8520600" cy="14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A estrutura de repetição while é composta por uma condição seguida por um bloco de instruções que serão executadas enquanto a condição for verdadeira. A condição é avaliada no início de cada iteração do loop e, se for verdadeira, o bloco de instruções é executado novamente. Caso contrário, o loop é encerrado.</a:t>
            </a:r>
            <a:endParaRPr sz="4800"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1411950" y="3400325"/>
            <a:ext cx="5705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while (&lt;expressão&gt;) 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   </a:t>
            </a:r>
            <a:r>
              <a:rPr lang="pt-BR">
                <a:solidFill>
                  <a:schemeClr val="dk1"/>
                </a:solidFill>
              </a:rPr>
              <a:t> // instruções a serem executadas se &lt;expressão&gt; for verdadeira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}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1700" y="2825550"/>
            <a:ext cx="15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Sintaxe: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while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7" name="Google Shape;147;p23"/>
          <p:cNvSpPr txBox="1"/>
          <p:nvPr/>
        </p:nvSpPr>
        <p:spPr>
          <a:xfrm>
            <a:off x="677150" y="1628050"/>
            <a:ext cx="27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Diagrama de blocos:</a:t>
            </a:r>
            <a:endParaRPr sz="1800"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600" y="305700"/>
            <a:ext cx="4011325" cy="4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320300" y="2804025"/>
            <a:ext cx="2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695">
                <a:solidFill>
                  <a:schemeClr val="dk1"/>
                </a:solidFill>
              </a:rPr>
              <a:t>Saída:</a:t>
            </a:r>
            <a:endParaRPr sz="1695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550" y="1133000"/>
            <a:ext cx="5581001" cy="373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7713" y="3298150"/>
            <a:ext cx="19335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6252875" y="1133000"/>
            <a:ext cx="2506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bloco de código contido dentro do </a:t>
            </a:r>
            <a:r>
              <a:rPr i="1" lang="pt-BR"/>
              <a:t>while </a:t>
            </a:r>
            <a:r>
              <a:rPr lang="pt-BR"/>
              <a:t>será executado </a:t>
            </a:r>
            <a:r>
              <a:rPr i="1" lang="pt-BR"/>
              <a:t>n</a:t>
            </a:r>
            <a:r>
              <a:rPr lang="pt-BR"/>
              <a:t> = 10 vezes, escrevendo na tela o valor corrente de </a:t>
            </a:r>
            <a:r>
              <a:rPr i="1" lang="pt-BR"/>
              <a:t>n.</a:t>
            </a:r>
            <a:endParaRPr i="1"/>
          </a:p>
        </p:txBody>
      </p:sp>
      <p:sp>
        <p:nvSpPr>
          <p:cNvPr id="159" name="Google Shape;159;p24"/>
          <p:cNvSpPr txBox="1"/>
          <p:nvPr/>
        </p:nvSpPr>
        <p:spPr>
          <a:xfrm>
            <a:off x="6252875" y="4037350"/>
            <a:ext cx="23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retirado de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uma das lições do Neps Academy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401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 “Prêmio do Milhão”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11700" y="1648200"/>
            <a:ext cx="337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Tendo em mãos o conhecimento sobre o funcionamento do </a:t>
            </a:r>
            <a:r>
              <a:rPr i="1" lang="pt-BR" sz="1800"/>
              <a:t>while</a:t>
            </a:r>
            <a:r>
              <a:rPr lang="pt-BR" sz="1800"/>
              <a:t>, uma possível solução para o problema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prêmio do milhão</a:t>
            </a:r>
            <a:r>
              <a:rPr lang="pt-BR" sz="1800"/>
              <a:t> é mostrada ao lado:</a:t>
            </a:r>
            <a:endParaRPr sz="1800"/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800" y="152400"/>
            <a:ext cx="379903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Todos os Divisores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Enunciado</a:t>
            </a:r>
            <a:r>
              <a:rPr lang="pt-BR">
                <a:solidFill>
                  <a:schemeClr val="dk1"/>
                </a:solidFill>
              </a:rPr>
              <a:t>: Dado um número inteiro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, encontre todos os divisores de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A entrada consiste de apenas uma linha contendo o número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</a:t>
            </a:r>
            <a:r>
              <a:rPr lang="pt-BR">
                <a:solidFill>
                  <a:schemeClr val="dk1"/>
                </a:solidFill>
              </a:rPr>
              <a:t>A saída do seu programa deve conter apenas uma linha com os divisores de </a:t>
            </a:r>
            <a:r>
              <a:rPr i="1" lang="pt-BR">
                <a:solidFill>
                  <a:schemeClr val="dk1"/>
                </a:solidFill>
              </a:rPr>
              <a:t>X</a:t>
            </a:r>
            <a:r>
              <a:rPr lang="pt-BR">
                <a:solidFill>
                  <a:schemeClr val="dk1"/>
                </a:solidFill>
              </a:rPr>
              <a:t> separados por um espaço em branco. Os divisores devem ser impressos em ordem crescente.</a:t>
            </a:r>
            <a:endParaRPr/>
          </a:p>
        </p:txBody>
      </p:sp>
      <p:sp>
        <p:nvSpPr>
          <p:cNvPr id="174" name="Google Shape;17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426150" y="2751850"/>
            <a:ext cx="8046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divisor de um número é um número pelo qual o número original pode ser dividido sem deixar nenhum resto. Em outras palavras, um divisor é um número que divide outro número sem deixar uma fração ou resto.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exemplo, os divisores de 6 são 1, 2, 3 e 6. Isso ocorre porque 6 pode ser dividido por esses números exatamente sem deixar um resto. Por outro lado, 5 não é um divisor de 6, porque quando 6 é dividido por 5, o resultado é 1, com um resto de 1. O mesmo raciocínio pode ser aplicado para o número 20.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0" y="1126900"/>
            <a:ext cx="784860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48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 base no que aprendemos até agora, está claro que precisaremos utilizar uma estrutura de repetição para resolver o problema, tendo em vista que será necessário executar um conjunto de instruções para cada uma das saídas possíveis. É possível resolver utilizando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, conforme mostrado no código ao lado, porém existe uma maneira mais concisa de se resolver o problema. Aprenderemos agora sobre a estrutura </a:t>
            </a:r>
            <a:r>
              <a:rPr i="1" lang="pt-BR">
                <a:solidFill>
                  <a:schemeClr val="dk1"/>
                </a:solidFill>
              </a:rPr>
              <a:t>for.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416" y="287325"/>
            <a:ext cx="2855558" cy="45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 estrutura de repetição for é composta por três partes: a </a:t>
            </a:r>
            <a:r>
              <a:rPr b="1" lang="pt-BR">
                <a:solidFill>
                  <a:schemeClr val="dk1"/>
                </a:solidFill>
              </a:rPr>
              <a:t>inicialização</a:t>
            </a:r>
            <a:r>
              <a:rPr lang="pt-BR">
                <a:solidFill>
                  <a:schemeClr val="dk1"/>
                </a:solidFill>
              </a:rPr>
              <a:t> de uma variável de controle, a </a:t>
            </a:r>
            <a:r>
              <a:rPr b="1" lang="pt-BR">
                <a:solidFill>
                  <a:schemeClr val="dk1"/>
                </a:solidFill>
              </a:rPr>
              <a:t>condição</a:t>
            </a:r>
            <a:r>
              <a:rPr lang="pt-BR">
                <a:solidFill>
                  <a:schemeClr val="dk1"/>
                </a:solidFill>
              </a:rPr>
              <a:t> de continuação do loop e a </a:t>
            </a:r>
            <a:r>
              <a:rPr b="1" lang="pt-BR">
                <a:solidFill>
                  <a:schemeClr val="dk1"/>
                </a:solidFill>
              </a:rPr>
              <a:t>atualização</a:t>
            </a:r>
            <a:r>
              <a:rPr lang="pt-BR">
                <a:solidFill>
                  <a:schemeClr val="dk1"/>
                </a:solidFill>
              </a:rPr>
              <a:t> da variável de controle.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variável de controle é inicializada na primeira parte, a condição de continuação é avaliada no início de cada iteração e, se for verdadeira, o bloco de instruções é executado novamente.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 atualização da variável de controle é realizada após cada iteração do loop. Quando a condição de continuação for avaliada como falsa, o loop é encerrado.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 i="1"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311700" y="1152475"/>
            <a:ext cx="46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Sintaxe: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for (inicialização; condição; atualização) {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  // conjunto de instruções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5" name="Google Shape;205;p30"/>
          <p:cNvSpPr txBox="1"/>
          <p:nvPr/>
        </p:nvSpPr>
        <p:spPr>
          <a:xfrm>
            <a:off x="4970700" y="33300"/>
            <a:ext cx="4079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Onde: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"inicialização"</a:t>
            </a:r>
            <a:r>
              <a:rPr lang="pt-BR" sz="1700"/>
              <a:t> é uma expressão que é executada no início do loop, geralmente usada para definir e inicializar a variável de controle do loop;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"condição"</a:t>
            </a:r>
            <a:r>
              <a:rPr lang="pt-BR" sz="1700"/>
              <a:t> é uma expressão booleana que é avaliada no início de cada iteração do loop. Se a condição for verdadeira, o bloco de instruções dentro do loop é executado. Se for falsa, o loop é interrompido;</a:t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/>
              <a:t>- </a:t>
            </a:r>
            <a:r>
              <a:rPr b="1" lang="pt-BR" sz="1700"/>
              <a:t>"atualização"</a:t>
            </a:r>
            <a:r>
              <a:rPr lang="pt-BR" sz="1700"/>
              <a:t> é uma expressão que é executada no final de cada iteração do loop, geralmente usada para atualizar a variável de controle do loop.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 </a:t>
            </a:r>
            <a:r>
              <a:rPr i="1" lang="pt-BR"/>
              <a:t>for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677150" y="1628050"/>
            <a:ext cx="279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Diagrama de blocos:</a:t>
            </a:r>
            <a:endParaRPr sz="1800"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7100" y="171428"/>
            <a:ext cx="4269125" cy="47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“Prêmio do Milhão”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Estruturas de Repetição ou Laços (Loops)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while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 </a:t>
            </a:r>
            <a:r>
              <a:rPr lang="pt-BR"/>
              <a:t>“Prêmio do Milhão”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Problema “Todos os Divisores”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Estrutura </a:t>
            </a:r>
            <a:r>
              <a:rPr i="1" lang="pt-BR"/>
              <a:t>for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Voltando ao Problema “Todos os Divisores”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Diferenciando as Estruturas </a:t>
            </a:r>
            <a:r>
              <a:rPr i="1" lang="pt-BR"/>
              <a:t>while</a:t>
            </a:r>
            <a:r>
              <a:rPr lang="pt-BR"/>
              <a:t> e </a:t>
            </a:r>
            <a:r>
              <a:rPr i="1" lang="pt-BR"/>
              <a:t>for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6320300" y="3210300"/>
            <a:ext cx="2001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pt-BR" sz="1695">
                <a:solidFill>
                  <a:schemeClr val="dk1"/>
                </a:solidFill>
              </a:rPr>
              <a:t>Saída:</a:t>
            </a:r>
            <a:endParaRPr sz="1695">
              <a:solidFill>
                <a:schemeClr val="dk1"/>
              </a:solidFill>
            </a:endParaRPr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276" y="3603900"/>
            <a:ext cx="1933575" cy="21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/>
        </p:nvSpPr>
        <p:spPr>
          <a:xfrm>
            <a:off x="6320300" y="1086311"/>
            <a:ext cx="2506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bloco de código contido dentro do </a:t>
            </a:r>
            <a:r>
              <a:rPr i="1" lang="pt-BR"/>
              <a:t>for </a:t>
            </a:r>
            <a:r>
              <a:rPr lang="pt-BR"/>
              <a:t>será executado </a:t>
            </a:r>
            <a:r>
              <a:rPr i="1" lang="pt-BR"/>
              <a:t>i</a:t>
            </a:r>
            <a:r>
              <a:rPr lang="pt-BR"/>
              <a:t> = 10 vezes, escrevendo na tela o valor corrente de </a:t>
            </a:r>
            <a:r>
              <a:rPr i="1" lang="pt-BR"/>
              <a:t>i</a:t>
            </a:r>
            <a:r>
              <a:rPr lang="pt-BR"/>
              <a:t>. 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Perceba que esse código faz a mesma coisa do exemplo utilizado na estrutura </a:t>
            </a:r>
            <a:r>
              <a:rPr i="1" lang="pt-BR"/>
              <a:t>while</a:t>
            </a:r>
            <a:r>
              <a:rPr lang="pt-BR"/>
              <a:t>, mas a sintaxe é mais enxuta.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6252875" y="4037350"/>
            <a:ext cx="234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adaptado da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lição sobre </a:t>
            </a:r>
            <a:r>
              <a:rPr i="1" lang="pt-BR" u="sng">
                <a:solidFill>
                  <a:schemeClr val="hlink"/>
                </a:solidFill>
                <a:hlinkClick r:id="rId5"/>
              </a:rPr>
              <a:t>for</a:t>
            </a:r>
            <a:r>
              <a:rPr lang="pt-BR" u="sng">
                <a:solidFill>
                  <a:schemeClr val="hlink"/>
                </a:solidFill>
                <a:hlinkClick r:id="rId6"/>
              </a:rPr>
              <a:t> do Neps Academy</a:t>
            </a:r>
            <a:endParaRPr/>
          </a:p>
        </p:txBody>
      </p:sp>
      <p:pic>
        <p:nvPicPr>
          <p:cNvPr id="224" name="Google Shape;224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170125"/>
            <a:ext cx="5948074" cy="2987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Problema “Todos os Divisores”</a:t>
            </a:r>
            <a:endParaRPr/>
          </a:p>
        </p:txBody>
      </p:sp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1" name="Google Shape;231;p33"/>
          <p:cNvSpPr txBox="1"/>
          <p:nvPr/>
        </p:nvSpPr>
        <p:spPr>
          <a:xfrm>
            <a:off x="311700" y="1253450"/>
            <a:ext cx="337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Tendo em mãos o conhecimento sobre o funcionamento do </a:t>
            </a:r>
            <a:r>
              <a:rPr i="1" lang="pt-BR" sz="1800"/>
              <a:t>for</a:t>
            </a:r>
            <a:r>
              <a:rPr lang="pt-BR" sz="1800"/>
              <a:t>, uma possível solução para o problema </a:t>
            </a:r>
            <a:r>
              <a:rPr lang="pt-BR" sz="1800" u="sng">
                <a:solidFill>
                  <a:schemeClr val="hlink"/>
                </a:solidFill>
                <a:hlinkClick r:id="rId3"/>
              </a:rPr>
              <a:t>todos os divisores</a:t>
            </a:r>
            <a:r>
              <a:rPr lang="pt-BR" sz="1800"/>
              <a:t> é mostrada ao lado:</a:t>
            </a:r>
            <a:endParaRPr sz="1800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6425" y="1017725"/>
            <a:ext cx="34241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Diferenciando as Estruturas </a:t>
            </a:r>
            <a:r>
              <a:rPr i="1" lang="pt-BR"/>
              <a:t>while </a:t>
            </a:r>
            <a:r>
              <a:rPr lang="pt-BR"/>
              <a:t>e</a:t>
            </a:r>
            <a:r>
              <a:rPr i="1" lang="pt-BR"/>
              <a:t> </a:t>
            </a:r>
            <a:r>
              <a:rPr i="1" lang="pt-BR"/>
              <a:t>for</a:t>
            </a:r>
            <a:r>
              <a:rPr lang="pt-BR"/>
              <a:t> </a:t>
            </a:r>
            <a:endParaRPr i="1"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Estrutura de repetição </a:t>
            </a:r>
            <a:r>
              <a:rPr b="1" i="1" lang="pt-BR">
                <a:solidFill>
                  <a:schemeClr val="dk1"/>
                </a:solidFill>
              </a:rPr>
              <a:t>while</a:t>
            </a:r>
            <a:r>
              <a:rPr b="1" lang="pt-BR">
                <a:solidFill>
                  <a:schemeClr val="dk1"/>
                </a:solidFill>
              </a:rPr>
              <a:t>:</a:t>
            </a:r>
            <a:r>
              <a:rPr lang="pt-BR">
                <a:solidFill>
                  <a:schemeClr val="dk1"/>
                </a:solidFill>
              </a:rPr>
              <a:t> Executa um conjunto de instruções enquanto uma determinada condição for verdadeira.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</a:rPr>
              <a:t>Estrutura de repetição </a:t>
            </a:r>
            <a:r>
              <a:rPr b="1" i="1" lang="pt-BR">
                <a:solidFill>
                  <a:schemeClr val="dk1"/>
                </a:solidFill>
              </a:rPr>
              <a:t>for</a:t>
            </a:r>
            <a:r>
              <a:rPr b="1" lang="pt-BR">
                <a:solidFill>
                  <a:schemeClr val="dk1"/>
                </a:solidFill>
              </a:rPr>
              <a:t>:</a:t>
            </a:r>
            <a:r>
              <a:rPr lang="pt-BR">
                <a:solidFill>
                  <a:schemeClr val="dk1"/>
                </a:solidFill>
              </a:rPr>
              <a:t> Executa um conjunto de instruções um número específico de vezes, com base em uma variável de controle.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Resumidamente,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 é uma estrutura mais genérica enquanto que o </a:t>
            </a:r>
            <a:r>
              <a:rPr i="1" lang="pt-BR">
                <a:solidFill>
                  <a:schemeClr val="dk1"/>
                </a:solidFill>
              </a:rPr>
              <a:t>for</a:t>
            </a:r>
            <a:r>
              <a:rPr lang="pt-BR">
                <a:solidFill>
                  <a:schemeClr val="dk1"/>
                </a:solidFill>
              </a:rPr>
              <a:t> é uma estrutura mais específica.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Em C++, as instruções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são utilizadas em estruturas de repetição, como </a:t>
            </a:r>
            <a:r>
              <a:rPr i="1" lang="pt-BR">
                <a:solidFill>
                  <a:schemeClr val="dk1"/>
                </a:solidFill>
              </a:rPr>
              <a:t>for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, para controlar o fluxo de execução do programa.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A instrução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usada para interromper a execução de um loop imediatamente, independentemente da condição do loop. Quando a instrução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executada dentro de um loop, o controle é transferido imediatamente para a próxima instrução depois do loop. O </a:t>
            </a:r>
            <a:r>
              <a:rPr i="1" lang="pt-BR">
                <a:solidFill>
                  <a:schemeClr val="dk1"/>
                </a:solidFill>
              </a:rPr>
              <a:t>break</a:t>
            </a:r>
            <a:r>
              <a:rPr lang="pt-BR">
                <a:solidFill>
                  <a:schemeClr val="dk1"/>
                </a:solidFill>
              </a:rPr>
              <a:t> é comumente usado em conjunto com uma condição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para interromper o loop quando uma condição específica é atendida.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311700" y="115247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Por exemplo, o seguinte código demonstra um loop </a:t>
            </a:r>
            <a:r>
              <a:rPr i="1" lang="pt-BR" sz="7200">
                <a:solidFill>
                  <a:schemeClr val="dk1"/>
                </a:solidFill>
              </a:rPr>
              <a:t>for</a:t>
            </a:r>
            <a:r>
              <a:rPr lang="pt-BR" sz="7200">
                <a:solidFill>
                  <a:schemeClr val="dk1"/>
                </a:solidFill>
              </a:rPr>
              <a:t> que imprime os números de 1 a 10, mas interrompe o loop imediatamente quando o número 5 é encontrado: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75" y="2362975"/>
            <a:ext cx="3730801" cy="24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6"/>
          <p:cNvSpPr txBox="1"/>
          <p:nvPr/>
        </p:nvSpPr>
        <p:spPr>
          <a:xfrm>
            <a:off x="4855350" y="2593350"/>
            <a:ext cx="404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exemplo, quando </a:t>
            </a:r>
            <a:r>
              <a:rPr i="1" lang="pt-BR" sz="1800"/>
              <a:t>i</a:t>
            </a:r>
            <a:r>
              <a:rPr lang="pt-BR" sz="1800"/>
              <a:t> é igual a 5, a instrução </a:t>
            </a:r>
            <a:r>
              <a:rPr i="1" lang="pt-BR" sz="1800"/>
              <a:t>break</a:t>
            </a:r>
            <a:r>
              <a:rPr lang="pt-BR" sz="1800"/>
              <a:t> é executada e o loop é interrompido, sem exibir os números de 5 a 10.</a:t>
            </a:r>
            <a:endParaRPr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Já a instrução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usada para pular uma iteração do loop e passar imediatamente para a próxima iteração. Quando a instrução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executada dentro de um loop, o controle é transferido imediatamente para a próxima iteração do loop. O </a:t>
            </a:r>
            <a:r>
              <a:rPr i="1" lang="pt-BR">
                <a:solidFill>
                  <a:schemeClr val="dk1"/>
                </a:solidFill>
              </a:rPr>
              <a:t>continue</a:t>
            </a:r>
            <a:r>
              <a:rPr lang="pt-BR">
                <a:solidFill>
                  <a:schemeClr val="dk1"/>
                </a:solidFill>
              </a:rPr>
              <a:t> é comumente usado em conjunto com uma condição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para pular uma iteração específica do loop.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Instruções </a:t>
            </a:r>
            <a:r>
              <a:rPr i="1" lang="pt-BR"/>
              <a:t>break</a:t>
            </a:r>
            <a:r>
              <a:rPr lang="pt-BR"/>
              <a:t> e </a:t>
            </a:r>
            <a:r>
              <a:rPr i="1" lang="pt-BR"/>
              <a:t>continue</a:t>
            </a:r>
            <a:endParaRPr i="1"/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311700" y="1152475"/>
            <a:ext cx="8520600" cy="12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dk1"/>
                </a:solidFill>
              </a:rPr>
              <a:t>Por exemplo, o seguinte código demonstra um loop </a:t>
            </a:r>
            <a:r>
              <a:rPr i="1" lang="pt-BR" sz="7200">
                <a:solidFill>
                  <a:schemeClr val="dk1"/>
                </a:solidFill>
              </a:rPr>
              <a:t>for</a:t>
            </a:r>
            <a:r>
              <a:rPr lang="pt-BR" sz="7200">
                <a:solidFill>
                  <a:schemeClr val="dk1"/>
                </a:solidFill>
              </a:rPr>
              <a:t> que imprime os números de 1 a 10, mas pula a iteração quando o número 5 é encontrado: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0" name="Google Shape;270;p38"/>
          <p:cNvSpPr txBox="1"/>
          <p:nvPr/>
        </p:nvSpPr>
        <p:spPr>
          <a:xfrm>
            <a:off x="4855350" y="2593350"/>
            <a:ext cx="40485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Neste exemplo, quando </a:t>
            </a:r>
            <a:r>
              <a:rPr i="1" lang="pt-BR" sz="1800"/>
              <a:t>i</a:t>
            </a:r>
            <a:r>
              <a:rPr lang="pt-BR" sz="1800"/>
              <a:t> é igual a 5, a instrução </a:t>
            </a:r>
            <a:r>
              <a:rPr i="1" lang="pt-BR" sz="1800"/>
              <a:t>continue</a:t>
            </a:r>
            <a:r>
              <a:rPr lang="pt-BR" sz="1800"/>
              <a:t> é executada e a iteração é pulada, sem exibir o número 5. O loop continua normalmente e exibe os números de 1 a 4, e depois de 6 a 10.</a:t>
            </a:r>
            <a:endParaRPr sz="1800"/>
          </a:p>
        </p:txBody>
      </p:sp>
      <p:pic>
        <p:nvPicPr>
          <p:cNvPr id="271" name="Google Shape;27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50" y="2279037"/>
            <a:ext cx="3697082" cy="24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Prêmio do Milhão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Enunciado Resumido</a:t>
            </a:r>
            <a:r>
              <a:rPr lang="pt-BR">
                <a:solidFill>
                  <a:schemeClr val="dk1"/>
                </a:solidFill>
              </a:rPr>
              <a:t>: Dada a lista de acessos diários que ocorreram à página de Alice e Bia, escreva um programa para determinar quantos dias foram necessários para a soma dos acessos chegar a 1 milhão.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Entrada</a:t>
            </a:r>
            <a:r>
              <a:rPr lang="pt-BR">
                <a:solidFill>
                  <a:schemeClr val="dk1"/>
                </a:solidFill>
              </a:rPr>
              <a:t>: Um inteiro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indicando o número de dias da lista e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linhas com o nuḿero de acessos </a:t>
            </a:r>
            <a:r>
              <a:rPr i="1" lang="pt-BR">
                <a:solidFill>
                  <a:schemeClr val="dk1"/>
                </a:solidFill>
              </a:rPr>
              <a:t>A</a:t>
            </a:r>
            <a:r>
              <a:rPr lang="pt-BR">
                <a:solidFill>
                  <a:schemeClr val="dk1"/>
                </a:solidFill>
              </a:rPr>
              <a:t> no dia.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>
                <a:solidFill>
                  <a:schemeClr val="dk1"/>
                </a:solidFill>
              </a:rPr>
              <a:t>Saída</a:t>
            </a:r>
            <a:r>
              <a:rPr lang="pt-BR">
                <a:solidFill>
                  <a:schemeClr val="dk1"/>
                </a:solidFill>
              </a:rPr>
              <a:t>: Mostrar o número de dias que foram necessários para a soma dos acessos à página de Alice e Bia chegar </a:t>
            </a:r>
            <a:r>
              <a:rPr b="1" lang="pt-BR">
                <a:solidFill>
                  <a:schemeClr val="dk1"/>
                </a:solidFill>
              </a:rPr>
              <a:t>a pelo menos</a:t>
            </a:r>
            <a:r>
              <a:rPr lang="pt-BR">
                <a:solidFill>
                  <a:schemeClr val="dk1"/>
                </a:solidFill>
              </a:rPr>
              <a:t> 1 milhão.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025" y="1273500"/>
            <a:ext cx="7848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561900" y="3299350"/>
            <a:ext cx="486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1: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2: 100 + 99.900 = 100.000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3: 100.000 + 400.000 = 500.000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Total de acessos no dia 4: 500.000 + 500.000 = 1.000.000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2795075" y="3601900"/>
            <a:ext cx="216000" cy="21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4754500" y="3947675"/>
            <a:ext cx="216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5137400" y="4373825"/>
            <a:ext cx="216000" cy="2160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5734200" y="3945850"/>
            <a:ext cx="28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Número de dias necessários: 4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5734200" y="3945850"/>
            <a:ext cx="28527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806225" y="2953550"/>
            <a:ext cx="548700" cy="734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518025" y="4564450"/>
            <a:ext cx="48699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-1430" r="1429" t="0"/>
          <a:stretch/>
        </p:blipFill>
        <p:spPr>
          <a:xfrm>
            <a:off x="239638" y="1107875"/>
            <a:ext cx="8086725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504275" y="4005300"/>
            <a:ext cx="34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Total de acessos no dia 1: 1.000.000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439475" y="3991350"/>
            <a:ext cx="32634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4682475" y="40053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Número de dias necessários: 1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4572000" y="3991350"/>
            <a:ext cx="2818800" cy="42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74600" y="3048775"/>
            <a:ext cx="7951800" cy="572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572000" y="3544250"/>
            <a:ext cx="331500" cy="302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152475"/>
            <a:ext cx="85206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Até o momento, em todos os problemas que resolvemos, a quantidade de dados que deveriam ser lidos na entrada tinha tamanho fixo, mas olhando os exemplos de entrada do último problema notamos que ela pode ser variável. Como faremos a leitura dos dados nesse caso?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850" y="2506975"/>
            <a:ext cx="2000300" cy="20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/>
        </p:nvSpPr>
        <p:spPr>
          <a:xfrm>
            <a:off x="3571850" y="4507275"/>
            <a:ext cx="2186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Design por Alekksall / Freepik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264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Poderíamos encadear vários </a:t>
            </a:r>
            <a:r>
              <a:rPr i="1" lang="pt-BR">
                <a:solidFill>
                  <a:schemeClr val="dk1"/>
                </a:solidFill>
              </a:rPr>
              <a:t>if</a:t>
            </a:r>
            <a:r>
              <a:rPr lang="pt-BR">
                <a:solidFill>
                  <a:schemeClr val="dk1"/>
                </a:solidFill>
              </a:rPr>
              <a:t> e </a:t>
            </a:r>
            <a:r>
              <a:rPr i="1" lang="pt-BR">
                <a:solidFill>
                  <a:schemeClr val="dk1"/>
                </a:solidFill>
              </a:rPr>
              <a:t>else</a:t>
            </a:r>
            <a:r>
              <a:rPr lang="pt-BR">
                <a:solidFill>
                  <a:schemeClr val="dk1"/>
                </a:solidFill>
              </a:rPr>
              <a:t> da seguinte maneira: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3443325" y="1152475"/>
            <a:ext cx="4539300" cy="3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if (N == 1)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 else if (N == 2)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entrada2;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} else if (N == 3) {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entrada1;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entrada2;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	cin &gt;&gt; entrada3;</a:t>
            </a:r>
            <a:endParaRPr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dk1"/>
                </a:solidFill>
              </a:rPr>
              <a:t>} …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Considerações Sobre o Problema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De acordo com as restrições do problema,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pode chegar até o valor 1000. Imagine como seria tedioso ter de escrever o código anterior para cada um dos possíveis valores de </a:t>
            </a:r>
            <a:r>
              <a:rPr i="1" lang="pt-BR">
                <a:solidFill>
                  <a:schemeClr val="dk1"/>
                </a:solidFill>
              </a:rPr>
              <a:t>N</a:t>
            </a:r>
            <a:r>
              <a:rPr lang="pt-BR">
                <a:solidFill>
                  <a:schemeClr val="dk1"/>
                </a:solidFill>
              </a:rPr>
              <a:t> (de 1 até 1000), ainda mais com o número de entradas que precisam ser lidas aumentando a cada condição. Além disso, seria inviável criar uma variável nova para cada uma das entradas adicionais.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Para isso existem as estruturas de repetição.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Estruturas de Repetição ou Laços (Loops)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Em C++, as estruturas de repetição</a:t>
            </a:r>
            <a:r>
              <a:rPr lang="pt-BR">
                <a:solidFill>
                  <a:schemeClr val="dk1"/>
                </a:solidFill>
              </a:rPr>
              <a:t>, também conhecidas como laços (loops),</a:t>
            </a:r>
            <a:r>
              <a:rPr lang="pt-BR">
                <a:solidFill>
                  <a:schemeClr val="dk1"/>
                </a:solidFill>
              </a:rPr>
              <a:t> são estruturas utilizadas para executar um conjunto de instruções várias vezes, de acordo com uma condição definida.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dk1"/>
                </a:solidFill>
              </a:rPr>
              <a:t>As duas principais estruturas de repetição são o </a:t>
            </a:r>
            <a:r>
              <a:rPr i="1" lang="pt-BR">
                <a:solidFill>
                  <a:schemeClr val="dk1"/>
                </a:solidFill>
              </a:rPr>
              <a:t>while</a:t>
            </a:r>
            <a:r>
              <a:rPr lang="pt-BR">
                <a:solidFill>
                  <a:schemeClr val="dk1"/>
                </a:solidFill>
              </a:rPr>
              <a:t> e o </a:t>
            </a:r>
            <a:r>
              <a:rPr i="1" lang="pt-BR">
                <a:solidFill>
                  <a:schemeClr val="dk1"/>
                </a:solidFill>
              </a:rPr>
              <a:t>for.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3616300" y="2967975"/>
            <a:ext cx="1642500" cy="720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 rot="10800000">
            <a:off x="3515450" y="3848575"/>
            <a:ext cx="1642500" cy="7203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