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59" r:id="rId5"/>
    <p:sldId id="260" r:id="rId6"/>
    <p:sldId id="261" r:id="rId7"/>
    <p:sldId id="272" r:id="rId8"/>
    <p:sldId id="276" r:id="rId9"/>
    <p:sldId id="273" r:id="rId10"/>
    <p:sldId id="258" r:id="rId11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37" autoAdjust="0"/>
  </p:normalViewPr>
  <p:slideViewPr>
    <p:cSldViewPr snapToGrid="0" snapToObjects="1">
      <p:cViewPr varScale="1">
        <p:scale>
          <a:sx n="69" d="100"/>
          <a:sy n="69" d="100"/>
        </p:scale>
        <p:origin x="-904" y="-12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899071458386"/>
          <c:y val="0.0379601204072194"/>
          <c:w val="0.700108118688787"/>
          <c:h val="0.9240797591855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CINEMA</c:v>
                </c:pt>
                <c:pt idx="1">
                  <c:v>REVISTA</c:v>
                </c:pt>
                <c:pt idx="2">
                  <c:v>RADIO</c:v>
                </c:pt>
                <c:pt idx="3">
                  <c:v>TV ABERTA</c:v>
                </c:pt>
              </c:strCache>
            </c:strRef>
          </c:cat>
          <c:val>
            <c:numRef>
              <c:f>Plan1!$B$2:$B$5</c:f>
              <c:numCache>
                <c:formatCode>_(* #,##0.00,,_);_(* \(#,##0.00,,\);_(* "-"_);_(@_)</c:formatCode>
                <c:ptCount val="4"/>
                <c:pt idx="0">
                  <c:v>5670.0</c:v>
                </c:pt>
                <c:pt idx="1">
                  <c:v>22272</c:v>
                </c:pt>
                <c:pt idx="2">
                  <c:v>650795.6018137932</c:v>
                </c:pt>
                <c:pt idx="3">
                  <c:v>5.29147161272002E6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2117384184"/>
        <c:axId val="2118779464"/>
      </c:barChart>
      <c:catAx>
        <c:axId val="2117384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779464"/>
        <c:crosses val="autoZero"/>
        <c:auto val="1"/>
        <c:lblAlgn val="ctr"/>
        <c:lblOffset val="100"/>
        <c:noMultiLvlLbl val="0"/>
      </c:catAx>
      <c:valAx>
        <c:axId val="2118779464"/>
        <c:scaling>
          <c:orientation val="minMax"/>
        </c:scaling>
        <c:delete val="1"/>
        <c:axPos val="b"/>
        <c:numFmt formatCode="_(* #,##0.00,,_);_(* \(#,##0.00,,\);_(* &quot;-&quot;_);_(@_)" sourceLinked="1"/>
        <c:majorTickMark val="none"/>
        <c:minorTickMark val="none"/>
        <c:tickLblPos val="nextTo"/>
        <c:crossAx val="2117384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899071458386"/>
          <c:y val="0.0379601204072194"/>
          <c:w val="0.660111713762373"/>
          <c:h val="0.9240797591855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REVISTA</c:v>
                </c:pt>
                <c:pt idx="1">
                  <c:v>JORNAL</c:v>
                </c:pt>
                <c:pt idx="2">
                  <c:v>RADIO</c:v>
                </c:pt>
                <c:pt idx="3">
                  <c:v>TV ABERTA</c:v>
                </c:pt>
              </c:strCache>
            </c:strRef>
          </c:cat>
          <c:val>
            <c:numRef>
              <c:f>Plan1!$B$2:$B$5</c:f>
              <c:numCache>
                <c:formatCode>_(* #,##0.00,,_);_(* \(#,##0.00,,\);_(* "-"_);_(@_)</c:formatCode>
                <c:ptCount val="4"/>
                <c:pt idx="0">
                  <c:v>62464</c:v>
                </c:pt>
                <c:pt idx="1">
                  <c:v>83607.99987792964</c:v>
                </c:pt>
                <c:pt idx="2">
                  <c:v>204828.4005260468</c:v>
                </c:pt>
                <c:pt idx="3">
                  <c:v>5.7016628906765E6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2118865896"/>
        <c:axId val="2118875528"/>
      </c:barChart>
      <c:catAx>
        <c:axId val="2118865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75528"/>
        <c:crosses val="autoZero"/>
        <c:auto val="1"/>
        <c:lblAlgn val="ctr"/>
        <c:lblOffset val="100"/>
        <c:noMultiLvlLbl val="0"/>
      </c:catAx>
      <c:valAx>
        <c:axId val="2118875528"/>
        <c:scaling>
          <c:orientation val="minMax"/>
        </c:scaling>
        <c:delete val="1"/>
        <c:axPos val="b"/>
        <c:numFmt formatCode="_(* #,##0.00,,_);_(* \(#,##0.00,,\);_(* &quot;-&quot;_);_(@_)" sourceLinked="1"/>
        <c:majorTickMark val="none"/>
        <c:minorTickMark val="none"/>
        <c:tickLblPos val="nextTo"/>
        <c:crossAx val="211886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3062108306"/>
          <c:y val="0.162752398452893"/>
          <c:w val="0.534807647583827"/>
          <c:h val="0.674495203094215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0.00745222216071812"/>
                  <c:y val="-0.07800949467153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70062956607529"/>
                  <c:y val="-0.010175151478895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24203702678634"/>
                  <c:y val="0.05765919171374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496814810714535"/>
                  <c:y val="0.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223566664821541"/>
                  <c:y val="0.1288852520660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596177772857442"/>
                  <c:y val="0.11531838342748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99362962142907"/>
                  <c:y val="0.07800949467153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894266659286163"/>
                  <c:y val="0.050875757394477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869425918750436"/>
                  <c:y val="-0.003391984223975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54649824774981"/>
                  <c:y val="-0.030525454436686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.0422292589107355"/>
                  <c:y val="-0.061050989957715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0.0173885183750087"/>
                  <c:y val="0.02035030295779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Plan1!$A$2:$A$12</c:f>
              <c:strCache>
                <c:ptCount val="11"/>
                <c:pt idx="0">
                  <c:v>EMBARE</c:v>
                </c:pt>
                <c:pt idx="1">
                  <c:v>ITAMBE</c:v>
                </c:pt>
                <c:pt idx="2">
                  <c:v>DPA</c:v>
                </c:pt>
                <c:pt idx="3">
                  <c:v>IND COM LATICINIOS QUATA</c:v>
                </c:pt>
                <c:pt idx="4">
                  <c:v>NESTLE</c:v>
                </c:pt>
                <c:pt idx="5">
                  <c:v>YAKULT</c:v>
                </c:pt>
                <c:pt idx="6">
                  <c:v>LATICINIOS PORTO ALEGRE</c:v>
                </c:pt>
                <c:pt idx="7">
                  <c:v>DANONE</c:v>
                </c:pt>
                <c:pt idx="8">
                  <c:v>PEPSICO</c:v>
                </c:pt>
                <c:pt idx="9">
                  <c:v>CEMIL COOP MINEIRA</c:v>
                </c:pt>
                <c:pt idx="10">
                  <c:v>OUTROS</c:v>
                </c:pt>
              </c:strCache>
            </c:strRef>
          </c:cat>
          <c:val>
            <c:numRef>
              <c:f>Plan1!$B$2:$B$12</c:f>
              <c:numCache>
                <c:formatCode>"R$"_(* #,##0.000,,_);_(* \(#,##0.000,,\);_(* "-"_);_(@_)</c:formatCode>
                <c:ptCount val="11"/>
                <c:pt idx="0">
                  <c:v>1.032362002388E6</c:v>
                </c:pt>
                <c:pt idx="1">
                  <c:v>901360.3053283717</c:v>
                </c:pt>
                <c:pt idx="2">
                  <c:v>873012.0005035405</c:v>
                </c:pt>
                <c:pt idx="3">
                  <c:v>651324.5706329348</c:v>
                </c:pt>
                <c:pt idx="4">
                  <c:v>611822.804611206</c:v>
                </c:pt>
                <c:pt idx="5">
                  <c:v>602588.80859375</c:v>
                </c:pt>
                <c:pt idx="6">
                  <c:v>369716.7281570437</c:v>
                </c:pt>
                <c:pt idx="7">
                  <c:v>351969.8425502777</c:v>
                </c:pt>
                <c:pt idx="8">
                  <c:v>232174.7160415653</c:v>
                </c:pt>
                <c:pt idx="9">
                  <c:v>202913.0363330842</c:v>
                </c:pt>
                <c:pt idx="10">
                  <c:v>129997.9993476868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708475523753"/>
          <c:y val="0.231967559473064"/>
          <c:w val="0.568391741998983"/>
          <c:h val="0.718085692610687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0.00745222216071812"/>
                  <c:y val="-0.07800949467153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397451848571628"/>
                  <c:y val="0.068282021058666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745222216071803"/>
                  <c:y val="0.085903889255434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56496665375079"/>
                  <c:y val="0.161885840382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218598516714395"/>
                  <c:y val="0.16026826200519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223566664821541"/>
                  <c:y val="0.061967386496457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248407405357268"/>
                  <c:y val="-0.091458168078897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22115515702575"/>
                  <c:y val="-0.08787211592397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181302198562014"/>
                  <c:y val="-0.10153652648148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211146098957295"/>
                  <c:y val="-0.069042376797412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.300572960482294"/>
                  <c:y val="0.059627507234128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.332865923178738"/>
                  <c:y val="0.1569144927213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spAutoFit/>
              </a:bodyPr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Plan1!$A$2:$A$12</c:f>
              <c:strCache>
                <c:ptCount val="11"/>
                <c:pt idx="0">
                  <c:v>NESTLE</c:v>
                </c:pt>
                <c:pt idx="1">
                  <c:v>DPA</c:v>
                </c:pt>
                <c:pt idx="2">
                  <c:v>EMBARE</c:v>
                </c:pt>
                <c:pt idx="3">
                  <c:v>YAKULT</c:v>
                </c:pt>
                <c:pt idx="4">
                  <c:v>ITAMBE</c:v>
                </c:pt>
                <c:pt idx="5">
                  <c:v>COOP AGRO PECUARIA DE DIVINOPOLIS</c:v>
                </c:pt>
                <c:pt idx="6">
                  <c:v>TREVO ALIMENTOS</c:v>
                </c:pt>
                <c:pt idx="7">
                  <c:v>LATICINIOS BELA VISTA</c:v>
                </c:pt>
                <c:pt idx="8">
                  <c:v>PEPSICO</c:v>
                </c:pt>
                <c:pt idx="9">
                  <c:v>MOCOCA PRODS ALIMENTICIOS</c:v>
                </c:pt>
                <c:pt idx="10">
                  <c:v>CEMIL COOP MINEIRA</c:v>
                </c:pt>
              </c:strCache>
            </c:strRef>
          </c:cat>
          <c:val>
            <c:numRef>
              <c:f>Plan1!$B$2:$B$12</c:f>
              <c:numCache>
                <c:formatCode>"R$"_(* #,##0.00,,_);_(* \(#,##0.00,,\);_(* "-"_);_(@_)</c:formatCode>
                <c:ptCount val="11"/>
                <c:pt idx="0">
                  <c:v>3.74119959963274E6</c:v>
                </c:pt>
                <c:pt idx="1">
                  <c:v>644212.8078174591</c:v>
                </c:pt>
                <c:pt idx="2">
                  <c:v>600766.4069824216</c:v>
                </c:pt>
                <c:pt idx="3">
                  <c:v>326733.4296875005</c:v>
                </c:pt>
                <c:pt idx="4">
                  <c:v>289925.8474564552</c:v>
                </c:pt>
                <c:pt idx="5">
                  <c:v>118460.8004760743</c:v>
                </c:pt>
                <c:pt idx="6">
                  <c:v>97764.7998046875</c:v>
                </c:pt>
                <c:pt idx="7">
                  <c:v>89031.59889221197</c:v>
                </c:pt>
                <c:pt idx="8">
                  <c:v>85529.60021972655</c:v>
                </c:pt>
                <c:pt idx="9">
                  <c:v>35606.39984130862</c:v>
                </c:pt>
                <c:pt idx="10">
                  <c:v>22598.40026855468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645551286301"/>
          <c:y val="0.0"/>
          <c:w val="0.60877372532355"/>
          <c:h val="0.9629805898514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Plan1!$A$2:$A$4</c:f>
              <c:strCache>
                <c:ptCount val="3"/>
                <c:pt idx="0">
                  <c:v>TV ABERTA</c:v>
                </c:pt>
                <c:pt idx="1">
                  <c:v>RADIO</c:v>
                </c:pt>
                <c:pt idx="2">
                  <c:v>REVISTA</c:v>
                </c:pt>
              </c:strCache>
            </c:strRef>
          </c:cat>
          <c:val>
            <c:numRef>
              <c:f>Plan1!$B$2:$B$4</c:f>
              <c:numCache>
                <c:formatCode>_-* #,##0_-;\-* #,##0_-;_-* "-"??_-;_-@_-</c:formatCode>
                <c:ptCount val="3"/>
                <c:pt idx="0">
                  <c:v>173719.0361328126</c:v>
                </c:pt>
                <c:pt idx="1">
                  <c:v>21770.00020027162</c:v>
                </c:pt>
                <c:pt idx="2">
                  <c:v>7424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2118947912"/>
        <c:axId val="2118957560"/>
      </c:barChart>
      <c:catAx>
        <c:axId val="2118947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8957560"/>
        <c:crosses val="autoZero"/>
        <c:auto val="1"/>
        <c:lblAlgn val="ctr"/>
        <c:lblOffset val="100"/>
        <c:noMultiLvlLbl val="0"/>
      </c:catAx>
      <c:valAx>
        <c:axId val="2118957560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2118947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29668918964"/>
          <c:y val="0.0"/>
          <c:w val="0.60877372532355"/>
          <c:h val="0.9629805898514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TV ABERTA</c:v>
                </c:pt>
                <c:pt idx="1">
                  <c:v>JORNAL</c:v>
                </c:pt>
              </c:strCache>
            </c:strRef>
          </c:cat>
          <c:val>
            <c:numRef>
              <c:f>Plan1!$B$2:$B$3</c:f>
              <c:numCache>
                <c:formatCode>_-* #,##0_-;\-* #,##0_-;_-* "-"??_-;_-@_-</c:formatCode>
                <c:ptCount val="2"/>
                <c:pt idx="0">
                  <c:v>14750.400390625</c:v>
                </c:pt>
                <c:pt idx="1">
                  <c:v>7847.999877929677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2118988376"/>
        <c:axId val="2118997848"/>
      </c:barChart>
      <c:catAx>
        <c:axId val="2118988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8997848"/>
        <c:crosses val="autoZero"/>
        <c:auto val="1"/>
        <c:lblAlgn val="ctr"/>
        <c:lblOffset val="100"/>
        <c:noMultiLvlLbl val="0"/>
      </c:catAx>
      <c:valAx>
        <c:axId val="2118997848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211898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487758540063"/>
          <c:y val="0.233124463610644"/>
          <c:w val="0.371072969082282"/>
          <c:h val="0.641670290702373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Investimento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0"/>
              <c:layout>
                <c:manualLayout>
                  <c:x val="0.0239733936176731"/>
                  <c:y val="0.0669186021498768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63992151305733"/>
                  <c:y val="-0.0567000805128237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2649654354774"/>
                  <c:y val="0.105660020773538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16755545745561"/>
                  <c:y val="-0.0880741417713713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31704289394156"/>
                  <c:y val="-0.0967541694898678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Plan1!$A$2:$A$6</c:f>
              <c:strCache>
                <c:ptCount val="5"/>
                <c:pt idx="0">
                  <c:v>BANDEIRANTES</c:v>
                </c:pt>
                <c:pt idx="1">
                  <c:v>GLOBO</c:v>
                </c:pt>
                <c:pt idx="2">
                  <c:v>SBT</c:v>
                </c:pt>
                <c:pt idx="3">
                  <c:v>RECORD</c:v>
                </c:pt>
                <c:pt idx="4">
                  <c:v>TV!</c:v>
                </c:pt>
              </c:strCache>
            </c:strRef>
          </c:cat>
          <c:val>
            <c:numRef>
              <c:f>Plan1!$B$2:$B$6</c:f>
              <c:numCache>
                <c:formatCode>_-* #,##0_-;\-* #,##0_-;_-* "-"??_-;_-@_-</c:formatCode>
                <c:ptCount val="5"/>
                <c:pt idx="0">
                  <c:v>2.41027917949677E6</c:v>
                </c:pt>
                <c:pt idx="1">
                  <c:v>2.2986797003212E6</c:v>
                </c:pt>
                <c:pt idx="2">
                  <c:v>887896.0085010529</c:v>
                </c:pt>
                <c:pt idx="3">
                  <c:v>94646.40201568605</c:v>
                </c:pt>
                <c:pt idx="4">
                  <c:v>10161.60034179688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cat>
          <c:val>
            <c:numRef>
              <c:f>Plan1!$B$2</c:f>
              <c:numCache>
                <c:formatCode>0.0%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cat>
          <c:val>
            <c:numRef>
              <c:f>Plan1!$C$2</c:f>
              <c:numCache>
                <c:formatCode>0.0%</c:formatCode>
                <c:ptCount val="1"/>
                <c:pt idx="0">
                  <c:v>0.394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axId val="2119138984"/>
        <c:axId val="2119142168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</c:marker>
          <c:dLbls>
            <c:dLbl>
              <c:idx val="0"/>
              <c:layout>
                <c:manualLayout>
                  <c:x val="-0.041458855892181"/>
                  <c:y val="-0.08061793639090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507363621058159"/>
                  <c:y val="-0.1122350041914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86904774857545"/>
                  <c:y val="-0.06753061826477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442176885551479"/>
                  <c:y val="-0.074639104397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313208627265632"/>
                  <c:y val="-0.1030730489304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xVal>
          <c:yVal>
            <c:numRef>
              <c:f>Plan1!$D$2</c:f>
              <c:numCache>
                <c:formatCode>0</c:formatCode>
                <c:ptCount val="1"/>
                <c:pt idx="0">
                  <c:v>253.8071065989848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148776"/>
        <c:axId val="2119145528"/>
      </c:scatterChart>
      <c:catAx>
        <c:axId val="2119138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9142168"/>
        <c:crosses val="autoZero"/>
        <c:auto val="1"/>
        <c:lblAlgn val="ctr"/>
        <c:lblOffset val="100"/>
        <c:noMultiLvlLbl val="0"/>
      </c:catAx>
      <c:valAx>
        <c:axId val="2119142168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19138984"/>
        <c:crosses val="autoZero"/>
        <c:crossBetween val="between"/>
      </c:valAx>
      <c:valAx>
        <c:axId val="2119145528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19148776"/>
        <c:crosses val="max"/>
        <c:crossBetween val="midCat"/>
      </c:valAx>
      <c:valAx>
        <c:axId val="2119148776"/>
        <c:scaling>
          <c:orientation val="minMax"/>
        </c:scaling>
        <c:delete val="1"/>
        <c:axPos val="b"/>
        <c:majorTickMark val="out"/>
        <c:minorTickMark val="none"/>
        <c:tickLblPos val="nextTo"/>
        <c:crossAx val="2119145528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Sbt</c:v>
                </c:pt>
              </c:strCache>
            </c:strRef>
          </c:cat>
          <c:val>
            <c:numRef>
              <c:f>Plan1!$B$2</c:f>
              <c:numCache>
                <c:formatCode>0.0%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Sbt</c:v>
                </c:pt>
              </c:strCache>
            </c:strRef>
          </c:cat>
          <c:val>
            <c:numRef>
              <c:f>Plan1!$C$2</c:f>
              <c:numCache>
                <c:formatCode>0.0%</c:formatCode>
                <c:ptCount val="1"/>
                <c:pt idx="0">
                  <c:v>0.131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axId val="2118470456"/>
        <c:axId val="2118467256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</c:marker>
          <c:dLbls>
            <c:dLbl>
              <c:idx val="0"/>
              <c:layout>
                <c:manualLayout>
                  <c:x val="-0.041458855892181"/>
                  <c:y val="-0.08061793639090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507363621058159"/>
                  <c:y val="-0.1122350041914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386904774857545"/>
                  <c:y val="-0.06753061826477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442176885551479"/>
                  <c:y val="-0.074639104397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313208627265632"/>
                  <c:y val="-0.1030730489304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</c:f>
              <c:strCache>
                <c:ptCount val="1"/>
                <c:pt idx="0">
                  <c:v>Sbt</c:v>
                </c:pt>
              </c:strCache>
            </c:strRef>
          </c:xVal>
          <c:yVal>
            <c:numRef>
              <c:f>Plan1!$D$2</c:f>
              <c:numCache>
                <c:formatCode>0</c:formatCode>
                <c:ptCount val="1"/>
                <c:pt idx="0">
                  <c:v>763.3587786259542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460648"/>
        <c:axId val="2118463896"/>
      </c:scatterChart>
      <c:catAx>
        <c:axId val="2118470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8467256"/>
        <c:crosses val="autoZero"/>
        <c:auto val="1"/>
        <c:lblAlgn val="ctr"/>
        <c:lblOffset val="100"/>
        <c:noMultiLvlLbl val="0"/>
      </c:catAx>
      <c:valAx>
        <c:axId val="211846725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18470456"/>
        <c:crosses val="autoZero"/>
        <c:crossBetween val="between"/>
      </c:valAx>
      <c:valAx>
        <c:axId val="211846389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18460648"/>
        <c:crosses val="max"/>
        <c:crossBetween val="midCat"/>
      </c:valAx>
      <c:valAx>
        <c:axId val="21184606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18463896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1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2.png"/><Relationship Id="rId18" Type="http://schemas.openxmlformats.org/officeDocument/2006/relationships/image" Target="../media/image3.JPG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3" name="Picture 73" descr="http://www.astronautasfx.com/img/capa/leite_cemil.jp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94947" y="198438"/>
            <a:ext cx="1236723" cy="6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01147" y="4521315"/>
            <a:ext cx="52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Informações de Mídia e </a:t>
            </a:r>
            <a:r>
              <a:rPr lang="pt-BR" sz="2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Mercado</a:t>
            </a:r>
            <a:endParaRPr lang="pt-BR" sz="2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02 de outubro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pic>
        <p:nvPicPr>
          <p:cNvPr id="2121" name="Picture 73" descr="http://www.astronautasfx.com/img/capa/leite_cemil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875855" y="3017520"/>
            <a:ext cx="252603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584" y="0"/>
            <a:ext cx="10709648" cy="7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7051" y="2666281"/>
            <a:ext cx="94456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INVESTIMENTOS EM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MÍDIA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CATEGORIA: LEITES PUROS E ADITIVADOS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PRAÇA: BELO HORIZONTE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31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277872" y="23379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04552" y="1987729"/>
            <a:ext cx="388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R$ 6,0 milhões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462448" y="23379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9128" y="1987729"/>
            <a:ext cx="388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R$ 6,1 milhões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 principal meio de veiculação da categoria é a TV Aberta. Os investimentos realizados até agosto de 2014 já superam os investimentos do ano anterior.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4701581"/>
              </p:ext>
            </p:extLst>
          </p:nvPr>
        </p:nvGraphicFramePr>
        <p:xfrm>
          <a:off x="304552" y="2560602"/>
          <a:ext cx="4127871" cy="368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514277155"/>
              </p:ext>
            </p:extLst>
          </p:nvPr>
        </p:nvGraphicFramePr>
        <p:xfrm>
          <a:off x="5489128" y="2560602"/>
          <a:ext cx="4127871" cy="368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526278" y="30091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88,6%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26278" y="38547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10,9%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26278" y="47003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0,4%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26278" y="55458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0,1%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726928" y="30091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94,2%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9726928" y="385473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3,4%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726928" y="47003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1,4%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726928" y="55458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1,0%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301550" y="1986240"/>
            <a:ext cx="9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502200" y="1986240"/>
            <a:ext cx="9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5368354" y="2490387"/>
            <a:ext cx="0" cy="375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1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93540491"/>
              </p:ext>
            </p:extLst>
          </p:nvPr>
        </p:nvGraphicFramePr>
        <p:xfrm>
          <a:off x="232544" y="2655650"/>
          <a:ext cx="5112569" cy="405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277872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04552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R$ 6,0 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58924895"/>
              </p:ext>
            </p:extLst>
          </p:nvPr>
        </p:nvGraphicFramePr>
        <p:xfrm>
          <a:off x="5489128" y="2662619"/>
          <a:ext cx="5112569" cy="404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ector reto 9"/>
          <p:cNvCxnSpPr/>
          <p:nvPr/>
        </p:nvCxnSpPr>
        <p:spPr>
          <a:xfrm>
            <a:off x="5462448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9128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R$ 6,1 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Considerando os anunciantes presentes nesta categoria na praça de Belo Horizonte, a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Cemil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tem baixo investimento no mercado publicitário comparado às suas concorrentes.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2502" y="2522319"/>
            <a:ext cx="747747" cy="6704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9258300" y="3157276"/>
            <a:ext cx="742950" cy="67177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</p:spTree>
    <p:extLst>
      <p:ext uri="{BB962C8B-B14F-4D97-AF65-F5344CB8AC3E}">
        <p14:creationId xmlns:p14="http://schemas.microsoft.com/office/powerpoint/2010/main" val="278314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48995" y="3244944"/>
            <a:ext cx="7684549" cy="1028654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INVESTIMENTOS EM MÍDIA </a:t>
            </a:r>
          </a:p>
          <a:p>
            <a:r>
              <a:rPr lang="pt-BR" dirty="0" smtClean="0"/>
              <a:t>CEMIL COOP MINEIRA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2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1130877"/>
            <a:ext cx="10262582" cy="96950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De acordo com o Ibope Monitor e considerando descontos estimados, a CEMIL concentra seus investimentos em TV Aberta. Até o mês de agosto, seus investimentos em 2014 representam apenas 11% do investimento realizado em 2013. 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60536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3876" y="234168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R$ 202,9 mil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335910" y="2592829"/>
            <a:ext cx="9202" cy="410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70480554"/>
              </p:ext>
            </p:extLst>
          </p:nvPr>
        </p:nvGraphicFramePr>
        <p:xfrm>
          <a:off x="110449" y="288198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452945" y="234168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17480" y="338842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85,6%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559959" y="45063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10,7%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5450777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464117" y="234168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R$ 22,6 mil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386920007"/>
              </p:ext>
            </p:extLst>
          </p:nvPr>
        </p:nvGraphicFramePr>
        <p:xfrm>
          <a:off x="5400690" y="288198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743186" y="234168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56481" y="365008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65,3%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898961" y="546900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34,7%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980025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559959" y="570587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3,7%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2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211" y="3004914"/>
            <a:ext cx="9681210" cy="1028654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ANÁLISE DOS INVESTIMENTOS </a:t>
            </a:r>
            <a:r>
              <a:rPr lang="pt-BR" dirty="0"/>
              <a:t>EM </a:t>
            </a:r>
            <a:r>
              <a:rPr lang="pt-BR" dirty="0" smtClean="0"/>
              <a:t>TV ABERTA PRAÇA: BELO HORIZONTE</a:t>
            </a:r>
          </a:p>
        </p:txBody>
      </p:sp>
    </p:spTree>
    <p:extLst>
      <p:ext uri="{BB962C8B-B14F-4D97-AF65-F5344CB8AC3E}">
        <p14:creationId xmlns:p14="http://schemas.microsoft.com/office/powerpoint/2010/main" val="211053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Em 2014, a Band TV tem a maior participação do investimentos da categoria comparado às emissoras concorrentes. Porém...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285879241"/>
              </p:ext>
            </p:extLst>
          </p:nvPr>
        </p:nvGraphicFramePr>
        <p:xfrm>
          <a:off x="1428751" y="2208041"/>
          <a:ext cx="7638468" cy="441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970857"/>
            <a:ext cx="10262582" cy="96950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...a única emissora com participação nos investimentos da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Cemil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foi o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Sbt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mesmo este apresentando 13,1% de participação no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de audiência entre as principais emissoras de TV Aberta.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836674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Ibope Monitor com descontos estimados – Valores líquidos R$ (000)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Ibope Media Workstation – Target: Audiência Domiciliar Praça: Belo Horizonte</a:t>
            </a: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592768741"/>
              </p:ext>
            </p:extLst>
          </p:nvPr>
        </p:nvGraphicFramePr>
        <p:xfrm>
          <a:off x="88528" y="2846115"/>
          <a:ext cx="525658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56728" y="228626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R$ 202,9 mil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092980704"/>
              </p:ext>
            </p:extLst>
          </p:nvPr>
        </p:nvGraphicFramePr>
        <p:xfrm>
          <a:off x="5199986" y="2846115"/>
          <a:ext cx="525658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720086" y="228626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R$ 14,7 mil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60536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450777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2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461</Words>
  <Application>Microsoft Macintosh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Slide do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Felipe Rodrigues Pereira</cp:lastModifiedBy>
  <cp:revision>59</cp:revision>
  <dcterms:created xsi:type="dcterms:W3CDTF">2014-04-01T20:14:56Z</dcterms:created>
  <dcterms:modified xsi:type="dcterms:W3CDTF">2014-10-24T20:05:44Z</dcterms:modified>
</cp:coreProperties>
</file>