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88" r:id="rId2"/>
    <p:sldId id="368" r:id="rId3"/>
    <p:sldId id="317" r:id="rId4"/>
    <p:sldId id="264" r:id="rId5"/>
    <p:sldId id="318" r:id="rId6"/>
    <p:sldId id="319" r:id="rId7"/>
    <p:sldId id="333" r:id="rId8"/>
    <p:sldId id="321" r:id="rId9"/>
    <p:sldId id="320" r:id="rId10"/>
    <p:sldId id="350" r:id="rId11"/>
    <p:sldId id="322" r:id="rId12"/>
    <p:sldId id="347" r:id="rId13"/>
    <p:sldId id="323" r:id="rId14"/>
    <p:sldId id="346" r:id="rId15"/>
    <p:sldId id="361" r:id="rId16"/>
    <p:sldId id="362" r:id="rId17"/>
    <p:sldId id="351" r:id="rId18"/>
    <p:sldId id="324" r:id="rId19"/>
    <p:sldId id="360" r:id="rId20"/>
    <p:sldId id="325" r:id="rId21"/>
    <p:sldId id="326" r:id="rId22"/>
    <p:sldId id="329" r:id="rId23"/>
    <p:sldId id="327" r:id="rId24"/>
    <p:sldId id="330" r:id="rId25"/>
    <p:sldId id="331" r:id="rId26"/>
    <p:sldId id="332" r:id="rId27"/>
    <p:sldId id="335" r:id="rId28"/>
    <p:sldId id="334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63" r:id="rId47"/>
    <p:sldId id="369" r:id="rId48"/>
    <p:sldId id="359" r:id="rId49"/>
    <p:sldId id="370" r:id="rId50"/>
    <p:sldId id="364" r:id="rId51"/>
    <p:sldId id="371" r:id="rId52"/>
    <p:sldId id="365" r:id="rId53"/>
    <p:sldId id="372" r:id="rId54"/>
    <p:sldId id="366" r:id="rId55"/>
    <p:sldId id="373" r:id="rId56"/>
    <p:sldId id="367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3339">
          <p15:clr>
            <a:srgbClr val="A4A3A4"/>
          </p15:clr>
        </p15:guide>
        <p15:guide id="3" orient="horz" pos="3430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pos="340">
          <p15:clr>
            <a:srgbClr val="A4A3A4"/>
          </p15:clr>
        </p15:guide>
        <p15:guide id="6" pos="33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1C1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96975" autoAdjust="0"/>
  </p:normalViewPr>
  <p:slideViewPr>
    <p:cSldViewPr>
      <p:cViewPr varScale="1">
        <p:scale>
          <a:sx n="79" d="100"/>
          <a:sy n="79" d="100"/>
        </p:scale>
        <p:origin x="67" y="211"/>
      </p:cViewPr>
      <p:guideLst>
        <p:guide orient="horz" pos="1207"/>
        <p:guide orient="horz" pos="3339"/>
        <p:guide orient="horz" pos="3430"/>
        <p:guide orient="horz" pos="3748"/>
        <p:guide pos="340"/>
        <p:guide pos="3379"/>
      </p:guideLst>
    </p:cSldViewPr>
  </p:slideViewPr>
  <p:outlineViewPr>
    <p:cViewPr>
      <p:scale>
        <a:sx n="33" d="100"/>
        <a:sy n="33" d="100"/>
      </p:scale>
      <p:origin x="0" y="35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4CFA1-BA0E-4EE7-AA69-5180AB77130A}" type="datetimeFigureOut">
              <a:rPr lang="pt-BR" smtClean="0"/>
              <a:t>18/08/2013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28B9-4FA5-4799-91D8-0F6F520B361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65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dirty="0" smtClean="0"/>
              <a:t>Clique para editar 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vert" anchor="b" anchorCtr="0">
            <a:normAutofit/>
          </a:bodyPr>
          <a:lstStyle>
            <a:lvl1pPr>
              <a:defRPr lang="en-US"/>
            </a:lvl1pPr>
          </a:lstStyle>
          <a:p>
            <a:pPr lvl="0"/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vert="horz" anchor="b" anchorCtr="0">
            <a:normAutofit/>
          </a:bodyPr>
          <a:lstStyle>
            <a:lvl1pPr>
              <a:defRPr lang="pt-BR" dirty="0"/>
            </a:lvl1pPr>
          </a:lstStyle>
          <a:p>
            <a:pPr lv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908720"/>
            <a:ext cx="8219256" cy="532859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pt-BR" dirty="0" smtClean="0"/>
              <a:t>Clique para editar o texto mestre.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Clique para editar o texto mestre Clique para editar o texto mestre.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4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063726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430197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1" name="Retângulo 20"/>
          <p:cNvSpPr/>
          <p:nvPr/>
        </p:nvSpPr>
        <p:spPr>
          <a:xfrm>
            <a:off x="904875" y="2825601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4225776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2825601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4225776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981075"/>
            <a:ext cx="8229600" cy="5256237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984123"/>
            <a:ext cx="5194920" cy="5253189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5724128" y="981075"/>
            <a:ext cx="2949718" cy="5256237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14933"/>
          </a:xfrm>
        </p:spPr>
        <p:txBody>
          <a:bodyPr vert="horz" anchor="b" anchorCtr="0">
            <a:noAutofit/>
          </a:bodyPr>
          <a:lstStyle>
            <a:lvl1pPr>
              <a:defRPr lang="pt-BR" sz="1600" b="1" dirty="0" smtClean="0">
                <a:solidFill>
                  <a:schemeClr val="tx2"/>
                </a:solidFill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0" lang="pt-BR" dirty="0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990253"/>
            <a:ext cx="4041775" cy="414933"/>
          </a:xfrm>
        </p:spPr>
        <p:txBody>
          <a:bodyPr vert="horz" anchor="b" anchorCtr="0">
            <a:noAutofit/>
          </a:bodyPr>
          <a:lstStyle>
            <a:lvl1pPr>
              <a:defRPr lang="pt-BR" sz="1600" b="1" dirty="0" smtClean="0">
                <a:solidFill>
                  <a:schemeClr val="tx2"/>
                </a:solidFill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0" lang="pt-BR" dirty="0" smtClean="0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38600" cy="475252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1484784"/>
            <a:ext cx="4038600" cy="475252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ctr" anchorCtr="0">
            <a:noAutofit/>
          </a:bodyPr>
          <a:lstStyle>
            <a:lvl1pPr algn="l">
              <a:buNone/>
              <a:defRPr sz="16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 vert="horz">
            <a:normAutofit/>
          </a:bodyPr>
          <a:lstStyle>
            <a:lvl1pPr>
              <a:defRPr lang="pt-BR" smtClean="0"/>
            </a:lvl1pPr>
          </a:lstStyle>
          <a:p>
            <a:pPr lvl="0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>
            <a:normAutofit/>
          </a:bodyPr>
          <a:lstStyle>
            <a:lvl1pPr marL="0" indent="0" algn="l"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4E24-6DA3-4D92-BAF5-D4F5743A20A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0" eaLnBrk="1" latinLnBrk="0" hangingPunct="1"/>
            <a:endParaRPr kumimoji="0" lang="pt-BR" dirty="0" smtClean="0"/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729164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8A4E24-6DA3-4D92-BAF5-D4F5743A20A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83671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txStyles>
    <p:titleStyle>
      <a:lvl1pPr algn="ctr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45770" indent="-17145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Ø"/>
        <a:defRPr kumimoji="0" sz="1200" kern="120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765810" indent="-17145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itchFamily="2" charset="2"/>
        <a:buChar char="Ø"/>
        <a:defRPr kumimoji="0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40130" indent="-17145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Ø"/>
        <a:defRPr kumimoji="0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14450" indent="-17145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Ø"/>
        <a:defRPr kumimoji="0"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smtClean="0"/>
              <a:t>SE – Jogo Tabuleiro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smtClean="0"/>
              <a:t>Apresentação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6076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"/>
    </mc:Choice>
    <mc:Fallback xmlns="">
      <p:transition spd="slow" advTm="10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Fluxo de Jogo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Animação de Abertura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1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Animação de Abertura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Ao acessar o jogo pela primeira vez, será exibida uma animação que fará uma introdução ao jogo.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O roteiro da animação apresentará </a:t>
            </a:r>
            <a:r>
              <a:rPr lang="pt-BR" sz="1800" dirty="0"/>
              <a:t>os seguintes itens</a:t>
            </a:r>
            <a:r>
              <a:rPr lang="pt-BR" sz="1800" dirty="0" smtClean="0"/>
              <a:t>:</a:t>
            </a:r>
          </a:p>
          <a:p>
            <a:endParaRPr lang="pt-BR" sz="1800" dirty="0" smtClean="0"/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 smtClean="0">
                <a:solidFill>
                  <a:schemeClr val="tx1"/>
                </a:solidFill>
              </a:rPr>
              <a:t>Tema </a:t>
            </a:r>
            <a:r>
              <a:rPr lang="pt-BR" sz="1800" dirty="0">
                <a:solidFill>
                  <a:schemeClr val="tx1"/>
                </a:solidFill>
              </a:rPr>
              <a:t>do jogo;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Papel e objetivo do jogador;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Fator de Risco (peão adversário</a:t>
            </a:r>
            <a:r>
              <a:rPr lang="pt-BR" sz="1800" dirty="0" smtClean="0">
                <a:solidFill>
                  <a:schemeClr val="tx1"/>
                </a:solidFill>
              </a:rPr>
              <a:t>);</a:t>
            </a:r>
          </a:p>
          <a:p>
            <a:pPr marL="731520" lvl="1" indent="-285750">
              <a:buFont typeface="Wingdings" panose="05000000000000000000" pitchFamily="2" charset="2"/>
              <a:buChar char="ü"/>
            </a:pPr>
            <a:endParaRPr lang="pt-BR" sz="1800" dirty="0">
              <a:solidFill>
                <a:schemeClr val="tx1"/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8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Fluxo de Jogo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Jogadas de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0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Jogadas de Exemplo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Após </a:t>
            </a:r>
            <a:r>
              <a:rPr lang="pt-BR" sz="1800" dirty="0"/>
              <a:t>animação de abertura, será exibida uma animação </a:t>
            </a:r>
            <a:r>
              <a:rPr lang="pt-BR" sz="1800" dirty="0" smtClean="0"/>
              <a:t>para ensinar as regras básicas do jogo por meio de jogadas </a:t>
            </a:r>
            <a:r>
              <a:rPr lang="pt-BR" sz="1800" dirty="0"/>
              <a:t>de exemplo e textos de </a:t>
            </a:r>
            <a:r>
              <a:rPr lang="pt-BR" sz="1800" dirty="0" smtClean="0"/>
              <a:t>apoio.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Essa animação será dividida em </a:t>
            </a:r>
            <a:r>
              <a:rPr lang="pt-BR" sz="1800" dirty="0" smtClean="0"/>
              <a:t>etapas. Ao final de uma, o jogador pressiona um botão “Próximo” para continuar:</a:t>
            </a:r>
            <a:endParaRPr lang="pt-BR" sz="1800" dirty="0"/>
          </a:p>
          <a:p>
            <a:endParaRPr lang="pt-BR" sz="1800" dirty="0"/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800" dirty="0" smtClean="0">
                <a:solidFill>
                  <a:schemeClr val="tx1"/>
                </a:solidFill>
              </a:rPr>
              <a:t>O dado é rolado e </a:t>
            </a:r>
            <a:r>
              <a:rPr lang="pt-BR" sz="1800" dirty="0">
                <a:solidFill>
                  <a:schemeClr val="tx1"/>
                </a:solidFill>
              </a:rPr>
              <a:t>o peão do jogador cai em uma Casa de </a:t>
            </a:r>
            <a:r>
              <a:rPr lang="pt-BR" sz="1800" dirty="0" smtClean="0">
                <a:solidFill>
                  <a:schemeClr val="tx1"/>
                </a:solidFill>
              </a:rPr>
              <a:t>Sorte. A </a:t>
            </a:r>
            <a:r>
              <a:rPr lang="pt-BR" sz="1800" dirty="0">
                <a:solidFill>
                  <a:schemeClr val="tx1"/>
                </a:solidFill>
              </a:rPr>
              <a:t>informação </a:t>
            </a:r>
            <a:r>
              <a:rPr lang="pt-BR" sz="1800" dirty="0" smtClean="0">
                <a:solidFill>
                  <a:schemeClr val="tx1"/>
                </a:solidFill>
              </a:rPr>
              <a:t>aparece e é </a:t>
            </a:r>
            <a:r>
              <a:rPr lang="pt-BR" sz="1800" dirty="0">
                <a:solidFill>
                  <a:schemeClr val="tx1"/>
                </a:solidFill>
              </a:rPr>
              <a:t>guardada no Dossiê;</a:t>
            </a:r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800" dirty="0" smtClean="0">
                <a:solidFill>
                  <a:schemeClr val="tx1"/>
                </a:solidFill>
              </a:rPr>
              <a:t>O dado é rolado e </a:t>
            </a:r>
            <a:r>
              <a:rPr lang="pt-BR" sz="1800" dirty="0">
                <a:solidFill>
                  <a:schemeClr val="tx1"/>
                </a:solidFill>
              </a:rPr>
              <a:t>o peão cai em uma Casa de </a:t>
            </a:r>
            <a:r>
              <a:rPr lang="pt-BR" sz="1800" dirty="0" smtClean="0">
                <a:solidFill>
                  <a:schemeClr val="tx1"/>
                </a:solidFill>
              </a:rPr>
              <a:t>Dica. Ela aparece e </a:t>
            </a:r>
            <a:r>
              <a:rPr lang="pt-BR" sz="1800" dirty="0">
                <a:solidFill>
                  <a:schemeClr val="tx1"/>
                </a:solidFill>
              </a:rPr>
              <a:t>é guardada em Dicas;</a:t>
            </a:r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800" dirty="0" smtClean="0">
                <a:solidFill>
                  <a:schemeClr val="tx1"/>
                </a:solidFill>
              </a:rPr>
              <a:t>O dado é rolado e </a:t>
            </a:r>
            <a:r>
              <a:rPr lang="pt-BR" sz="1800" dirty="0">
                <a:solidFill>
                  <a:schemeClr val="tx1"/>
                </a:solidFill>
              </a:rPr>
              <a:t>o peão do jogador cai em uma Casa de </a:t>
            </a:r>
            <a:r>
              <a:rPr lang="pt-BR" sz="1800" dirty="0" smtClean="0">
                <a:solidFill>
                  <a:schemeClr val="tx1"/>
                </a:solidFill>
              </a:rPr>
              <a:t>Desafio. A animação mostra como consultar </a:t>
            </a:r>
            <a:r>
              <a:rPr lang="pt-BR" sz="1800" dirty="0">
                <a:solidFill>
                  <a:schemeClr val="tx1"/>
                </a:solidFill>
              </a:rPr>
              <a:t>as Dicas antes de responder e </a:t>
            </a:r>
            <a:r>
              <a:rPr lang="pt-BR" sz="1800" dirty="0" smtClean="0">
                <a:solidFill>
                  <a:schemeClr val="tx1"/>
                </a:solidFill>
              </a:rPr>
              <a:t>acertar </a:t>
            </a:r>
            <a:r>
              <a:rPr lang="pt-BR" sz="1800" dirty="0">
                <a:solidFill>
                  <a:schemeClr val="tx1"/>
                </a:solidFill>
              </a:rPr>
              <a:t>a resposta;</a:t>
            </a:r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O peão adversário joga o dado e </a:t>
            </a:r>
            <a:r>
              <a:rPr lang="pt-BR" sz="1800" dirty="0" smtClean="0">
                <a:solidFill>
                  <a:schemeClr val="tx1"/>
                </a:solidFill>
              </a:rPr>
              <a:t>avança.</a:t>
            </a:r>
            <a:endParaRPr lang="pt-BR" sz="18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1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Fluxo de Jogo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Gameplay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9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Gameplay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No começo do jogo, o </a:t>
            </a:r>
            <a:r>
              <a:rPr lang="pt-BR" sz="1800" dirty="0"/>
              <a:t>peão do jogador e o peão adversário estarão posicionados no início do tabuleiro.  O primeiro a jogar será o jogador. </a:t>
            </a: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Para </a:t>
            </a:r>
            <a:r>
              <a:rPr lang="pt-BR" sz="1800" dirty="0"/>
              <a:t>isso, ele deverá clicar no dado branco. O número sorteado indicará quantas casas o seu peão avançará no </a:t>
            </a:r>
            <a:r>
              <a:rPr lang="pt-BR" sz="1800" dirty="0" smtClean="0"/>
              <a:t>tabuleiro. Ao </a:t>
            </a:r>
            <a:r>
              <a:rPr lang="pt-BR" sz="1800" dirty="0"/>
              <a:t>parar sobre uma casa, ocorrerá o evento indicado </a:t>
            </a:r>
            <a:r>
              <a:rPr lang="pt-BR" sz="1800" dirty="0" smtClean="0"/>
              <a:t>nela.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Em </a:t>
            </a:r>
            <a:r>
              <a:rPr lang="pt-BR" sz="1800" dirty="0"/>
              <a:t>seguida será a vez do “Fator de Risco”. O dado vermelho será lançado e o peão adversário avançará o número de casas sorteado. Os eventos indicados no tabuleiro não afetarão o peão </a:t>
            </a:r>
            <a:r>
              <a:rPr lang="pt-BR" sz="1800" dirty="0" smtClean="0"/>
              <a:t>adversário.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Dessa forma, o </a:t>
            </a:r>
            <a:r>
              <a:rPr lang="pt-BR" sz="1800" dirty="0"/>
              <a:t>jogador e o peão adversário deverão revezar os </a:t>
            </a:r>
            <a:r>
              <a:rPr lang="pt-BR" sz="1800" dirty="0" smtClean="0"/>
              <a:t>turnos até o final do jogo.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6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Gameplay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O jogador vence ao chegar </a:t>
            </a:r>
            <a:r>
              <a:rPr lang="pt-BR" sz="1800" dirty="0"/>
              <a:t>ao fim do </a:t>
            </a:r>
            <a:r>
              <a:rPr lang="pt-BR" sz="1800" dirty="0" smtClean="0"/>
              <a:t>tabuleiro, com uma boa reputação.</a:t>
            </a:r>
          </a:p>
          <a:p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O jogador perde se o “Fator de Risco” alcançar </a:t>
            </a:r>
            <a:r>
              <a:rPr lang="pt-BR" sz="1800" dirty="0"/>
              <a:t>o peão do jogador (game over).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5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8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Após </a:t>
            </a:r>
            <a:r>
              <a:rPr lang="pt-BR" sz="1800" dirty="0"/>
              <a:t>as animações </a:t>
            </a:r>
            <a:r>
              <a:rPr lang="pt-BR" sz="1800" dirty="0" smtClean="0"/>
              <a:t>iniciais, </a:t>
            </a:r>
            <a:r>
              <a:rPr lang="pt-BR" sz="1800" u="sng" dirty="0"/>
              <a:t>ou</a:t>
            </a:r>
            <a:r>
              <a:rPr lang="pt-BR" sz="1800" dirty="0"/>
              <a:t> ao acessar novamente o jogo, será exibida a Tela Principal. Esta tela exibirá os seguintes itens</a:t>
            </a:r>
            <a:r>
              <a:rPr lang="pt-BR" sz="1800" dirty="0" smtClean="0"/>
              <a:t>:</a:t>
            </a:r>
          </a:p>
          <a:p>
            <a:endParaRPr lang="pt-BR" sz="1800" dirty="0"/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Indicadores;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Tabuleiro; 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Minimapa;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Dado;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Peões;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Dicas;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Dossiê;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Ajuda</a:t>
            </a:r>
            <a:r>
              <a:rPr lang="pt-BR" sz="1800" dirty="0" smtClean="0">
                <a:solidFill>
                  <a:schemeClr val="tx1"/>
                </a:solidFill>
              </a:rPr>
              <a:t>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 smtClean="0">
                <a:solidFill>
                  <a:schemeClr val="tx1"/>
                </a:solidFill>
              </a:rPr>
              <a:t>Áudio;</a:t>
            </a:r>
            <a:endParaRPr lang="pt-BR" sz="18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7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4" y="981075"/>
            <a:ext cx="7006731" cy="5256213"/>
          </a:xfrm>
        </p:spPr>
      </p:pic>
    </p:spTree>
    <p:extLst>
      <p:ext uri="{BB962C8B-B14F-4D97-AF65-F5344CB8AC3E}">
        <p14:creationId xmlns:p14="http://schemas.microsoft.com/office/powerpoint/2010/main" val="38414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marL="534988" lvl="1" indent="-261938"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pt-BR" sz="1600" dirty="0" smtClean="0">
                <a:solidFill>
                  <a:schemeClr val="tx1"/>
                </a:solidFill>
              </a:rPr>
              <a:t>Objetivo </a:t>
            </a:r>
            <a:r>
              <a:rPr lang="pt-BR" sz="1600" dirty="0">
                <a:solidFill>
                  <a:schemeClr val="tx1"/>
                </a:solidFill>
              </a:rPr>
              <a:t>da </a:t>
            </a:r>
            <a:r>
              <a:rPr lang="pt-BR" sz="1600" dirty="0">
                <a:solidFill>
                  <a:schemeClr val="tx1"/>
                </a:solidFill>
              </a:rPr>
              <a:t>Solução</a:t>
            </a:r>
          </a:p>
          <a:p>
            <a:pPr marL="534988" lvl="1" indent="-261938"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pt-BR" sz="1600" i="1" dirty="0">
                <a:solidFill>
                  <a:schemeClr val="tx1"/>
                </a:solidFill>
              </a:rPr>
              <a:t>High </a:t>
            </a:r>
            <a:r>
              <a:rPr lang="pt-BR" sz="1600" i="1" dirty="0" err="1">
                <a:solidFill>
                  <a:schemeClr val="tx1"/>
                </a:solidFill>
              </a:rPr>
              <a:t>Concept</a:t>
            </a:r>
            <a:endParaRPr lang="pt-BR" sz="1600" i="1" dirty="0">
              <a:solidFill>
                <a:schemeClr val="tx1"/>
              </a:solidFill>
            </a:endParaRPr>
          </a:p>
          <a:p>
            <a:pPr marL="534988" lvl="1" indent="-261938"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pt-BR" sz="1600" dirty="0">
                <a:solidFill>
                  <a:schemeClr val="tx1"/>
                </a:solidFill>
              </a:rPr>
              <a:t>Estrutura </a:t>
            </a:r>
            <a:r>
              <a:rPr lang="pt-BR" sz="1600" dirty="0">
                <a:solidFill>
                  <a:schemeClr val="tx1"/>
                </a:solidFill>
              </a:rPr>
              <a:t>Geral</a:t>
            </a:r>
          </a:p>
          <a:p>
            <a:pPr marL="534988" lvl="1" indent="-261938"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pt-BR" sz="1600" dirty="0">
                <a:solidFill>
                  <a:schemeClr val="tx1"/>
                </a:solidFill>
              </a:rPr>
              <a:t>Fluxo de </a:t>
            </a:r>
            <a:r>
              <a:rPr lang="pt-BR" sz="1600" dirty="0">
                <a:solidFill>
                  <a:schemeClr val="tx1"/>
                </a:solidFill>
              </a:rPr>
              <a:t>Jogo</a:t>
            </a:r>
          </a:p>
          <a:p>
            <a:pPr marL="820738" lvl="1" indent="-285750">
              <a:buClr>
                <a:schemeClr val="accent1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</a:rPr>
              <a:t>Animação de </a:t>
            </a:r>
            <a:r>
              <a:rPr lang="pt-BR" sz="1600" dirty="0" smtClean="0">
                <a:solidFill>
                  <a:schemeClr val="tx1"/>
                </a:solidFill>
              </a:rPr>
              <a:t>Abertura</a:t>
            </a:r>
          </a:p>
          <a:p>
            <a:pPr marL="820738" lvl="1" indent="-285750">
              <a:buClr>
                <a:schemeClr val="accent1"/>
              </a:buClr>
              <a:buSzPct val="100000"/>
            </a:pPr>
            <a:r>
              <a:rPr lang="pt-BR" sz="1600" dirty="0" smtClean="0">
                <a:solidFill>
                  <a:schemeClr val="tx1"/>
                </a:solidFill>
              </a:rPr>
              <a:t>Jogada de Exemplo</a:t>
            </a:r>
          </a:p>
          <a:p>
            <a:pPr marL="820738" lvl="1" indent="-285750">
              <a:buClr>
                <a:schemeClr val="accent1"/>
              </a:buClr>
              <a:buSzPct val="100000"/>
            </a:pPr>
            <a:r>
              <a:rPr lang="pt-BR" sz="1600" i="1" dirty="0" err="1" smtClean="0">
                <a:solidFill>
                  <a:schemeClr val="tx1"/>
                </a:solidFill>
              </a:rPr>
              <a:t>Gameplay</a:t>
            </a:r>
            <a:endParaRPr lang="pt-BR" sz="1600" i="1" dirty="0" smtClean="0">
              <a:solidFill>
                <a:schemeClr val="tx1"/>
              </a:solidFill>
            </a:endParaRPr>
          </a:p>
          <a:p>
            <a:pPr marL="534988" lvl="1" indent="-261938"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pt-BR" sz="1600" dirty="0">
                <a:solidFill>
                  <a:schemeClr val="tx1"/>
                </a:solidFill>
              </a:rPr>
              <a:t>Tela </a:t>
            </a:r>
            <a:r>
              <a:rPr lang="pt-BR" sz="1600" dirty="0">
                <a:solidFill>
                  <a:schemeClr val="tx1"/>
                </a:solidFill>
              </a:rPr>
              <a:t>Principal</a:t>
            </a:r>
          </a:p>
          <a:p>
            <a:pPr marL="534988" lvl="1" indent="-261938"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pt-BR" sz="1600" dirty="0">
                <a:solidFill>
                  <a:schemeClr val="tx1"/>
                </a:solidFill>
              </a:rPr>
              <a:t>Características do </a:t>
            </a:r>
            <a:r>
              <a:rPr lang="pt-BR" sz="1600" dirty="0">
                <a:solidFill>
                  <a:schemeClr val="tx1"/>
                </a:solidFill>
              </a:rPr>
              <a:t>Tabuleiro</a:t>
            </a:r>
          </a:p>
          <a:p>
            <a:pPr marL="534988" lvl="1" indent="-261938"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pt-BR" sz="1600" dirty="0">
                <a:solidFill>
                  <a:schemeClr val="tx1"/>
                </a:solidFill>
              </a:rPr>
              <a:t>Cartas</a:t>
            </a:r>
          </a:p>
          <a:p>
            <a:pPr marL="534988" lvl="1" indent="-261938"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pt-BR" sz="1600" dirty="0">
                <a:solidFill>
                  <a:schemeClr val="tx1"/>
                </a:solidFill>
              </a:rPr>
              <a:t>Final do jogo</a:t>
            </a:r>
          </a:p>
          <a:p>
            <a:pPr marL="820738" lvl="1" indent="-285750">
              <a:buClr>
                <a:schemeClr val="accent1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</a:rPr>
              <a:t>Vitória</a:t>
            </a:r>
          </a:p>
          <a:p>
            <a:pPr marL="820738" lvl="1" indent="-285750">
              <a:buClr>
                <a:schemeClr val="accent1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</a:rPr>
              <a:t>Game Over</a:t>
            </a:r>
          </a:p>
          <a:p>
            <a:pPr marL="820738" lvl="1" indent="-285750">
              <a:buClr>
                <a:schemeClr val="accent1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</a:rPr>
              <a:t>Perfil de Formador de Opinião</a:t>
            </a:r>
          </a:p>
          <a:p>
            <a:pPr marL="820738" lvl="1" indent="-285750">
              <a:buClr>
                <a:schemeClr val="accent1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</a:rPr>
              <a:t>Arquivos para impressão</a:t>
            </a:r>
          </a:p>
          <a:p>
            <a:pPr marL="820738" lvl="1" indent="-285750">
              <a:buClr>
                <a:schemeClr val="accent1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</a:rPr>
              <a:t>Nota do </a:t>
            </a:r>
            <a:r>
              <a:rPr lang="pt-BR" sz="1600" dirty="0" smtClean="0">
                <a:solidFill>
                  <a:schemeClr val="tx1"/>
                </a:solidFill>
              </a:rPr>
              <a:t>jogador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09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Indicadores 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O indicador principal será o de Reputação. </a:t>
            </a:r>
            <a:r>
              <a:rPr lang="pt-BR" sz="1400" dirty="0" smtClean="0"/>
              <a:t>Ele </a:t>
            </a:r>
            <a:r>
              <a:rPr lang="pt-BR" sz="1400" dirty="0"/>
              <a:t>será representado por uma barra de progresso que deverá variar de vermelho a verde (-100 a 100). </a:t>
            </a:r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A Reputação será uma média de dois indicadores secundários: Mídia e Público, </a:t>
            </a:r>
            <a:r>
              <a:rPr lang="pt-BR" sz="1400" dirty="0" smtClean="0"/>
              <a:t>representados também por </a:t>
            </a:r>
            <a:r>
              <a:rPr lang="pt-BR" sz="1400" dirty="0"/>
              <a:t>barras de </a:t>
            </a:r>
            <a:r>
              <a:rPr lang="pt-BR" sz="1400" dirty="0" smtClean="0"/>
              <a:t>progresso. Estes </a:t>
            </a:r>
            <a:r>
              <a:rPr lang="pt-BR" sz="1400" dirty="0"/>
              <a:t>indicadores serão impactados pelas tomadas de decisão do jogador ao longo do jogo</a:t>
            </a:r>
            <a:r>
              <a:rPr lang="pt-B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endParaRPr lang="pt-BR" dirty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9" t="3229" r="1161" b="87086"/>
          <a:stretch/>
        </p:blipFill>
        <p:spPr>
          <a:xfrm>
            <a:off x="5732572" y="1666112"/>
            <a:ext cx="2945350" cy="7164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1" t="10978" r="779" b="73956"/>
          <a:stretch/>
        </p:blipFill>
        <p:spPr>
          <a:xfrm>
            <a:off x="5872366" y="2584480"/>
            <a:ext cx="2665762" cy="1130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88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Tabuleiro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O tabuleiro será composto por uma sequência de casas com eventos, como explicado melhor no tópico </a:t>
            </a:r>
            <a:r>
              <a:rPr lang="pt-BR" sz="1400" b="1" dirty="0"/>
              <a:t>4. Características do Tabuleiro</a:t>
            </a:r>
            <a:r>
              <a:rPr lang="pt-BR" sz="1400" dirty="0"/>
              <a:t>. </a:t>
            </a:r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O jogador não verá o tabuleiro todo de uma vez: verá apenas um trecho, que mostra as </a:t>
            </a:r>
            <a:r>
              <a:rPr lang="pt-BR" sz="1400" dirty="0"/>
              <a:t>próximas 6 </a:t>
            </a:r>
            <a:r>
              <a:rPr lang="pt-BR" sz="1400" dirty="0" smtClean="0"/>
              <a:t>casas (no mínimo) </a:t>
            </a:r>
            <a:r>
              <a:rPr lang="pt-BR" sz="1400" dirty="0"/>
              <a:t>após a posição do </a:t>
            </a:r>
            <a:r>
              <a:rPr lang="pt-BR" sz="1400" dirty="0" smtClean="0"/>
              <a:t>seu peão ou </a:t>
            </a:r>
            <a:r>
              <a:rPr lang="pt-BR" sz="1400" dirty="0"/>
              <a:t>do peão </a:t>
            </a:r>
            <a:r>
              <a:rPr lang="pt-BR" sz="1400" dirty="0" smtClean="0"/>
              <a:t>adversário, caso seja a vez dele.</a:t>
            </a:r>
          </a:p>
          <a:p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Conforme os peões se movem, a visualização do tabuleiro irá acompanhá-los.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5" y="1268760"/>
            <a:ext cx="2949574" cy="2212671"/>
          </a:xfrm>
          <a:ln>
            <a:noFill/>
          </a:ln>
        </p:spPr>
      </p:pic>
      <p:pic>
        <p:nvPicPr>
          <p:cNvPr id="7" name="Espaço Reservado para Conteúdo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5" y="3625447"/>
            <a:ext cx="2949575" cy="22126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4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Minimapa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Será uma miniatura do </a:t>
            </a:r>
            <a:r>
              <a:rPr lang="pt-BR" sz="1400" dirty="0"/>
              <a:t>tabuleiro completo, indicando a posição </a:t>
            </a:r>
            <a:r>
              <a:rPr lang="pt-BR" sz="1400" dirty="0" smtClean="0"/>
              <a:t> atual dos peões, para que o jogador saiba:</a:t>
            </a:r>
          </a:p>
          <a:p>
            <a:endParaRPr lang="pt-BR" sz="1400" dirty="0" smtClean="0"/>
          </a:p>
          <a:p>
            <a:pPr marL="788670" lvl="1" indent="-3429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400" dirty="0" smtClean="0">
                <a:solidFill>
                  <a:schemeClr val="tx1"/>
                </a:solidFill>
              </a:rPr>
              <a:t>A distância entre seu peão e o adversário;</a:t>
            </a:r>
          </a:p>
          <a:p>
            <a:pPr marL="788670" lvl="1" indent="-3429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400" dirty="0" smtClean="0">
                <a:solidFill>
                  <a:schemeClr val="tx1"/>
                </a:solidFill>
              </a:rPr>
              <a:t>Quanto falta até o final do tabuleiro.</a:t>
            </a:r>
          </a:p>
          <a:p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endParaRPr lang="pt-BR" sz="1800" dirty="0"/>
          </a:p>
          <a:p>
            <a:endParaRPr lang="pt-BR" dirty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9" t="80409" r="999" b="968"/>
          <a:stretch/>
        </p:blipFill>
        <p:spPr>
          <a:xfrm>
            <a:off x="5801307" y="1268760"/>
            <a:ext cx="2808312" cy="1152129"/>
          </a:xfrm>
          <a:prstGeom prst="rect">
            <a:avLst/>
          </a:prstGeom>
          <a:ln>
            <a:noFill/>
          </a:ln>
        </p:spPr>
      </p:pic>
      <p:pic>
        <p:nvPicPr>
          <p:cNvPr id="7" name="Espaço Reservado para Conteúdo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8" t="80473" r="1298" b="1149"/>
          <a:stretch/>
        </p:blipFill>
        <p:spPr>
          <a:xfrm>
            <a:off x="5801307" y="2420888"/>
            <a:ext cx="2808313" cy="11521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8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Peões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Haverá </a:t>
            </a:r>
            <a:r>
              <a:rPr lang="pt-BR" sz="1400" dirty="0"/>
              <a:t>dois peões sobre o tabuleiro: o peão do jogador (branco) e o peão adversário </a:t>
            </a:r>
            <a:r>
              <a:rPr lang="pt-BR" sz="1400" dirty="0" smtClean="0"/>
              <a:t>(vermelho). </a:t>
            </a:r>
            <a:r>
              <a:rPr lang="pt-BR" sz="1400" dirty="0"/>
              <a:t>Os peões andarão sobre as casas no tabuleiro conforme o valor sorteado no </a:t>
            </a:r>
            <a:r>
              <a:rPr lang="pt-BR" sz="1400" dirty="0" smtClean="0"/>
              <a:t>dado.</a:t>
            </a:r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Ao </a:t>
            </a:r>
            <a:r>
              <a:rPr lang="pt-BR" sz="1400" dirty="0"/>
              <a:t>parar sobre uma casa do tabuleiro, ocorrerá o evento indicado </a:t>
            </a:r>
            <a:r>
              <a:rPr lang="pt-BR" sz="1400" dirty="0" smtClean="0"/>
              <a:t>nela.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dirty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3" t="33577" r="32529" b="37729"/>
          <a:stretch/>
        </p:blipFill>
        <p:spPr>
          <a:xfrm>
            <a:off x="5868144" y="1556792"/>
            <a:ext cx="2664296" cy="1800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6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Dicas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 </a:t>
            </a:r>
            <a:r>
              <a:rPr lang="pt-BR" sz="1400" dirty="0"/>
              <a:t>qualquer momento o jogador poderá consultar as Cartas de Dicas que ganhou, clicando no botão “Dicas” – presente na tela. Esse botão será representado por um ícone de </a:t>
            </a:r>
            <a:r>
              <a:rPr lang="pt-BR" sz="1400" dirty="0" smtClean="0"/>
              <a:t>lâmpada.</a:t>
            </a:r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Ao </a:t>
            </a:r>
            <a:r>
              <a:rPr lang="pt-BR" sz="1400" dirty="0"/>
              <a:t>clicar, será exibido um baralho com as cartas que o jogador </a:t>
            </a:r>
            <a:r>
              <a:rPr lang="pt-BR" sz="1400" dirty="0" smtClean="0"/>
              <a:t>recebeu, separadas por cor. O </a:t>
            </a:r>
            <a:r>
              <a:rPr lang="pt-BR" sz="1400" dirty="0"/>
              <a:t>jogador poderá clicar na carta que deseja para ler a dica.</a:t>
            </a:r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  <a:p>
            <a:endParaRPr lang="pt-BR" dirty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3" t="83787" r="77613" b="1292"/>
          <a:stretch/>
        </p:blipFill>
        <p:spPr>
          <a:xfrm>
            <a:off x="6513606" y="1770206"/>
            <a:ext cx="1370762" cy="13707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Espaço Reservado para Conteúdo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5" y="3718147"/>
            <a:ext cx="2949575" cy="20272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8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Dossiê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 </a:t>
            </a:r>
            <a:r>
              <a:rPr lang="pt-BR" sz="1400" dirty="0"/>
              <a:t>qualquer momento o jogador poderá consultar as Cartas de Contexto, Sorte e Azar que conquistou, clicando no botão “Dossiê” – presente na tela. </a:t>
            </a:r>
            <a:r>
              <a:rPr lang="pt-BR" sz="1400" dirty="0" smtClean="0"/>
              <a:t>Esse </a:t>
            </a:r>
            <a:r>
              <a:rPr lang="pt-BR" sz="1400" dirty="0"/>
              <a:t>botão será representado por um ícone de pasta ou </a:t>
            </a:r>
            <a:r>
              <a:rPr lang="pt-BR" sz="1400" dirty="0" smtClean="0"/>
              <a:t>lupa.</a:t>
            </a:r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Ao clicar, será exibido um baralho com as cartas que o jogador recebeu, separadas por cor. O jogador poderá clicar na carta que deseja para ler a informação.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endParaRPr lang="pt-BR" sz="1800" dirty="0"/>
          </a:p>
          <a:p>
            <a:endParaRPr lang="pt-BR" dirty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t="83840" r="88239" b="1239"/>
          <a:stretch/>
        </p:blipFill>
        <p:spPr>
          <a:xfrm>
            <a:off x="6513606" y="1770206"/>
            <a:ext cx="1370762" cy="13707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Espaço Reservado para Conteúdo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23" y="3718147"/>
            <a:ext cx="2946579" cy="20272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8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Ajuda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 </a:t>
            </a:r>
            <a:r>
              <a:rPr lang="pt-BR" sz="1400" dirty="0"/>
              <a:t>qualquer momento o jogador poderá consultar as regras do jogo, clicando no botão “Ajuda” – presente na interface. </a:t>
            </a:r>
            <a:r>
              <a:rPr lang="pt-BR" sz="1400" dirty="0" smtClean="0"/>
              <a:t>Esse </a:t>
            </a:r>
            <a:r>
              <a:rPr lang="pt-BR" sz="1400" dirty="0"/>
              <a:t>botão será presentado por um ícone de </a:t>
            </a:r>
            <a:r>
              <a:rPr lang="pt-BR" sz="1400" dirty="0" smtClean="0"/>
              <a:t>interrogação.</a:t>
            </a:r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Ao </a:t>
            </a:r>
            <a:r>
              <a:rPr lang="pt-BR" sz="1400" dirty="0"/>
              <a:t>clicar, será exibida a Tela de Ajuda que conterá uma lista de perguntas e respostas sobre as regras do jogos.  </a:t>
            </a:r>
            <a:r>
              <a:rPr lang="pt-BR" sz="1400" dirty="0" smtClean="0"/>
              <a:t>Todas </a:t>
            </a:r>
            <a:r>
              <a:rPr lang="pt-BR" sz="1400" dirty="0"/>
              <a:t>as respostas deverão conter imagens que ajudem a ilustrar o funcionamento do jogo.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t="17216" r="85299" b="76485"/>
          <a:stretch/>
        </p:blipFill>
        <p:spPr>
          <a:xfrm>
            <a:off x="6118212" y="1698198"/>
            <a:ext cx="2161550" cy="7226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74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Principal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Ajuda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Segue </a:t>
            </a:r>
            <a:r>
              <a:rPr lang="pt-BR" sz="1400" dirty="0"/>
              <a:t>abaixo alguns exemplos de perguntas que deverão constar na Tela de Ajuda</a:t>
            </a:r>
            <a:r>
              <a:rPr lang="pt-BR" sz="1400" dirty="0" smtClean="0"/>
              <a:t>:</a:t>
            </a:r>
          </a:p>
          <a:p>
            <a:endParaRPr lang="pt-BR" sz="1400" dirty="0" smtClean="0"/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400" dirty="0" smtClean="0">
                <a:solidFill>
                  <a:schemeClr val="tx1"/>
                </a:solidFill>
              </a:rPr>
              <a:t>Qual </a:t>
            </a:r>
            <a:r>
              <a:rPr lang="pt-BR" sz="1400" dirty="0">
                <a:solidFill>
                  <a:schemeClr val="tx1"/>
                </a:solidFill>
              </a:rPr>
              <a:t>é o objetivo do jogo?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</a:rPr>
              <a:t>Quais são os indicadores do jogo?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</a:rPr>
              <a:t>Quais são as casas do tabuleiro?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</a:rPr>
              <a:t>O que é a Carta de Dica?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</a:rPr>
              <a:t>O que são as Cartas de Sorte e Azar?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</a:rPr>
              <a:t>O que é a Carta de Desafio?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</a:rPr>
              <a:t>Quando o peão adversário avança?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</a:rPr>
              <a:t>O que é o Dossiê?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</a:rPr>
              <a:t>O que são as Dicas</a:t>
            </a:r>
            <a:r>
              <a:rPr lang="pt-BR" sz="1400" dirty="0" smtClean="0">
                <a:solidFill>
                  <a:schemeClr val="tx1"/>
                </a:solidFill>
              </a:rPr>
              <a:t>?</a:t>
            </a:r>
            <a:endParaRPr lang="pt-BR" sz="1050" dirty="0"/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71" y="2564904"/>
            <a:ext cx="4197529" cy="24482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3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2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O </a:t>
            </a:r>
            <a:r>
              <a:rPr lang="pt-BR" sz="1800" dirty="0"/>
              <a:t>tabuleiro terá um percurso linear, com os seguintes elementos: </a:t>
            </a:r>
            <a:endParaRPr lang="pt-BR" sz="1800" dirty="0" smtClean="0"/>
          </a:p>
          <a:p>
            <a:endParaRPr lang="pt-BR" sz="1800" dirty="0"/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Início e Fim;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Divisão em regiões;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Casas do tabuleiro (6 tipos</a:t>
            </a:r>
            <a:r>
              <a:rPr lang="pt-BR" sz="1800" dirty="0" smtClean="0">
                <a:solidFill>
                  <a:schemeClr val="tx1"/>
                </a:solidFill>
              </a:rPr>
              <a:t>);</a:t>
            </a:r>
          </a:p>
          <a:p>
            <a:pPr lvl="1" indent="0">
              <a:spcBef>
                <a:spcPts val="600"/>
              </a:spcBef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Importante: </a:t>
            </a:r>
            <a:r>
              <a:rPr lang="pt-BR" sz="1800" dirty="0" smtClean="0"/>
              <a:t>a definição da ordem das casas (que chamamos de  “montagem </a:t>
            </a:r>
            <a:r>
              <a:rPr lang="pt-BR" sz="1800" dirty="0"/>
              <a:t>do </a:t>
            </a:r>
            <a:r>
              <a:rPr lang="pt-BR" sz="1800" dirty="0" smtClean="0"/>
              <a:t>tabuleiro”) </a:t>
            </a:r>
            <a:r>
              <a:rPr lang="pt-BR" sz="1800" dirty="0"/>
              <a:t>será definida em uma etapa posterior do projeto</a:t>
            </a:r>
            <a:r>
              <a:rPr lang="pt-BR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7223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Objetivo da Solução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2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2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30051" r="65598" b="39373"/>
          <a:stretch/>
        </p:blipFill>
        <p:spPr>
          <a:xfrm>
            <a:off x="5868144" y="1555062"/>
            <a:ext cx="2664296" cy="18019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Início e Fim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O </a:t>
            </a:r>
            <a:r>
              <a:rPr lang="pt-BR" sz="1400" dirty="0"/>
              <a:t>Início e o Fim do tabuleiro serão representados </a:t>
            </a:r>
            <a:r>
              <a:rPr lang="pt-BR" sz="1400" dirty="0" smtClean="0"/>
              <a:t>por bandeiras </a:t>
            </a:r>
            <a:r>
              <a:rPr lang="pt-BR" sz="1400" dirty="0"/>
              <a:t>de largada/chegada.  </a:t>
            </a:r>
            <a:endParaRPr lang="pt-BR" sz="1400" dirty="0" smtClean="0"/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No </a:t>
            </a:r>
            <a:r>
              <a:rPr lang="pt-BR" sz="1400" dirty="0"/>
              <a:t>começo do jogo, o peão do jogador e o peão adversário serão posicionados sobre o Início no tabuleiro</a:t>
            </a:r>
            <a:r>
              <a:rPr lang="pt-B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9177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Divisão em Regiões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O </a:t>
            </a:r>
            <a:r>
              <a:rPr lang="pt-BR" sz="1400" dirty="0"/>
              <a:t>tabuleiro deverá ser dividido em 3 regiões com cores diferentes, representando os diferentes Contextos (empresas) em que o jogador será envolvido. </a:t>
            </a:r>
            <a:endParaRPr lang="pt-BR" sz="1400" dirty="0" smtClean="0"/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Quando </a:t>
            </a:r>
            <a:r>
              <a:rPr lang="pt-BR" sz="1400" dirty="0"/>
              <a:t>o peão do jogador entrar em uma nova região, a Carta de Contexto abrirá </a:t>
            </a:r>
            <a:r>
              <a:rPr lang="pt-BR" sz="1400" dirty="0" smtClean="0"/>
              <a:t>automaticamente.</a:t>
            </a: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5" name="Espaço Reservado para Conteúdo 2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5" y="1268760"/>
            <a:ext cx="2949574" cy="2212671"/>
          </a:xfrm>
          <a:ln>
            <a:noFill/>
          </a:ln>
        </p:spPr>
      </p:pic>
      <p:pic>
        <p:nvPicPr>
          <p:cNvPr id="7" name="Espaço Reservado para Conteúdo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9" t="80409" r="999" b="968"/>
          <a:stretch/>
        </p:blipFill>
        <p:spPr>
          <a:xfrm>
            <a:off x="5801307" y="3645023"/>
            <a:ext cx="2808312" cy="11521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6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Casas do tabuleiro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Cada </a:t>
            </a:r>
            <a:r>
              <a:rPr lang="pt-BR" sz="1400" dirty="0"/>
              <a:t>casa do tabuleiro deverá ter um ícone, representando o evento daquela casa. Os tipos de casa serão citados abaixo</a:t>
            </a:r>
            <a:r>
              <a:rPr lang="pt-BR" sz="1400" dirty="0" smtClean="0"/>
              <a:t>:</a:t>
            </a:r>
          </a:p>
          <a:p>
            <a:endParaRPr lang="pt-BR" sz="1400" dirty="0"/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pt-BR" sz="1400" dirty="0" smtClean="0">
                <a:solidFill>
                  <a:schemeClr val="tx1"/>
                </a:solidFill>
              </a:rPr>
              <a:t>Casa de Desafio</a:t>
            </a:r>
            <a:endParaRPr lang="pt-BR" sz="1400" dirty="0">
              <a:solidFill>
                <a:schemeClr val="tx1"/>
              </a:solidFill>
            </a:endParaRPr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pt-BR" sz="1400" dirty="0">
                <a:solidFill>
                  <a:schemeClr val="tx1"/>
                </a:solidFill>
              </a:rPr>
              <a:t>Casa de Dica</a:t>
            </a:r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pt-BR" sz="1400" dirty="0">
                <a:solidFill>
                  <a:schemeClr val="tx1"/>
                </a:solidFill>
              </a:rPr>
              <a:t>Casa de Sorte</a:t>
            </a:r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pt-BR" sz="1400" dirty="0">
                <a:solidFill>
                  <a:schemeClr val="tx1"/>
                </a:solidFill>
              </a:rPr>
              <a:t>Casa de Azar</a:t>
            </a:r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pt-BR" sz="1400" dirty="0">
                <a:solidFill>
                  <a:schemeClr val="tx1"/>
                </a:solidFill>
              </a:rPr>
              <a:t>Casa de Dados</a:t>
            </a:r>
          </a:p>
          <a:p>
            <a:pPr marL="788670" lvl="1" indent="-3429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pt-BR" sz="1400" dirty="0">
                <a:solidFill>
                  <a:schemeClr val="tx1"/>
                </a:solidFill>
              </a:rPr>
              <a:t>Casa Livre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5" y="1268760"/>
            <a:ext cx="2949574" cy="22126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9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Casas do tabuleiro</a:t>
            </a:r>
          </a:p>
          <a:p>
            <a:endParaRPr lang="pt-BR" sz="1800" dirty="0" smtClean="0"/>
          </a:p>
          <a:p>
            <a:pPr marL="342900" lvl="0" indent="-342900">
              <a:buSzPct val="100000"/>
              <a:buAutoNum type="arabicParenR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 de Desafio</a:t>
            </a:r>
          </a:p>
          <a:p>
            <a:pPr marL="342900" lvl="0" indent="-342900">
              <a:buAutoNum type="arabicParenR"/>
            </a:pPr>
            <a:endParaRPr lang="pt-BR" sz="14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As Casas de Desafio serão representadas por um ícone de exclamação. </a:t>
            </a:r>
            <a:endParaRPr lang="pt-BR" sz="1400" dirty="0" smtClean="0"/>
          </a:p>
          <a:p>
            <a:endParaRPr lang="pt-BR" sz="1400" dirty="0"/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jogador pare nessa casa</a:t>
            </a:r>
            <a:r>
              <a:rPr lang="pt-BR" sz="1400" dirty="0" smtClean="0">
                <a:solidFill>
                  <a:schemeClr val="tx1"/>
                </a:solidFill>
              </a:rPr>
              <a:t>, o jogo abrirá </a:t>
            </a:r>
            <a:r>
              <a:rPr lang="pt-BR" sz="1400" dirty="0">
                <a:solidFill>
                  <a:schemeClr val="tx1"/>
                </a:solidFill>
              </a:rPr>
              <a:t>uma Carta de </a:t>
            </a:r>
            <a:r>
              <a:rPr lang="pt-BR" sz="1400" dirty="0" smtClean="0">
                <a:solidFill>
                  <a:schemeClr val="tx1"/>
                </a:solidFill>
              </a:rPr>
              <a:t>Desafio.  A resposta escolhida definirá a sequencia do jogo:</a:t>
            </a:r>
          </a:p>
          <a:p>
            <a:pPr marL="950278" lvl="2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sz="1400" u="sng" dirty="0">
                <a:solidFill>
                  <a:schemeClr val="tx1"/>
                </a:solidFill>
              </a:rPr>
              <a:t>Correta</a:t>
            </a:r>
            <a:r>
              <a:rPr lang="pt-BR" sz="1400" dirty="0">
                <a:solidFill>
                  <a:schemeClr val="tx1"/>
                </a:solidFill>
              </a:rPr>
              <a:t> -  o jogador poderá jogar o dado novamente;</a:t>
            </a:r>
          </a:p>
          <a:p>
            <a:pPr marL="950278" lvl="2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sz="1400" u="sng" dirty="0">
                <a:solidFill>
                  <a:schemeClr val="tx1"/>
                </a:solidFill>
              </a:rPr>
              <a:t>Mediana</a:t>
            </a:r>
            <a:r>
              <a:rPr lang="pt-BR" sz="1400" dirty="0">
                <a:solidFill>
                  <a:schemeClr val="tx1"/>
                </a:solidFill>
              </a:rPr>
              <a:t> -  o jogador poderá avançar 2 casas;</a:t>
            </a:r>
          </a:p>
          <a:p>
            <a:pPr marL="950278" lvl="2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sz="1400" u="sng" dirty="0">
                <a:solidFill>
                  <a:schemeClr val="tx1"/>
                </a:solidFill>
              </a:rPr>
              <a:t>Incorreta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/>
              <a:t>-</a:t>
            </a:r>
            <a:r>
              <a:rPr lang="pt-BR" sz="1400" dirty="0" smtClean="0">
                <a:solidFill>
                  <a:schemeClr val="tx1"/>
                </a:solidFill>
              </a:rPr>
              <a:t> o peão adversário avança 2 casas.</a:t>
            </a:r>
            <a:endParaRPr lang="pt-BR" sz="1400" dirty="0">
              <a:solidFill>
                <a:schemeClr val="tx1"/>
              </a:solidFill>
            </a:endParaRPr>
          </a:p>
          <a:p>
            <a:pPr marL="630238" lvl="1" indent="-285750">
              <a:buClr>
                <a:schemeClr val="accent1"/>
              </a:buClr>
              <a:buSzPct val="100000"/>
            </a:pPr>
            <a:endParaRPr lang="pt-BR" sz="1400" dirty="0">
              <a:solidFill>
                <a:schemeClr val="tx1"/>
              </a:solidFill>
            </a:endParaRPr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 smtClean="0">
                <a:solidFill>
                  <a:schemeClr val="tx1"/>
                </a:solidFill>
              </a:rPr>
              <a:t>Após </a:t>
            </a:r>
            <a:r>
              <a:rPr lang="pt-BR" sz="1400" dirty="0">
                <a:solidFill>
                  <a:schemeClr val="tx1"/>
                </a:solidFill>
              </a:rPr>
              <a:t>responder o desafio, essa casa será substituída por uma Casa de Dados</a:t>
            </a:r>
            <a:r>
              <a:rPr lang="pt-BR" sz="1400" dirty="0" smtClean="0">
                <a:solidFill>
                  <a:schemeClr val="tx1"/>
                </a:solidFill>
              </a:rPr>
              <a:t>.</a:t>
            </a:r>
          </a:p>
          <a:p>
            <a:pPr marL="630238" lvl="1" indent="-285750">
              <a:buClr>
                <a:schemeClr val="accent1"/>
              </a:buClr>
              <a:buSzPct val="100000"/>
            </a:pPr>
            <a:endParaRPr lang="pt-BR" sz="1400" dirty="0">
              <a:solidFill>
                <a:schemeClr val="tx1"/>
              </a:solidFill>
            </a:endParaRPr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peão adversário pare nessa casa, não ocorrerá nada.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2" t="36728" r="57810" b="34578"/>
          <a:stretch/>
        </p:blipFill>
        <p:spPr>
          <a:xfrm>
            <a:off x="5868144" y="2204864"/>
            <a:ext cx="2664296" cy="1800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21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Casas do tabuleiro</a:t>
            </a:r>
          </a:p>
          <a:p>
            <a:endParaRPr lang="pt-BR" sz="1800" dirty="0" smtClean="0"/>
          </a:p>
          <a:p>
            <a:pPr marL="342900" indent="-342900">
              <a:buSzPct val="100000"/>
              <a:buFont typeface="+mj-lt"/>
              <a:buAutoNum type="arabicParenR" startAt="2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 de Dica</a:t>
            </a:r>
          </a:p>
          <a:p>
            <a:endParaRPr lang="pt-BR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As Casas de Dica serão representadas por um ícone de lâmpada. </a:t>
            </a:r>
            <a:endParaRPr lang="pt-BR" sz="1400" dirty="0" smtClean="0"/>
          </a:p>
          <a:p>
            <a:endParaRPr lang="pt-BR" sz="1400" dirty="0"/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jogador pare nessa casa, o jogo abrirá uma Carta de Dica.</a:t>
            </a:r>
          </a:p>
          <a:p>
            <a:pPr marL="630238" lvl="1" indent="-285750">
              <a:buClr>
                <a:schemeClr val="accent1"/>
              </a:buClr>
              <a:buSzPct val="100000"/>
            </a:pPr>
            <a:endParaRPr lang="pt-BR" sz="1400" dirty="0">
              <a:solidFill>
                <a:schemeClr val="tx1"/>
              </a:solidFill>
            </a:endParaRPr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peão adversário pare nessa casa, não ocorrerá nada.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 smtClean="0"/>
          </a:p>
          <a:p>
            <a:endParaRPr lang="pt-BR" sz="1400" dirty="0"/>
          </a:p>
          <a:p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3" t="35581" r="15619" b="35725"/>
          <a:stretch/>
        </p:blipFill>
        <p:spPr>
          <a:xfrm>
            <a:off x="5868144" y="2204864"/>
            <a:ext cx="2664296" cy="1800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37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Casas do tabuleiro</a:t>
            </a:r>
          </a:p>
          <a:p>
            <a:endParaRPr lang="pt-BR" sz="1800" dirty="0" smtClean="0"/>
          </a:p>
          <a:p>
            <a:pPr marL="342900" indent="-342900">
              <a:buSzPct val="100000"/>
              <a:buFont typeface="+mj-lt"/>
              <a:buAutoNum type="arabicParenR" startAt="3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 de Sorte</a:t>
            </a:r>
          </a:p>
          <a:p>
            <a:endParaRPr lang="pt-BR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As </a:t>
            </a:r>
            <a:r>
              <a:rPr lang="pt-BR" sz="1400" dirty="0"/>
              <a:t>Casas de Sorte serão representadas por um ícone de trevo de quatro folhas. </a:t>
            </a:r>
            <a:endParaRPr lang="pt-BR" sz="1400" dirty="0" smtClean="0"/>
          </a:p>
          <a:p>
            <a:endParaRPr lang="pt-BR" sz="1400" dirty="0"/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jogador pare nessa casa, o jogo abrirá uma Carta de Sorte.  Em seguida, o peão do jogador avançará 2 casas.</a:t>
            </a:r>
          </a:p>
          <a:p>
            <a:pPr marL="630238" lvl="1" indent="-285750">
              <a:buClr>
                <a:schemeClr val="accent1"/>
              </a:buClr>
              <a:buSzPct val="100000"/>
            </a:pPr>
            <a:endParaRPr lang="pt-BR" sz="1400" dirty="0">
              <a:solidFill>
                <a:schemeClr val="tx1"/>
              </a:solidFill>
            </a:endParaRPr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peão adversário pare nessa casa, não ocorrerá nada.</a:t>
            </a:r>
          </a:p>
          <a:p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6" t="37876" r="4426" b="33430"/>
          <a:stretch/>
        </p:blipFill>
        <p:spPr>
          <a:xfrm>
            <a:off x="5868144" y="2204864"/>
            <a:ext cx="2664296" cy="1800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18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2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9" t="37252" r="3940" b="33645"/>
          <a:stretch/>
        </p:blipFill>
        <p:spPr>
          <a:xfrm>
            <a:off x="5868144" y="2201167"/>
            <a:ext cx="2664296" cy="1800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Casas do tabuleiro</a:t>
            </a:r>
          </a:p>
          <a:p>
            <a:endParaRPr lang="pt-BR" sz="1800" dirty="0" smtClean="0"/>
          </a:p>
          <a:p>
            <a:pPr marL="342900" indent="-342900">
              <a:buSzPct val="100000"/>
              <a:buFont typeface="+mj-lt"/>
              <a:buAutoNum type="arabicParenR" startAt="4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 de Azar</a:t>
            </a:r>
          </a:p>
          <a:p>
            <a:endParaRPr lang="pt-BR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As </a:t>
            </a:r>
            <a:r>
              <a:rPr lang="pt-BR" sz="1400" dirty="0"/>
              <a:t>Casas de Azar serão representadas por um ícone de trevo com uma folha caindo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jogador pare nessa casa, o jogo abrirá uma Carta de </a:t>
            </a:r>
            <a:r>
              <a:rPr lang="pt-BR" sz="1400" dirty="0" smtClean="0">
                <a:solidFill>
                  <a:schemeClr val="tx1"/>
                </a:solidFill>
              </a:rPr>
              <a:t>Azar. Em </a:t>
            </a:r>
            <a:r>
              <a:rPr lang="pt-BR" sz="1400" dirty="0">
                <a:solidFill>
                  <a:schemeClr val="tx1"/>
                </a:solidFill>
              </a:rPr>
              <a:t>seguida, o peão o jogador voltará 1 casa. </a:t>
            </a:r>
          </a:p>
          <a:p>
            <a:pPr marL="630238" lvl="1" indent="-285750">
              <a:buClr>
                <a:schemeClr val="accent1"/>
              </a:buClr>
              <a:buSzPct val="100000"/>
            </a:pPr>
            <a:endParaRPr lang="pt-BR" sz="1400" dirty="0">
              <a:solidFill>
                <a:schemeClr val="tx1"/>
              </a:solidFill>
            </a:endParaRPr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peão adversário pare nessa casa, não ocorrerá nada.</a:t>
            </a:r>
          </a:p>
          <a:p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7158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Casas do tabuleiro</a:t>
            </a:r>
          </a:p>
          <a:p>
            <a:endParaRPr lang="pt-BR" sz="1800" dirty="0" smtClean="0"/>
          </a:p>
          <a:p>
            <a:pPr marL="342900" indent="-342900">
              <a:buSzPct val="100000"/>
              <a:buFont typeface="+mj-lt"/>
              <a:buAutoNum type="arabicParenR" startAt="5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 de Dados</a:t>
            </a:r>
          </a:p>
          <a:p>
            <a:endParaRPr lang="pt-BR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As </a:t>
            </a:r>
            <a:r>
              <a:rPr lang="pt-BR" sz="1400" dirty="0"/>
              <a:t>Casas de Dados serão representados por um ícone de dado. </a:t>
            </a:r>
            <a:endParaRPr lang="pt-BR" sz="1400" dirty="0" smtClean="0"/>
          </a:p>
          <a:p>
            <a:endParaRPr lang="pt-BR" sz="1400" dirty="0"/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jogador pare nessa casa, ele poderá jogar o dado novamente. </a:t>
            </a:r>
          </a:p>
          <a:p>
            <a:pPr marL="630238" lvl="1" indent="-285750">
              <a:buClr>
                <a:schemeClr val="accent1"/>
              </a:buClr>
              <a:buSzPct val="100000"/>
            </a:pPr>
            <a:endParaRPr lang="pt-BR" sz="1400" dirty="0">
              <a:solidFill>
                <a:schemeClr val="tx1"/>
              </a:solidFill>
            </a:endParaRPr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peão adversário pare nessa casa, não ocorrerá nada.</a:t>
            </a:r>
          </a:p>
          <a:p>
            <a:pPr lvl="0"/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4" t="37876" r="48338" b="33430"/>
          <a:stretch/>
        </p:blipFill>
        <p:spPr>
          <a:xfrm>
            <a:off x="5868144" y="2204864"/>
            <a:ext cx="2664296" cy="1800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7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Características do Tabuleiro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Casas do tabuleiro</a:t>
            </a:r>
          </a:p>
          <a:p>
            <a:endParaRPr lang="pt-BR" sz="1800" dirty="0" smtClean="0"/>
          </a:p>
          <a:p>
            <a:pPr marL="342900" indent="-342900">
              <a:buSzPct val="100000"/>
              <a:buFont typeface="+mj-lt"/>
              <a:buAutoNum type="arabicParenR" startAt="6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Casa Livre</a:t>
            </a:r>
          </a:p>
          <a:p>
            <a:endParaRPr lang="pt-BR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As </a:t>
            </a:r>
            <a:r>
              <a:rPr lang="pt-BR" sz="1400" dirty="0"/>
              <a:t>Casas Livres serão similares as outras casas, porém sem um ícone. </a:t>
            </a:r>
            <a:endParaRPr lang="pt-BR" sz="1400" dirty="0" smtClean="0"/>
          </a:p>
          <a:p>
            <a:pPr marL="344488" lvl="1" indent="0">
              <a:buClr>
                <a:schemeClr val="accent1"/>
              </a:buClr>
              <a:buSzPct val="100000"/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dirty="0">
                <a:solidFill>
                  <a:schemeClr val="tx1"/>
                </a:solidFill>
              </a:rPr>
              <a:t>Caso o jogador ou o peão adversário parem nessa casa não ocorrerá nada.</a:t>
            </a:r>
          </a:p>
          <a:p>
            <a:pPr lvl="0"/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5" name="Espaço Reservado para Conteúdo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t="32137" r="27674" b="39169"/>
          <a:stretch/>
        </p:blipFill>
        <p:spPr>
          <a:xfrm>
            <a:off x="5868144" y="2204864"/>
            <a:ext cx="2664296" cy="1800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8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Cartas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0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da Solução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Sensibilizar </a:t>
            </a:r>
            <a:r>
              <a:rPr lang="pt-BR" sz="1800" dirty="0"/>
              <a:t>os jogadores quanto a importância e os impactos de suas ações na imagem e reputação da empresa</a:t>
            </a:r>
            <a:r>
              <a:rPr lang="pt-BR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Para isso, o </a:t>
            </a:r>
            <a:r>
              <a:rPr lang="pt-BR" sz="1800" dirty="0" smtClean="0"/>
              <a:t>jogo:</a:t>
            </a:r>
          </a:p>
          <a:p>
            <a:pPr marL="788670" lvl="1" indent="-3429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800" dirty="0" smtClean="0">
                <a:solidFill>
                  <a:schemeClr val="tx1"/>
                </a:solidFill>
              </a:rPr>
              <a:t>Apresentará </a:t>
            </a:r>
            <a:r>
              <a:rPr lang="pt-BR" sz="1800" dirty="0">
                <a:solidFill>
                  <a:schemeClr val="tx1"/>
                </a:solidFill>
              </a:rPr>
              <a:t>situações que exemplificam a relação entre os colaboradores e a imagem da </a:t>
            </a:r>
            <a:r>
              <a:rPr lang="pt-BR" sz="1800" dirty="0" smtClean="0">
                <a:solidFill>
                  <a:schemeClr val="tx1"/>
                </a:solidFill>
              </a:rPr>
              <a:t>empresa.</a:t>
            </a:r>
          </a:p>
          <a:p>
            <a:pPr marL="788670" lvl="1" indent="-3429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800" dirty="0" smtClean="0">
                <a:solidFill>
                  <a:schemeClr val="tx1"/>
                </a:solidFill>
              </a:rPr>
              <a:t>Dará </a:t>
            </a:r>
            <a:r>
              <a:rPr lang="pt-BR" sz="1800" dirty="0">
                <a:solidFill>
                  <a:schemeClr val="tx1"/>
                </a:solidFill>
              </a:rPr>
              <a:t>informações e dicas sobre como lidar com situações de risco.</a:t>
            </a:r>
          </a:p>
          <a:p>
            <a:pPr>
              <a:buClr>
                <a:srgbClr val="0070C0"/>
              </a:buClr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0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Os </a:t>
            </a:r>
            <a:r>
              <a:rPr lang="pt-BR" sz="1800" dirty="0"/>
              <a:t>eventos do jogo serão apresentado por meio de cartas. Teremos as seguintes cartas: </a:t>
            </a:r>
          </a:p>
          <a:p>
            <a:endParaRPr lang="pt-BR" sz="1800" dirty="0"/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 smtClean="0">
                <a:solidFill>
                  <a:schemeClr val="tx1"/>
                </a:solidFill>
              </a:rPr>
              <a:t>Carta </a:t>
            </a:r>
            <a:r>
              <a:rPr lang="pt-BR" sz="1800" dirty="0">
                <a:solidFill>
                  <a:schemeClr val="tx1"/>
                </a:solidFill>
              </a:rPr>
              <a:t>de Contexto;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Carta de Desafio;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Carta de Dica;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Carta de Sorte;</a:t>
            </a:r>
          </a:p>
          <a:p>
            <a:pPr marL="73152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1"/>
                </a:solidFill>
              </a:rPr>
              <a:t>Carta de Azar;</a:t>
            </a:r>
          </a:p>
          <a:p>
            <a:pPr lvl="1" indent="0">
              <a:spcBef>
                <a:spcPts val="600"/>
              </a:spcBef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442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Carta de Contexto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As </a:t>
            </a:r>
            <a:r>
              <a:rPr lang="pt-BR" sz="1400" dirty="0"/>
              <a:t>Cartas de Contexto apresentarão uma definição da empresa em que o jogador será envolvido naquele momento. </a:t>
            </a:r>
            <a:endParaRPr lang="pt-BR" sz="1400" dirty="0" smtClean="0"/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Ao </a:t>
            </a:r>
            <a:r>
              <a:rPr lang="pt-BR" sz="1400" dirty="0"/>
              <a:t>todo haverá 3 Cartas de Contexto no jogo. Cada carta terá uma cor, relacionada a região do tabuleiro em que aquele contexto será trabalhado. </a:t>
            </a:r>
            <a:endParaRPr lang="pt-BR" sz="1400" dirty="0" smtClean="0"/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Todas </a:t>
            </a:r>
            <a:r>
              <a:rPr lang="pt-BR" sz="1400" dirty="0"/>
              <a:t>as </a:t>
            </a:r>
            <a:r>
              <a:rPr lang="pt-BR" sz="1400" dirty="0" smtClean="0"/>
              <a:t>Cartas </a:t>
            </a:r>
            <a:r>
              <a:rPr lang="pt-BR" sz="1400" dirty="0"/>
              <a:t>de Contexto serão guardadas no Dossiê </a:t>
            </a:r>
            <a:r>
              <a:rPr lang="pt-BR" sz="1400" dirty="0" smtClean="0"/>
              <a:t>para </a:t>
            </a:r>
            <a:r>
              <a:rPr lang="pt-BR" sz="1400" dirty="0"/>
              <a:t>que o jogador possa consultá-las em outro momento.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56" y="1731451"/>
            <a:ext cx="2786113" cy="3755461"/>
          </a:xfrm>
        </p:spPr>
      </p:pic>
    </p:spTree>
    <p:extLst>
      <p:ext uri="{BB962C8B-B14F-4D97-AF65-F5344CB8AC3E}">
        <p14:creationId xmlns:p14="http://schemas.microsoft.com/office/powerpoint/2010/main" val="6145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Carta de Desafio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As </a:t>
            </a:r>
            <a:r>
              <a:rPr lang="pt-BR" sz="1400" dirty="0"/>
              <a:t>Cartas de Desafio serão representadas por um ícone de exclamação, similar a Casa de Desafio presente no tabuleiro. A sua cor deverá variar conforme o contexto a que </a:t>
            </a:r>
            <a:r>
              <a:rPr lang="pt-BR" sz="1400" dirty="0" smtClean="0"/>
              <a:t>pertencem.</a:t>
            </a:r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Ao </a:t>
            </a:r>
            <a:r>
              <a:rPr lang="pt-BR" sz="1400" dirty="0"/>
              <a:t>todo haverá 9 Cartas de Desafio, sendo 3 para cada Contexto (empresa) trabalhado.  </a:t>
            </a:r>
            <a:endParaRPr lang="pt-BR" sz="1400" dirty="0" smtClean="0"/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Elas </a:t>
            </a:r>
            <a:r>
              <a:rPr lang="pt-BR" sz="1400" dirty="0"/>
              <a:t>apresentarão situações que colocaram em risco a reputação da empresa apresentada no contexto. </a:t>
            </a:r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Diante </a:t>
            </a:r>
            <a:r>
              <a:rPr lang="pt-BR" sz="1400" dirty="0"/>
              <a:t>desse desafio, o jogador deverá escolher a melhor solução. Haverá três opções de resposta: 1 correta, 1 mediana e 1 incorreta.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(continua...)</a:t>
            </a: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56" y="1676582"/>
            <a:ext cx="2786113" cy="3865199"/>
          </a:xfrm>
        </p:spPr>
      </p:pic>
    </p:spTree>
    <p:extLst>
      <p:ext uri="{BB962C8B-B14F-4D97-AF65-F5344CB8AC3E}">
        <p14:creationId xmlns:p14="http://schemas.microsoft.com/office/powerpoint/2010/main" val="33180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Carta de Desafio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Ao </a:t>
            </a:r>
            <a:r>
              <a:rPr lang="pt-BR" sz="1400" dirty="0"/>
              <a:t>escolher uma opção, o jogador verá um feedback visual indicando qual seria a melhor resposta e o impacto da sua decisão nos indicadores de Reputação, Mídia e Público. </a:t>
            </a:r>
            <a:endParaRPr lang="pt-BR" sz="1400" dirty="0" smtClean="0"/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Em </a:t>
            </a:r>
            <a:r>
              <a:rPr lang="pt-BR" sz="1400" dirty="0"/>
              <a:t>seguida, ocorrerá</a:t>
            </a:r>
            <a:r>
              <a:rPr lang="pt-BR" sz="1400" dirty="0" smtClean="0"/>
              <a:t>:</a:t>
            </a:r>
          </a:p>
          <a:p>
            <a:endParaRPr lang="pt-BR" sz="1400" dirty="0"/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u="sng" dirty="0">
                <a:solidFill>
                  <a:schemeClr val="tx1"/>
                </a:solidFill>
              </a:rPr>
              <a:t>Correta</a:t>
            </a:r>
            <a:r>
              <a:rPr lang="pt-BR" sz="1400" dirty="0">
                <a:solidFill>
                  <a:schemeClr val="tx1"/>
                </a:solidFill>
              </a:rPr>
              <a:t> -  o jogador poderá jogar o dado novamente;</a:t>
            </a:r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u="sng" dirty="0">
                <a:solidFill>
                  <a:schemeClr val="tx1"/>
                </a:solidFill>
              </a:rPr>
              <a:t>Mediana</a:t>
            </a:r>
            <a:r>
              <a:rPr lang="pt-BR" sz="1400" dirty="0">
                <a:solidFill>
                  <a:schemeClr val="tx1"/>
                </a:solidFill>
              </a:rPr>
              <a:t> -  o jogador poderá avançar 2 casas;</a:t>
            </a:r>
          </a:p>
          <a:p>
            <a:pPr marL="630238" lvl="1" indent="-285750">
              <a:buClr>
                <a:schemeClr val="accent1"/>
              </a:buClr>
              <a:buSzPct val="100000"/>
            </a:pPr>
            <a:r>
              <a:rPr lang="pt-BR" sz="1400" u="sng" dirty="0" smtClean="0">
                <a:solidFill>
                  <a:schemeClr val="tx1"/>
                </a:solidFill>
              </a:rPr>
              <a:t>Incorreta</a:t>
            </a:r>
            <a:r>
              <a:rPr lang="pt-BR" sz="1400" dirty="0">
                <a:solidFill>
                  <a:schemeClr val="tx1"/>
                </a:solidFill>
              </a:rPr>
              <a:t> - o peão adversário avança 2 casas.</a:t>
            </a:r>
          </a:p>
          <a:p>
            <a:pPr marL="630238" lvl="1" indent="-285750">
              <a:buClr>
                <a:schemeClr val="accent1"/>
              </a:buClr>
              <a:buSzPct val="100000"/>
            </a:pPr>
            <a:endParaRPr lang="pt-BR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Em seguida, uma Carta Dica sobre o tema abordado abrirá automaticamente.</a:t>
            </a:r>
            <a:r>
              <a:rPr lang="pt-BR" sz="1800" b="1" dirty="0"/>
              <a:t/>
            </a:r>
            <a:br>
              <a:rPr lang="pt-BR" sz="1800" b="1" dirty="0"/>
            </a:b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56" y="1679630"/>
            <a:ext cx="2786113" cy="3859102"/>
          </a:xfrm>
        </p:spPr>
      </p:pic>
    </p:spTree>
    <p:extLst>
      <p:ext uri="{BB962C8B-B14F-4D97-AF65-F5344CB8AC3E}">
        <p14:creationId xmlns:p14="http://schemas.microsoft.com/office/powerpoint/2010/main" val="30427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Carta de Dica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As </a:t>
            </a:r>
            <a:r>
              <a:rPr lang="pt-BR" sz="1400" dirty="0"/>
              <a:t>Cartas de Dica serão representadas por um ícone de lâmpada, similar a Casa de Dica presente no tabuleiro. A sua cor também deverá variar conforme o contexto a que pertencem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Ao todo </a:t>
            </a:r>
            <a:r>
              <a:rPr lang="pt-BR" sz="1400" dirty="0" smtClean="0"/>
              <a:t>haverá: </a:t>
            </a:r>
            <a:r>
              <a:rPr lang="pt-BR" sz="1400" dirty="0"/>
              <a:t>6 Cartas de Dica, sendo 2 para cada Contexto (empresa) </a:t>
            </a:r>
            <a:r>
              <a:rPr lang="pt-BR" sz="1400" dirty="0" smtClean="0"/>
              <a:t>trabalhado; mais 9 Cartas, sendo 1 para cada Desafio.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Elas </a:t>
            </a:r>
            <a:r>
              <a:rPr lang="pt-BR" sz="1400" dirty="0"/>
              <a:t>conterão informações sobre como lidar com os riscos apresentados no contexto atual. </a:t>
            </a:r>
            <a:endParaRPr lang="pt-BR" sz="1400" dirty="0" smtClean="0"/>
          </a:p>
          <a:p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/>
              <a:t>Todas as Dicas serão guardadas em Dicas </a:t>
            </a:r>
            <a:r>
              <a:rPr lang="pt-BR" sz="1400" dirty="0" smtClean="0"/>
              <a:t>para </a:t>
            </a:r>
            <a:r>
              <a:rPr lang="pt-BR" sz="1400" dirty="0"/>
              <a:t>que o jogador possa consultá-las em outro momento.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56" y="1731451"/>
            <a:ext cx="2786113" cy="3755461"/>
          </a:xfrm>
        </p:spPr>
      </p:pic>
    </p:spTree>
    <p:extLst>
      <p:ext uri="{BB962C8B-B14F-4D97-AF65-F5344CB8AC3E}">
        <p14:creationId xmlns:p14="http://schemas.microsoft.com/office/powerpoint/2010/main" val="36672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Cartas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Carta de Sorte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As </a:t>
            </a:r>
            <a:r>
              <a:rPr lang="pt-BR" sz="1400" dirty="0"/>
              <a:t>Cartas de Sorte serão representadas por um ícone de trevo de quatro folhas, similar a Casa de Sorte presente no tabuleiro. A sua cor também deverá variar conforme o contexto a que pertencem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Ao </a:t>
            </a:r>
            <a:r>
              <a:rPr lang="pt-BR" sz="1400" dirty="0"/>
              <a:t>todo haverá 6 Cartas de Sorte, sendo 2 para cada Contexto (empresa) trabalhado.  </a:t>
            </a:r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Elas </a:t>
            </a:r>
            <a:r>
              <a:rPr lang="pt-BR" sz="1400" dirty="0"/>
              <a:t>apresentarão uma pequena notícia positiva relacionada ao contexto atual. </a:t>
            </a:r>
            <a:endParaRPr lang="pt-BR" sz="1400" dirty="0" smtClean="0"/>
          </a:p>
          <a:p>
            <a:endParaRPr lang="pt-BR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400" dirty="0" smtClean="0"/>
              <a:t>Todas </a:t>
            </a:r>
            <a:r>
              <a:rPr lang="pt-BR" sz="1400" dirty="0"/>
              <a:t>as </a:t>
            </a:r>
            <a:r>
              <a:rPr lang="pt-BR" sz="1400" dirty="0" smtClean="0"/>
              <a:t>Cartas </a:t>
            </a:r>
            <a:r>
              <a:rPr lang="pt-BR" sz="1400" dirty="0"/>
              <a:t>de Sorte serão guardadas no Dossiê (ver tópico V. Tela Principal) para que o jogador possa consultá-las em outro momento.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56" y="1731451"/>
            <a:ext cx="2786113" cy="3755461"/>
          </a:xfrm>
        </p:spPr>
      </p:pic>
    </p:spTree>
    <p:extLst>
      <p:ext uri="{BB962C8B-B14F-4D97-AF65-F5344CB8AC3E}">
        <p14:creationId xmlns:p14="http://schemas.microsoft.com/office/powerpoint/2010/main" val="4843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9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Vitória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7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Fim do Jogo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Vitória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Ao chegar ao fim do tabuleiro sem que o “Fator de Risco” tenha alcançado o seu peão, o jogador vence o jogo.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Nesse momento, ocorrerá uma animação de vitória. </a:t>
            </a: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Em </a:t>
            </a:r>
            <a:r>
              <a:rPr lang="pt-BR" sz="1800" dirty="0"/>
              <a:t>seguida, surgirá uma mensagem de parabenização, convidando o jogador a conhecer o seu Perfil de Formador de Opinião.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5228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Game 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6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smtClean="0"/>
              <a:t>High Concept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1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Fim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Game Over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Caso o “Fator de Risco” alcance o peão do jogador, o jogo acaba e o jogador poderá jogar novamente.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Nesse </a:t>
            </a:r>
            <a:r>
              <a:rPr lang="pt-BR" sz="1800" dirty="0"/>
              <a:t>momento, ocorrerá uma animação de derrota com o peão do jogador caindo. </a:t>
            </a: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Em </a:t>
            </a:r>
            <a:r>
              <a:rPr lang="pt-BR" sz="1800" dirty="0"/>
              <a:t>seguida, surgirá uma mensagem informando que o jogador poderá jogar novamente e instruindo-o a rever as decisões tomadas anteriormente.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990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Perfi</a:t>
            </a:r>
            <a:r>
              <a:rPr lang="pt-BR" dirty="0" smtClean="0"/>
              <a:t>l de Formador de Opinião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Fim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Perfil de Formador de Opinião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Haverá 3 perfis diferentes de Formador de Opinião. Esses perfis serão baseados no nível de acerto do jogo, podendo variar entre: ótimo, bom e regular.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De acordo com a pontuação obtida no indicador de Reputação, o jogador será categorizado em um dos perfis.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5434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Arquivos para Impressão</a:t>
            </a:r>
          </a:p>
        </p:txBody>
      </p:sp>
    </p:spTree>
    <p:extLst>
      <p:ext uri="{BB962C8B-B14F-4D97-AF65-F5344CB8AC3E}">
        <p14:creationId xmlns:p14="http://schemas.microsoft.com/office/powerpoint/2010/main" val="9573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Fim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Arquivos para Impressão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Ao final do jogo, o jogador poderá imprimir o seu Perfil de Formador de Opinião e todas as Dicas disponibilizadas no jogo para que possa consultá-las em outro momento.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789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Final do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Nota do Jogador</a:t>
            </a:r>
          </a:p>
        </p:txBody>
      </p:sp>
    </p:spTree>
    <p:extLst>
      <p:ext uri="{BB962C8B-B14F-4D97-AF65-F5344CB8AC3E}">
        <p14:creationId xmlns:p14="http://schemas.microsoft.com/office/powerpoint/2010/main" val="37401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Fim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Nota do Jogador</a:t>
            </a:r>
          </a:p>
          <a:p>
            <a:endParaRPr lang="pt-BR" sz="18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A pontuação obtida no indicador de Reputação também será convertida em uma nota de 0 a 100 que será enviada para o LMS da empresa.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3016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High Concept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 smtClean="0"/>
              <a:t>O </a:t>
            </a:r>
            <a:r>
              <a:rPr lang="pt-BR" sz="1800" dirty="0"/>
              <a:t>jogador é o principal representante de uma grande Holding e seu objetivo é manter a boa reputação do grupo que representa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Para isso, ele deverá percorrer um tabuleiro enfrentando desafios que põe em risco a reputação de suas empresas. Ele também deverá se manter distante do seu adversário - o “Fator de Risco”, que estará perseguindo o seu peão. </a:t>
            </a:r>
            <a:endParaRPr lang="pt-BR" sz="1800" dirty="0" smtClean="0"/>
          </a:p>
          <a:p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dirty="0"/>
              <a:t>Quanto mais tomadas de decisão o jogador acertar, melhor será a reputação de suas empresas e mais distante ele ficará do “Fator de Risco</a:t>
            </a:r>
            <a:r>
              <a:rPr lang="pt-BR" sz="1800" dirty="0" smtClean="0"/>
              <a:t>”.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6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Geral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8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Geral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 anchor="t">
            <a:noAutofit/>
          </a:bodyPr>
          <a:lstStyle/>
          <a:p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b="1" dirty="0" smtClean="0"/>
              <a:t>Solução:</a:t>
            </a:r>
            <a:r>
              <a:rPr lang="pt-BR" sz="1800" dirty="0" smtClean="0"/>
              <a:t> </a:t>
            </a:r>
            <a:r>
              <a:rPr lang="pt-BR" sz="1800" dirty="0"/>
              <a:t>um jogo em </a:t>
            </a:r>
            <a:r>
              <a:rPr lang="pt-BR" sz="1800" i="1" dirty="0" smtClean="0"/>
              <a:t>Flash</a:t>
            </a:r>
            <a:r>
              <a:rPr lang="pt-BR" sz="1800" dirty="0" smtClean="0"/>
              <a:t>, disponibilizado em </a:t>
            </a:r>
            <a:r>
              <a:rPr lang="pt-BR" sz="1800" dirty="0"/>
              <a:t>plataforma LMS</a:t>
            </a:r>
            <a:r>
              <a:rPr lang="pt-BR" sz="1800" dirty="0" smtClean="0"/>
              <a:t>.</a:t>
            </a:r>
          </a:p>
          <a:p>
            <a:endParaRPr lang="pt-B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b="1" dirty="0" smtClean="0"/>
              <a:t>Tempo de aplicação:</a:t>
            </a:r>
            <a:r>
              <a:rPr lang="pt-BR" sz="1800" dirty="0" smtClean="0"/>
              <a:t> </a:t>
            </a:r>
            <a:r>
              <a:rPr lang="pt-BR" sz="1800" dirty="0"/>
              <a:t>40 </a:t>
            </a:r>
            <a:r>
              <a:rPr lang="pt-BR" sz="1800" dirty="0" smtClean="0"/>
              <a:t>minutos.</a:t>
            </a:r>
          </a:p>
          <a:p>
            <a:endParaRPr lang="pt-BR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b="1" dirty="0" smtClean="0"/>
              <a:t>Relatório:</a:t>
            </a:r>
            <a:r>
              <a:rPr lang="pt-BR" sz="1800" dirty="0" smtClean="0"/>
              <a:t> ao </a:t>
            </a:r>
            <a:r>
              <a:rPr lang="pt-BR" sz="1800" dirty="0"/>
              <a:t>final da aplicação, o jogador poderá </a:t>
            </a:r>
            <a:r>
              <a:rPr lang="pt-BR" sz="1800" dirty="0" smtClean="0"/>
              <a:t>imprimir:</a:t>
            </a:r>
          </a:p>
          <a:p>
            <a:pPr marL="788670" lvl="1" indent="-3429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800" dirty="0" smtClean="0">
                <a:solidFill>
                  <a:schemeClr val="tx1"/>
                </a:solidFill>
              </a:rPr>
              <a:t>Seu </a:t>
            </a:r>
            <a:r>
              <a:rPr lang="pt-BR" sz="1800" dirty="0">
                <a:solidFill>
                  <a:schemeClr val="tx1"/>
                </a:solidFill>
              </a:rPr>
              <a:t>perfil de Formador de </a:t>
            </a:r>
            <a:r>
              <a:rPr lang="pt-BR" sz="1800" dirty="0" smtClean="0">
                <a:solidFill>
                  <a:schemeClr val="tx1"/>
                </a:solidFill>
              </a:rPr>
              <a:t>Opinião, gerado </a:t>
            </a:r>
            <a:r>
              <a:rPr lang="pt-BR" sz="1800" dirty="0">
                <a:solidFill>
                  <a:schemeClr val="tx1"/>
                </a:solidFill>
              </a:rPr>
              <a:t>conforme o seu </a:t>
            </a:r>
            <a:r>
              <a:rPr lang="pt-BR" sz="1800" dirty="0" smtClean="0">
                <a:solidFill>
                  <a:schemeClr val="tx1"/>
                </a:solidFill>
              </a:rPr>
              <a:t>desempenho;</a:t>
            </a:r>
          </a:p>
          <a:p>
            <a:pPr marL="788670" lvl="1" indent="-3429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800" dirty="0" smtClean="0">
                <a:solidFill>
                  <a:schemeClr val="tx1"/>
                </a:solidFill>
              </a:rPr>
              <a:t>As </a:t>
            </a:r>
            <a:r>
              <a:rPr lang="pt-BR" sz="1800" dirty="0">
                <a:solidFill>
                  <a:schemeClr val="tx1"/>
                </a:solidFill>
              </a:rPr>
              <a:t>informações e dicas disponibilizadas sobre o tema.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2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Fluxo de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9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2970</TotalTime>
  <Words>2449</Words>
  <Application>Microsoft Office PowerPoint</Application>
  <PresentationFormat>Apresentação na tela (4:3)</PresentationFormat>
  <Paragraphs>412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4" baseType="lpstr">
      <vt:lpstr>Arial</vt:lpstr>
      <vt:lpstr>Bookman Old Style</vt:lpstr>
      <vt:lpstr>Calibri</vt:lpstr>
      <vt:lpstr>Cambria</vt:lpstr>
      <vt:lpstr>Gill Sans MT</vt:lpstr>
      <vt:lpstr>Wingdings</vt:lpstr>
      <vt:lpstr>Wingdings 3</vt:lpstr>
      <vt:lpstr>Origem</vt:lpstr>
      <vt:lpstr>SE – Jogo Tabuleiro</vt:lpstr>
      <vt:lpstr>Sumário</vt:lpstr>
      <vt:lpstr>Objetivo da Solução</vt:lpstr>
      <vt:lpstr>Objetivo da Solução</vt:lpstr>
      <vt:lpstr>High Concept</vt:lpstr>
      <vt:lpstr>High Concept</vt:lpstr>
      <vt:lpstr>Estrutura Geral</vt:lpstr>
      <vt:lpstr>Estrutura Geral</vt:lpstr>
      <vt:lpstr>Fluxo de Jogo</vt:lpstr>
      <vt:lpstr>Fluxo de Jogo</vt:lpstr>
      <vt:lpstr>Animação de Abertura</vt:lpstr>
      <vt:lpstr>Fluxo de Jogo</vt:lpstr>
      <vt:lpstr>Jogadas de Exemplo</vt:lpstr>
      <vt:lpstr>Fluxo de Jogo</vt:lpstr>
      <vt:lpstr>Gameplay</vt:lpstr>
      <vt:lpstr>Gameplay</vt:lpstr>
      <vt:lpstr>Tela Principal</vt:lpstr>
      <vt:lpstr>Tela Principal</vt:lpstr>
      <vt:lpstr>Tela Principal</vt:lpstr>
      <vt:lpstr>Tela Principal</vt:lpstr>
      <vt:lpstr>Tela Principal</vt:lpstr>
      <vt:lpstr>Tela Principal</vt:lpstr>
      <vt:lpstr>Tela Principal</vt:lpstr>
      <vt:lpstr>Tela Principal</vt:lpstr>
      <vt:lpstr>Tela Principal</vt:lpstr>
      <vt:lpstr>Tela Principal</vt:lpstr>
      <vt:lpstr>Tela Principal</vt:lpstr>
      <vt:lpstr>Características do Tabuleiro</vt:lpstr>
      <vt:lpstr>Características do Tabuleiro</vt:lpstr>
      <vt:lpstr>Características do Tabuleiro</vt:lpstr>
      <vt:lpstr>Características do Tabuleiro</vt:lpstr>
      <vt:lpstr>Características do Tabuleiro</vt:lpstr>
      <vt:lpstr>Características do Tabuleiro</vt:lpstr>
      <vt:lpstr>Características do Tabuleiro</vt:lpstr>
      <vt:lpstr>Características do Tabuleiro</vt:lpstr>
      <vt:lpstr>Características do Tabuleiro</vt:lpstr>
      <vt:lpstr>Características do Tabuleiro</vt:lpstr>
      <vt:lpstr>Características do Tabuleiro</vt:lpstr>
      <vt:lpstr>Cartas</vt:lpstr>
      <vt:lpstr>Cartas</vt:lpstr>
      <vt:lpstr>Cartas</vt:lpstr>
      <vt:lpstr>Cartas</vt:lpstr>
      <vt:lpstr>Cartas</vt:lpstr>
      <vt:lpstr>Cartas</vt:lpstr>
      <vt:lpstr>Cartas</vt:lpstr>
      <vt:lpstr>Final do Jogo</vt:lpstr>
      <vt:lpstr>Final do Jogo</vt:lpstr>
      <vt:lpstr>Fim do Jogo</vt:lpstr>
      <vt:lpstr>Final do Jogo</vt:lpstr>
      <vt:lpstr>Fim do Jogo</vt:lpstr>
      <vt:lpstr>Final do Jogo</vt:lpstr>
      <vt:lpstr>Fim do Jogo</vt:lpstr>
      <vt:lpstr>Final do Jogo</vt:lpstr>
      <vt:lpstr>Fim do Jogo</vt:lpstr>
      <vt:lpstr>Final do Jogo</vt:lpstr>
      <vt:lpstr>Fim do Jogo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Rocha Guimarães</dc:creator>
  <cp:lastModifiedBy>Isadora da Rocha Guimarães</cp:lastModifiedBy>
  <cp:revision>422</cp:revision>
  <dcterms:created xsi:type="dcterms:W3CDTF">2013-05-20T16:48:08Z</dcterms:created>
  <dcterms:modified xsi:type="dcterms:W3CDTF">2013-08-18T23:43:48Z</dcterms:modified>
</cp:coreProperties>
</file>