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3" r:id="rId5"/>
    <p:sldId id="257" r:id="rId6"/>
    <p:sldId id="264" r:id="rId7"/>
    <p:sldId id="261" r:id="rId8"/>
    <p:sldId id="265" r:id="rId9"/>
    <p:sldId id="267" r:id="rId10"/>
    <p:sldId id="268" r:id="rId11"/>
  </p:sldIdLst>
  <p:sldSz cx="10688638" cy="7562850"/>
  <p:notesSz cx="6858000" cy="9144000"/>
  <p:custDataLst>
    <p:tags r:id="rId12"/>
  </p:custDataLst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37" autoAdjust="0"/>
  </p:normalViewPr>
  <p:slideViewPr>
    <p:cSldViewPr snapToGrid="0" snapToObjects="1">
      <p:cViewPr>
        <p:scale>
          <a:sx n="93" d="100"/>
          <a:sy n="93" d="100"/>
        </p:scale>
        <p:origin x="-462" y="21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</c:spPr>
          </c:dPt>
          <c:dPt>
            <c:idx val="1"/>
            <c:bubble3D val="0"/>
            <c:spPr>
              <a:solidFill>
                <a:srgbClr val="00B050"/>
              </a:solidFill>
            </c:spPr>
          </c:dPt>
          <c:dPt>
            <c:idx val="2"/>
            <c:bubble3D val="0"/>
            <c:spPr>
              <a:solidFill>
                <a:srgbClr val="FF33CC"/>
              </a:solidFill>
            </c:spPr>
          </c:dPt>
          <c:dLbls>
            <c:dLbl>
              <c:idx val="0"/>
              <c:layout>
                <c:manualLayout>
                  <c:x val="-8.5649507880751763E-2"/>
                  <c:y val="-0.1734995509368426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88%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8%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1.5637317923541099E-2"/>
                  <c:y val="0.10011947766188171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4%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Plan1!$A$2:$A$4</c:f>
              <c:strCache>
                <c:ptCount val="3"/>
                <c:pt idx="0">
                  <c:v>Globo</c:v>
                </c:pt>
                <c:pt idx="1">
                  <c:v>Band</c:v>
                </c:pt>
                <c:pt idx="2">
                  <c:v>Record</c:v>
                </c:pt>
              </c:strCache>
            </c:strRef>
          </c:cat>
          <c:val>
            <c:numRef>
              <c:f>Plan1!$B$2:$B$4</c:f>
              <c:numCache>
                <c:formatCode>General</c:formatCode>
                <c:ptCount val="3"/>
                <c:pt idx="0">
                  <c:v>88</c:v>
                </c:pt>
                <c:pt idx="1">
                  <c:v>8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9492760410302332"/>
          <c:y val="0.34562008672933697"/>
          <c:w val="0.18931730200840233"/>
          <c:h val="0.30875953456268024"/>
        </c:manualLayout>
      </c:layout>
      <c:overlay val="0"/>
      <c:txPr>
        <a:bodyPr/>
        <a:lstStyle/>
        <a:p>
          <a:pPr>
            <a:defRPr b="1"/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2004764657621"/>
          <c:y val="0.12144496649845944"/>
          <c:w val="0.61558224171750231"/>
          <c:h val="0.849742491775432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2012 (Total R$ 707,90)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GLOBO</c:v>
                </c:pt>
                <c:pt idx="1">
                  <c:v>RECORD</c:v>
                </c:pt>
                <c:pt idx="2">
                  <c:v>BAND</c:v>
                </c:pt>
              </c:strCache>
            </c:strRef>
          </c:cat>
          <c:val>
            <c:numRef>
              <c:f>Plan1!$B$2:$B$4</c:f>
              <c:numCache>
                <c:formatCode>_(* #,##0.00_);_(* \(#,##0.00\);_(* "-"??_);_(@_)</c:formatCode>
                <c:ptCount val="3"/>
                <c:pt idx="0">
                  <c:v>669.22</c:v>
                </c:pt>
                <c:pt idx="1">
                  <c:v>23.07</c:v>
                </c:pt>
                <c:pt idx="2">
                  <c:v>15.61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2013 (Total R$5.394,29)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GLOBO</c:v>
                </c:pt>
                <c:pt idx="1">
                  <c:v>RECORD</c:v>
                </c:pt>
                <c:pt idx="2">
                  <c:v>BAND</c:v>
                </c:pt>
              </c:strCache>
            </c:strRef>
          </c:cat>
          <c:val>
            <c:numRef>
              <c:f>Plan1!$C$2:$C$4</c:f>
              <c:numCache>
                <c:formatCode>_(* #,##0.00_);_(* \(#,##0.00\);_(* "-"??_);_(@_)</c:formatCode>
                <c:ptCount val="3"/>
                <c:pt idx="0">
                  <c:v>5208.04</c:v>
                </c:pt>
                <c:pt idx="1">
                  <c:v>186.24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2014 (Total R$3.533,20)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Plan1!$A$2:$A$4</c:f>
              <c:strCache>
                <c:ptCount val="3"/>
                <c:pt idx="0">
                  <c:v>GLOBO</c:v>
                </c:pt>
                <c:pt idx="1">
                  <c:v>RECORD</c:v>
                </c:pt>
                <c:pt idx="2">
                  <c:v>BAND</c:v>
                </c:pt>
              </c:strCache>
            </c:strRef>
          </c:cat>
          <c:val>
            <c:numRef>
              <c:f>Plan1!$D$2:$D$4</c:f>
              <c:numCache>
                <c:formatCode>_(* #,##0.00_);_(* \(#,##0.00\);_(* "-"??_);_(@_)</c:formatCode>
                <c:ptCount val="3"/>
                <c:pt idx="0">
                  <c:v>3451.33</c:v>
                </c:pt>
                <c:pt idx="1">
                  <c:v>81.87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axId val="108195328"/>
        <c:axId val="108374848"/>
      </c:barChart>
      <c:catAx>
        <c:axId val="108195328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pt-BR"/>
          </a:p>
        </c:txPr>
        <c:crossAx val="108374848"/>
        <c:crosses val="autoZero"/>
        <c:auto val="1"/>
        <c:lblAlgn val="ctr"/>
        <c:lblOffset val="100"/>
        <c:noMultiLvlLbl val="0"/>
      </c:catAx>
      <c:valAx>
        <c:axId val="108374848"/>
        <c:scaling>
          <c:orientation val="minMax"/>
        </c:scaling>
        <c:delete val="1"/>
        <c:axPos val="t"/>
        <c:numFmt formatCode="_(* #,##0.00_);_(* \(#,##0.00\);_(* &quot;-&quot;??_);_(@_)" sourceLinked="1"/>
        <c:majorTickMark val="out"/>
        <c:minorTickMark val="none"/>
        <c:tickLblPos val="nextTo"/>
        <c:crossAx val="1081953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21754814894713"/>
          <c:y val="0.62803469688240188"/>
          <c:w val="0.2778245185105287"/>
          <c:h val="0.18633314128416872"/>
        </c:manualLayout>
      </c:layout>
      <c:overlay val="0"/>
      <c:txPr>
        <a:bodyPr/>
        <a:lstStyle/>
        <a:p>
          <a:pPr>
            <a:defRPr sz="1400" b="1"/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602018685199857E-2"/>
          <c:y val="9.6881890966035181E-2"/>
          <c:w val="0.96079596262960032"/>
          <c:h val="0.70976583575125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spPr>
            <a:solidFill>
              <a:srgbClr val="006938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FF33CC"/>
              </a:solidFill>
            </c:spPr>
          </c:dPt>
          <c:dLbls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Plan1!$A$2:$A$6</c:f>
              <c:strCache>
                <c:ptCount val="5"/>
                <c:pt idx="0">
                  <c:v>População</c:v>
                </c:pt>
                <c:pt idx="1">
                  <c:v>Band</c:v>
                </c:pt>
                <c:pt idx="2">
                  <c:v>Globo</c:v>
                </c:pt>
                <c:pt idx="3">
                  <c:v>Record</c:v>
                </c:pt>
                <c:pt idx="4">
                  <c:v>SBT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47.7</c:v>
                </c:pt>
                <c:pt idx="1">
                  <c:v>50.9</c:v>
                </c:pt>
                <c:pt idx="2">
                  <c:v>48.3</c:v>
                </c:pt>
                <c:pt idx="3">
                  <c:v>46.1</c:v>
                </c:pt>
                <c:pt idx="4">
                  <c:v>47.7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0824448"/>
        <c:axId val="108378880"/>
      </c:barChart>
      <c:catAx>
        <c:axId val="1108244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108378880"/>
        <c:crosses val="autoZero"/>
        <c:auto val="1"/>
        <c:lblAlgn val="ctr"/>
        <c:lblOffset val="100"/>
        <c:noMultiLvlLbl val="0"/>
      </c:catAx>
      <c:valAx>
        <c:axId val="108378880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082444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100"/>
      </a:pPr>
      <a:endParaRPr lang="pt-B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78" y="7123942"/>
            <a:ext cx="3774678" cy="4026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smtClean="0"/>
              <a:t>Inteligência de Mercado Grupo Bandeirantes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3" y="334377"/>
            <a:ext cx="2809479" cy="7116431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1" y="334377"/>
            <a:ext cx="8255859" cy="7116431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12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1" y="1946734"/>
            <a:ext cx="5531741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5" y="1946734"/>
            <a:ext cx="5533597" cy="550407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F105-2278-3846-BF6D-56A38DBB0301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8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13674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Slide do think-cell" r:id="rId16" imgW="270" imgH="270" progId="TCLayout.ActiveDocument.1">
                  <p:embed/>
                </p:oleObj>
              </mc:Choice>
              <mc:Fallback>
                <p:oleObj name="Slide do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302865"/>
            <a:ext cx="9619774" cy="1260475"/>
          </a:xfrm>
          <a:prstGeom prst="rect">
            <a:avLst/>
          </a:prstGeom>
        </p:spPr>
        <p:txBody>
          <a:bodyPr vert="horz" lIns="104287" tIns="52144" rIns="104287" bIns="5214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764666"/>
            <a:ext cx="9619774" cy="4991131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3F105-2278-3846-BF6D-56A38DBB0301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2"/>
            <a:ext cx="3384735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7009642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FC2A-A939-0B4D-9F18-316C4E40715B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6" descr="OLHO BAND copy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850" y="198438"/>
            <a:ext cx="8937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"/>
            <a:ext cx="10688638" cy="7556392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1512" y="7123942"/>
            <a:ext cx="3774678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21437" rtl="0" eaLnBrk="1" latinLnBrk="0" hangingPunct="1">
              <a:defRPr sz="2100" kern="12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21437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87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31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74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18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620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056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493" algn="l" defTabSz="521437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/>
              <a:t>Inteligência de Mercado Grupo Bandeirantes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732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521437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077" indent="-391077" algn="l" defTabSz="521437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7334" indent="-325898" algn="l" defTabSz="521437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592" indent="-260718" algn="l" defTabSz="521437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28" indent="-260718" algn="l" defTabSz="521437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465" indent="-260718" algn="l" defTabSz="521437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670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430" y="3229"/>
            <a:ext cx="10728000" cy="758421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45113" y="1062990"/>
            <a:ext cx="53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Inteligência de Mercado 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Grupo Bandeirantes</a:t>
            </a:r>
            <a:endParaRPr lang="pt-BR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01147" y="4521315"/>
            <a:ext cx="52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Informações de Mídia e </a:t>
            </a:r>
            <a:r>
              <a:rPr lang="pt-BR" sz="2400" b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Mercado</a:t>
            </a:r>
          </a:p>
          <a:p>
            <a:pPr algn="ctr"/>
            <a:r>
              <a:rPr lang="pt-BR" sz="2400" b="1" dirty="0" smtClean="0">
                <a:solidFill>
                  <a:srgbClr val="C00000"/>
                </a:solidFill>
                <a:latin typeface="Trebuchet MS" panose="020B0603020202020204" pitchFamily="34" charset="0"/>
                <a:ea typeface="MS PGothic" pitchFamily="34" charset="-128"/>
              </a:rPr>
              <a:t>Campinas</a:t>
            </a:r>
            <a:endParaRPr lang="pt-BR" sz="2400" b="1" dirty="0">
              <a:solidFill>
                <a:srgbClr val="C00000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663283" y="5651097"/>
            <a:ext cx="2687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São Paulo, 23 de setembro de 2014</a:t>
            </a:r>
            <a:endParaRPr lang="pt-BR" sz="1100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8" y="2480310"/>
            <a:ext cx="28289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0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40784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352293" y="7325636"/>
            <a:ext cx="6655009" cy="246175"/>
          </a:xfrm>
          <a:prstGeom prst="rect">
            <a:avLst/>
          </a:prstGeom>
          <a:noFill/>
        </p:spPr>
        <p:txBody>
          <a:bodyPr wrap="none" lIns="91426" tIns="45714" rIns="91426" bIns="45714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TRP target: AS ABC 25/49 – Junho/2014 – Praça Rio de Janeiro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92595" y="768744"/>
            <a:ext cx="10261058" cy="400032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HAVAN: sugestão de programação na BAND</a:t>
            </a:r>
            <a:endParaRPr lang="pt-BR" sz="20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8" y="1412340"/>
            <a:ext cx="8713965" cy="489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162964" y="6885551"/>
            <a:ext cx="2702960" cy="338544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pt-BR" sz="800" dirty="0"/>
              <a:t>Fonte: </a:t>
            </a:r>
            <a:r>
              <a:rPr lang="pt-BR" sz="800" dirty="0" smtClean="0"/>
              <a:t>Ibope Monitor (Campinas) com </a:t>
            </a:r>
            <a:r>
              <a:rPr lang="pt-BR" sz="800" dirty="0"/>
              <a:t>descontos estimados</a:t>
            </a:r>
            <a:r>
              <a:rPr lang="pt-BR" sz="800" dirty="0" smtClean="0"/>
              <a:t>.</a:t>
            </a:r>
          </a:p>
          <a:p>
            <a:r>
              <a:rPr lang="pt-BR" sz="800" dirty="0" smtClean="0"/>
              <a:t>Valor Líquido R</a:t>
            </a:r>
            <a:r>
              <a:rPr lang="pt-BR" sz="800" dirty="0"/>
              <a:t>$ (000</a:t>
            </a:r>
            <a:r>
              <a:rPr lang="pt-BR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53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jpeg;base64,/9j/4AAQSkZJRgABAQAAAQABAAD/2wCEAAkGBxQSEhQTExMQFhQUGBQXGBYVFxkXGhgcGRYXGBkZFRcYKCggGBslHhQYIT0iJykrOi4uGiEzODMtNygtLisBCgoKDg0OGxAQGzcgHyQtLCwsLDY3LCwsLDcyLCwsNCwsNywsLCwsLCwsLC8sLCwsLCwsLCwsLSwsLCwsLCwvLv/AABEIAKoBKQMBIgACEQEDEQH/xAAcAAEBAAMBAQEBAAAAAAAAAAAABwUGCAQBAgP/xABNEAABAwIBBQwFCAkDBAIDAAABAAIDBBEFBgcSITETF0FRUlRhcZGT0dIUFiJTkiMyNHJzgYKxMzVCYoOhsrPCFSR0Q6LB06PDY2SU/8QAGQEBAQADAQAAAAAAAAAAAAAAAAECAwQF/8QALhEAAgIBAgQDBwUBAAAAAAAAAAECEQMEEhQhMUETM1EjMkJScZGhImGBsfBi/9oADAMBAAIRAxEAPwC4oiIAiIgCIiAIiIAiIgCIp3ldnVgpiYqUComBsXA/JNN7W0hrkPQ3quCsowlJ0gUNzgBckADhK1LGs5GH01wZxK4X9mAbps4C4ewD1uC0inyWxXF7SV0zoIDrEZFrjUfZpwQB1yG44it4wHNzQUtiIRK8W9ue0huOENPsNPUAtmyEfedv9iGsDOfV1RtQYbI8HZI/ScPxaADR8a/fo2UdTYmSmpQdo9gH+TZD/MKoNaALAAAcAWvZZY7UUjGOp6OSq0i7TDC4FgABBs1rib9SqmrqMV/vqU1Pe7xGU3nxio6Ws3W39bR/Jfs5oWO/S11a/wC9v+WksS/PTICQaBoIJBBncCCNoIMeor0YfnbqZ3aMOFulcNojle63EXWj9katpW3bnX+ROR7RmXpOc13bD/60GZmmGttXWg8d4/8Aw0KiYfM58Ub3sMb3sY5zCb6Di0EtJ4bE2+5allnljVUMpEeHSTwhjXGYOcGgm9wdFjrWsNZPCtUcmWTpP+gYZ+aydv6DFaxnFfT/AMHt/Jfh2TOPQfocRjlA4JDrP3SMf/UFjd+x/MWf/wBB/wDWsvk/nKq6uRgjwt5jc9rXStkc5rAXAOcXbmGnRBJtfgWxrMl+pL8A87srMbpPpOHtmaP2ogb9ZdEXgDraFkMJzv0ch0Z2TU7hqOk3TaDxXZ7Q+9oVEWKxnJylqxaogikPKIs8fVeLOb9xWrfB+9H7FPVhuJw1DNOCWKVvHG4OHUbbD0L1qVYtmnfC/dsNqZIpBsY9xB6myt126HA34SvNhecmropBT4rA8kf9QNDX21e1YexK3pYR95TwlLnB3+3cFeRePCcUhqoxLBI2SN2xzePhBG1pHEdYXsWnoAiIgCIiAIiIAiIgCIiAIiIAiIgCIiAIiIAvhNl9U/zz466noxCw2fVOLCRtEbReS3XdrepxWUIuUkkDUMu8uJcQmFFQaZic7Quz51QeGx4ItvWASfZW75BZvIaENllDZarbp2u2PoiB2fW2noGpYTMfk81sT654BfIXRxHksabOI6XOBHUwcZVTW7LPb+iPQgREXOUIiIDnzPFA1mJyFoA044nutwmxbfsYFQMx9O1uHucB7T5pC4/VaxoHVq/mVoeen9Zn7GH83qg5k/1b/Gl/xXbl8hfwTub8iIuIpyljUIZU1DGgBrJ52NA4A2VzQB9wC6RyHgDMOo2tFh6PC773MDnHrJcT965yyj+mVf8Ayan+89dJZH/QKP8A41P/AGmrt1XuoiMuiIuIoWOx3A4KyIxVEbXtOzgc08pjtrT0hZFFU66AgmK4dWZP1TZYXl8EhsCfmyAa9zmaNQeBezh0kftNFiyUyjir4BNEbfsvYfnRuA1td23B4QQV6cfweOsp5KeUXbILX4Wna1zekGx+5QvN5ismHYnuEhs2SQ00w4NIPLGOHU/h5Liunzot/EvyQ6EREXKUIiIAiIgCIiAIiIAiIgCIiAIiIAiIgCjuf2M7pRu/Z0agffeI/l+SsS1POXk2a6ic1gvNEd1i6SAQWfiaSOu3EtuGSjNNg/Wa2RrsLpdG1g1wP1hI8O/mCtqUWzMZVCF7qGY6LZXF0RdqtJqDozfYXWBA4wRtIVpTNFxmwERFqAREQEAz0/rM/Yw/m9atQYXVSN0oYat7LkaUTJHNuNou0Wutpz0/rM/Yw/m9UHMn+rf40v8AivQ8TZiTIR3/AELEObYh3U3gn+hYhzbEO6m8F1Ai1cU/QUckStILg4EOBIcHXBBBsQ4HWDe66gyP+gUf/Gp/7TVzblF9Mq/+TU/3nrpLI/6BR/8AGp/7TVlqvdQRl0RFxFCIiALm/LX2sZn3PaaiNrbcr5Np+/TBV2yvyijoKZ877F3zY2cL3key0fmTwAE8Cj+ajAH1tcauXXHA8yvcf25nHSaOsF2meKzeNdWn/SnN9CMvSIi5ShERAEREAREQBERAEREAREQBERAEREAREQEwzlZuTOXVdGAJvnSRDVuh5TDsbJ+fQdvjyHzoFlqbEdJrmeyJ3AggjVo1DTraRyvittNbWtZWZEUuIC8rCyW1hNHYPFtgdwPHQQeiy3xyJrbPp/RDYopWuaHNIc1wBBBuCDsII2hftRf1exjByXUjvSKe5JY0F447upydJp6Yyb8JWdwLPBTvOhVxSU8gNiQDIwHpAGm09BabcajwvrHmilLReHC8YgqW6UE0Uo/ccHW6wNY+9YzLHJYYgyNhnqIQwuJ3IgadwBZ4O0alqS50+QIzncrGS4nLoEERsjjJGzSaCSL9GlbrBVBzHVrHUUkQI045nkt4bODS11uIm4/CV5BmVp+dVXZH5V+48zUDSHNrKxrhsc3QBHUQLhdcp45Q2WQpy/Mjw0FziAACSSbAAbSTwBfxw+m3KKOPSc/c2MZpON3O0WgaTjwk2utUyvzfsxCXdJKmpYNFrdzYQWeySdLRcCL6/wCQXLFJvm6KQPF5xJUTyN+bJNM9vU+Rzh/Iro/IGsbLh1I5hB0YYmOtwOYwMc09ILStP3lqfnVV2R+VevCc08VPKyWOsrAWPY8gFrQ7RcDov0QLg2t1FdWXJjnGrIUVF8JWs43l/QUtw+oY94/6cPyjr8R0dTT9Yhcii30KbOsBlXlfTYey8z7yEEsibre/7v2W/vGw/JaHNl1iWJEswyldHGdRndYkcHz3fJsI16hpHiXuydzUND93xCU1ErjdzLuLCdX6R7val2cNhwEFbljUec3/AB3IarS4fW5Q1Amk+SpmkgOHzGNvrZCD+kkNtbuMa9garTguExUkLIIWhsbBYDhPG5x4XE6yV64YmsaGta1rWgANaAAANgAGwL9rHJkcuXRehQiItQCIiAIiIAiIgCIiAIobJnirQSNyotRI+ZJx/XX535K73VF8EnnXRw0yWXRFC9+Su91RfBJ5035K73VF8EnnThpiy6IoXvyV3uqL4JPOm/JXe6ovgk86cNMWXRFC9+Su91RfBJ5035K73VF8EnnThpiy6IoXvyV3uqL4JPOm/JXe6ovgk86cNMWXRFC9+Su91RfBJ5035K73VF8EnnThpiy6LF4zk5S1Y/3EEUh2BxFnD6rxZw+4qP78ld7qi+CTzpvyV3uqL4JPOi0+RdBZtWI5naYu06aeogePm690Deomz/8AuXmbkvjtNb0fEGTNHBK4knotK1/9QWvb8ld7qi+CTzpvyV3uqL4JPOtuzN35/UcjZm47lBCbSUEEoHCy1z8Eh/pQ5xcRZqkwWpPS3dv/ABE4fzWs78dd7qi+CTzpvyV3uqL4JPOnhS7xQs2kZ0Z+HCK4fdJ/61+XZzqs/MwatPXuv/iIrWN+Su91RfBJ5035K73VF8EnnTwf+fyLNoGWeMSD5LCC37Qu/wA9zX5c3KOoG2kpb/Uv/wDatZ35K33VF8EnnTfkrvdUXwSedPCmukULNkdmwqan6fic8gO2NlyPu0zoj4FseDZt8Pp7EQCRwt7Ux3TZwhp9gHqaFON+Su91RfBJ5035K73VF8EnnUePM+VjkXNrQAAAABsA4OpfVC9+Su91RfBJ5035K73VF8EnnWvhsgsuiKF78ld7qi+CTzpvyV3uqL4JPOnDTFl0RQvfkrvdUXwSedN+Su91RfBJ504aYsuiKF78ld7qi+CTzpvyV3uqL4JPOnDTFl0RQvfkrvdUXwSedN+Su91RfBJ504aYsuiKF78ld7qi+CTzpvyV3uqL4JPOnDTFl0RQvfkrvdUXwSedN+Su91RfBJ504aYsxkubLEySfRxrJ/6sXH9ZfnexxPm7e9i8yuWUuUkFBG2SoLg17wwaLS46Wi52wdDCtc32cO5c3cv8FsjmytWkKJhvY4nzdvexeZN7HE+bt72LzKn77OHcubuX+C92C5xKKrnZTwvlMkmlogxuaPZaXm5OoamlHlzL4RRIt7HE+bt72LzJvY4nzdvexeZdErUsZzi0NLPJTyvlEkZaHBsbnAaTWvGsbdTgpHUZJdEKJHvY4nzdvexeZN7HE+bt72LzKn77OHcubuX+Cb7OHcubuX+Cy8XN8v4YomG9jifN297F5k3scT5u3vYvMrlk1lHBXxulpy4sa8sOk0tOkGtdsPQ8LLrB6nInTQo523scT5u3vYvMm9jifN297F5l0SinFTFHO29jifN297F5k3scT5u3vYvMrplJlDBQxbtUOLWFwYLAuJcQTYNGs6mk9QWRgma9rXtILXAOaRsIIuCPuKvE5KuhRz1vY4nzdvexeZN7HE+bt72LzKw5Q5e0dFNuE7pBJotdZsbnCzr21jqKxu+zh3Lm7l/gslmzNWoiiYb2OJ83b3sXmTexxPm7e9i8yp++zh3Lm7l/gs/kxlVT14kNO55EZaHaTC3W4Ei19uxHmypW0KIjvY4nzdvexeZN7HE+bt72LzLolatj+X1HRzGCd0gkAa4hsbnCztmsLGOoyS5JCiP72OJ83b3sXmTexxPm7e9i8yp++zh3Lm7l/gm+zh3Lm7l/gs/FzfL+GKJhvY4nzdvexeZN7HE+bt72LzK35M5T09e176dzyI3BrtJpbrIvqB26lk66rZDG+WQhrI2ue5x4GtFyewLB6nInTQo593scT5u3vYvMm9jifN297F5ld8nsdhrYRPA4uYS5usFpBadYLTrHAeohZJHqZrk0KOdt7HE+bt72LzJvY4nzdvexeZdEopxUxRztvY4nzdvexeZN7HE+bt72LzK4ZTZTQUDGPqHPDXu0G6LS7XYu2DoBWvb7OHcubuX+CzWbK1aQomG9jifN297F5k3scT5u3vYvMrpk7lDBXRbrTv0mhxaQQWuaRwOadY1EHqKyqxepyJ00KOdt7HE+bt72LzJvY4nzdvexeZdErFZR5QQ0MQmnLgwuDLtaXG5BI1D6pRanI+SQohe9jifN297F5k3scT5u3vYvMqfvs4dy5u5f4Jvs4dy5u5f4LPxc3y/hiiYb2OJ83b3sXmTexxPm7e9i8ytOTOWNLXukbTueTGGl2kxzdTiQLX2/NK2BYPU5E6aFHkxLDIahuhPDFKwG4bIxrwDYi4DgbGxOvpUWzwZJw0boZqdgjZLptcwfNDmgEFo4LgnVs9kcZV0Utz9/R6X7Z39srDTyamkGSjJ3DfSaqCnuQJZGtJG0NvdxHTogro/CMlKOlLXQ00DHtFhJogybLH5R13awTwqBZuv1nR/af4OXS62aqTtIILC4vklRVRc6amgc9+oyaIbIdVh8o2ztQA4eBZpFyptdCnK2UGG+jVM9Pe+5SPaCdpAPsk9JaQt3zP5KQVjppqhgkZEWMYx3zS4glxcP2rDR1HVrPQtazifrOs+1/wAGqjZhfo9V9s3+21ehlk/Cv6GPco+HYbDTt0IIoomXvoxsawX1C5DQNeoa+hepEXnGQRFjcpMXbR0s1Q/ZG0kDZpO2Mb97iB96qVukCNZ6ce3esFO0+xTCx6ZHgF3XZuiOsuW65lsd3ejNO43fSkNHTG65j7LOb1NChc87pHOe86T3uc9x43OJLj95JWx5ucd9Dr4nk2jk+Sk4tF5FnH6rg034geNehPF7LauxiX7Fcm6SpOlPTU8jrW03MaX2GwB/zgNfGopnQyJbQPZLBpejSktAJuY32vo3OstIBIvxG/AugFhssMEFbRzU+rSe27CeB7faYerSA+665MWVxkvQpzzkXTQy19NHUAGJ8ga4E2BJadAEjgL9EfeuksLwiCmBbTwwxB1iRGxrNIjYXaI1nrXKvtMd+0x7D1Frmn+RBH8l07kbjgraOGo1aTm2eBwPb7Lx1XBt0ELfqk+T7BGaWCykyeop2SS1MELi1ji6UtAe1rQTqkHtCwvwrOqeZ6ce3GjFO0+3VEg9EbbF/bdrepx4ly403JJFIPGTYX22F1Xs2ObuGWBtXWM0911xROJ0Qzge8D5xdtAOq1uE6pxkvgxraqGnF7SO9sjgYNbzfgOiDbpIXUMUYa0NaAGtAAA2AAWAC7NTkcVtREebDMKgpmlsEMMTSbkRMawE7LnRAuelaDnux7cqZlK0+3UG77cEbCCfidojpAcqSSuZcucd9NrZpwbx30Ivs2XDSPrG7/xLRp4bp2+wZteZHHdyqX0jj7NQNJn2jBrt0uYD3YVwXJlFVvhkZLGbPjc17T0tIIv0auxdTYJibKqninj+bKxrx0XGtp6QbjrCy1UKlu9Qj2oiLlKePE8LhqGhk8MMrQbgSMa8A2tcaQ1GxOtQnOzk3FRVTNwboRTMLgzWQ1zXWdo32A3abcGtdBKM5/P01H9nP/VGujTSe9IjNLyKyokw6oErbujdZssfLbfaP323JH3jYSuksPrWTxslicHRyAOa4cIP5dS5OW/ZqstfQpfR5nf7aV2onZC8/tdDHcPEdfKXRqMO5bl1CL2vNiGHxTs0J4opWXvoyMa9txsNnXF9e1elF55SDZ4Ml4aOaB9OwMZO2S7B81rmFuto4Lh+zZ7PSsHm8wJlbXRwyXMYD5HgEjSDR8241i7i37rre8/vzaPrn/KJa5mU/Wf8Cb+qNehCT8G/qTuW3CsDpqW/o8EMWlYOMbGtLrbNJw1u2nbxrIIi4G76lClufv6PS/bO/tlVJS3P39Hpftnf2ytmDzEGTPIisZDX00srg2Nj7ucdgGi4XNutXffCw3ncXY7wXOdHSvle2ONrnvebNa3aTtsOxZn1JxDmdR8I8V25ccJO5OjEue+FhvO4ux3gm+FhvO4ux3goZ6k4hzOo+EeKepOIczqPhHitXD4/m/otn88tqxk1fUyxODo3yXa4bCNFouL9SpuYX6PVfbN/ttUdrKV8T3RyNLHsNnNdtB22ParFmF+j1X2zf7bVszqsVfQi6lRREXnGQUgz6Y9cw0TDs+Wl/mI2n/udb6qrNZVNijfI8hrI2ue5x4GtBJPYFy1juKuq6iWofqMry63JGxrfwtDR9y6dNC5bvQjMzm8yZ/1Cq3N9xExjnyEcFwWsAPHpEHqaVr+IUToZJIZBZ8bnMcOlpsbdB29RV3zQYGKahEjtUlURKb7Qy1o2/D7XW8rS892BiOojq2D2ZxoPt7xg1E/WYLfw1vjmvK49iUUXNnj3plBG5xvLF8lJxlzALOP1mlruslbUoHmbx30et3Bx+Tqho9AkbcsPRe7m9JLVfFy54bZmSOf88GBejVxlaLR1QMg4g8WEo7S134ystmOx7c55KNx9mYbpH9dos8DpcwA/wyt7zpYD6XQSaIvLD8tHxnRB0mjju0uFuOy59wyvfBLHPGfbic17eIkG9j0HYegldOP2uLaQ6xXNecTHfTK+WQG8bDuUfFosJFx9Zxc6/EQq/lvlayPCvSYXWdVMayE8IMjdZ6C1uketqgNBROmkjhjF3yOaxo4LuIAv0C/YsdLCrkwyuZjMB0WS1rhrfeKL6rTeQjrcAP4aq68WDYaymgigj+bExrB02GsnpJufvXtXLknvk2U03Ovj3otA8NNpaj5FltoDgdN3RZoOvjIUCwnD31E0UEfz5XtYOi51uPQ0Xd1ArbM7mPelV7mNN46YGJvEX3vKe0Bv4Fm8xuB6UstY8aoxuUd+U4AvI6mkC/75XZD2WK+5DUs4GTvoFY+Jt9ycGviJ1+ydRBPCQ4OHVbjW+5i8euyWicdbLyxfVcQJGjqcQ78ZWWzzYGJ6MTtAMlKS7VtMbrCQfdZr/wABUcyYxk0dVDUC9o3DSA/aYfZeLcJ0SbdNlV7XFXcHUqL8Qyh7Q5pBa4AgjYQRcEL9rzyhRnP5+mo/s5/6o1ZlGc/n6aj+zn/qjW/TeYiMwuabCIqueqp5m3Y+md1giWMtc08DgdYK1vKfAJaGofBKNY1teBqkYdj2/kRwEEdK3PMV9Om/47v7sapmXmSTMRp9A2bMy7opOS7ha79x1gCOo7QF0Sy7MtPoDUM0GW26NbQ1DvlGj5B7v22gfoyeFzQNXG0fu3NUXJ08UlPKWuD45oX6+BzHNNwQewgjbqIXQWbjLEYhBZ+iKmKwlaNWlxSNHJPFwG44idWoxV+pdAjVM/vzaPrn/KJa5mU/Wf8AAm/qjWx5/fm0fXP+US1zMp+s/wCBN/VGtkPI+47l9REXCUKW5+/o9L9s7+2VUlLM/bvkKUcO6vPYw+IW3B5iDJ3m6/WdH9p/g5dLrmjN4bYnR/a/m1wH5rpdbdX7y+hEERFylOaM4n6zrPtf8GqjZhfo9V9s3+21TjOE6+J1lven+TWg/kqNmEP+3qhw7qw9sY8CvQy+T9idypIi+E21leeUnGe3HtypWUrT7dSfa6I2EE/E7RHSNJQ1zgNpA61sOXmPenVsswN4wdzi+zZcAj6xLnfiVFzH4A0Qy1j2gmU7nHcA2Yw+0R1vuPwBejGsOO2TqRUyM42doQSM4C3tC659GZyGfCE9GZyGfCFr4ten++wo5NilLS1zCQ5pDmuHAQbtI6iAV1DkrjLaykhqG2+UaNID9l49l7fucCFDs7GBilr3lotHUDdm22BxNpAPxDS/GFsWY3H9CSWiedUnysV+UABI0dbQHW/dcVlnW/GpIIsq5oy/wL0KuliAtG47rF9R5JAH1SHN/Cul1OM9mA7tStqWj26Y+10xvsHdh0XdADlz6ee2deoZGKjEpHwwwOdeOAyFjeLdHBzuvWPuueNb/mQwLdamSrcPZpxoM+0eNZHS1h/+QKa24gSeIbT0BdN5D4F6FRQwEDTA0pDxyO9p2vhAJ0R0NC6tRPbCl3IjPLB5aY4KKjmn1aTW2jB4Xu9lg6rm56AVnFEs9+PiWeOjYbtg9uS3vHD2QelrDf8AidC4sMN80jImbnbS4kk3JJ2k7SSV/IyMPC3tCoOZzARU1pleLx0rQ+x2F7riO/VZzutoV49GZyGfCF25NQoSqrMaORt0Zxs7Qv6NcDsIPUutfRmchnwhSvPjk+3c4qxjQCwiKSwAu11yxx6nXH4xxKQ1KlKqotGZzMY7u9FuDjeSlIZ07m65jPULOZ+BUBc3Zt8f9Cro3uNopPkpOIBxGi4/VcGm/ANJdIrm1ENs/qEFGc/n6aj+zn/qjVmUYz9n5ekH/wCOb+bo/AppvMQZ5cxX06b/AI7v7sauKhuYp3++mH/67v5SxeKuSup8wInmdbIn0uP0mBv+5iHtNG2Vg/Z+uNo49Y4rRjAcYlo52VEJs9h2HY5p+cx37p8DtAXVSiud7IrcXGup2/JvPyzR+w4n9IByXHbxON+E2z0+X4JBn8s6+OxV1LQVER1ONQHNO1jgItJjukfzFiNRXhzKfrP+BN/VGtE0ja1za97cF9l7cepb3mU/Wf8AAm/qjW+UNmJpfuQvqIi80yNdy3yjkoYWSR0z6hz3hmg0uGjdrnaR0WuNvZts4VE8sMXrsRla+Wmma2MEMjZFJZukQXEki7nGw16tg1K7nKii55R9/H4p600XPaPv4/Fb8c9nw8yHNtNQ1Ub2SMhqmvY5r2uET9TmkEHZxgKx5GZf1VTPFT1FC9mnpXmAkY0aLHO1se3VfRt87hW3+tNFz2j7+PxT1poue0ffx+Kznl3rnEGXU3yyzgVdPPNT09C92hogTkSPadJjXXDGt120rfO4FuPrTRc9o+/j8U9aaLntH38fitMFT5xspzbUUFVI9z3w1Tnvc5znGJ9y5xJJOrhJKzmR2MV2HSOfFTTPbIAHxviks7RvokED2XC5169p1bLXb1poue0ffx+KetNFz2j7+PxXQ87apxJRhMLy0llw+esdRSskhcWiC7ryamG7SWA29vkn5pU9yoy7xGsidC2klgjeLPDI5XvcOFumWizTw2Gvjsq7600XPaPv4/FPWmi57R9/H4rVGSi72g5p/wBJqOb1PdSeCoWQeWdXSRw0jqGWSPT0Q/RkjcwSSXJd7JDgC8ng1KqetNFz2j7+PxT1poue0ffx+K2TzOSpxFGXWNykxR1LTSztidK6MAiNtwXXcBYWBPDfYdi/l600XPaPv4/FPWmi57R9/H4rmUXfQpDMtsarMSkje+jmjbEHBjWxyuPtFpcXOLRf5reAbFgKahqo3tkZDVtewhzXNikBaRrBGpdJetNFz2j7+PxT1poue0ffx+K6lnaVKJKJ7gGcuuLoop8Pe/Scxhla2SO2k4N0nNLXDVe51j7lVKunbIx8bwHMe1zXA8IcLEdhWN9aaLntH38finrTRc9o+/j8VonzfKNFJFkRkNI3FjHMx+5UbjJpuaQ2TRI3Gx2Em7X6uSQrosR600XPaPv4/FPWmi57R9/H4pklKbtoE4xvObXu02QUEkRu5okcySU6jbSa3RaAeu461MpsOqXuc50NU5ziXOcYpCSSbkk21kkrpT1poue0ffx+KetNFz2j7+PxW2GXZ0iQiGRGP1mGOk0KOaVkujpNdHI03bexa4NNvnHaDwK74FiBqKeKZ0bojIwOMbr3YT+ybgax1Bef1poue0ffx+KetNFz2j7+PxWvJLfz20wZdQ3LfLOsr4XUwoJYoy5pJ0ZJHO0HaTbHRaG6wDwqt+tNFz2j7+PxT1poue0ffx+KmN7XbjZTmn/SZ+b1PdSeC3zJnL/EaWJsMlHNUMYAGlzJWPAGwF4aQ4AcYv0lVr1poue0ffx+KetNFz2j7+PxW6WbcqcSGEx3LOWCipqplFLI+o0bw3deK7C727MJNrW2Dao5lVW1tfPu81PODohjWthk0WtBJAFxrNySTw9gV+9aaLntH38finrTRc9o+/j8Vhjns6RBz5k5PW0NQ2ohp59JoLSHQyFrmna11he2oHVwgK4ZCZUy17ZTLSvp3RFg9ouIfpaWtuk1traPTtWT9aaLntH38finrTRc9o+/j8UyT3/DzBl1/OogbI1zHtDmPBa5pFwQRYgjhBCxnrTRc9o+/j8U9aaLntH38fitO1+hSE5b5FTUVSWRRzSQPu6JzWufYX1seQD7TdmvaLHjtmMzdBKzEdJ8UzG7jKLvjc0X0o9VyLX1KvetNFz2j7+PxT1poue0ffx+K6Hnm47WiUZdFiPWmi57R9/H4p600XPaPv4/Fc21+hTmCb5zus/mvxZZiWFukfZbtPAONfncW8lvYF61mJibJZZbcW8lvYF83FvJb2BNwMVZLLK7i3kt7Avu4t5LewJuBibJZZbcW8lvYE3FvJb2BWwYmyWWW3FvJb2BfNxbyW9gU3AxVkssruLeS3sC+7i3kt7Am4GJsllltxbyW9gXzcW8lvYFdwMVZLLLbi3kt7Avm4t5LewKbgYqyWWV3FvJb2BfdxbyW9gTcDE2Syy24t5LewL5uLeS3sCbgYqyWWW3FvJb2BNxbyW9gTcDE2Syyu4t5LewL7uLeS3sCbgYmyWWW3FvJb2BfNxbyW9gTcDFWSyy24t5LewJuLeS3sCbgYmyWWV3FvJb2BfdxbyW9gV3AxNksstuLeS3sC+bi3kt7ApuBirJZZYQt5LewJuLeS3sCbgYmyWWW3FvJb2BNxbyW9gV3AxNksstuLeS3sCbi3kt7A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1" y="160338"/>
            <a:ext cx="99844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60375" y="2764497"/>
            <a:ext cx="9815895" cy="967099"/>
          </a:xfrm>
          <a:prstGeom prst="rect">
            <a:avLst/>
          </a:prstGeom>
          <a:noFill/>
        </p:spPr>
        <p:txBody>
          <a:bodyPr wrap="square" lIns="104306" tIns="52153" rIns="104306" bIns="52153" rtlCol="0">
            <a:spAutoFit/>
          </a:bodyPr>
          <a:lstStyle/>
          <a:p>
            <a:pPr algn="ctr"/>
            <a:r>
              <a:rPr lang="pt-BR" sz="2800" b="1" dirty="0" smtClean="0">
                <a:cs typeface="Arial" panose="020B0604020202020204" pitchFamily="34" charset="0"/>
              </a:rPr>
              <a:t>INVESTIMENTO NA </a:t>
            </a:r>
            <a:r>
              <a:rPr lang="pt-BR" sz="2800" b="1" dirty="0" smtClean="0">
                <a:solidFill>
                  <a:srgbClr val="006938"/>
                </a:solidFill>
                <a:cs typeface="Arial" panose="020B0604020202020204" pitchFamily="34" charset="0"/>
              </a:rPr>
              <a:t>TV ABERTA </a:t>
            </a:r>
          </a:p>
          <a:p>
            <a:pPr algn="ctr"/>
            <a:r>
              <a:rPr lang="pt-BR" sz="2800" b="1" dirty="0" smtClean="0">
                <a:cs typeface="Arial" panose="020B0604020202020204" pitchFamily="34" charset="0"/>
              </a:rPr>
              <a:t>CATEGORIA: LOJAS DE DEPARTAMENTO</a:t>
            </a:r>
            <a:endParaRPr lang="pt-BR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0375" y="912922"/>
            <a:ext cx="936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Até agosto de 2014, o investimento na categoria </a:t>
            </a:r>
            <a:r>
              <a:rPr lang="pt-BR" sz="1800" b="1" dirty="0">
                <a:solidFill>
                  <a:srgbClr val="C00000"/>
                </a:solidFill>
                <a:latin typeface="Trebuchet MS" panose="020B0603020202020204" pitchFamily="34" charset="0"/>
                <a:ea typeface="MS PGothic" pitchFamily="34" charset="-128"/>
              </a:rPr>
              <a:t>Loja de Departamento </a:t>
            </a:r>
            <a:r>
              <a:rPr lang="pt-BR" sz="1800" b="1" dirty="0" smtClean="0">
                <a:latin typeface="Trebuchet MS" panose="020B0603020202020204" pitchFamily="34" charset="0"/>
                <a:ea typeface="MS PGothic" pitchFamily="34" charset="-128"/>
              </a:rPr>
              <a:t>na </a:t>
            </a:r>
            <a:r>
              <a:rPr lang="pt-BR" sz="1800" b="1" dirty="0" err="1" smtClean="0">
                <a:latin typeface="Trebuchet MS" panose="020B0603020202020204" pitchFamily="34" charset="0"/>
                <a:ea typeface="MS PGothic" pitchFamily="34" charset="-128"/>
              </a:rPr>
              <a:t>tv</a:t>
            </a:r>
            <a:r>
              <a:rPr lang="pt-BR" sz="1800" b="1" dirty="0" smtClean="0">
                <a:latin typeface="Trebuchet MS" panose="020B0603020202020204" pitchFamily="34" charset="0"/>
                <a:ea typeface="MS PGothic" pitchFamily="34" charset="-128"/>
              </a:rPr>
              <a:t> Aberta </a:t>
            </a:r>
            <a:r>
              <a:rPr lang="pt-BR" sz="1800" b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foi de R$37,1 MM em Campinas e a BAND é a 2ª emissora de referência nesta categoria e obtém o dobro </a:t>
            </a:r>
            <a:r>
              <a:rPr lang="pt-BR" sz="1800" b="1" dirty="0" err="1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share</a:t>
            </a:r>
            <a:r>
              <a:rPr lang="pt-BR" sz="1800" b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da Record </a:t>
            </a:r>
            <a:endParaRPr lang="pt-BR" sz="1800" b="1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6" name="AutoShape 2" descr="data:image/jpeg;base64,/9j/4AAQSkZJRgABAQAAAQABAAD/2wCEAAkGBxQSEhQTExMQFhQUGBQXGBYVFxkXGhgcGRYXGBkZFRcYKCggGBslHhQYIT0iJykrOi4uGiEzODMtNygtLisBCgoKDg0OGxAQGzcgHyQtLCwsLDY3LCwsLDcyLCwsNCwsNywsLCwsLCwsLC8sLCwsLCwsLCwsLSwsLCwsLCwvLv/AABEIAKoBKQMBIgACEQEDEQH/xAAcAAEBAAMBAQEBAAAAAAAAAAAABwUGCAQBAgP/xABNEAABAwIBBQwFCAkDBAIDAAABAAIDBBEFBgcSITETF0FRUlRhcZGT0dIUFiJTkiMyNHJzgYKxMzVCYoOhsrPCFSR0Q6LB06PDY2SU/8QAGQEBAQADAQAAAAAAAAAAAAAAAAECAwQF/8QALhEAAgIBAgQDBwUBAAAAAAAAAAECEQMEEhQhMUETM1EjMkJScZGhImGBsfBi/9oADAMBAAIRAxEAPwC4oiIAiIgCIiAIiIAiIgCIp3ldnVgpiYqUComBsXA/JNN7W0hrkPQ3quCsowlJ0gUNzgBckADhK1LGs5GH01wZxK4X9mAbps4C4ewD1uC0inyWxXF7SV0zoIDrEZFrjUfZpwQB1yG44it4wHNzQUtiIRK8W9ue0huOENPsNPUAtmyEfedv9iGsDOfV1RtQYbI8HZI/ScPxaADR8a/fo2UdTYmSmpQdo9gH+TZD/MKoNaALAAAcAWvZZY7UUjGOp6OSq0i7TDC4FgABBs1rib9SqmrqMV/vqU1Pe7xGU3nxio6Ws3W39bR/Jfs5oWO/S11a/wC9v+WksS/PTICQaBoIJBBncCCNoIMeor0YfnbqZ3aMOFulcNojle63EXWj9katpW3bnX+ROR7RmXpOc13bD/60GZmmGttXWg8d4/8Aw0KiYfM58Ub3sMb3sY5zCb6Di0EtJ4bE2+5allnljVUMpEeHSTwhjXGYOcGgm9wdFjrWsNZPCtUcmWTpP+gYZ+aydv6DFaxnFfT/AMHt/Jfh2TOPQfocRjlA4JDrP3SMf/UFjd+x/MWf/wBB/wDWsvk/nKq6uRgjwt5jc9rXStkc5rAXAOcXbmGnRBJtfgWxrMl+pL8A87srMbpPpOHtmaP2ogb9ZdEXgDraFkMJzv0ch0Z2TU7hqOk3TaDxXZ7Q+9oVEWKxnJylqxaogikPKIs8fVeLOb9xWrfB+9H7FPVhuJw1DNOCWKVvHG4OHUbbD0L1qVYtmnfC/dsNqZIpBsY9xB6myt126HA34SvNhecmropBT4rA8kf9QNDX21e1YexK3pYR95TwlLnB3+3cFeRePCcUhqoxLBI2SN2xzePhBG1pHEdYXsWnoAiIgCIiAIiIAiIgCIiAIiIAiIgCIiAIiIAvhNl9U/zz466noxCw2fVOLCRtEbReS3XdrepxWUIuUkkDUMu8uJcQmFFQaZic7Quz51QeGx4ItvWASfZW75BZvIaENllDZarbp2u2PoiB2fW2noGpYTMfk81sT654BfIXRxHksabOI6XOBHUwcZVTW7LPb+iPQgREXOUIiIDnzPFA1mJyFoA044nutwmxbfsYFQMx9O1uHucB7T5pC4/VaxoHVq/mVoeen9Zn7GH83qg5k/1b/Gl/xXbl8hfwTub8iIuIpyljUIZU1DGgBrJ52NA4A2VzQB9wC6RyHgDMOo2tFh6PC773MDnHrJcT965yyj+mVf8Ayan+89dJZH/QKP8A41P/AGmrt1XuoiMuiIuIoWOx3A4KyIxVEbXtOzgc08pjtrT0hZFFU66AgmK4dWZP1TZYXl8EhsCfmyAa9zmaNQeBezh0kftNFiyUyjir4BNEbfsvYfnRuA1td23B4QQV6cfweOsp5KeUXbILX4Wna1zekGx+5QvN5ismHYnuEhs2SQ00w4NIPLGOHU/h5Liunzot/EvyQ6EREXKUIiIAiIgCIiAIiIAiIgCIiAIiIAiIgCjuf2M7pRu/Z0agffeI/l+SsS1POXk2a6ic1gvNEd1i6SAQWfiaSOu3EtuGSjNNg/Wa2RrsLpdG1g1wP1hI8O/mCtqUWzMZVCF7qGY6LZXF0RdqtJqDozfYXWBA4wRtIVpTNFxmwERFqAREQEAz0/rM/Yw/m9atQYXVSN0oYat7LkaUTJHNuNou0Wutpz0/rM/Yw/m9UHMn+rf40v8AivQ8TZiTIR3/AELEObYh3U3gn+hYhzbEO6m8F1Ai1cU/QUckStILg4EOBIcHXBBBsQ4HWDe66gyP+gUf/Gp/7TVzblF9Mq/+TU/3nrpLI/6BR/8AGp/7TVlqvdQRl0RFxFCIiALm/LX2sZn3PaaiNrbcr5Np+/TBV2yvyijoKZ877F3zY2cL3key0fmTwAE8Cj+ajAH1tcauXXHA8yvcf25nHSaOsF2meKzeNdWn/SnN9CMvSIi5ShERAEREAREQBERAEREAREQBERAEREAREQEwzlZuTOXVdGAJvnSRDVuh5TDsbJ+fQdvjyHzoFlqbEdJrmeyJ3AggjVo1DTraRyvittNbWtZWZEUuIC8rCyW1hNHYPFtgdwPHQQeiy3xyJrbPp/RDYopWuaHNIc1wBBBuCDsII2hftRf1exjByXUjvSKe5JY0F447upydJp6Yyb8JWdwLPBTvOhVxSU8gNiQDIwHpAGm09BabcajwvrHmilLReHC8YgqW6UE0Uo/ccHW6wNY+9YzLHJYYgyNhnqIQwuJ3IgadwBZ4O0alqS50+QIzncrGS4nLoEERsjjJGzSaCSL9GlbrBVBzHVrHUUkQI045nkt4bODS11uIm4/CV5BmVp+dVXZH5V+48zUDSHNrKxrhsc3QBHUQLhdcp45Q2WQpy/Mjw0FziAACSSbAAbSTwBfxw+m3KKOPSc/c2MZpON3O0WgaTjwk2utUyvzfsxCXdJKmpYNFrdzYQWeySdLRcCL6/wCQXLFJvm6KQPF5xJUTyN+bJNM9vU+Rzh/Iro/IGsbLh1I5hB0YYmOtwOYwMc09ILStP3lqfnVV2R+VevCc08VPKyWOsrAWPY8gFrQ7RcDov0QLg2t1FdWXJjnGrIUVF8JWs43l/QUtw+oY94/6cPyjr8R0dTT9Yhcii30KbOsBlXlfTYey8z7yEEsibre/7v2W/vGw/JaHNl1iWJEswyldHGdRndYkcHz3fJsI16hpHiXuydzUND93xCU1ErjdzLuLCdX6R7val2cNhwEFbljUec3/AB3IarS4fW5Q1Amk+SpmkgOHzGNvrZCD+kkNtbuMa9garTguExUkLIIWhsbBYDhPG5x4XE6yV64YmsaGta1rWgANaAAANgAGwL9rHJkcuXRehQiItQCIiAIiIAiIgCIiAIobJnirQSNyotRI+ZJx/XX535K73VF8EnnXRw0yWXRFC9+Su91RfBJ5035K73VF8EnnThpiy6IoXvyV3uqL4JPOm/JXe6ovgk86cNMWXRFC9+Su91RfBJ5035K73VF8EnnThpiy6IoXvyV3uqL4JPOm/JXe6ovgk86cNMWXRFC9+Su91RfBJ5035K73VF8EnnThpiy6LF4zk5S1Y/3EEUh2BxFnD6rxZw+4qP78ld7qi+CTzpvyV3uqL4JPOi0+RdBZtWI5naYu06aeogePm690Deomz/8AuXmbkvjtNb0fEGTNHBK4knotK1/9QWvb8ld7qi+CTzpvyV3uqL4JPOtuzN35/UcjZm47lBCbSUEEoHCy1z8Eh/pQ5xcRZqkwWpPS3dv/ABE4fzWs78dd7qi+CTzpvyV3uqL4JPOnhS7xQs2kZ0Z+HCK4fdJ/61+XZzqs/MwatPXuv/iIrWN+Su91RfBJ5035K73VF8EnnTwf+fyLNoGWeMSD5LCC37Qu/wA9zX5c3KOoG2kpb/Uv/wDatZ35K33VF8EnnTfkrvdUXwSedPCmukULNkdmwqan6fic8gO2NlyPu0zoj4FseDZt8Pp7EQCRwt7Ux3TZwhp9gHqaFON+Su91RfBJ5035K73VF8EnnUePM+VjkXNrQAAAABsA4OpfVC9+Su91RfBJ5035K73VF8EnnWvhsgsuiKF78ld7qi+CTzpvyV3uqL4JPOnDTFl0RQvfkrvdUXwSedN+Su91RfBJ504aYsuiKF78ld7qi+CTzpvyV3uqL4JPOnDTFl0RQvfkrvdUXwSedN+Su91RfBJ504aYsuiKF78ld7qi+CTzpvyV3uqL4JPOnDTFl0RQvfkrvdUXwSedN+Su91RfBJ504aYsxkubLEySfRxrJ/6sXH9ZfnexxPm7e9i8yuWUuUkFBG2SoLg17wwaLS46Wi52wdDCtc32cO5c3cv8FsjmytWkKJhvY4nzdvexeZN7HE+bt72LzKn77OHcubuX+C92C5xKKrnZTwvlMkmlogxuaPZaXm5OoamlHlzL4RRIt7HE+bt72LzJvY4nzdvexeZdErUsZzi0NLPJTyvlEkZaHBsbnAaTWvGsbdTgpHUZJdEKJHvY4nzdvexeZN7HE+bt72LzKn77OHcubuX+Cb7OHcubuX+Cy8XN8v4YomG9jifN297F5k3scT5u3vYvMrlk1lHBXxulpy4sa8sOk0tOkGtdsPQ8LLrB6nInTQo523scT5u3vYvMm9jifN297F5l0SinFTFHO29jifN297F5k3scT5u3vYvMrplJlDBQxbtUOLWFwYLAuJcQTYNGs6mk9QWRgma9rXtILXAOaRsIIuCPuKvE5KuhRz1vY4nzdvexeZN7HE+bt72LzKw5Q5e0dFNuE7pBJotdZsbnCzr21jqKxu+zh3Lm7l/gslmzNWoiiYb2OJ83b3sXmTexxPm7e9i8yp++zh3Lm7l/gs/kxlVT14kNO55EZaHaTC3W4Ei19uxHmypW0KIjvY4nzdvexeZN7HE+bt72LzLolatj+X1HRzGCd0gkAa4hsbnCztmsLGOoyS5JCiP72OJ83b3sXmTexxPm7e9i8yp++zh3Lm7l/gm+zh3Lm7l/gs/FzfL+GKJhvY4nzdvexeZN7HE+bt72LzK35M5T09e176dzyI3BrtJpbrIvqB26lk66rZDG+WQhrI2ue5x4GtFyewLB6nInTQo593scT5u3vYvMm9jifN297F5ld8nsdhrYRPA4uYS5usFpBadYLTrHAeohZJHqZrk0KOdt7HE+bt72LzJvY4nzdvexeZdEopxUxRztvY4nzdvexeZN7HE+bt72LzK4ZTZTQUDGPqHPDXu0G6LS7XYu2DoBWvb7OHcubuX+CzWbK1aQomG9jifN297F5k3scT5u3vYvMrpk7lDBXRbrTv0mhxaQQWuaRwOadY1EHqKyqxepyJ00KOdt7HE+bt72LzJvY4nzdvexeZdErFZR5QQ0MQmnLgwuDLtaXG5BI1D6pRanI+SQohe9jifN297F5k3scT5u3vYvMqfvs4dy5u5f4Jvs4dy5u5f4LPxc3y/hiiYb2OJ83b3sXmTexxPm7e9i8ytOTOWNLXukbTueTGGl2kxzdTiQLX2/NK2BYPU5E6aFHkxLDIahuhPDFKwG4bIxrwDYi4DgbGxOvpUWzwZJw0boZqdgjZLptcwfNDmgEFo4LgnVs9kcZV0Utz9/R6X7Z39srDTyamkGSjJ3DfSaqCnuQJZGtJG0NvdxHTogro/CMlKOlLXQ00DHtFhJogybLH5R13awTwqBZuv1nR/af4OXS62aqTtIILC4vklRVRc6amgc9+oyaIbIdVh8o2ztQA4eBZpFyptdCnK2UGG+jVM9Pe+5SPaCdpAPsk9JaQt3zP5KQVjppqhgkZEWMYx3zS4glxcP2rDR1HVrPQtazifrOs+1/wAGqjZhfo9V9s3+21ehlk/Cv6GPco+HYbDTt0IIoomXvoxsawX1C5DQNeoa+hepEXnGQRFjcpMXbR0s1Q/ZG0kDZpO2Mb97iB96qVukCNZ6ce3esFO0+xTCx6ZHgF3XZuiOsuW65lsd3ejNO43fSkNHTG65j7LOb1NChc87pHOe86T3uc9x43OJLj95JWx5ucd9Dr4nk2jk+Sk4tF5FnH6rg034geNehPF7LauxiX7Fcm6SpOlPTU8jrW03MaX2GwB/zgNfGopnQyJbQPZLBpejSktAJuY32vo3OstIBIvxG/AugFhssMEFbRzU+rSe27CeB7faYerSA+665MWVxkvQpzzkXTQy19NHUAGJ8ga4E2BJadAEjgL9EfeuksLwiCmBbTwwxB1iRGxrNIjYXaI1nrXKvtMd+0x7D1Frmn+RBH8l07kbjgraOGo1aTm2eBwPb7Lx1XBt0ELfqk+T7BGaWCykyeop2SS1MELi1ji6UtAe1rQTqkHtCwvwrOqeZ6ce3GjFO0+3VEg9EbbF/bdrepx4ly403JJFIPGTYX22F1Xs2ObuGWBtXWM0911xROJ0Qzge8D5xdtAOq1uE6pxkvgxraqGnF7SO9sjgYNbzfgOiDbpIXUMUYa0NaAGtAAA2AAWAC7NTkcVtREebDMKgpmlsEMMTSbkRMawE7LnRAuelaDnux7cqZlK0+3UG77cEbCCfidojpAcqSSuZcucd9NrZpwbx30Ivs2XDSPrG7/xLRp4bp2+wZteZHHdyqX0jj7NQNJn2jBrt0uYD3YVwXJlFVvhkZLGbPjc17T0tIIv0auxdTYJibKqninj+bKxrx0XGtp6QbjrCy1UKlu9Qj2oiLlKePE8LhqGhk8MMrQbgSMa8A2tcaQ1GxOtQnOzk3FRVTNwboRTMLgzWQ1zXWdo32A3abcGtdBKM5/P01H9nP/VGujTSe9IjNLyKyokw6oErbujdZssfLbfaP323JH3jYSuksPrWTxslicHRyAOa4cIP5dS5OW/ZqstfQpfR5nf7aV2onZC8/tdDHcPEdfKXRqMO5bl1CL2vNiGHxTs0J4opWXvoyMa9txsNnXF9e1elF55SDZ4Ml4aOaB9OwMZO2S7B81rmFuto4Lh+zZ7PSsHm8wJlbXRwyXMYD5HgEjSDR8241i7i37rre8/vzaPrn/KJa5mU/Wf8Cb+qNehCT8G/qTuW3CsDpqW/o8EMWlYOMbGtLrbNJw1u2nbxrIIi4G76lClufv6PS/bO/tlVJS3P39Hpftnf2ytmDzEGTPIisZDX00srg2Nj7ucdgGi4XNutXffCw3ncXY7wXOdHSvle2ONrnvebNa3aTtsOxZn1JxDmdR8I8V25ccJO5OjEue+FhvO4ux3gm+FhvO4ux3goZ6k4hzOo+EeKepOIczqPhHitXD4/m/otn88tqxk1fUyxODo3yXa4bCNFouL9SpuYX6PVfbN/ttUdrKV8T3RyNLHsNnNdtB22ParFmF+j1X2zf7bVszqsVfQi6lRREXnGQUgz6Y9cw0TDs+Wl/mI2n/udb6qrNZVNijfI8hrI2ue5x4GtBJPYFy1juKuq6iWofqMry63JGxrfwtDR9y6dNC5bvQjMzm8yZ/1Cq3N9xExjnyEcFwWsAPHpEHqaVr+IUToZJIZBZ8bnMcOlpsbdB29RV3zQYGKahEjtUlURKb7Qy1o2/D7XW8rS892BiOojq2D2ZxoPt7xg1E/WYLfw1vjmvK49iUUXNnj3plBG5xvLF8lJxlzALOP1mlruslbUoHmbx30et3Bx+Tqho9AkbcsPRe7m9JLVfFy54bZmSOf88GBejVxlaLR1QMg4g8WEo7S134ystmOx7c55KNx9mYbpH9dos8DpcwA/wyt7zpYD6XQSaIvLD8tHxnRB0mjju0uFuOy59wyvfBLHPGfbic17eIkG9j0HYegldOP2uLaQ6xXNecTHfTK+WQG8bDuUfFosJFx9Zxc6/EQq/lvlayPCvSYXWdVMayE8IMjdZ6C1uketqgNBROmkjhjF3yOaxo4LuIAv0C/YsdLCrkwyuZjMB0WS1rhrfeKL6rTeQjrcAP4aq68WDYaymgigj+bExrB02GsnpJufvXtXLknvk2U03Ovj3otA8NNpaj5FltoDgdN3RZoOvjIUCwnD31E0UEfz5XtYOi51uPQ0Xd1ArbM7mPelV7mNN46YGJvEX3vKe0Bv4Fm8xuB6UstY8aoxuUd+U4AvI6mkC/75XZD2WK+5DUs4GTvoFY+Jt9ycGviJ1+ydRBPCQ4OHVbjW+5i8euyWicdbLyxfVcQJGjqcQ78ZWWzzYGJ6MTtAMlKS7VtMbrCQfdZr/wABUcyYxk0dVDUC9o3DSA/aYfZeLcJ0SbdNlV7XFXcHUqL8Qyh7Q5pBa4AgjYQRcEL9rzyhRnP5+mo/s5/6o1ZlGc/n6aj+zn/qjW/TeYiMwuabCIqueqp5m3Y+md1giWMtc08DgdYK1vKfAJaGofBKNY1teBqkYdj2/kRwEEdK3PMV9Om/47v7sapmXmSTMRp9A2bMy7opOS7ha79x1gCOo7QF0Sy7MtPoDUM0GW26NbQ1DvlGj5B7v22gfoyeFzQNXG0fu3NUXJ08UlPKWuD45oX6+BzHNNwQewgjbqIXQWbjLEYhBZ+iKmKwlaNWlxSNHJPFwG44idWoxV+pdAjVM/vzaPrn/KJa5mU/Wf8AAm/qjWx5/fm0fXP+US1zMp+s/wCBN/VGtkPI+47l9REXCUKW5+/o9L9s7+2VUlLM/bvkKUcO6vPYw+IW3B5iDJ3m6/WdH9p/g5dLrmjN4bYnR/a/m1wH5rpdbdX7y+hEERFylOaM4n6zrPtf8GqjZhfo9V9s3+21TjOE6+J1lven+TWg/kqNmEP+3qhw7qw9sY8CvQy+T9idypIi+E21leeUnGe3HtypWUrT7dSfa6I2EE/E7RHSNJQ1zgNpA61sOXmPenVsswN4wdzi+zZcAj6xLnfiVFzH4A0Qy1j2gmU7nHcA2Yw+0R1vuPwBejGsOO2TqRUyM42doQSM4C3tC659GZyGfCE9GZyGfCFr4ten++wo5NilLS1zCQ5pDmuHAQbtI6iAV1DkrjLaykhqG2+UaNID9l49l7fucCFDs7GBilr3lotHUDdm22BxNpAPxDS/GFsWY3H9CSWiedUnysV+UABI0dbQHW/dcVlnW/GpIIsq5oy/wL0KuliAtG47rF9R5JAH1SHN/Cul1OM9mA7tStqWj26Y+10xvsHdh0XdADlz6ee2deoZGKjEpHwwwOdeOAyFjeLdHBzuvWPuueNb/mQwLdamSrcPZpxoM+0eNZHS1h/+QKa24gSeIbT0BdN5D4F6FRQwEDTA0pDxyO9p2vhAJ0R0NC6tRPbCl3IjPLB5aY4KKjmn1aTW2jB4Xu9lg6rm56AVnFEs9+PiWeOjYbtg9uS3vHD2QelrDf8AidC4sMN80jImbnbS4kk3JJ2k7SSV/IyMPC3tCoOZzARU1pleLx0rQ+x2F7riO/VZzutoV49GZyGfCF25NQoSqrMaORt0Zxs7Qv6NcDsIPUutfRmchnwhSvPjk+3c4qxjQCwiKSwAu11yxx6nXH4xxKQ1KlKqotGZzMY7u9FuDjeSlIZ07m65jPULOZ+BUBc3Zt8f9Cro3uNopPkpOIBxGi4/VcGm/ANJdIrm1ENs/qEFGc/n6aj+zn/qjVmUYz9n5ekH/wCOb+bo/AppvMQZ5cxX06b/AI7v7sauKhuYp3++mH/67v5SxeKuSup8wInmdbIn0uP0mBv+5iHtNG2Vg/Z+uNo49Y4rRjAcYlo52VEJs9h2HY5p+cx37p8DtAXVSiud7IrcXGup2/JvPyzR+w4n9IByXHbxON+E2z0+X4JBn8s6+OxV1LQVER1ONQHNO1jgItJjukfzFiNRXhzKfrP+BN/VGtE0ja1za97cF9l7cepb3mU/Wf8AAm/qjW+UNmJpfuQvqIi80yNdy3yjkoYWSR0z6hz3hmg0uGjdrnaR0WuNvZts4VE8sMXrsRla+Wmma2MEMjZFJZukQXEki7nGw16tg1K7nKii55R9/H4p600XPaPv4/Fb8c9nw8yHNtNQ1Ub2SMhqmvY5r2uET9TmkEHZxgKx5GZf1VTPFT1FC9mnpXmAkY0aLHO1se3VfRt87hW3+tNFz2j7+PxT1poue0ffx+Kznl3rnEGXU3yyzgVdPPNT09C92hogTkSPadJjXXDGt120rfO4FuPrTRc9o+/j8U9aaLntH38fitMFT5xspzbUUFVI9z3w1Tnvc5znGJ9y5xJJOrhJKzmR2MV2HSOfFTTPbIAHxviks7RvokED2XC5169p1bLXb1poue0ffx+KetNFz2j7+PxXQ87apxJRhMLy0llw+esdRSskhcWiC7ryamG7SWA29vkn5pU9yoy7xGsidC2klgjeLPDI5XvcOFumWizTw2Gvjsq7600XPaPv4/FPWmi57R9/H4rVGSi72g5p/wBJqOb1PdSeCoWQeWdXSRw0jqGWSPT0Q/RkjcwSSXJd7JDgC8ng1KqetNFz2j7+PxT1poue0ffx+K2TzOSpxFGXWNykxR1LTSztidK6MAiNtwXXcBYWBPDfYdi/l600XPaPv4/FPWmi57R9/H4rmUXfQpDMtsarMSkje+jmjbEHBjWxyuPtFpcXOLRf5reAbFgKahqo3tkZDVtewhzXNikBaRrBGpdJetNFz2j7+PxT1poue0ffx+K6lnaVKJKJ7gGcuuLoop8Pe/Scxhla2SO2k4N0nNLXDVe51j7lVKunbIx8bwHMe1zXA8IcLEdhWN9aaLntH38finrTRc9o+/j8VonzfKNFJFkRkNI3FjHMx+5UbjJpuaQ2TRI3Gx2Em7X6uSQrosR600XPaPv4/FPWmi57R9/H4pklKbtoE4xvObXu02QUEkRu5okcySU6jbSa3RaAeu461MpsOqXuc50NU5ziXOcYpCSSbkk21kkrpT1poue0ffx+KetNFz2j7+PxW2GXZ0iQiGRGP1mGOk0KOaVkujpNdHI03bexa4NNvnHaDwK74FiBqKeKZ0bojIwOMbr3YT+ybgax1Bef1poue0ffx+KetNFz2j7+PxWvJLfz20wZdQ3LfLOsr4XUwoJYoy5pJ0ZJHO0HaTbHRaG6wDwqt+tNFz2j7+PxT1poue0ffx+KmN7XbjZTmn/SZ+b1PdSeC3zJnL/EaWJsMlHNUMYAGlzJWPAGwF4aQ4AcYv0lVr1poue0ffx+KetNFz2j7+PxW6WbcqcSGEx3LOWCipqplFLI+o0bw3deK7C727MJNrW2Dao5lVW1tfPu81PODohjWthk0WtBJAFxrNySTw9gV+9aaLntH38finrTRc9o+/j8Vhjns6RBz5k5PW0NQ2ohp59JoLSHQyFrmna11he2oHVwgK4ZCZUy17ZTLSvp3RFg9ouIfpaWtuk1traPTtWT9aaLntH38finrTRc9o+/j8UyT3/DzBl1/OogbI1zHtDmPBa5pFwQRYgjhBCxnrTRc9o+/j8U9aaLntH38fitO1+hSE5b5FTUVSWRRzSQPu6JzWufYX1seQD7TdmvaLHjtmMzdBKzEdJ8UzG7jKLvjc0X0o9VyLX1KvetNFz2j7+PxT1poue0ffx+K6Hnm47WiUZdFiPWmi57R9/H4p600XPaPv4/Fc21+hTmCb5zus/mvxZZiWFukfZbtPAONfncW8lvYF61mJibJZZbcW8lvYF83FvJb2BNwMVZLLK7i3kt7Avu4t5LewJuBibJZZbcW8lvYE3FvJb2BWwYmyWWW3FvJb2BfNxbyW9gU3AxVkssruLeS3sC+7i3kt7Am4GJsllltxbyW9gXzcW8lvYFdwMVZLLLbi3kt7Avm4t5LewKbgYqyWWV3FvJb2BfdxbyW9gTcDE2Syy24t5LewL5uLeS3sCbgYqyWWW3FvJb2BNxbyW9gTcDE2Syyu4t5LewL7uLeS3sCbgYmyWWW3FvJb2BfNxbyW9gTcDFWSyy24t5LewJuLeS3sCbgYmyWWV3FvJb2BfdxbyW9gV3AxNksstuLeS3sC+bi3kt7ApuBirJZZYQt5LewJuLeS3sCbgYmyWWW3FvJb2BNxbyW9gV3AxNksstuLeS3sCbi3kt7A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58" y="160338"/>
            <a:ext cx="99844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4068596416"/>
              </p:ext>
            </p:extLst>
          </p:nvPr>
        </p:nvGraphicFramePr>
        <p:xfrm>
          <a:off x="2387229" y="3388132"/>
          <a:ext cx="6036681" cy="3424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55575" y="3080355"/>
            <a:ext cx="6344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 err="1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Share</a:t>
            </a:r>
            <a:r>
              <a:rPr lang="pt-BR" sz="1400" b="1" u="sng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de Investimento na categoria Loja de Departamento(%)</a:t>
            </a:r>
            <a:endParaRPr lang="pt-BR" sz="1400" b="1" u="sng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162964" y="6885551"/>
            <a:ext cx="2840818" cy="338544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pt-BR" sz="800" dirty="0"/>
              <a:t>Fonte: </a:t>
            </a:r>
            <a:r>
              <a:rPr lang="pt-BR" sz="800" dirty="0" smtClean="0"/>
              <a:t>Ibope Monitor (Campinas) com </a:t>
            </a:r>
            <a:r>
              <a:rPr lang="pt-BR" sz="800" dirty="0"/>
              <a:t>descontos estimados</a:t>
            </a:r>
            <a:r>
              <a:rPr lang="pt-BR" sz="800" dirty="0" smtClean="0"/>
              <a:t>.</a:t>
            </a:r>
          </a:p>
          <a:p>
            <a:r>
              <a:rPr lang="pt-BR" sz="800" dirty="0" smtClean="0"/>
              <a:t>Band</a:t>
            </a:r>
            <a:r>
              <a:rPr lang="pt-BR" sz="800" dirty="0"/>
              <a:t>: </a:t>
            </a:r>
            <a:r>
              <a:rPr lang="pt-BR" sz="800" dirty="0" smtClean="0"/>
              <a:t>89%, </a:t>
            </a:r>
            <a:r>
              <a:rPr lang="pt-BR" sz="800" dirty="0"/>
              <a:t>Globo: </a:t>
            </a:r>
            <a:r>
              <a:rPr lang="pt-BR" sz="800" dirty="0" smtClean="0"/>
              <a:t>12%, Record: 85% – Valor Líquido R</a:t>
            </a:r>
            <a:r>
              <a:rPr lang="pt-BR" sz="800" dirty="0"/>
              <a:t>$ (000</a:t>
            </a:r>
            <a:r>
              <a:rPr lang="pt-BR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5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jpeg;base64,/9j/4AAQSkZJRgABAQAAAQABAAD/2wCEAAkGBxQSEhQTExMQFhQUGBQXGBYVFxkXGhgcGRYXGBkZFRcYKCggGBslHhQYIT0iJykrOi4uGiEzODMtNygtLisBCgoKDg0OGxAQGzcgHyQtLCwsLDY3LCwsLDcyLCwsNCwsNywsLCwsLCwsLC8sLCwsLCwsLCwsLSwsLCwsLCwvLv/AABEIAKoBKQMBIgACEQEDEQH/xAAcAAEBAAMBAQEBAAAAAAAAAAAABwUGCAQBAgP/xABNEAABAwIBBQwFCAkDBAIDAAABAAIDBBEFBgcSITETF0FRUlRhcZGT0dIUFiJTkiMyNHJzgYKxMzVCYoOhsrPCFSR0Q6LB06PDY2SU/8QAGQEBAQADAQAAAAAAAAAAAAAAAAECAwQF/8QALhEAAgIBAgQDBwUBAAAAAAAAAAECEQMEEhQhMUETM1EjMkJScZGhImGBsfBi/9oADAMBAAIRAxEAPwC4oiIAiIgCIiAIiIAiIgCIp3ldnVgpiYqUComBsXA/JNN7W0hrkPQ3quCsowlJ0gUNzgBckADhK1LGs5GH01wZxK4X9mAbps4C4ewD1uC0inyWxXF7SV0zoIDrEZFrjUfZpwQB1yG44it4wHNzQUtiIRK8W9ue0huOENPsNPUAtmyEfedv9iGsDOfV1RtQYbI8HZI/ScPxaADR8a/fo2UdTYmSmpQdo9gH+TZD/MKoNaALAAAcAWvZZY7UUjGOp6OSq0i7TDC4FgABBs1rib9SqmrqMV/vqU1Pe7xGU3nxio6Ws3W39bR/Jfs5oWO/S11a/wC9v+WksS/PTICQaBoIJBBncCCNoIMeor0YfnbqZ3aMOFulcNojle63EXWj9katpW3bnX+ROR7RmXpOc13bD/60GZmmGttXWg8d4/8Aw0KiYfM58Ub3sMb3sY5zCb6Di0EtJ4bE2+5allnljVUMpEeHSTwhjXGYOcGgm9wdFjrWsNZPCtUcmWTpP+gYZ+aydv6DFaxnFfT/AMHt/Jfh2TOPQfocRjlA4JDrP3SMf/UFjd+x/MWf/wBB/wDWsvk/nKq6uRgjwt5jc9rXStkc5rAXAOcXbmGnRBJtfgWxrMl+pL8A87srMbpPpOHtmaP2ogb9ZdEXgDraFkMJzv0ch0Z2TU7hqOk3TaDxXZ7Q+9oVEWKxnJylqxaogikPKIs8fVeLOb9xWrfB+9H7FPVhuJw1DNOCWKVvHG4OHUbbD0L1qVYtmnfC/dsNqZIpBsY9xB6myt126HA34SvNhecmropBT4rA8kf9QNDX21e1YexK3pYR95TwlLnB3+3cFeRePCcUhqoxLBI2SN2xzePhBG1pHEdYXsWnoAiIgCIiAIiIAiIgCIiAIiIAiIgCIiAIiIAvhNl9U/zz466noxCw2fVOLCRtEbReS3XdrepxWUIuUkkDUMu8uJcQmFFQaZic7Quz51QeGx4ItvWASfZW75BZvIaENllDZarbp2u2PoiB2fW2noGpYTMfk81sT654BfIXRxHksabOI6XOBHUwcZVTW7LPb+iPQgREXOUIiIDnzPFA1mJyFoA044nutwmxbfsYFQMx9O1uHucB7T5pC4/VaxoHVq/mVoeen9Zn7GH83qg5k/1b/Gl/xXbl8hfwTub8iIuIpyljUIZU1DGgBrJ52NA4A2VzQB9wC6RyHgDMOo2tFh6PC773MDnHrJcT965yyj+mVf8Ayan+89dJZH/QKP8A41P/AGmrt1XuoiMuiIuIoWOx3A4KyIxVEbXtOzgc08pjtrT0hZFFU66AgmK4dWZP1TZYXl8EhsCfmyAa9zmaNQeBezh0kftNFiyUyjir4BNEbfsvYfnRuA1td23B4QQV6cfweOsp5KeUXbILX4Wna1zekGx+5QvN5ismHYnuEhs2SQ00w4NIPLGOHU/h5Liunzot/EvyQ6EREXKUIiIAiIgCIiAIiIAiIgCIiAIiIAiIgCjuf2M7pRu/Z0agffeI/l+SsS1POXk2a6ic1gvNEd1i6SAQWfiaSOu3EtuGSjNNg/Wa2RrsLpdG1g1wP1hI8O/mCtqUWzMZVCF7qGY6LZXF0RdqtJqDozfYXWBA4wRtIVpTNFxmwERFqAREQEAz0/rM/Yw/m9atQYXVSN0oYat7LkaUTJHNuNou0Wutpz0/rM/Yw/m9UHMn+rf40v8AivQ8TZiTIR3/AELEObYh3U3gn+hYhzbEO6m8F1Ai1cU/QUckStILg4EOBIcHXBBBsQ4HWDe66gyP+gUf/Gp/7TVzblF9Mq/+TU/3nrpLI/6BR/8AGp/7TVlqvdQRl0RFxFCIiALm/LX2sZn3PaaiNrbcr5Np+/TBV2yvyijoKZ877F3zY2cL3key0fmTwAE8Cj+ajAH1tcauXXHA8yvcf25nHSaOsF2meKzeNdWn/SnN9CMvSIi5ShERAEREAREQBERAEREAREQBERAEREAREQEwzlZuTOXVdGAJvnSRDVuh5TDsbJ+fQdvjyHzoFlqbEdJrmeyJ3AggjVo1DTraRyvittNbWtZWZEUuIC8rCyW1hNHYPFtgdwPHQQeiy3xyJrbPp/RDYopWuaHNIc1wBBBuCDsII2hftRf1exjByXUjvSKe5JY0F447upydJp6Yyb8JWdwLPBTvOhVxSU8gNiQDIwHpAGm09BabcajwvrHmilLReHC8YgqW6UE0Uo/ccHW6wNY+9YzLHJYYgyNhnqIQwuJ3IgadwBZ4O0alqS50+QIzncrGS4nLoEERsjjJGzSaCSL9GlbrBVBzHVrHUUkQI045nkt4bODS11uIm4/CV5BmVp+dVXZH5V+48zUDSHNrKxrhsc3QBHUQLhdcp45Q2WQpy/Mjw0FziAACSSbAAbSTwBfxw+m3KKOPSc/c2MZpON3O0WgaTjwk2utUyvzfsxCXdJKmpYNFrdzYQWeySdLRcCL6/wCQXLFJvm6KQPF5xJUTyN+bJNM9vU+Rzh/Iro/IGsbLh1I5hB0YYmOtwOYwMc09ILStP3lqfnVV2R+VevCc08VPKyWOsrAWPY8gFrQ7RcDov0QLg2t1FdWXJjnGrIUVF8JWs43l/QUtw+oY94/6cPyjr8R0dTT9Yhcii30KbOsBlXlfTYey8z7yEEsibre/7v2W/vGw/JaHNl1iWJEswyldHGdRndYkcHz3fJsI16hpHiXuydzUND93xCU1ErjdzLuLCdX6R7val2cNhwEFbljUec3/AB3IarS4fW5Q1Amk+SpmkgOHzGNvrZCD+kkNtbuMa9garTguExUkLIIWhsbBYDhPG5x4XE6yV64YmsaGta1rWgANaAAANgAGwL9rHJkcuXRehQiItQCIiAIiIAiIgCIiAIobJnirQSNyotRI+ZJx/XX535K73VF8EnnXRw0yWXRFC9+Su91RfBJ5035K73VF8EnnThpiy6IoXvyV3uqL4JPOm/JXe6ovgk86cNMWXRFC9+Su91RfBJ5035K73VF8EnnThpiy6IoXvyV3uqL4JPOm/JXe6ovgk86cNMWXRFC9+Su91RfBJ5035K73VF8EnnThpiy6LF4zk5S1Y/3EEUh2BxFnD6rxZw+4qP78ld7qi+CTzpvyV3uqL4JPOi0+RdBZtWI5naYu06aeogePm690Deomz/8AuXmbkvjtNb0fEGTNHBK4knotK1/9QWvb8ld7qi+CTzpvyV3uqL4JPOtuzN35/UcjZm47lBCbSUEEoHCy1z8Eh/pQ5xcRZqkwWpPS3dv/ABE4fzWs78dd7qi+CTzpvyV3uqL4JPOnhS7xQs2kZ0Z+HCK4fdJ/61+XZzqs/MwatPXuv/iIrWN+Su91RfBJ5035K73VF8EnnTwf+fyLNoGWeMSD5LCC37Qu/wA9zX5c3KOoG2kpb/Uv/wDatZ35K33VF8EnnTfkrvdUXwSedPCmukULNkdmwqan6fic8gO2NlyPu0zoj4FseDZt8Pp7EQCRwt7Ux3TZwhp9gHqaFON+Su91RfBJ5035K73VF8EnnUePM+VjkXNrQAAAABsA4OpfVC9+Su91RfBJ5035K73VF8EnnWvhsgsuiKF78ld7qi+CTzpvyV3uqL4JPOnDTFl0RQvfkrvdUXwSedN+Su91RfBJ504aYsuiKF78ld7qi+CTzpvyV3uqL4JPOnDTFl0RQvfkrvdUXwSedN+Su91RfBJ504aYsuiKF78ld7qi+CTzpvyV3uqL4JPOnDTFl0RQvfkrvdUXwSedN+Su91RfBJ504aYsxkubLEySfRxrJ/6sXH9ZfnexxPm7e9i8yuWUuUkFBG2SoLg17wwaLS46Wi52wdDCtc32cO5c3cv8FsjmytWkKJhvY4nzdvexeZN7HE+bt72LzKn77OHcubuX+C92C5xKKrnZTwvlMkmlogxuaPZaXm5OoamlHlzL4RRIt7HE+bt72LzJvY4nzdvexeZdErUsZzi0NLPJTyvlEkZaHBsbnAaTWvGsbdTgpHUZJdEKJHvY4nzdvexeZN7HE+bt72LzKn77OHcubuX+Cb7OHcubuX+Cy8XN8v4YomG9jifN297F5k3scT5u3vYvMrlk1lHBXxulpy4sa8sOk0tOkGtdsPQ8LLrB6nInTQo523scT5u3vYvMm9jifN297F5l0SinFTFHO29jifN297F5k3scT5u3vYvMrplJlDBQxbtUOLWFwYLAuJcQTYNGs6mk9QWRgma9rXtILXAOaRsIIuCPuKvE5KuhRz1vY4nzdvexeZN7HE+bt72LzKw5Q5e0dFNuE7pBJotdZsbnCzr21jqKxu+zh3Lm7l/gslmzNWoiiYb2OJ83b3sXmTexxPm7e9i8yp++zh3Lm7l/gs/kxlVT14kNO55EZaHaTC3W4Ei19uxHmypW0KIjvY4nzdvexeZN7HE+bt72LzLolatj+X1HRzGCd0gkAa4hsbnCztmsLGOoyS5JCiP72OJ83b3sXmTexxPm7e9i8yp++zh3Lm7l/gm+zh3Lm7l/gs/FzfL+GKJhvY4nzdvexeZN7HE+bt72LzK35M5T09e176dzyI3BrtJpbrIvqB26lk66rZDG+WQhrI2ue5x4GtFyewLB6nInTQo593scT5u3vYvMm9jifN297F5ld8nsdhrYRPA4uYS5usFpBadYLTrHAeohZJHqZrk0KOdt7HE+bt72LzJvY4nzdvexeZdEopxUxRztvY4nzdvexeZN7HE+bt72LzK4ZTZTQUDGPqHPDXu0G6LS7XYu2DoBWvb7OHcubuX+CzWbK1aQomG9jifN297F5k3scT5u3vYvMrpk7lDBXRbrTv0mhxaQQWuaRwOadY1EHqKyqxepyJ00KOdt7HE+bt72LzJvY4nzdvexeZdErFZR5QQ0MQmnLgwuDLtaXG5BI1D6pRanI+SQohe9jifN297F5k3scT5u3vYvMqfvs4dy5u5f4Jvs4dy5u5f4LPxc3y/hiiYb2OJ83b3sXmTexxPm7e9i8ytOTOWNLXukbTueTGGl2kxzdTiQLX2/NK2BYPU5E6aFHkxLDIahuhPDFKwG4bIxrwDYi4DgbGxOvpUWzwZJw0boZqdgjZLptcwfNDmgEFo4LgnVs9kcZV0Utz9/R6X7Z39srDTyamkGSjJ3DfSaqCnuQJZGtJG0NvdxHTogro/CMlKOlLXQ00DHtFhJogybLH5R13awTwqBZuv1nR/af4OXS62aqTtIILC4vklRVRc6amgc9+oyaIbIdVh8o2ztQA4eBZpFyptdCnK2UGG+jVM9Pe+5SPaCdpAPsk9JaQt3zP5KQVjppqhgkZEWMYx3zS4glxcP2rDR1HVrPQtazifrOs+1/wAGqjZhfo9V9s3+21ehlk/Cv6GPco+HYbDTt0IIoomXvoxsawX1C5DQNeoa+hepEXnGQRFjcpMXbR0s1Q/ZG0kDZpO2Mb97iB96qVukCNZ6ce3esFO0+xTCx6ZHgF3XZuiOsuW65lsd3ejNO43fSkNHTG65j7LOb1NChc87pHOe86T3uc9x43OJLj95JWx5ucd9Dr4nk2jk+Sk4tF5FnH6rg034geNehPF7LauxiX7Fcm6SpOlPTU8jrW03MaX2GwB/zgNfGopnQyJbQPZLBpejSktAJuY32vo3OstIBIvxG/AugFhssMEFbRzU+rSe27CeB7faYerSA+665MWVxkvQpzzkXTQy19NHUAGJ8ga4E2BJadAEjgL9EfeuksLwiCmBbTwwxB1iRGxrNIjYXaI1nrXKvtMd+0x7D1Frmn+RBH8l07kbjgraOGo1aTm2eBwPb7Lx1XBt0ELfqk+T7BGaWCykyeop2SS1MELi1ji6UtAe1rQTqkHtCwvwrOqeZ6ce3GjFO0+3VEg9EbbF/bdrepx4ly403JJFIPGTYX22F1Xs2ObuGWBtXWM0911xROJ0Qzge8D5xdtAOq1uE6pxkvgxraqGnF7SO9sjgYNbzfgOiDbpIXUMUYa0NaAGtAAA2AAWAC7NTkcVtREebDMKgpmlsEMMTSbkRMawE7LnRAuelaDnux7cqZlK0+3UG77cEbCCfidojpAcqSSuZcucd9NrZpwbx30Ivs2XDSPrG7/xLRp4bp2+wZteZHHdyqX0jj7NQNJn2jBrt0uYD3YVwXJlFVvhkZLGbPjc17T0tIIv0auxdTYJibKqninj+bKxrx0XGtp6QbjrCy1UKlu9Qj2oiLlKePE8LhqGhk8MMrQbgSMa8A2tcaQ1GxOtQnOzk3FRVTNwboRTMLgzWQ1zXWdo32A3abcGtdBKM5/P01H9nP/VGujTSe9IjNLyKyokw6oErbujdZssfLbfaP323JH3jYSuksPrWTxslicHRyAOa4cIP5dS5OW/ZqstfQpfR5nf7aV2onZC8/tdDHcPEdfKXRqMO5bl1CL2vNiGHxTs0J4opWXvoyMa9txsNnXF9e1elF55SDZ4Ml4aOaB9OwMZO2S7B81rmFuto4Lh+zZ7PSsHm8wJlbXRwyXMYD5HgEjSDR8241i7i37rre8/vzaPrn/KJa5mU/Wf8Cb+qNehCT8G/qTuW3CsDpqW/o8EMWlYOMbGtLrbNJw1u2nbxrIIi4G76lClufv6PS/bO/tlVJS3P39Hpftnf2ytmDzEGTPIisZDX00srg2Nj7ucdgGi4XNutXffCw3ncXY7wXOdHSvle2ONrnvebNa3aTtsOxZn1JxDmdR8I8V25ccJO5OjEue+FhvO4ux3gm+FhvO4ux3goZ6k4hzOo+EeKepOIczqPhHitXD4/m/otn88tqxk1fUyxODo3yXa4bCNFouL9SpuYX6PVfbN/ttUdrKV8T3RyNLHsNnNdtB22ParFmF+j1X2zf7bVszqsVfQi6lRREXnGQUgz6Y9cw0TDs+Wl/mI2n/udb6qrNZVNijfI8hrI2ue5x4GtBJPYFy1juKuq6iWofqMry63JGxrfwtDR9y6dNC5bvQjMzm8yZ/1Cq3N9xExjnyEcFwWsAPHpEHqaVr+IUToZJIZBZ8bnMcOlpsbdB29RV3zQYGKahEjtUlURKb7Qy1o2/D7XW8rS892BiOojq2D2ZxoPt7xg1E/WYLfw1vjmvK49iUUXNnj3plBG5xvLF8lJxlzALOP1mlruslbUoHmbx30et3Bx+Tqho9AkbcsPRe7m9JLVfFy54bZmSOf88GBejVxlaLR1QMg4g8WEo7S134ystmOx7c55KNx9mYbpH9dos8DpcwA/wyt7zpYD6XQSaIvLD8tHxnRB0mjju0uFuOy59wyvfBLHPGfbic17eIkG9j0HYegldOP2uLaQ6xXNecTHfTK+WQG8bDuUfFosJFx9Zxc6/EQq/lvlayPCvSYXWdVMayE8IMjdZ6C1uketqgNBROmkjhjF3yOaxo4LuIAv0C/YsdLCrkwyuZjMB0WS1rhrfeKL6rTeQjrcAP4aq68WDYaymgigj+bExrB02GsnpJufvXtXLknvk2U03Ovj3otA8NNpaj5FltoDgdN3RZoOvjIUCwnD31E0UEfz5XtYOi51uPQ0Xd1ArbM7mPelV7mNN46YGJvEX3vKe0Bv4Fm8xuB6UstY8aoxuUd+U4AvI6mkC/75XZD2WK+5DUs4GTvoFY+Jt9ycGviJ1+ydRBPCQ4OHVbjW+5i8euyWicdbLyxfVcQJGjqcQ78ZWWzzYGJ6MTtAMlKS7VtMbrCQfdZr/wABUcyYxk0dVDUC9o3DSA/aYfZeLcJ0SbdNlV7XFXcHUqL8Qyh7Q5pBa4AgjYQRcEL9rzyhRnP5+mo/s5/6o1ZlGc/n6aj+zn/qjW/TeYiMwuabCIqueqp5m3Y+md1giWMtc08DgdYK1vKfAJaGofBKNY1teBqkYdj2/kRwEEdK3PMV9Om/47v7sapmXmSTMRp9A2bMy7opOS7ha79x1gCOo7QF0Sy7MtPoDUM0GW26NbQ1DvlGj5B7v22gfoyeFzQNXG0fu3NUXJ08UlPKWuD45oX6+BzHNNwQewgjbqIXQWbjLEYhBZ+iKmKwlaNWlxSNHJPFwG44idWoxV+pdAjVM/vzaPrn/KJa5mU/Wf8AAm/qjWx5/fm0fXP+US1zMp+s/wCBN/VGtkPI+47l9REXCUKW5+/o9L9s7+2VUlLM/bvkKUcO6vPYw+IW3B5iDJ3m6/WdH9p/g5dLrmjN4bYnR/a/m1wH5rpdbdX7y+hEERFylOaM4n6zrPtf8GqjZhfo9V9s3+21TjOE6+J1lven+TWg/kqNmEP+3qhw7qw9sY8CvQy+T9idypIi+E21leeUnGe3HtypWUrT7dSfa6I2EE/E7RHSNJQ1zgNpA61sOXmPenVsswN4wdzi+zZcAj6xLnfiVFzH4A0Qy1j2gmU7nHcA2Yw+0R1vuPwBejGsOO2TqRUyM42doQSM4C3tC659GZyGfCE9GZyGfCFr4ten++wo5NilLS1zCQ5pDmuHAQbtI6iAV1DkrjLaykhqG2+UaNID9l49l7fucCFDs7GBilr3lotHUDdm22BxNpAPxDS/GFsWY3H9CSWiedUnysV+UABI0dbQHW/dcVlnW/GpIIsq5oy/wL0KuliAtG47rF9R5JAH1SHN/Cul1OM9mA7tStqWj26Y+10xvsHdh0XdADlz6ee2deoZGKjEpHwwwOdeOAyFjeLdHBzuvWPuueNb/mQwLdamSrcPZpxoM+0eNZHS1h/+QKa24gSeIbT0BdN5D4F6FRQwEDTA0pDxyO9p2vhAJ0R0NC6tRPbCl3IjPLB5aY4KKjmn1aTW2jB4Xu9lg6rm56AVnFEs9+PiWeOjYbtg9uS3vHD2QelrDf8AidC4sMN80jImbnbS4kk3JJ2k7SSV/IyMPC3tCoOZzARU1pleLx0rQ+x2F7riO/VZzutoV49GZyGfCF25NQoSqrMaORt0Zxs7Qv6NcDsIPUutfRmchnwhSvPjk+3c4qxjQCwiKSwAu11yxx6nXH4xxKQ1KlKqotGZzMY7u9FuDjeSlIZ07m65jPULOZ+BUBc3Zt8f9Cro3uNopPkpOIBxGi4/VcGm/ANJdIrm1ENs/qEFGc/n6aj+zn/qjVmUYz9n5ekH/wCOb+bo/AppvMQZ5cxX06b/AI7v7sauKhuYp3++mH/67v5SxeKuSup8wInmdbIn0uP0mBv+5iHtNG2Vg/Z+uNo49Y4rRjAcYlo52VEJs9h2HY5p+cx37p8DtAXVSiud7IrcXGup2/JvPyzR+w4n9IByXHbxON+E2z0+X4JBn8s6+OxV1LQVER1ONQHNO1jgItJjukfzFiNRXhzKfrP+BN/VGtE0ja1za97cF9l7cepb3mU/Wf8AAm/qjW+UNmJpfuQvqIi80yNdy3yjkoYWSR0z6hz3hmg0uGjdrnaR0WuNvZts4VE8sMXrsRla+Wmma2MEMjZFJZukQXEki7nGw16tg1K7nKii55R9/H4p600XPaPv4/Fb8c9nw8yHNtNQ1Ub2SMhqmvY5r2uET9TmkEHZxgKx5GZf1VTPFT1FC9mnpXmAkY0aLHO1se3VfRt87hW3+tNFz2j7+PxT1poue0ffx+Kznl3rnEGXU3yyzgVdPPNT09C92hogTkSPadJjXXDGt120rfO4FuPrTRc9o+/j8U9aaLntH38fitMFT5xspzbUUFVI9z3w1Tnvc5znGJ9y5xJJOrhJKzmR2MV2HSOfFTTPbIAHxviks7RvokED2XC5169p1bLXb1poue0ffx+KetNFz2j7+PxXQ87apxJRhMLy0llw+esdRSskhcWiC7ryamG7SWA29vkn5pU9yoy7xGsidC2klgjeLPDI5XvcOFumWizTw2Gvjsq7600XPaPv4/FPWmi57R9/H4rVGSi72g5p/wBJqOb1PdSeCoWQeWdXSRw0jqGWSPT0Q/RkjcwSSXJd7JDgC8ng1KqetNFz2j7+PxT1poue0ffx+K2TzOSpxFGXWNykxR1LTSztidK6MAiNtwXXcBYWBPDfYdi/l600XPaPv4/FPWmi57R9/H4rmUXfQpDMtsarMSkje+jmjbEHBjWxyuPtFpcXOLRf5reAbFgKahqo3tkZDVtewhzXNikBaRrBGpdJetNFz2j7+PxT1poue0ffx+K6lnaVKJKJ7gGcuuLoop8Pe/Scxhla2SO2k4N0nNLXDVe51j7lVKunbIx8bwHMe1zXA8IcLEdhWN9aaLntH38finrTRc9o+/j8VonzfKNFJFkRkNI3FjHMx+5UbjJpuaQ2TRI3Gx2Em7X6uSQrosR600XPaPv4/FPWmi57R9/H4pklKbtoE4xvObXu02QUEkRu5okcySU6jbSa3RaAeu461MpsOqXuc50NU5ziXOcYpCSSbkk21kkrpT1poue0ffx+KetNFz2j7+PxW2GXZ0iQiGRGP1mGOk0KOaVkujpNdHI03bexa4NNvnHaDwK74FiBqKeKZ0bojIwOMbr3YT+ybgax1Bef1poue0ffx+KetNFz2j7+PxWvJLfz20wZdQ3LfLOsr4XUwoJYoy5pJ0ZJHO0HaTbHRaG6wDwqt+tNFz2j7+PxT1poue0ffx+KmN7XbjZTmn/SZ+b1PdSeC3zJnL/EaWJsMlHNUMYAGlzJWPAGwF4aQ4AcYv0lVr1poue0ffx+KetNFz2j7+PxW6WbcqcSGEx3LOWCipqplFLI+o0bw3deK7C727MJNrW2Dao5lVW1tfPu81PODohjWthk0WtBJAFxrNySTw9gV+9aaLntH38finrTRc9o+/j8Vhjns6RBz5k5PW0NQ2ohp59JoLSHQyFrmna11he2oHVwgK4ZCZUy17ZTLSvp3RFg9ouIfpaWtuk1traPTtWT9aaLntH38finrTRc9o+/j8UyT3/DzBl1/OogbI1zHtDmPBa5pFwQRYgjhBCxnrTRc9o+/j8U9aaLntH38fitO1+hSE5b5FTUVSWRRzSQPu6JzWufYX1seQD7TdmvaLHjtmMzdBKzEdJ8UzG7jKLvjc0X0o9VyLX1KvetNFz2j7+PxT1poue0ffx+K6Hnm47WiUZdFiPWmi57R9/H4p600XPaPv4/Fc21+hTmCb5zus/mvxZZiWFukfZbtPAONfncW8lvYF61mJibJZZbcW8lvYF83FvJb2BNwMVZLLK7i3kt7Avu4t5LewJuBibJZZbcW8lvYE3FvJb2BWwYmyWWW3FvJb2BfNxbyW9gU3AxVkssruLeS3sC+7i3kt7Am4GJsllltxbyW9gXzcW8lvYFdwMVZLLLbi3kt7Avm4t5LewKbgYqyWWV3FvJb2BfdxbyW9gTcDE2Syy24t5LewL5uLeS3sCbgYqyWWW3FvJb2BNxbyW9gTcDE2Syyu4t5LewL7uLeS3sCbgYmyWWW3FvJb2BfNxbyW9gTcDFWSyy24t5LewJuLeS3sCbgYmyWWV3FvJb2BfdxbyW9gV3AxNksstuLeS3sC+bi3kt7ApuBirJZZYQt5LewJuLeS3sCbgYmyWWW3FvJb2BNxbyW9gV3AxNksstuLeS3sCbi3kt7A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1" y="160338"/>
            <a:ext cx="99844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981043" y="3267804"/>
            <a:ext cx="6704388" cy="967099"/>
          </a:xfrm>
          <a:prstGeom prst="rect">
            <a:avLst/>
          </a:prstGeom>
          <a:noFill/>
        </p:spPr>
        <p:txBody>
          <a:bodyPr wrap="square" lIns="104306" tIns="52153" rIns="104306" bIns="52153" rtlCol="0">
            <a:spAutoFit/>
          </a:bodyPr>
          <a:lstStyle>
            <a:defPPr>
              <a:defRPr lang="pt-BR"/>
            </a:defPPr>
            <a:lvl1pPr algn="ctr"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2800" b="1" dirty="0">
                <a:latin typeface="+mn-lt"/>
              </a:rPr>
              <a:t>INVESTIMENTOS EM </a:t>
            </a:r>
            <a:r>
              <a:rPr lang="pt-BR" sz="2800" b="1" dirty="0" smtClean="0">
                <a:latin typeface="+mn-lt"/>
              </a:rPr>
              <a:t>MÍDIA EM CAMPINAS </a:t>
            </a:r>
            <a:endParaRPr lang="pt-BR" sz="2800" b="1" dirty="0">
              <a:latin typeface="+mn-lt"/>
            </a:endParaRPr>
          </a:p>
          <a:p>
            <a:r>
              <a:rPr lang="pt-BR" sz="2800" b="1" dirty="0" smtClean="0">
                <a:solidFill>
                  <a:srgbClr val="006938"/>
                </a:solidFill>
                <a:latin typeface="+mn-lt"/>
              </a:rPr>
              <a:t>HAVAN</a:t>
            </a:r>
            <a:endParaRPr lang="pt-BR" sz="2800" b="1" dirty="0">
              <a:solidFill>
                <a:srgbClr val="00693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4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55575" y="1926760"/>
            <a:ext cx="613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Investimento Líquido da </a:t>
            </a:r>
            <a:r>
              <a:rPr lang="pt-BR" sz="1400" b="1" dirty="0" smtClean="0">
                <a:solidFill>
                  <a:srgbClr val="C00000"/>
                </a:solidFill>
                <a:latin typeface="Trebuchet MS" panose="020B0603020202020204" pitchFamily="34" charset="0"/>
                <a:ea typeface="MS PGothic" pitchFamily="34" charset="-128"/>
              </a:rPr>
              <a:t>HAVAN </a:t>
            </a:r>
            <a:r>
              <a:rPr lang="pt-BR" sz="1400" b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em Campinas </a:t>
            </a:r>
          </a:p>
          <a:p>
            <a:r>
              <a:rPr lang="pt-BR" sz="1400" b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TV Aberta 2012 x 2013 X 2014 – R$(000)</a:t>
            </a:r>
            <a:endParaRPr lang="pt-BR" sz="1400" b="1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6" name="AutoShape 2" descr="data:image/jpeg;base64,/9j/4AAQSkZJRgABAQAAAQABAAD/2wCEAAkGBxQSEhQTExMQFhQUGBQXGBYVFxkXGhgcGRYXGBkZFRcYKCggGBslHhQYIT0iJykrOi4uGiEzODMtNygtLisBCgoKDg0OGxAQGzcgHyQtLCwsLDY3LCwsLDcyLCwsNCwsNywsLCwsLCwsLC8sLCwsLCwsLCwsLSwsLCwsLCwvLv/AABEIAKoBKQMBIgACEQEDEQH/xAAcAAEBAAMBAQEBAAAAAAAAAAAABwUGCAQBAgP/xABNEAABAwIBBQwFCAkDBAIDAAABAAIDBBEFBgcSITETF0FRUlRhcZGT0dIUFiJTkiMyNHJzgYKxMzVCYoOhsrPCFSR0Q6LB06PDY2SU/8QAGQEBAQADAQAAAAAAAAAAAAAAAAECAwQF/8QALhEAAgIBAgQDBwUBAAAAAAAAAAECEQMEEhQhMUETM1EjMkJScZGhImGBsfBi/9oADAMBAAIRAxEAPwC4oiIAiIgCIiAIiIAiIgCIp3ldnVgpiYqUComBsXA/JNN7W0hrkPQ3quCsowlJ0gUNzgBckADhK1LGs5GH01wZxK4X9mAbps4C4ewD1uC0inyWxXF7SV0zoIDrEZFrjUfZpwQB1yG44it4wHNzQUtiIRK8W9ue0huOENPsNPUAtmyEfedv9iGsDOfV1RtQYbI8HZI/ScPxaADR8a/fo2UdTYmSmpQdo9gH+TZD/MKoNaALAAAcAWvZZY7UUjGOp6OSq0i7TDC4FgABBs1rib9SqmrqMV/vqU1Pe7xGU3nxio6Ws3W39bR/Jfs5oWO/S11a/wC9v+WksS/PTICQaBoIJBBncCCNoIMeor0YfnbqZ3aMOFulcNojle63EXWj9katpW3bnX+ROR7RmXpOc13bD/60GZmmGttXWg8d4/8Aw0KiYfM58Ub3sMb3sY5zCb6Di0EtJ4bE2+5allnljVUMpEeHSTwhjXGYOcGgm9wdFjrWsNZPCtUcmWTpP+gYZ+aydv6DFaxnFfT/AMHt/Jfh2TOPQfocRjlA4JDrP3SMf/UFjd+x/MWf/wBB/wDWsvk/nKq6uRgjwt5jc9rXStkc5rAXAOcXbmGnRBJtfgWxrMl+pL8A87srMbpPpOHtmaP2ogb9ZdEXgDraFkMJzv0ch0Z2TU7hqOk3TaDxXZ7Q+9oVEWKxnJylqxaogikPKIs8fVeLOb9xWrfB+9H7FPVhuJw1DNOCWKVvHG4OHUbbD0L1qVYtmnfC/dsNqZIpBsY9xB6myt126HA34SvNhecmropBT4rA8kf9QNDX21e1YexK3pYR95TwlLnB3+3cFeRePCcUhqoxLBI2SN2xzePhBG1pHEdYXsWnoAiIgCIiAIiIAiIgCIiAIiIAiIgCIiAIiIAvhNl9U/zz466noxCw2fVOLCRtEbReS3XdrepxWUIuUkkDUMu8uJcQmFFQaZic7Quz51QeGx4ItvWASfZW75BZvIaENllDZarbp2u2PoiB2fW2noGpYTMfk81sT654BfIXRxHksabOI6XOBHUwcZVTW7LPb+iPQgREXOUIiIDnzPFA1mJyFoA044nutwmxbfsYFQMx9O1uHucB7T5pC4/VaxoHVq/mVoeen9Zn7GH83qg5k/1b/Gl/xXbl8hfwTub8iIuIpyljUIZU1DGgBrJ52NA4A2VzQB9wC6RyHgDMOo2tFh6PC773MDnHrJcT965yyj+mVf8Ayan+89dJZH/QKP8A41P/AGmrt1XuoiMuiIuIoWOx3A4KyIxVEbXtOzgc08pjtrT0hZFFU66AgmK4dWZP1TZYXl8EhsCfmyAa9zmaNQeBezh0kftNFiyUyjir4BNEbfsvYfnRuA1td23B4QQV6cfweOsp5KeUXbILX4Wna1zekGx+5QvN5ismHYnuEhs2SQ00w4NIPLGOHU/h5Liunzot/EvyQ6EREXKUIiIAiIgCIiAIiIAiIgCIiAIiIAiIgCjuf2M7pRu/Z0agffeI/l+SsS1POXk2a6ic1gvNEd1i6SAQWfiaSOu3EtuGSjNNg/Wa2RrsLpdG1g1wP1hI8O/mCtqUWzMZVCF7qGY6LZXF0RdqtJqDozfYXWBA4wRtIVpTNFxmwERFqAREQEAz0/rM/Yw/m9atQYXVSN0oYat7LkaUTJHNuNou0Wutpz0/rM/Yw/m9UHMn+rf40v8AivQ8TZiTIR3/AELEObYh3U3gn+hYhzbEO6m8F1Ai1cU/QUckStILg4EOBIcHXBBBsQ4HWDe66gyP+gUf/Gp/7TVzblF9Mq/+TU/3nrpLI/6BR/8AGp/7TVlqvdQRl0RFxFCIiALm/LX2sZn3PaaiNrbcr5Np+/TBV2yvyijoKZ877F3zY2cL3key0fmTwAE8Cj+ajAH1tcauXXHA8yvcf25nHSaOsF2meKzeNdWn/SnN9CMvSIi5ShERAEREAREQBERAEREAREQBERAEREAREQEwzlZuTOXVdGAJvnSRDVuh5TDsbJ+fQdvjyHzoFlqbEdJrmeyJ3AggjVo1DTraRyvittNbWtZWZEUuIC8rCyW1hNHYPFtgdwPHQQeiy3xyJrbPp/RDYopWuaHNIc1wBBBuCDsII2hftRf1exjByXUjvSKe5JY0F447upydJp6Yyb8JWdwLPBTvOhVxSU8gNiQDIwHpAGm09BabcajwvrHmilLReHC8YgqW6UE0Uo/ccHW6wNY+9YzLHJYYgyNhnqIQwuJ3IgadwBZ4O0alqS50+QIzncrGS4nLoEERsjjJGzSaCSL9GlbrBVBzHVrHUUkQI045nkt4bODS11uIm4/CV5BmVp+dVXZH5V+48zUDSHNrKxrhsc3QBHUQLhdcp45Q2WQpy/Mjw0FziAACSSbAAbSTwBfxw+m3KKOPSc/c2MZpON3O0WgaTjwk2utUyvzfsxCXdJKmpYNFrdzYQWeySdLRcCL6/wCQXLFJvm6KQPF5xJUTyN+bJNM9vU+Rzh/Iro/IGsbLh1I5hB0YYmOtwOYwMc09ILStP3lqfnVV2R+VevCc08VPKyWOsrAWPY8gFrQ7RcDov0QLg2t1FdWXJjnGrIUVF8JWs43l/QUtw+oY94/6cPyjr8R0dTT9Yhcii30KbOsBlXlfTYey8z7yEEsibre/7v2W/vGw/JaHNl1iWJEswyldHGdRndYkcHz3fJsI16hpHiXuydzUND93xCU1ErjdzLuLCdX6R7val2cNhwEFbljUec3/AB3IarS4fW5Q1Amk+SpmkgOHzGNvrZCD+kkNtbuMa9garTguExUkLIIWhsbBYDhPG5x4XE6yV64YmsaGta1rWgANaAAANgAGwL9rHJkcuXRehQiItQCIiAIiIAiIgCIiAIobJnirQSNyotRI+ZJx/XX535K73VF8EnnXRw0yWXRFC9+Su91RfBJ5035K73VF8EnnThpiy6IoXvyV3uqL4JPOm/JXe6ovgk86cNMWXRFC9+Su91RfBJ5035K73VF8EnnThpiy6IoXvyV3uqL4JPOm/JXe6ovgk86cNMWXRFC9+Su91RfBJ5035K73VF8EnnThpiy6LF4zk5S1Y/3EEUh2BxFnD6rxZw+4qP78ld7qi+CTzpvyV3uqL4JPOi0+RdBZtWI5naYu06aeogePm690Deomz/8AuXmbkvjtNb0fEGTNHBK4knotK1/9QWvb8ld7qi+CTzpvyV3uqL4JPOtuzN35/UcjZm47lBCbSUEEoHCy1z8Eh/pQ5xcRZqkwWpPS3dv/ABE4fzWs78dd7qi+CTzpvyV3uqL4JPOnhS7xQs2kZ0Z+HCK4fdJ/61+XZzqs/MwatPXuv/iIrWN+Su91RfBJ5035K73VF8EnnTwf+fyLNoGWeMSD5LCC37Qu/wA9zX5c3KOoG2kpb/Uv/wDatZ35K33VF8EnnTfkrvdUXwSedPCmukULNkdmwqan6fic8gO2NlyPu0zoj4FseDZt8Pp7EQCRwt7Ux3TZwhp9gHqaFON+Su91RfBJ5035K73VF8EnnUePM+VjkXNrQAAAABsA4OpfVC9+Su91RfBJ5035K73VF8EnnWvhsgsuiKF78ld7qi+CTzpvyV3uqL4JPOnDTFl0RQvfkrvdUXwSedN+Su91RfBJ504aYsuiKF78ld7qi+CTzpvyV3uqL4JPOnDTFl0RQvfkrvdUXwSedN+Su91RfBJ504aYsuiKF78ld7qi+CTzpvyV3uqL4JPOnDTFl0RQvfkrvdUXwSedN+Su91RfBJ504aYsxkubLEySfRxrJ/6sXH9ZfnexxPm7e9i8yuWUuUkFBG2SoLg17wwaLS46Wi52wdDCtc32cO5c3cv8FsjmytWkKJhvY4nzdvexeZN7HE+bt72LzKn77OHcubuX+C92C5xKKrnZTwvlMkmlogxuaPZaXm5OoamlHlzL4RRIt7HE+bt72LzJvY4nzdvexeZdErUsZzi0NLPJTyvlEkZaHBsbnAaTWvGsbdTgpHUZJdEKJHvY4nzdvexeZN7HE+bt72LzKn77OHcubuX+Cb7OHcubuX+Cy8XN8v4YomG9jifN297F5k3scT5u3vYvMrlk1lHBXxulpy4sa8sOk0tOkGtdsPQ8LLrB6nInTQo523scT5u3vYvMm9jifN297F5l0SinFTFHO29jifN297F5k3scT5u3vYvMrplJlDBQxbtUOLWFwYLAuJcQTYNGs6mk9QWRgma9rXtILXAOaRsIIuCPuKvE5KuhRz1vY4nzdvexeZN7HE+bt72LzKw5Q5e0dFNuE7pBJotdZsbnCzr21jqKxu+zh3Lm7l/gslmzNWoiiYb2OJ83b3sXmTexxPm7e9i8yp++zh3Lm7l/gs/kxlVT14kNO55EZaHaTC3W4Ei19uxHmypW0KIjvY4nzdvexeZN7HE+bt72LzLolatj+X1HRzGCd0gkAa4hsbnCztmsLGOoyS5JCiP72OJ83b3sXmTexxPm7e9i8yp++zh3Lm7l/gm+zh3Lm7l/gs/FzfL+GKJhvY4nzdvexeZN7HE+bt72LzK35M5T09e176dzyI3BrtJpbrIvqB26lk66rZDG+WQhrI2ue5x4GtFyewLB6nInTQo593scT5u3vYvMm9jifN297F5ld8nsdhrYRPA4uYS5usFpBadYLTrHAeohZJHqZrk0KOdt7HE+bt72LzJvY4nzdvexeZdEopxUxRztvY4nzdvexeZN7HE+bt72LzK4ZTZTQUDGPqHPDXu0G6LS7XYu2DoBWvb7OHcubuX+CzWbK1aQomG9jifN297F5k3scT5u3vYvMrpk7lDBXRbrTv0mhxaQQWuaRwOadY1EHqKyqxepyJ00KOdt7HE+bt72LzJvY4nzdvexeZdErFZR5QQ0MQmnLgwuDLtaXG5BI1D6pRanI+SQohe9jifN297F5k3scT5u3vYvMqfvs4dy5u5f4Jvs4dy5u5f4LPxc3y/hiiYb2OJ83b3sXmTexxPm7e9i8ytOTOWNLXukbTueTGGl2kxzdTiQLX2/NK2BYPU5E6aFHkxLDIahuhPDFKwG4bIxrwDYi4DgbGxOvpUWzwZJw0boZqdgjZLptcwfNDmgEFo4LgnVs9kcZV0Utz9/R6X7Z39srDTyamkGSjJ3DfSaqCnuQJZGtJG0NvdxHTogro/CMlKOlLXQ00DHtFhJogybLH5R13awTwqBZuv1nR/af4OXS62aqTtIILC4vklRVRc6amgc9+oyaIbIdVh8o2ztQA4eBZpFyptdCnK2UGG+jVM9Pe+5SPaCdpAPsk9JaQt3zP5KQVjppqhgkZEWMYx3zS4glxcP2rDR1HVrPQtazifrOs+1/wAGqjZhfo9V9s3+21ehlk/Cv6GPco+HYbDTt0IIoomXvoxsawX1C5DQNeoa+hepEXnGQRFjcpMXbR0s1Q/ZG0kDZpO2Mb97iB96qVukCNZ6ce3esFO0+xTCx6ZHgF3XZuiOsuW65lsd3ejNO43fSkNHTG65j7LOb1NChc87pHOe86T3uc9x43OJLj95JWx5ucd9Dr4nk2jk+Sk4tF5FnH6rg034geNehPF7LauxiX7Fcm6SpOlPTU8jrW03MaX2GwB/zgNfGopnQyJbQPZLBpejSktAJuY32vo3OstIBIvxG/AugFhssMEFbRzU+rSe27CeB7faYerSA+665MWVxkvQpzzkXTQy19NHUAGJ8ga4E2BJadAEjgL9EfeuksLwiCmBbTwwxB1iRGxrNIjYXaI1nrXKvtMd+0x7D1Frmn+RBH8l07kbjgraOGo1aTm2eBwPb7Lx1XBt0ELfqk+T7BGaWCykyeop2SS1MELi1ji6UtAe1rQTqkHtCwvwrOqeZ6ce3GjFO0+3VEg9EbbF/bdrepx4ly403JJFIPGTYX22F1Xs2ObuGWBtXWM0911xROJ0Qzge8D5xdtAOq1uE6pxkvgxraqGnF7SO9sjgYNbzfgOiDbpIXUMUYa0NaAGtAAA2AAWAC7NTkcVtREebDMKgpmlsEMMTSbkRMawE7LnRAuelaDnux7cqZlK0+3UG77cEbCCfidojpAcqSSuZcucd9NrZpwbx30Ivs2XDSPrG7/xLRp4bp2+wZteZHHdyqX0jj7NQNJn2jBrt0uYD3YVwXJlFVvhkZLGbPjc17T0tIIv0auxdTYJibKqninj+bKxrx0XGtp6QbjrCy1UKlu9Qj2oiLlKePE8LhqGhk8MMrQbgSMa8A2tcaQ1GxOtQnOzk3FRVTNwboRTMLgzWQ1zXWdo32A3abcGtdBKM5/P01H9nP/VGujTSe9IjNLyKyokw6oErbujdZssfLbfaP323JH3jYSuksPrWTxslicHRyAOa4cIP5dS5OW/ZqstfQpfR5nf7aV2onZC8/tdDHcPEdfKXRqMO5bl1CL2vNiGHxTs0J4opWXvoyMa9txsNnXF9e1elF55SDZ4Ml4aOaB9OwMZO2S7B81rmFuto4Lh+zZ7PSsHm8wJlbXRwyXMYD5HgEjSDR8241i7i37rre8/vzaPrn/KJa5mU/Wf8Cb+qNehCT8G/qTuW3CsDpqW/o8EMWlYOMbGtLrbNJw1u2nbxrIIi4G76lClufv6PS/bO/tlVJS3P39Hpftnf2ytmDzEGTPIisZDX00srg2Nj7ucdgGi4XNutXffCw3ncXY7wXOdHSvle2ONrnvebNa3aTtsOxZn1JxDmdR8I8V25ccJO5OjEue+FhvO4ux3gm+FhvO4ux3goZ6k4hzOo+EeKepOIczqPhHitXD4/m/otn88tqxk1fUyxODo3yXa4bCNFouL9SpuYX6PVfbN/ttUdrKV8T3RyNLHsNnNdtB22ParFmF+j1X2zf7bVszqsVfQi6lRREXnGQUgz6Y9cw0TDs+Wl/mI2n/udb6qrNZVNijfI8hrI2ue5x4GtBJPYFy1juKuq6iWofqMry63JGxrfwtDR9y6dNC5bvQjMzm8yZ/1Cq3N9xExjnyEcFwWsAPHpEHqaVr+IUToZJIZBZ8bnMcOlpsbdB29RV3zQYGKahEjtUlURKb7Qy1o2/D7XW8rS892BiOojq2D2ZxoPt7xg1E/WYLfw1vjmvK49iUUXNnj3plBG5xvLF8lJxlzALOP1mlruslbUoHmbx30et3Bx+Tqho9AkbcsPRe7m9JLVfFy54bZmSOf88GBejVxlaLR1QMg4g8WEo7S134ystmOx7c55KNx9mYbpH9dos8DpcwA/wyt7zpYD6XQSaIvLD8tHxnRB0mjju0uFuOy59wyvfBLHPGfbic17eIkG9j0HYegldOP2uLaQ6xXNecTHfTK+WQG8bDuUfFosJFx9Zxc6/EQq/lvlayPCvSYXWdVMayE8IMjdZ6C1uketqgNBROmkjhjF3yOaxo4LuIAv0C/YsdLCrkwyuZjMB0WS1rhrfeKL6rTeQjrcAP4aq68WDYaymgigj+bExrB02GsnpJufvXtXLknvk2U03Ovj3otA8NNpaj5FltoDgdN3RZoOvjIUCwnD31E0UEfz5XtYOi51uPQ0Xd1ArbM7mPelV7mNN46YGJvEX3vKe0Bv4Fm8xuB6UstY8aoxuUd+U4AvI6mkC/75XZD2WK+5DUs4GTvoFY+Jt9ycGviJ1+ydRBPCQ4OHVbjW+5i8euyWicdbLyxfVcQJGjqcQ78ZWWzzYGJ6MTtAMlKS7VtMbrCQfdZr/wABUcyYxk0dVDUC9o3DSA/aYfZeLcJ0SbdNlV7XFXcHUqL8Qyh7Q5pBa4AgjYQRcEL9rzyhRnP5+mo/s5/6o1ZlGc/n6aj+zn/qjW/TeYiMwuabCIqueqp5m3Y+md1giWMtc08DgdYK1vKfAJaGofBKNY1teBqkYdj2/kRwEEdK3PMV9Om/47v7sapmXmSTMRp9A2bMy7opOS7ha79x1gCOo7QF0Sy7MtPoDUM0GW26NbQ1DvlGj5B7v22gfoyeFzQNXG0fu3NUXJ08UlPKWuD45oX6+BzHNNwQewgjbqIXQWbjLEYhBZ+iKmKwlaNWlxSNHJPFwG44idWoxV+pdAjVM/vzaPrn/KJa5mU/Wf8AAm/qjWx5/fm0fXP+US1zMp+s/wCBN/VGtkPI+47l9REXCUKW5+/o9L9s7+2VUlLM/bvkKUcO6vPYw+IW3B5iDJ3m6/WdH9p/g5dLrmjN4bYnR/a/m1wH5rpdbdX7y+hEERFylOaM4n6zrPtf8GqjZhfo9V9s3+21TjOE6+J1lven+TWg/kqNmEP+3qhw7qw9sY8CvQy+T9idypIi+E21leeUnGe3HtypWUrT7dSfa6I2EE/E7RHSNJQ1zgNpA61sOXmPenVsswN4wdzi+zZcAj6xLnfiVFzH4A0Qy1j2gmU7nHcA2Yw+0R1vuPwBejGsOO2TqRUyM42doQSM4C3tC659GZyGfCE9GZyGfCFr4ten++wo5NilLS1zCQ5pDmuHAQbtI6iAV1DkrjLaykhqG2+UaNID9l49l7fucCFDs7GBilr3lotHUDdm22BxNpAPxDS/GFsWY3H9CSWiedUnysV+UABI0dbQHW/dcVlnW/GpIIsq5oy/wL0KuliAtG47rF9R5JAH1SHN/Cul1OM9mA7tStqWj26Y+10xvsHdh0XdADlz6ee2deoZGKjEpHwwwOdeOAyFjeLdHBzuvWPuueNb/mQwLdamSrcPZpxoM+0eNZHS1h/+QKa24gSeIbT0BdN5D4F6FRQwEDTA0pDxyO9p2vhAJ0R0NC6tRPbCl3IjPLB5aY4KKjmn1aTW2jB4Xu9lg6rm56AVnFEs9+PiWeOjYbtg9uS3vHD2QelrDf8AidC4sMN80jImbnbS4kk3JJ2k7SSV/IyMPC3tCoOZzARU1pleLx0rQ+x2F7riO/VZzutoV49GZyGfCF25NQoSqrMaORt0Zxs7Qv6NcDsIPUutfRmchnwhSvPjk+3c4qxjQCwiKSwAu11yxx6nXH4xxKQ1KlKqotGZzMY7u9FuDjeSlIZ07m65jPULOZ+BUBc3Zt8f9Cro3uNopPkpOIBxGi4/VcGm/ANJdIrm1ENs/qEFGc/n6aj+zn/qjVmUYz9n5ekH/wCOb+bo/AppvMQZ5cxX06b/AI7v7sauKhuYp3++mH/67v5SxeKuSup8wInmdbIn0uP0mBv+5iHtNG2Vg/Z+uNo49Y4rRjAcYlo52VEJs9h2HY5p+cx37p8DtAXVSiud7IrcXGup2/JvPyzR+w4n9IByXHbxON+E2z0+X4JBn8s6+OxV1LQVER1ONQHNO1jgItJjukfzFiNRXhzKfrP+BN/VGtE0ja1za97cF9l7cepb3mU/Wf8AAm/qjW+UNmJpfuQvqIi80yNdy3yjkoYWSR0z6hz3hmg0uGjdrnaR0WuNvZts4VE8sMXrsRla+Wmma2MEMjZFJZukQXEki7nGw16tg1K7nKii55R9/H4p600XPaPv4/Fb8c9nw8yHNtNQ1Ub2SMhqmvY5r2uET9TmkEHZxgKx5GZf1VTPFT1FC9mnpXmAkY0aLHO1se3VfRt87hW3+tNFz2j7+PxT1poue0ffx+Kznl3rnEGXU3yyzgVdPPNT09C92hogTkSPadJjXXDGt120rfO4FuPrTRc9o+/j8U9aaLntH38fitMFT5xspzbUUFVI9z3w1Tnvc5znGJ9y5xJJOrhJKzmR2MV2HSOfFTTPbIAHxviks7RvokED2XC5169p1bLXb1poue0ffx+KetNFz2j7+PxXQ87apxJRhMLy0llw+esdRSskhcWiC7ryamG7SWA29vkn5pU9yoy7xGsidC2klgjeLPDI5XvcOFumWizTw2Gvjsq7600XPaPv4/FPWmi57R9/H4rVGSi72g5p/wBJqOb1PdSeCoWQeWdXSRw0jqGWSPT0Q/RkjcwSSXJd7JDgC8ng1KqetNFz2j7+PxT1poue0ffx+K2TzOSpxFGXWNykxR1LTSztidK6MAiNtwXXcBYWBPDfYdi/l600XPaPv4/FPWmi57R9/H4rmUXfQpDMtsarMSkje+jmjbEHBjWxyuPtFpcXOLRf5reAbFgKahqo3tkZDVtewhzXNikBaRrBGpdJetNFz2j7+PxT1poue0ffx+K6lnaVKJKJ7gGcuuLoop8Pe/Scxhla2SO2k4N0nNLXDVe51j7lVKunbIx8bwHMe1zXA8IcLEdhWN9aaLntH38finrTRc9o+/j8VonzfKNFJFkRkNI3FjHMx+5UbjJpuaQ2TRI3Gx2Em7X6uSQrosR600XPaPv4/FPWmi57R9/H4pklKbtoE4xvObXu02QUEkRu5okcySU6jbSa3RaAeu461MpsOqXuc50NU5ziXOcYpCSSbkk21kkrpT1poue0ffx+KetNFz2j7+PxW2GXZ0iQiGRGP1mGOk0KOaVkujpNdHI03bexa4NNvnHaDwK74FiBqKeKZ0bojIwOMbr3YT+ybgax1Bef1poue0ffx+KetNFz2j7+PxWvJLfz20wZdQ3LfLOsr4XUwoJYoy5pJ0ZJHO0HaTbHRaG6wDwqt+tNFz2j7+PxT1poue0ffx+KmN7XbjZTmn/SZ+b1PdSeC3zJnL/EaWJsMlHNUMYAGlzJWPAGwF4aQ4AcYv0lVr1poue0ffx+KetNFz2j7+PxW6WbcqcSGEx3LOWCipqplFLI+o0bw3deK7C727MJNrW2Dao5lVW1tfPu81PODohjWthk0WtBJAFxrNySTw9gV+9aaLntH38finrTRc9o+/j8Vhjns6RBz5k5PW0NQ2ohp59JoLSHQyFrmna11he2oHVwgK4ZCZUy17ZTLSvp3RFg9ouIfpaWtuk1traPTtWT9aaLntH38finrTRc9o+/j8UyT3/DzBl1/OogbI1zHtDmPBa5pFwQRYgjhBCxnrTRc9o+/j8U9aaLntH38fitO1+hSE5b5FTUVSWRRzSQPu6JzWufYX1seQD7TdmvaLHjtmMzdBKzEdJ8UzG7jKLvjc0X0o9VyLX1KvetNFz2j7+PxT1poue0ffx+K6Hnm47WiUZdFiPWmi57R9/H4p600XPaPv4/Fc21+hTmCb5zus/mvxZZiWFukfZbtPAONfncW8lvYF61mJibJZZbcW8lvYF83FvJb2BNwMVZLLK7i3kt7Avu4t5LewJuBibJZZbcW8lvYE3FvJb2BWwYmyWWW3FvJb2BfNxbyW9gU3AxVkssruLeS3sC+7i3kt7Am4GJsllltxbyW9gXzcW8lvYFdwMVZLLLbi3kt7Avm4t5LewKbgYqyWWV3FvJb2BfdxbyW9gTcDE2Syy24t5LewL5uLeS3sCbgYqyWWW3FvJb2BNxbyW9gTcDE2Syyu4t5LewL7uLeS3sCbgYmyWWW3FvJb2BfNxbyW9gTcDFWSyy24t5LewJuLeS3sCbgYmyWWV3FvJb2BfdxbyW9gV3AxNksstuLeS3sC+bi3kt7ApuBirJZZYQt5LewJuLeS3sCbgYmyWWW3FvJb2BNxbyW9gV3AxNksstuLeS3sCbi3kt7A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1" y="160338"/>
            <a:ext cx="99844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3875429432"/>
              </p:ext>
            </p:extLst>
          </p:nvPr>
        </p:nvGraphicFramePr>
        <p:xfrm>
          <a:off x="1760220" y="2068831"/>
          <a:ext cx="7509510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44195" y="726976"/>
            <a:ext cx="904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Desde 2012, </a:t>
            </a:r>
            <a:r>
              <a:rPr lang="pt-BR" sz="1800" b="1" dirty="0" smtClean="0">
                <a:solidFill>
                  <a:srgbClr val="C00000"/>
                </a:solidFill>
                <a:latin typeface="Trebuchet MS" panose="020B0603020202020204" pitchFamily="34" charset="0"/>
                <a:ea typeface="MS PGothic" pitchFamily="34" charset="-128"/>
              </a:rPr>
              <a:t>HAVAN</a:t>
            </a:r>
            <a:r>
              <a:rPr lang="pt-BR" sz="1800" b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vem investindo somente em </a:t>
            </a:r>
            <a:r>
              <a:rPr lang="pt-BR" sz="1800" b="1" dirty="0" err="1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Tv</a:t>
            </a:r>
            <a:r>
              <a:rPr lang="pt-BR" sz="1800" b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 Aberta em Campinas, excluindo a BAND na verba publicitária. </a:t>
            </a:r>
            <a:endParaRPr lang="pt-BR" sz="1800" b="1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162964" y="6885551"/>
            <a:ext cx="2840818" cy="338544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pt-BR" sz="800" dirty="0"/>
              <a:t>Fonte: </a:t>
            </a:r>
            <a:r>
              <a:rPr lang="pt-BR" sz="800" dirty="0" smtClean="0"/>
              <a:t>Ibope Monitor (Campinas) com </a:t>
            </a:r>
            <a:r>
              <a:rPr lang="pt-BR" sz="800" dirty="0"/>
              <a:t>descontos estimados</a:t>
            </a:r>
            <a:r>
              <a:rPr lang="pt-BR" sz="800" dirty="0" smtClean="0"/>
              <a:t>.</a:t>
            </a:r>
          </a:p>
          <a:p>
            <a:r>
              <a:rPr lang="pt-BR" sz="800" dirty="0" smtClean="0"/>
              <a:t>Band</a:t>
            </a:r>
            <a:r>
              <a:rPr lang="pt-BR" sz="800" dirty="0"/>
              <a:t>: </a:t>
            </a:r>
            <a:r>
              <a:rPr lang="pt-BR" sz="800" dirty="0" smtClean="0"/>
              <a:t>89%, </a:t>
            </a:r>
            <a:r>
              <a:rPr lang="pt-BR" sz="800" dirty="0"/>
              <a:t>Globo: </a:t>
            </a:r>
            <a:r>
              <a:rPr lang="pt-BR" sz="800" dirty="0" smtClean="0"/>
              <a:t>12%, Record: 85% – Valor Líquido R</a:t>
            </a:r>
            <a:r>
              <a:rPr lang="pt-BR" sz="800" dirty="0"/>
              <a:t>$ (000</a:t>
            </a:r>
            <a:r>
              <a:rPr lang="pt-BR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47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jpeg;base64,/9j/4AAQSkZJRgABAQAAAQABAAD/2wCEAAkGBxQSEhQTExMQFhQUGBQXGBYVFxkXGhgcGRYXGBkZFRcYKCggGBslHhQYIT0iJykrOi4uGiEzODMtNygtLisBCgoKDg0OGxAQGzcgHyQtLCwsLDY3LCwsLDcyLCwsNCwsNywsLCwsLCwsLC8sLCwsLCwsLCwsLSwsLCwsLCwvLv/AABEIAKoBKQMBIgACEQEDEQH/xAAcAAEBAAMBAQEBAAAAAAAAAAAABwUGCAQBAgP/xABNEAABAwIBBQwFCAkDBAIDAAABAAIDBBEFBgcSITETF0FRUlRhcZGT0dIUFiJTkiMyNHJzgYKxMzVCYoOhsrPCFSR0Q6LB06PDY2SU/8QAGQEBAQADAQAAAAAAAAAAAAAAAAECAwQF/8QALhEAAgIBAgQDBwUBAAAAAAAAAAECEQMEEhQhMUETM1EjMkJScZGhImGBsfBi/9oADAMBAAIRAxEAPwC4oiIAiIgCIiAIiIAiIgCIp3ldnVgpiYqUComBsXA/JNN7W0hrkPQ3quCsowlJ0gUNzgBckADhK1LGs5GH01wZxK4X9mAbps4C4ewD1uC0inyWxXF7SV0zoIDrEZFrjUfZpwQB1yG44it4wHNzQUtiIRK8W9ue0huOENPsNPUAtmyEfedv9iGsDOfV1RtQYbI8HZI/ScPxaADR8a/fo2UdTYmSmpQdo9gH+TZD/MKoNaALAAAcAWvZZY7UUjGOp6OSq0i7TDC4FgABBs1rib9SqmrqMV/vqU1Pe7xGU3nxio6Ws3W39bR/Jfs5oWO/S11a/wC9v+WksS/PTICQaBoIJBBncCCNoIMeor0YfnbqZ3aMOFulcNojle63EXWj9katpW3bnX+ROR7RmXpOc13bD/60GZmmGttXWg8d4/8Aw0KiYfM58Ub3sMb3sY5zCb6Di0EtJ4bE2+5allnljVUMpEeHSTwhjXGYOcGgm9wdFjrWsNZPCtUcmWTpP+gYZ+aydv6DFaxnFfT/AMHt/Jfh2TOPQfocRjlA4JDrP3SMf/UFjd+x/MWf/wBB/wDWsvk/nKq6uRgjwt5jc9rXStkc5rAXAOcXbmGnRBJtfgWxrMl+pL8A87srMbpPpOHtmaP2ogb9ZdEXgDraFkMJzv0ch0Z2TU7hqOk3TaDxXZ7Q+9oVEWKxnJylqxaogikPKIs8fVeLOb9xWrfB+9H7FPVhuJw1DNOCWKVvHG4OHUbbD0L1qVYtmnfC/dsNqZIpBsY9xB6myt126HA34SvNhecmropBT4rA8kf9QNDX21e1YexK3pYR95TwlLnB3+3cFeRePCcUhqoxLBI2SN2xzePhBG1pHEdYXsWnoAiIgCIiAIiIAiIgCIiAIiIAiIgCIiAIiIAvhNl9U/zz466noxCw2fVOLCRtEbReS3XdrepxWUIuUkkDUMu8uJcQmFFQaZic7Quz51QeGx4ItvWASfZW75BZvIaENllDZarbp2u2PoiB2fW2noGpYTMfk81sT654BfIXRxHksabOI6XOBHUwcZVTW7LPb+iPQgREXOUIiIDnzPFA1mJyFoA044nutwmxbfsYFQMx9O1uHucB7T5pC4/VaxoHVq/mVoeen9Zn7GH83qg5k/1b/Gl/xXbl8hfwTub8iIuIpyljUIZU1DGgBrJ52NA4A2VzQB9wC6RyHgDMOo2tFh6PC773MDnHrJcT965yyj+mVf8Ayan+89dJZH/QKP8A41P/AGmrt1XuoiMuiIuIoWOx3A4KyIxVEbXtOzgc08pjtrT0hZFFU66AgmK4dWZP1TZYXl8EhsCfmyAa9zmaNQeBezh0kftNFiyUyjir4BNEbfsvYfnRuA1td23B4QQV6cfweOsp5KeUXbILX4Wna1zekGx+5QvN5ismHYnuEhs2SQ00w4NIPLGOHU/h5Liunzot/EvyQ6EREXKUIiIAiIgCIiAIiIAiIgCIiAIiIAiIgCjuf2M7pRu/Z0agffeI/l+SsS1POXk2a6ic1gvNEd1i6SAQWfiaSOu3EtuGSjNNg/Wa2RrsLpdG1g1wP1hI8O/mCtqUWzMZVCF7qGY6LZXF0RdqtJqDozfYXWBA4wRtIVpTNFxmwERFqAREQEAz0/rM/Yw/m9atQYXVSN0oYat7LkaUTJHNuNou0Wutpz0/rM/Yw/m9UHMn+rf40v8AivQ8TZiTIR3/AELEObYh3U3gn+hYhzbEO6m8F1Ai1cU/QUckStILg4EOBIcHXBBBsQ4HWDe66gyP+gUf/Gp/7TVzblF9Mq/+TU/3nrpLI/6BR/8AGp/7TVlqvdQRl0RFxFCIiALm/LX2sZn3PaaiNrbcr5Np+/TBV2yvyijoKZ877F3zY2cL3key0fmTwAE8Cj+ajAH1tcauXXHA8yvcf25nHSaOsF2meKzeNdWn/SnN9CMvSIi5ShERAEREAREQBERAEREAREQBERAEREAREQEwzlZuTOXVdGAJvnSRDVuh5TDsbJ+fQdvjyHzoFlqbEdJrmeyJ3AggjVo1DTraRyvittNbWtZWZEUuIC8rCyW1hNHYPFtgdwPHQQeiy3xyJrbPp/RDYopWuaHNIc1wBBBuCDsII2hftRf1exjByXUjvSKe5JY0F447upydJp6Yyb8JWdwLPBTvOhVxSU8gNiQDIwHpAGm09BabcajwvrHmilLReHC8YgqW6UE0Uo/ccHW6wNY+9YzLHJYYgyNhnqIQwuJ3IgadwBZ4O0alqS50+QIzncrGS4nLoEERsjjJGzSaCSL9GlbrBVBzHVrHUUkQI045nkt4bODS11uIm4/CV5BmVp+dVXZH5V+48zUDSHNrKxrhsc3QBHUQLhdcp45Q2WQpy/Mjw0FziAACSSbAAbSTwBfxw+m3KKOPSc/c2MZpON3O0WgaTjwk2utUyvzfsxCXdJKmpYNFrdzYQWeySdLRcCL6/wCQXLFJvm6KQPF5xJUTyN+bJNM9vU+Rzh/Iro/IGsbLh1I5hB0YYmOtwOYwMc09ILStP3lqfnVV2R+VevCc08VPKyWOsrAWPY8gFrQ7RcDov0QLg2t1FdWXJjnGrIUVF8JWs43l/QUtw+oY94/6cPyjr8R0dTT9Yhcii30KbOsBlXlfTYey8z7yEEsibre/7v2W/vGw/JaHNl1iWJEswyldHGdRndYkcHz3fJsI16hpHiXuydzUND93xCU1ErjdzLuLCdX6R7val2cNhwEFbljUec3/AB3IarS4fW5Q1Amk+SpmkgOHzGNvrZCD+kkNtbuMa9garTguExUkLIIWhsbBYDhPG5x4XE6yV64YmsaGta1rWgANaAAANgAGwL9rHJkcuXRehQiItQCIiAIiIAiIgCIiAIobJnirQSNyotRI+ZJx/XX535K73VF8EnnXRw0yWXRFC9+Su91RfBJ5035K73VF8EnnThpiy6IoXvyV3uqL4JPOm/JXe6ovgk86cNMWXRFC9+Su91RfBJ5035K73VF8EnnThpiy6IoXvyV3uqL4JPOm/JXe6ovgk86cNMWXRFC9+Su91RfBJ5035K73VF8EnnThpiy6LF4zk5S1Y/3EEUh2BxFnD6rxZw+4qP78ld7qi+CTzpvyV3uqL4JPOi0+RdBZtWI5naYu06aeogePm690Deomz/8AuXmbkvjtNb0fEGTNHBK4knotK1/9QWvb8ld7qi+CTzpvyV3uqL4JPOtuzN35/UcjZm47lBCbSUEEoHCy1z8Eh/pQ5xcRZqkwWpPS3dv/ABE4fzWs78dd7qi+CTzpvyV3uqL4JPOnhS7xQs2kZ0Z+HCK4fdJ/61+XZzqs/MwatPXuv/iIrWN+Su91RfBJ5035K73VF8EnnTwf+fyLNoGWeMSD5LCC37Qu/wA9zX5c3KOoG2kpb/Uv/wDatZ35K33VF8EnnTfkrvdUXwSedPCmukULNkdmwqan6fic8gO2NlyPu0zoj4FseDZt8Pp7EQCRwt7Ux3TZwhp9gHqaFON+Su91RfBJ5035K73VF8EnnUePM+VjkXNrQAAAABsA4OpfVC9+Su91RfBJ5035K73VF8EnnWvhsgsuiKF78ld7qi+CTzpvyV3uqL4JPOnDTFl0RQvfkrvdUXwSedN+Su91RfBJ504aYsuiKF78ld7qi+CTzpvyV3uqL4JPOnDTFl0RQvfkrvdUXwSedN+Su91RfBJ504aYsuiKF78ld7qi+CTzpvyV3uqL4JPOnDTFl0RQvfkrvdUXwSedN+Su91RfBJ504aYsxkubLEySfRxrJ/6sXH9ZfnexxPm7e9i8yuWUuUkFBG2SoLg17wwaLS46Wi52wdDCtc32cO5c3cv8FsjmytWkKJhvY4nzdvexeZN7HE+bt72LzKn77OHcubuX+C92C5xKKrnZTwvlMkmlogxuaPZaXm5OoamlHlzL4RRIt7HE+bt72LzJvY4nzdvexeZdErUsZzi0NLPJTyvlEkZaHBsbnAaTWvGsbdTgpHUZJdEKJHvY4nzdvexeZN7HE+bt72LzKn77OHcubuX+Cb7OHcubuX+Cy8XN8v4YomG9jifN297F5k3scT5u3vYvMrlk1lHBXxulpy4sa8sOk0tOkGtdsPQ8LLrB6nInTQo523scT5u3vYvMm9jifN297F5l0SinFTFHO29jifN297F5k3scT5u3vYvMrplJlDBQxbtUOLWFwYLAuJcQTYNGs6mk9QWRgma9rXtILXAOaRsIIuCPuKvE5KuhRz1vY4nzdvexeZN7HE+bt72LzKw5Q5e0dFNuE7pBJotdZsbnCzr21jqKxu+zh3Lm7l/gslmzNWoiiYb2OJ83b3sXmTexxPm7e9i8yp++zh3Lm7l/gs/kxlVT14kNO55EZaHaTC3W4Ei19uxHmypW0KIjvY4nzdvexeZN7HE+bt72LzLolatj+X1HRzGCd0gkAa4hsbnCztmsLGOoyS5JCiP72OJ83b3sXmTexxPm7e9i8yp++zh3Lm7l/gm+zh3Lm7l/gs/FzfL+GKJhvY4nzdvexeZN7HE+bt72LzK35M5T09e176dzyI3BrtJpbrIvqB26lk66rZDG+WQhrI2ue5x4GtFyewLB6nInTQo593scT5u3vYvMm9jifN297F5ld8nsdhrYRPA4uYS5usFpBadYLTrHAeohZJHqZrk0KOdt7HE+bt72LzJvY4nzdvexeZdEopxUxRztvY4nzdvexeZN7HE+bt72LzK4ZTZTQUDGPqHPDXu0G6LS7XYu2DoBWvb7OHcubuX+CzWbK1aQomG9jifN297F5k3scT5u3vYvMrpk7lDBXRbrTv0mhxaQQWuaRwOadY1EHqKyqxepyJ00KOdt7HE+bt72LzJvY4nzdvexeZdErFZR5QQ0MQmnLgwuDLtaXG5BI1D6pRanI+SQohe9jifN297F5k3scT5u3vYvMqfvs4dy5u5f4Jvs4dy5u5f4LPxc3y/hiiYb2OJ83b3sXmTexxPm7e9i8ytOTOWNLXukbTueTGGl2kxzdTiQLX2/NK2BYPU5E6aFHkxLDIahuhPDFKwG4bIxrwDYi4DgbGxOvpUWzwZJw0boZqdgjZLptcwfNDmgEFo4LgnVs9kcZV0Utz9/R6X7Z39srDTyamkGSjJ3DfSaqCnuQJZGtJG0NvdxHTogro/CMlKOlLXQ00DHtFhJogybLH5R13awTwqBZuv1nR/af4OXS62aqTtIILC4vklRVRc6amgc9+oyaIbIdVh8o2ztQA4eBZpFyptdCnK2UGG+jVM9Pe+5SPaCdpAPsk9JaQt3zP5KQVjppqhgkZEWMYx3zS4glxcP2rDR1HVrPQtazifrOs+1/wAGqjZhfo9V9s3+21ehlk/Cv6GPco+HYbDTt0IIoomXvoxsawX1C5DQNeoa+hepEXnGQRFjcpMXbR0s1Q/ZG0kDZpO2Mb97iB96qVukCNZ6ce3esFO0+xTCx6ZHgF3XZuiOsuW65lsd3ejNO43fSkNHTG65j7LOb1NChc87pHOe86T3uc9x43OJLj95JWx5ucd9Dr4nk2jk+Sk4tF5FnH6rg034geNehPF7LauxiX7Fcm6SpOlPTU8jrW03MaX2GwB/zgNfGopnQyJbQPZLBpejSktAJuY32vo3OstIBIvxG/AugFhssMEFbRzU+rSe27CeB7faYerSA+665MWVxkvQpzzkXTQy19NHUAGJ8ga4E2BJadAEjgL9EfeuksLwiCmBbTwwxB1iRGxrNIjYXaI1nrXKvtMd+0x7D1Frmn+RBH8l07kbjgraOGo1aTm2eBwPb7Lx1XBt0ELfqk+T7BGaWCykyeop2SS1MELi1ji6UtAe1rQTqkHtCwvwrOqeZ6ce3GjFO0+3VEg9EbbF/bdrepx4ly403JJFIPGTYX22F1Xs2ObuGWBtXWM0911xROJ0Qzge8D5xdtAOq1uE6pxkvgxraqGnF7SO9sjgYNbzfgOiDbpIXUMUYa0NaAGtAAA2AAWAC7NTkcVtREebDMKgpmlsEMMTSbkRMawE7LnRAuelaDnux7cqZlK0+3UG77cEbCCfidojpAcqSSuZcucd9NrZpwbx30Ivs2XDSPrG7/xLRp4bp2+wZteZHHdyqX0jj7NQNJn2jBrt0uYD3YVwXJlFVvhkZLGbPjc17T0tIIv0auxdTYJibKqninj+bKxrx0XGtp6QbjrCy1UKlu9Qj2oiLlKePE8LhqGhk8MMrQbgSMa8A2tcaQ1GxOtQnOzk3FRVTNwboRTMLgzWQ1zXWdo32A3abcGtdBKM5/P01H9nP/VGujTSe9IjNLyKyokw6oErbujdZssfLbfaP323JH3jYSuksPrWTxslicHRyAOa4cIP5dS5OW/ZqstfQpfR5nf7aV2onZC8/tdDHcPEdfKXRqMO5bl1CL2vNiGHxTs0J4opWXvoyMa9txsNnXF9e1elF55SDZ4Ml4aOaB9OwMZO2S7B81rmFuto4Lh+zZ7PSsHm8wJlbXRwyXMYD5HgEjSDR8241i7i37rre8/vzaPrn/KJa5mU/Wf8Cb+qNehCT8G/qTuW3CsDpqW/o8EMWlYOMbGtLrbNJw1u2nbxrIIi4G76lClufv6PS/bO/tlVJS3P39Hpftnf2ytmDzEGTPIisZDX00srg2Nj7ucdgGi4XNutXffCw3ncXY7wXOdHSvle2ONrnvebNa3aTtsOxZn1JxDmdR8I8V25ccJO5OjEue+FhvO4ux3gm+FhvO4ux3goZ6k4hzOo+EeKepOIczqPhHitXD4/m/otn88tqxk1fUyxODo3yXa4bCNFouL9SpuYX6PVfbN/ttUdrKV8T3RyNLHsNnNdtB22ParFmF+j1X2zf7bVszqsVfQi6lRREXnGQUgz6Y9cw0TDs+Wl/mI2n/udb6qrNZVNijfI8hrI2ue5x4GtBJPYFy1juKuq6iWofqMry63JGxrfwtDR9y6dNC5bvQjMzm8yZ/1Cq3N9xExjnyEcFwWsAPHpEHqaVr+IUToZJIZBZ8bnMcOlpsbdB29RV3zQYGKahEjtUlURKb7Qy1o2/D7XW8rS892BiOojq2D2ZxoPt7xg1E/WYLfw1vjmvK49iUUXNnj3plBG5xvLF8lJxlzALOP1mlruslbUoHmbx30et3Bx+Tqho9AkbcsPRe7m9JLVfFy54bZmSOf88GBejVxlaLR1QMg4g8WEo7S134ystmOx7c55KNx9mYbpH9dos8DpcwA/wyt7zpYD6XQSaIvLD8tHxnRB0mjju0uFuOy59wyvfBLHPGfbic17eIkG9j0HYegldOP2uLaQ6xXNecTHfTK+WQG8bDuUfFosJFx9Zxc6/EQq/lvlayPCvSYXWdVMayE8IMjdZ6C1uketqgNBROmkjhjF3yOaxo4LuIAv0C/YsdLCrkwyuZjMB0WS1rhrfeKL6rTeQjrcAP4aq68WDYaymgigj+bExrB02GsnpJufvXtXLknvk2U03Ovj3otA8NNpaj5FltoDgdN3RZoOvjIUCwnD31E0UEfz5XtYOi51uPQ0Xd1ArbM7mPelV7mNN46YGJvEX3vKe0Bv4Fm8xuB6UstY8aoxuUd+U4AvI6mkC/75XZD2WK+5DUs4GTvoFY+Jt9ycGviJ1+ydRBPCQ4OHVbjW+5i8euyWicdbLyxfVcQJGjqcQ78ZWWzzYGJ6MTtAMlKS7VtMbrCQfdZr/wABUcyYxk0dVDUC9o3DSA/aYfZeLcJ0SbdNlV7XFXcHUqL8Qyh7Q5pBa4AgjYQRcEL9rzyhRnP5+mo/s5/6o1ZlGc/n6aj+zn/qjW/TeYiMwuabCIqueqp5m3Y+md1giWMtc08DgdYK1vKfAJaGofBKNY1teBqkYdj2/kRwEEdK3PMV9Om/47v7sapmXmSTMRp9A2bMy7opOS7ha79x1gCOo7QF0Sy7MtPoDUM0GW26NbQ1DvlGj5B7v22gfoyeFzQNXG0fu3NUXJ08UlPKWuD45oX6+BzHNNwQewgjbqIXQWbjLEYhBZ+iKmKwlaNWlxSNHJPFwG44idWoxV+pdAjVM/vzaPrn/KJa5mU/Wf8AAm/qjWx5/fm0fXP+US1zMp+s/wCBN/VGtkPI+47l9REXCUKW5+/o9L9s7+2VUlLM/bvkKUcO6vPYw+IW3B5iDJ3m6/WdH9p/g5dLrmjN4bYnR/a/m1wH5rpdbdX7y+hEERFylOaM4n6zrPtf8GqjZhfo9V9s3+21TjOE6+J1lven+TWg/kqNmEP+3qhw7qw9sY8CvQy+T9idypIi+E21leeUnGe3HtypWUrT7dSfa6I2EE/E7RHSNJQ1zgNpA61sOXmPenVsswN4wdzi+zZcAj6xLnfiVFzH4A0Qy1j2gmU7nHcA2Yw+0R1vuPwBejGsOO2TqRUyM42doQSM4C3tC659GZyGfCE9GZyGfCFr4ten++wo5NilLS1zCQ5pDmuHAQbtI6iAV1DkrjLaykhqG2+UaNID9l49l7fucCFDs7GBilr3lotHUDdm22BxNpAPxDS/GFsWY3H9CSWiedUnysV+UABI0dbQHW/dcVlnW/GpIIsq5oy/wL0KuliAtG47rF9R5JAH1SHN/Cul1OM9mA7tStqWj26Y+10xvsHdh0XdADlz6ee2deoZGKjEpHwwwOdeOAyFjeLdHBzuvWPuueNb/mQwLdamSrcPZpxoM+0eNZHS1h/+QKa24gSeIbT0BdN5D4F6FRQwEDTA0pDxyO9p2vhAJ0R0NC6tRPbCl3IjPLB5aY4KKjmn1aTW2jB4Xu9lg6rm56AVnFEs9+PiWeOjYbtg9uS3vHD2QelrDf8AidC4sMN80jImbnbS4kk3JJ2k7SSV/IyMPC3tCoOZzARU1pleLx0rQ+x2F7riO/VZzutoV49GZyGfCF25NQoSqrMaORt0Zxs7Qv6NcDsIPUutfRmchnwhSvPjk+3c4qxjQCwiKSwAu11yxx6nXH4xxKQ1KlKqotGZzMY7u9FuDjeSlIZ07m65jPULOZ+BUBc3Zt8f9Cro3uNopPkpOIBxGi4/VcGm/ANJdIrm1ENs/qEFGc/n6aj+zn/qjVmUYz9n5ekH/wCOb+bo/AppvMQZ5cxX06b/AI7v7sauKhuYp3++mH/67v5SxeKuSup8wInmdbIn0uP0mBv+5iHtNG2Vg/Z+uNo49Y4rRjAcYlo52VEJs9h2HY5p+cx37p8DtAXVSiud7IrcXGup2/JvPyzR+w4n9IByXHbxON+E2z0+X4JBn8s6+OxV1LQVER1ONQHNO1jgItJjukfzFiNRXhzKfrP+BN/VGtE0ja1za97cF9l7cepb3mU/Wf8AAm/qjW+UNmJpfuQvqIi80yNdy3yjkoYWSR0z6hz3hmg0uGjdrnaR0WuNvZts4VE8sMXrsRla+Wmma2MEMjZFJZukQXEki7nGw16tg1K7nKii55R9/H4p600XPaPv4/Fb8c9nw8yHNtNQ1Ub2SMhqmvY5r2uET9TmkEHZxgKx5GZf1VTPFT1FC9mnpXmAkY0aLHO1se3VfRt87hW3+tNFz2j7+PxT1poue0ffx+Kznl3rnEGXU3yyzgVdPPNT09C92hogTkSPadJjXXDGt120rfO4FuPrTRc9o+/j8U9aaLntH38fitMFT5xspzbUUFVI9z3w1Tnvc5znGJ9y5xJJOrhJKzmR2MV2HSOfFTTPbIAHxviks7RvokED2XC5169p1bLXb1poue0ffx+KetNFz2j7+PxXQ87apxJRhMLy0llw+esdRSskhcWiC7ryamG7SWA29vkn5pU9yoy7xGsidC2klgjeLPDI5XvcOFumWizTw2Gvjsq7600XPaPv4/FPWmi57R9/H4rVGSi72g5p/wBJqOb1PdSeCoWQeWdXSRw0jqGWSPT0Q/RkjcwSSXJd7JDgC8ng1KqetNFz2j7+PxT1poue0ffx+K2TzOSpxFGXWNykxR1LTSztidK6MAiNtwXXcBYWBPDfYdi/l600XPaPv4/FPWmi57R9/H4rmUXfQpDMtsarMSkje+jmjbEHBjWxyuPtFpcXOLRf5reAbFgKahqo3tkZDVtewhzXNikBaRrBGpdJetNFz2j7+PxT1poue0ffx+K6lnaVKJKJ7gGcuuLoop8Pe/Scxhla2SO2k4N0nNLXDVe51j7lVKunbIx8bwHMe1zXA8IcLEdhWN9aaLntH38finrTRc9o+/j8VonzfKNFJFkRkNI3FjHMx+5UbjJpuaQ2TRI3Gx2Em7X6uSQrosR600XPaPv4/FPWmi57R9/H4pklKbtoE4xvObXu02QUEkRu5okcySU6jbSa3RaAeu461MpsOqXuc50NU5ziXOcYpCSSbkk21kkrpT1poue0ffx+KetNFz2j7+PxW2GXZ0iQiGRGP1mGOk0KOaVkujpNdHI03bexa4NNvnHaDwK74FiBqKeKZ0bojIwOMbr3YT+ybgax1Bef1poue0ffx+KetNFz2j7+PxWvJLfz20wZdQ3LfLOsr4XUwoJYoy5pJ0ZJHO0HaTbHRaG6wDwqt+tNFz2j7+PxT1poue0ffx+KmN7XbjZTmn/SZ+b1PdSeC3zJnL/EaWJsMlHNUMYAGlzJWPAGwF4aQ4AcYv0lVr1poue0ffx+KetNFz2j7+PxW6WbcqcSGEx3LOWCipqplFLI+o0bw3deK7C727MJNrW2Dao5lVW1tfPu81PODohjWthk0WtBJAFxrNySTw9gV+9aaLntH38finrTRc9o+/j8Vhjns6RBz5k5PW0NQ2ohp59JoLSHQyFrmna11he2oHVwgK4ZCZUy17ZTLSvp3RFg9ouIfpaWtuk1traPTtWT9aaLntH38finrTRc9o+/j8UyT3/DzBl1/OogbI1zHtDmPBa5pFwQRYgjhBCxnrTRc9o+/j8U9aaLntH38fitO1+hSE5b5FTUVSWRRzSQPu6JzWufYX1seQD7TdmvaLHjtmMzdBKzEdJ8UzG7jKLvjc0X0o9VyLX1KvetNFz2j7+PxT1poue0ffx+K6Hnm47WiUZdFiPWmi57R9/H4p600XPaPv4/Fc21+hTmCb5zus/mvxZZiWFukfZbtPAONfncW8lvYF61mJibJZZbcW8lvYF83FvJb2BNwMVZLLK7i3kt7Avu4t5LewJuBibJZZbcW8lvYE3FvJb2BWwYmyWWW3FvJb2BfNxbyW9gU3AxVkssruLeS3sC+7i3kt7Am4GJsllltxbyW9gXzcW8lvYFdwMVZLLLbi3kt7Avm4t5LewKbgYqyWWV3FvJb2BfdxbyW9gTcDE2Syy24t5LewL5uLeS3sCbgYqyWWW3FvJb2BNxbyW9gTcDE2Syyu4t5LewL7uLeS3sCbgYmyWWW3FvJb2BfNxbyW9gTcDFWSyy24t5LewJuLeS3sCbgYmyWWV3FvJb2BfdxbyW9gV3AxNksstuLeS3sC+bi3kt7ApuBirJZZYQt5LewJuLeS3sCbgYmyWWW3FvJb2BNxbyW9gV3AxNksstuLeS3sCbi3kt7A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1" y="160338"/>
            <a:ext cx="99844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83342" y="2593304"/>
            <a:ext cx="8923541" cy="536212"/>
          </a:xfrm>
          <a:prstGeom prst="rect">
            <a:avLst/>
          </a:prstGeom>
          <a:noFill/>
        </p:spPr>
        <p:txBody>
          <a:bodyPr wrap="square" lIns="104295" tIns="52148" rIns="104295" bIns="52148" rtlCol="0">
            <a:spAutoFit/>
          </a:bodyPr>
          <a:lstStyle/>
          <a:p>
            <a:pPr algn="ctr"/>
            <a:r>
              <a:rPr lang="pt-BR" sz="2800" b="1" dirty="0">
                <a:cs typeface="Arial" panose="020B0604020202020204" pitchFamily="34" charset="0"/>
              </a:rPr>
              <a:t>HÁBITOS DE MÍDIA E CONSUMO</a:t>
            </a:r>
          </a:p>
        </p:txBody>
      </p:sp>
      <p:pic>
        <p:nvPicPr>
          <p:cNvPr id="12" name="Picture 3" descr="C:\Users\csoares\Desktop\TGI_logo_Bl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92" y="3321227"/>
            <a:ext cx="2481586" cy="14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jpeg;base64,/9j/4AAQSkZJRgABAQAAAQABAAD/2wCEAAkGBxQSEhQTExMQFhQUGBQXGBYVFxkXGhgcGRYXGBkZFRcYKCggGBslHhQYIT0iJykrOi4uGiEzODMtNygtLisBCgoKDg0OGxAQGzcgHyQtLCwsLDY3LCwsLDcyLCwsNCwsNywsLCwsLCwsLC8sLCwsLCwsLCwsLSwsLCwsLCwvLv/AABEIAKoBKQMBIgACEQEDEQH/xAAcAAEBAAMBAQEBAAAAAAAAAAAABwUGCAQBAgP/xABNEAABAwIBBQwFCAkDBAIDAAABAAIDBBEFBgcSITETF0FRUlRhcZGT0dIUFiJTkiMyNHJzgYKxMzVCYoOhsrPCFSR0Q6LB06PDY2SU/8QAGQEBAQADAQAAAAAAAAAAAAAAAAECAwQF/8QALhEAAgIBAgQDBwUBAAAAAAAAAAECEQMEEhQhMUETM1EjMkJScZGhImGBsfBi/9oADAMBAAIRAxEAPwC4oiIAiIgCIiAIiIAiIgCIp3ldnVgpiYqUComBsXA/JNN7W0hrkPQ3quCsowlJ0gUNzgBckADhK1LGs5GH01wZxK4X9mAbps4C4ewD1uC0inyWxXF7SV0zoIDrEZFrjUfZpwQB1yG44it4wHNzQUtiIRK8W9ue0huOENPsNPUAtmyEfedv9iGsDOfV1RtQYbI8HZI/ScPxaADR8a/fo2UdTYmSmpQdo9gH+TZD/MKoNaALAAAcAWvZZY7UUjGOp6OSq0i7TDC4FgABBs1rib9SqmrqMV/vqU1Pe7xGU3nxio6Ws3W39bR/Jfs5oWO/S11a/wC9v+WksS/PTICQaBoIJBBncCCNoIMeor0YfnbqZ3aMOFulcNojle63EXWj9katpW3bnX+ROR7RmXpOc13bD/60GZmmGttXWg8d4/8Aw0KiYfM58Ub3sMb3sY5zCb6Di0EtJ4bE2+5allnljVUMpEeHSTwhjXGYOcGgm9wdFjrWsNZPCtUcmWTpP+gYZ+aydv6DFaxnFfT/AMHt/Jfh2TOPQfocRjlA4JDrP3SMf/UFjd+x/MWf/wBB/wDWsvk/nKq6uRgjwt5jc9rXStkc5rAXAOcXbmGnRBJtfgWxrMl+pL8A87srMbpPpOHtmaP2ogb9ZdEXgDraFkMJzv0ch0Z2TU7hqOk3TaDxXZ7Q+9oVEWKxnJylqxaogikPKIs8fVeLOb9xWrfB+9H7FPVhuJw1DNOCWKVvHG4OHUbbD0L1qVYtmnfC/dsNqZIpBsY9xB6myt126HA34SvNhecmropBT4rA8kf9QNDX21e1YexK3pYR95TwlLnB3+3cFeRePCcUhqoxLBI2SN2xzePhBG1pHEdYXsWnoAiIgCIiAIiIAiIgCIiAIiIAiIgCIiAIiIAvhNl9U/zz466noxCw2fVOLCRtEbReS3XdrepxWUIuUkkDUMu8uJcQmFFQaZic7Quz51QeGx4ItvWASfZW75BZvIaENllDZarbp2u2PoiB2fW2noGpYTMfk81sT654BfIXRxHksabOI6XOBHUwcZVTW7LPb+iPQgREXOUIiIDnzPFA1mJyFoA044nutwmxbfsYFQMx9O1uHucB7T5pC4/VaxoHVq/mVoeen9Zn7GH83qg5k/1b/Gl/xXbl8hfwTub8iIuIpyljUIZU1DGgBrJ52NA4A2VzQB9wC6RyHgDMOo2tFh6PC773MDnHrJcT965yyj+mVf8Ayan+89dJZH/QKP8A41P/AGmrt1XuoiMuiIuIoWOx3A4KyIxVEbXtOzgc08pjtrT0hZFFU66AgmK4dWZP1TZYXl8EhsCfmyAa9zmaNQeBezh0kftNFiyUyjir4BNEbfsvYfnRuA1td23B4QQV6cfweOsp5KeUXbILX4Wna1zekGx+5QvN5ismHYnuEhs2SQ00w4NIPLGOHU/h5Liunzot/EvyQ6EREXKUIiIAiIgCIiAIiIAiIgCIiAIiIAiIgCjuf2M7pRu/Z0agffeI/l+SsS1POXk2a6ic1gvNEd1i6SAQWfiaSOu3EtuGSjNNg/Wa2RrsLpdG1g1wP1hI8O/mCtqUWzMZVCF7qGY6LZXF0RdqtJqDozfYXWBA4wRtIVpTNFxmwERFqAREQEAz0/rM/Yw/m9atQYXVSN0oYat7LkaUTJHNuNou0Wutpz0/rM/Yw/m9UHMn+rf40v8AivQ8TZiTIR3/AELEObYh3U3gn+hYhzbEO6m8F1Ai1cU/QUckStILg4EOBIcHXBBBsQ4HWDe66gyP+gUf/Gp/7TVzblF9Mq/+TU/3nrpLI/6BR/8AGp/7TVlqvdQRl0RFxFCIiALm/LX2sZn3PaaiNrbcr5Np+/TBV2yvyijoKZ877F3zY2cL3key0fmTwAE8Cj+ajAH1tcauXXHA8yvcf25nHSaOsF2meKzeNdWn/SnN9CMvSIi5ShERAEREAREQBERAEREAREQBERAEREAREQEwzlZuTOXVdGAJvnSRDVuh5TDsbJ+fQdvjyHzoFlqbEdJrmeyJ3AggjVo1DTraRyvittNbWtZWZEUuIC8rCyW1hNHYPFtgdwPHQQeiy3xyJrbPp/RDYopWuaHNIc1wBBBuCDsII2hftRf1exjByXUjvSKe5JY0F447upydJp6Yyb8JWdwLPBTvOhVxSU8gNiQDIwHpAGm09BabcajwvrHmilLReHC8YgqW6UE0Uo/ccHW6wNY+9YzLHJYYgyNhnqIQwuJ3IgadwBZ4O0alqS50+QIzncrGS4nLoEERsjjJGzSaCSL9GlbrBVBzHVrHUUkQI045nkt4bODS11uIm4/CV5BmVp+dVXZH5V+48zUDSHNrKxrhsc3QBHUQLhdcp45Q2WQpy/Mjw0FziAACSSbAAbSTwBfxw+m3KKOPSc/c2MZpON3O0WgaTjwk2utUyvzfsxCXdJKmpYNFrdzYQWeySdLRcCL6/wCQXLFJvm6KQPF5xJUTyN+bJNM9vU+Rzh/Iro/IGsbLh1I5hB0YYmOtwOYwMc09ILStP3lqfnVV2R+VevCc08VPKyWOsrAWPY8gFrQ7RcDov0QLg2t1FdWXJjnGrIUVF8JWs43l/QUtw+oY94/6cPyjr8R0dTT9Yhcii30KbOsBlXlfTYey8z7yEEsibre/7v2W/vGw/JaHNl1iWJEswyldHGdRndYkcHz3fJsI16hpHiXuydzUND93xCU1ErjdzLuLCdX6R7val2cNhwEFbljUec3/AB3IarS4fW5Q1Amk+SpmkgOHzGNvrZCD+kkNtbuMa9garTguExUkLIIWhsbBYDhPG5x4XE6yV64YmsaGta1rWgANaAAANgAGwL9rHJkcuXRehQiItQCIiAIiIAiIgCIiAIobJnirQSNyotRI+ZJx/XX535K73VF8EnnXRw0yWXRFC9+Su91RfBJ5035K73VF8EnnThpiy6IoXvyV3uqL4JPOm/JXe6ovgk86cNMWXRFC9+Su91RfBJ5035K73VF8EnnThpiy6IoXvyV3uqL4JPOm/JXe6ovgk86cNMWXRFC9+Su91RfBJ5035K73VF8EnnThpiy6LF4zk5S1Y/3EEUh2BxFnD6rxZw+4qP78ld7qi+CTzpvyV3uqL4JPOi0+RdBZtWI5naYu06aeogePm690Deomz/8AuXmbkvjtNb0fEGTNHBK4knotK1/9QWvb8ld7qi+CTzpvyV3uqL4JPOtuzN35/UcjZm47lBCbSUEEoHCy1z8Eh/pQ5xcRZqkwWpPS3dv/ABE4fzWs78dd7qi+CTzpvyV3uqL4JPOnhS7xQs2kZ0Z+HCK4fdJ/61+XZzqs/MwatPXuv/iIrWN+Su91RfBJ5035K73VF8EnnTwf+fyLNoGWeMSD5LCC37Qu/wA9zX5c3KOoG2kpb/Uv/wDatZ35K33VF8EnnTfkrvdUXwSedPCmukULNkdmwqan6fic8gO2NlyPu0zoj4FseDZt8Pp7EQCRwt7Ux3TZwhp9gHqaFON+Su91RfBJ5035K73VF8EnnUePM+VjkXNrQAAAABsA4OpfVC9+Su91RfBJ5035K73VF8EnnWvhsgsuiKF78ld7qi+CTzpvyV3uqL4JPOnDTFl0RQvfkrvdUXwSedN+Su91RfBJ504aYsuiKF78ld7qi+CTzpvyV3uqL4JPOnDTFl0RQvfkrvdUXwSedN+Su91RfBJ504aYsuiKF78ld7qi+CTzpvyV3uqL4JPOnDTFl0RQvfkrvdUXwSedN+Su91RfBJ504aYsxkubLEySfRxrJ/6sXH9ZfnexxPm7e9i8yuWUuUkFBG2SoLg17wwaLS46Wi52wdDCtc32cO5c3cv8FsjmytWkKJhvY4nzdvexeZN7HE+bt72LzKn77OHcubuX+C92C5xKKrnZTwvlMkmlogxuaPZaXm5OoamlHlzL4RRIt7HE+bt72LzJvY4nzdvexeZdErUsZzi0NLPJTyvlEkZaHBsbnAaTWvGsbdTgpHUZJdEKJHvY4nzdvexeZN7HE+bt72LzKn77OHcubuX+Cb7OHcubuX+Cy8XN8v4YomG9jifN297F5k3scT5u3vYvMrlk1lHBXxulpy4sa8sOk0tOkGtdsPQ8LLrB6nInTQo523scT5u3vYvMm9jifN297F5l0SinFTFHO29jifN297F5k3scT5u3vYvMrplJlDBQxbtUOLWFwYLAuJcQTYNGs6mk9QWRgma9rXtILXAOaRsIIuCPuKvE5KuhRz1vY4nzdvexeZN7HE+bt72LzKw5Q5e0dFNuE7pBJotdZsbnCzr21jqKxu+zh3Lm7l/gslmzNWoiiYb2OJ83b3sXmTexxPm7e9i8yp++zh3Lm7l/gs/kxlVT14kNO55EZaHaTC3W4Ei19uxHmypW0KIjvY4nzdvexeZN7HE+bt72LzLolatj+X1HRzGCd0gkAa4hsbnCztmsLGOoyS5JCiP72OJ83b3sXmTexxPm7e9i8yp++zh3Lm7l/gm+zh3Lm7l/gs/FzfL+GKJhvY4nzdvexeZN7HE+bt72LzK35M5T09e176dzyI3BrtJpbrIvqB26lk66rZDG+WQhrI2ue5x4GtFyewLB6nInTQo593scT5u3vYvMm9jifN297F5ld8nsdhrYRPA4uYS5usFpBadYLTrHAeohZJHqZrk0KOdt7HE+bt72LzJvY4nzdvexeZdEopxUxRztvY4nzdvexeZN7HE+bt72LzK4ZTZTQUDGPqHPDXu0G6LS7XYu2DoBWvb7OHcubuX+CzWbK1aQomG9jifN297F5k3scT5u3vYvMrpk7lDBXRbrTv0mhxaQQWuaRwOadY1EHqKyqxepyJ00KOdt7HE+bt72LzJvY4nzdvexeZdErFZR5QQ0MQmnLgwuDLtaXG5BI1D6pRanI+SQohe9jifN297F5k3scT5u3vYvMqfvs4dy5u5f4Jvs4dy5u5f4LPxc3y/hiiYb2OJ83b3sXmTexxPm7e9i8ytOTOWNLXukbTueTGGl2kxzdTiQLX2/NK2BYPU5E6aFHkxLDIahuhPDFKwG4bIxrwDYi4DgbGxOvpUWzwZJw0boZqdgjZLptcwfNDmgEFo4LgnVs9kcZV0Utz9/R6X7Z39srDTyamkGSjJ3DfSaqCnuQJZGtJG0NvdxHTogro/CMlKOlLXQ00DHtFhJogybLH5R13awTwqBZuv1nR/af4OXS62aqTtIILC4vklRVRc6amgc9+oyaIbIdVh8o2ztQA4eBZpFyptdCnK2UGG+jVM9Pe+5SPaCdpAPsk9JaQt3zP5KQVjppqhgkZEWMYx3zS4glxcP2rDR1HVrPQtazifrOs+1/wAGqjZhfo9V9s3+21ehlk/Cv6GPco+HYbDTt0IIoomXvoxsawX1C5DQNeoa+hepEXnGQRFjcpMXbR0s1Q/ZG0kDZpO2Mb97iB96qVukCNZ6ce3esFO0+xTCx6ZHgF3XZuiOsuW65lsd3ejNO43fSkNHTG65j7LOb1NChc87pHOe86T3uc9x43OJLj95JWx5ucd9Dr4nk2jk+Sk4tF5FnH6rg034geNehPF7LauxiX7Fcm6SpOlPTU8jrW03MaX2GwB/zgNfGopnQyJbQPZLBpejSktAJuY32vo3OstIBIvxG/AugFhssMEFbRzU+rSe27CeB7faYerSA+665MWVxkvQpzzkXTQy19NHUAGJ8ga4E2BJadAEjgL9EfeuksLwiCmBbTwwxB1iRGxrNIjYXaI1nrXKvtMd+0x7D1Frmn+RBH8l07kbjgraOGo1aTm2eBwPb7Lx1XBt0ELfqk+T7BGaWCykyeop2SS1MELi1ji6UtAe1rQTqkHtCwvwrOqeZ6ce3GjFO0+3VEg9EbbF/bdrepx4ly403JJFIPGTYX22F1Xs2ObuGWBtXWM0911xROJ0Qzge8D5xdtAOq1uE6pxkvgxraqGnF7SO9sjgYNbzfgOiDbpIXUMUYa0NaAGtAAA2AAWAC7NTkcVtREebDMKgpmlsEMMTSbkRMawE7LnRAuelaDnux7cqZlK0+3UG77cEbCCfidojpAcqSSuZcucd9NrZpwbx30Ivs2XDSPrG7/xLRp4bp2+wZteZHHdyqX0jj7NQNJn2jBrt0uYD3YVwXJlFVvhkZLGbPjc17T0tIIv0auxdTYJibKqninj+bKxrx0XGtp6QbjrCy1UKlu9Qj2oiLlKePE8LhqGhk8MMrQbgSMa8A2tcaQ1GxOtQnOzk3FRVTNwboRTMLgzWQ1zXWdo32A3abcGtdBKM5/P01H9nP/VGujTSe9IjNLyKyokw6oErbujdZssfLbfaP323JH3jYSuksPrWTxslicHRyAOa4cIP5dS5OW/ZqstfQpfR5nf7aV2onZC8/tdDHcPEdfKXRqMO5bl1CL2vNiGHxTs0J4opWXvoyMa9txsNnXF9e1elF55SDZ4Ml4aOaB9OwMZO2S7B81rmFuto4Lh+zZ7PSsHm8wJlbXRwyXMYD5HgEjSDR8241i7i37rre8/vzaPrn/KJa5mU/Wf8Cb+qNehCT8G/qTuW3CsDpqW/o8EMWlYOMbGtLrbNJw1u2nbxrIIi4G76lClufv6PS/bO/tlVJS3P39Hpftnf2ytmDzEGTPIisZDX00srg2Nj7ucdgGi4XNutXffCw3ncXY7wXOdHSvle2ONrnvebNa3aTtsOxZn1JxDmdR8I8V25ccJO5OjEue+FhvO4ux3gm+FhvO4ux3goZ6k4hzOo+EeKepOIczqPhHitXD4/m/otn88tqxk1fUyxODo3yXa4bCNFouL9SpuYX6PVfbN/ttUdrKV8T3RyNLHsNnNdtB22ParFmF+j1X2zf7bVszqsVfQi6lRREXnGQUgz6Y9cw0TDs+Wl/mI2n/udb6qrNZVNijfI8hrI2ue5x4GtBJPYFy1juKuq6iWofqMry63JGxrfwtDR9y6dNC5bvQjMzm8yZ/1Cq3N9xExjnyEcFwWsAPHpEHqaVr+IUToZJIZBZ8bnMcOlpsbdB29RV3zQYGKahEjtUlURKb7Qy1o2/D7XW8rS892BiOojq2D2ZxoPt7xg1E/WYLfw1vjmvK49iUUXNnj3plBG5xvLF8lJxlzALOP1mlruslbUoHmbx30et3Bx+Tqho9AkbcsPRe7m9JLVfFy54bZmSOf88GBejVxlaLR1QMg4g8WEo7S134ystmOx7c55KNx9mYbpH9dos8DpcwA/wyt7zpYD6XQSaIvLD8tHxnRB0mjju0uFuOy59wyvfBLHPGfbic17eIkG9j0HYegldOP2uLaQ6xXNecTHfTK+WQG8bDuUfFosJFx9Zxc6/EQq/lvlayPCvSYXWdVMayE8IMjdZ6C1uketqgNBROmkjhjF3yOaxo4LuIAv0C/YsdLCrkwyuZjMB0WS1rhrfeKL6rTeQjrcAP4aq68WDYaymgigj+bExrB02GsnpJufvXtXLknvk2U03Ovj3otA8NNpaj5FltoDgdN3RZoOvjIUCwnD31E0UEfz5XtYOi51uPQ0Xd1ArbM7mPelV7mNN46YGJvEX3vKe0Bv4Fm8xuB6UstY8aoxuUd+U4AvI6mkC/75XZD2WK+5DUs4GTvoFY+Jt9ycGviJ1+ydRBPCQ4OHVbjW+5i8euyWicdbLyxfVcQJGjqcQ78ZWWzzYGJ6MTtAMlKS7VtMbrCQfdZr/wABUcyYxk0dVDUC9o3DSA/aYfZeLcJ0SbdNlV7XFXcHUqL8Qyh7Q5pBa4AgjYQRcEL9rzyhRnP5+mo/s5/6o1ZlGc/n6aj+zn/qjW/TeYiMwuabCIqueqp5m3Y+md1giWMtc08DgdYK1vKfAJaGofBKNY1teBqkYdj2/kRwEEdK3PMV9Om/47v7sapmXmSTMRp9A2bMy7opOS7ha79x1gCOo7QF0Sy7MtPoDUM0GW26NbQ1DvlGj5B7v22gfoyeFzQNXG0fu3NUXJ08UlPKWuD45oX6+BzHNNwQewgjbqIXQWbjLEYhBZ+iKmKwlaNWlxSNHJPFwG44idWoxV+pdAjVM/vzaPrn/KJa5mU/Wf8AAm/qjWx5/fm0fXP+US1zMp+s/wCBN/VGtkPI+47l9REXCUKW5+/o9L9s7+2VUlLM/bvkKUcO6vPYw+IW3B5iDJ3m6/WdH9p/g5dLrmjN4bYnR/a/m1wH5rpdbdX7y+hEERFylOaM4n6zrPtf8GqjZhfo9V9s3+21TjOE6+J1lven+TWg/kqNmEP+3qhw7qw9sY8CvQy+T9idypIi+E21leeUnGe3HtypWUrT7dSfa6I2EE/E7RHSNJQ1zgNpA61sOXmPenVsswN4wdzi+zZcAj6xLnfiVFzH4A0Qy1j2gmU7nHcA2Yw+0R1vuPwBejGsOO2TqRUyM42doQSM4C3tC659GZyGfCE9GZyGfCFr4ten++wo5NilLS1zCQ5pDmuHAQbtI6iAV1DkrjLaykhqG2+UaNID9l49l7fucCFDs7GBilr3lotHUDdm22BxNpAPxDS/GFsWY3H9CSWiedUnysV+UABI0dbQHW/dcVlnW/GpIIsq5oy/wL0KuliAtG47rF9R5JAH1SHN/Cul1OM9mA7tStqWj26Y+10xvsHdh0XdADlz6ee2deoZGKjEpHwwwOdeOAyFjeLdHBzuvWPuueNb/mQwLdamSrcPZpxoM+0eNZHS1h/+QKa24gSeIbT0BdN5D4F6FRQwEDTA0pDxyO9p2vhAJ0R0NC6tRPbCl3IjPLB5aY4KKjmn1aTW2jB4Xu9lg6rm56AVnFEs9+PiWeOjYbtg9uS3vHD2QelrDf8AidC4sMN80jImbnbS4kk3JJ2k7SSV/IyMPC3tCoOZzARU1pleLx0rQ+x2F7riO/VZzutoV49GZyGfCF25NQoSqrMaORt0Zxs7Qv6NcDsIPUutfRmchnwhSvPjk+3c4qxjQCwiKSwAu11yxx6nXH4xxKQ1KlKqotGZzMY7u9FuDjeSlIZ07m65jPULOZ+BUBc3Zt8f9Cro3uNopPkpOIBxGi4/VcGm/ANJdIrm1ENs/qEFGc/n6aj+zn/qjVmUYz9n5ekH/wCOb+bo/AppvMQZ5cxX06b/AI7v7sauKhuYp3++mH/67v5SxeKuSup8wInmdbIn0uP0mBv+5iHtNG2Vg/Z+uNo49Y4rRjAcYlo52VEJs9h2HY5p+cx37p8DtAXVSiud7IrcXGup2/JvPyzR+w4n9IByXHbxON+E2z0+X4JBn8s6+OxV1LQVER1ONQHNO1jgItJjukfzFiNRXhzKfrP+BN/VGtE0ja1za97cF9l7cepb3mU/Wf8AAm/qjW+UNmJpfuQvqIi80yNdy3yjkoYWSR0z6hz3hmg0uGjdrnaR0WuNvZts4VE8sMXrsRla+Wmma2MEMjZFJZukQXEki7nGw16tg1K7nKii55R9/H4p600XPaPv4/Fb8c9nw8yHNtNQ1Ub2SMhqmvY5r2uET9TmkEHZxgKx5GZf1VTPFT1FC9mnpXmAkY0aLHO1se3VfRt87hW3+tNFz2j7+PxT1poue0ffx+Kznl3rnEGXU3yyzgVdPPNT09C92hogTkSPadJjXXDGt120rfO4FuPrTRc9o+/j8U9aaLntH38fitMFT5xspzbUUFVI9z3w1Tnvc5znGJ9y5xJJOrhJKzmR2MV2HSOfFTTPbIAHxviks7RvokED2XC5169p1bLXb1poue0ffx+KetNFz2j7+PxXQ87apxJRhMLy0llw+esdRSskhcWiC7ryamG7SWA29vkn5pU9yoy7xGsidC2klgjeLPDI5XvcOFumWizTw2Gvjsq7600XPaPv4/FPWmi57R9/H4rVGSi72g5p/wBJqOb1PdSeCoWQeWdXSRw0jqGWSPT0Q/RkjcwSSXJd7JDgC8ng1KqetNFz2j7+PxT1poue0ffx+K2TzOSpxFGXWNykxR1LTSztidK6MAiNtwXXcBYWBPDfYdi/l600XPaPv4/FPWmi57R9/H4rmUXfQpDMtsarMSkje+jmjbEHBjWxyuPtFpcXOLRf5reAbFgKahqo3tkZDVtewhzXNikBaRrBGpdJetNFz2j7+PxT1poue0ffx+K6lnaVKJKJ7gGcuuLoop8Pe/Scxhla2SO2k4N0nNLXDVe51j7lVKunbIx8bwHMe1zXA8IcLEdhWN9aaLntH38finrTRc9o+/j8VonzfKNFJFkRkNI3FjHMx+5UbjJpuaQ2TRI3Gx2Em7X6uSQrosR600XPaPv4/FPWmi57R9/H4pklKbtoE4xvObXu02QUEkRu5okcySU6jbSa3RaAeu461MpsOqXuc50NU5ziXOcYpCSSbkk21kkrpT1poue0ffx+KetNFz2j7+PxW2GXZ0iQiGRGP1mGOk0KOaVkujpNdHI03bexa4NNvnHaDwK74FiBqKeKZ0bojIwOMbr3YT+ybgax1Bef1poue0ffx+KetNFz2j7+PxWvJLfz20wZdQ3LfLOsr4XUwoJYoy5pJ0ZJHO0HaTbHRaG6wDwqt+tNFz2j7+PxT1poue0ffx+KmN7XbjZTmn/SZ+b1PdSeC3zJnL/EaWJsMlHNUMYAGlzJWPAGwF4aQ4AcYv0lVr1poue0ffx+KetNFz2j7+PxW6WbcqcSGEx3LOWCipqplFLI+o0bw3deK7C727MJNrW2Dao5lVW1tfPu81PODohjWthk0WtBJAFxrNySTw9gV+9aaLntH38finrTRc9o+/j8Vhjns6RBz5k5PW0NQ2ohp59JoLSHQyFrmna11he2oHVwgK4ZCZUy17ZTLSvp3RFg9ouIfpaWtuk1traPTtWT9aaLntH38finrTRc9o+/j8UyT3/DzBl1/OogbI1zHtDmPBa5pFwQRYgjhBCxnrTRc9o+/j8U9aaLntH38fitO1+hSE5b5FTUVSWRRzSQPu6JzWufYX1seQD7TdmvaLHjtmMzdBKzEdJ8UzG7jKLvjc0X0o9VyLX1KvetNFz2j7+PxT1poue0ffx+K6Hnm47WiUZdFiPWmi57R9/H4p600XPaPv4/Fc21+hTmCb5zus/mvxZZiWFukfZbtPAONfncW8lvYF61mJibJZZbcW8lvYF83FvJb2BNwMVZLLK7i3kt7Avu4t5LewJuBibJZZbcW8lvYE3FvJb2BWwYmyWWW3FvJb2BfNxbyW9gU3AxVkssruLeS3sC+7i3kt7Am4GJsllltxbyW9gXzcW8lvYFdwMVZLLLbi3kt7Avm4t5LewKbgYqyWWV3FvJb2BfdxbyW9gTcDE2Syy24t5LewL5uLeS3sCbgYqyWWW3FvJb2BNxbyW9gTcDE2Syyu4t5LewL7uLeS3sCbgYmyWWW3FvJb2BfNxbyW9gTcDFWSyy24t5LewJuLeS3sCbgYmyWWV3FvJb2BfdxbyW9gV3AxNksstuLeS3sC+bi3kt7ApuBirJZZYQt5LewJuLeS3sCbgYmyWWW3FvJb2BNxbyW9gV3AxNksstuLeS3sCbi3kt7A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1" y="160338"/>
            <a:ext cx="99844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2827582275"/>
              </p:ext>
            </p:extLst>
          </p:nvPr>
        </p:nvGraphicFramePr>
        <p:xfrm>
          <a:off x="801384" y="2651173"/>
          <a:ext cx="9010436" cy="3318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162964" y="6885551"/>
            <a:ext cx="2129085" cy="338544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pt-BR" sz="800" dirty="0"/>
              <a:t>Fonte: </a:t>
            </a:r>
            <a:r>
              <a:rPr lang="pt-BR" sz="800" dirty="0" smtClean="0"/>
              <a:t>Ibope TGI (Campinas) – </a:t>
            </a:r>
            <a:r>
              <a:rPr lang="pt-BR" sz="800" dirty="0" err="1" smtClean="0"/>
              <a:t>fev</a:t>
            </a:r>
            <a:r>
              <a:rPr lang="pt-BR" sz="800" dirty="0" smtClean="0"/>
              <a:t>/13 a </a:t>
            </a:r>
            <a:r>
              <a:rPr lang="pt-BR" sz="800" dirty="0" err="1" smtClean="0"/>
              <a:t>fev</a:t>
            </a:r>
            <a:r>
              <a:rPr lang="pt-BR" sz="800" dirty="0" smtClean="0"/>
              <a:t>/14</a:t>
            </a:r>
          </a:p>
          <a:p>
            <a:r>
              <a:rPr lang="pt-BR" sz="800" dirty="0" smtClean="0"/>
              <a:t>Telespectadores: assistiu nos últimos 7 dias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26388" y="901636"/>
            <a:ext cx="904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BAND é a emissora que apresenta maior penetração de compradores de Lojas de Departamento em Campinas.</a:t>
            </a:r>
            <a:endParaRPr lang="pt-BR" sz="1800" b="1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26388" y="2473582"/>
            <a:ext cx="9049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u="sng" dirty="0" smtClean="0">
                <a:solidFill>
                  <a:prstClr val="black"/>
                </a:solidFill>
                <a:latin typeface="Trebuchet MS" panose="020B0603020202020204" pitchFamily="34" charset="0"/>
                <a:ea typeface="MS PGothic" pitchFamily="34" charset="-128"/>
              </a:rPr>
              <a:t>Compradores de Lojas de Departamento %</a:t>
            </a:r>
            <a:endParaRPr lang="pt-BR" sz="1200" b="1" u="sng" dirty="0">
              <a:solidFill>
                <a:prstClr val="black"/>
              </a:solidFill>
              <a:latin typeface="Trebuchet MS" panose="020B060302020202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4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jpeg;base64,/9j/4AAQSkZJRgABAQAAAQABAAD/2wCEAAkGBxQSEhQTExMQFhQUGBQXGBYVFxkXGhgcGRYXGBkZFRcYKCggGBslHhQYIT0iJykrOi4uGiEzODMtNygtLisBCgoKDg0OGxAQGzcgHyQtLCwsLDY3LCwsLDcyLCwsNCwsNywsLCwsLCwsLC8sLCwsLCwsLCwsLSwsLCwsLCwvLv/AABEIAKoBKQMBIgACEQEDEQH/xAAcAAEBAAMBAQEBAAAAAAAAAAAABwUGCAQBAgP/xABNEAABAwIBBQwFCAkDBAIDAAABAAIDBBEFBgcSITETF0FRUlRhcZGT0dIUFiJTkiMyNHJzgYKxMzVCYoOhsrPCFSR0Q6LB06PDY2SU/8QAGQEBAQADAQAAAAAAAAAAAAAAAAECAwQF/8QALhEAAgIBAgQDBwUBAAAAAAAAAAECEQMEEhQhMUETM1EjMkJScZGhImGBsfBi/9oADAMBAAIRAxEAPwC4oiIAiIgCIiAIiIAiIgCIp3ldnVgpiYqUComBsXA/JNN7W0hrkPQ3quCsowlJ0gUNzgBckADhK1LGs5GH01wZxK4X9mAbps4C4ewD1uC0inyWxXF7SV0zoIDrEZFrjUfZpwQB1yG44it4wHNzQUtiIRK8W9ue0huOENPsNPUAtmyEfedv9iGsDOfV1RtQYbI8HZI/ScPxaADR8a/fo2UdTYmSmpQdo9gH+TZD/MKoNaALAAAcAWvZZY7UUjGOp6OSq0i7TDC4FgABBs1rib9SqmrqMV/vqU1Pe7xGU3nxio6Ws3W39bR/Jfs5oWO/S11a/wC9v+WksS/PTICQaBoIJBBncCCNoIMeor0YfnbqZ3aMOFulcNojle63EXWj9katpW3bnX+ROR7RmXpOc13bD/60GZmmGttXWg8d4/8Aw0KiYfM58Ub3sMb3sY5zCb6Di0EtJ4bE2+5allnljVUMpEeHSTwhjXGYOcGgm9wdFjrWsNZPCtUcmWTpP+gYZ+aydv6DFaxnFfT/AMHt/Jfh2TOPQfocRjlA4JDrP3SMf/UFjd+x/MWf/wBB/wDWsvk/nKq6uRgjwt5jc9rXStkc5rAXAOcXbmGnRBJtfgWxrMl+pL8A87srMbpPpOHtmaP2ogb9ZdEXgDraFkMJzv0ch0Z2TU7hqOk3TaDxXZ7Q+9oVEWKxnJylqxaogikPKIs8fVeLOb9xWrfB+9H7FPVhuJw1DNOCWKVvHG4OHUbbD0L1qVYtmnfC/dsNqZIpBsY9xB6myt126HA34SvNhecmropBT4rA8kf9QNDX21e1YexK3pYR95TwlLnB3+3cFeRePCcUhqoxLBI2SN2xzePhBG1pHEdYXsWnoAiIgCIiAIiIAiIgCIiAIiIAiIgCIiAIiIAvhNl9U/zz466noxCw2fVOLCRtEbReS3XdrepxWUIuUkkDUMu8uJcQmFFQaZic7Quz51QeGx4ItvWASfZW75BZvIaENllDZarbp2u2PoiB2fW2noGpYTMfk81sT654BfIXRxHksabOI6XOBHUwcZVTW7LPb+iPQgREXOUIiIDnzPFA1mJyFoA044nutwmxbfsYFQMx9O1uHucB7T5pC4/VaxoHVq/mVoeen9Zn7GH83qg5k/1b/Gl/xXbl8hfwTub8iIuIpyljUIZU1DGgBrJ52NA4A2VzQB9wC6RyHgDMOo2tFh6PC773MDnHrJcT965yyj+mVf8Ayan+89dJZH/QKP8A41P/AGmrt1XuoiMuiIuIoWOx3A4KyIxVEbXtOzgc08pjtrT0hZFFU66AgmK4dWZP1TZYXl8EhsCfmyAa9zmaNQeBezh0kftNFiyUyjir4BNEbfsvYfnRuA1td23B4QQV6cfweOsp5KeUXbILX4Wna1zekGx+5QvN5ismHYnuEhs2SQ00w4NIPLGOHU/h5Liunzot/EvyQ6EREXKUIiIAiIgCIiAIiIAiIgCIiAIiIAiIgCjuf2M7pRu/Z0agffeI/l+SsS1POXk2a6ic1gvNEd1i6SAQWfiaSOu3EtuGSjNNg/Wa2RrsLpdG1g1wP1hI8O/mCtqUWzMZVCF7qGY6LZXF0RdqtJqDozfYXWBA4wRtIVpTNFxmwERFqAREQEAz0/rM/Yw/m9atQYXVSN0oYat7LkaUTJHNuNou0Wutpz0/rM/Yw/m9UHMn+rf40v8AivQ8TZiTIR3/AELEObYh3U3gn+hYhzbEO6m8F1Ai1cU/QUckStILg4EOBIcHXBBBsQ4HWDe66gyP+gUf/Gp/7TVzblF9Mq/+TU/3nrpLI/6BR/8AGp/7TVlqvdQRl0RFxFCIiALm/LX2sZn3PaaiNrbcr5Np+/TBV2yvyijoKZ877F3zY2cL3key0fmTwAE8Cj+ajAH1tcauXXHA8yvcf25nHSaOsF2meKzeNdWn/SnN9CMvSIi5ShERAEREAREQBERAEREAREQBERAEREAREQEwzlZuTOXVdGAJvnSRDVuh5TDsbJ+fQdvjyHzoFlqbEdJrmeyJ3AggjVo1DTraRyvittNbWtZWZEUuIC8rCyW1hNHYPFtgdwPHQQeiy3xyJrbPp/RDYopWuaHNIc1wBBBuCDsII2hftRf1exjByXUjvSKe5JY0F447upydJp6Yyb8JWdwLPBTvOhVxSU8gNiQDIwHpAGm09BabcajwvrHmilLReHC8YgqW6UE0Uo/ccHW6wNY+9YzLHJYYgyNhnqIQwuJ3IgadwBZ4O0alqS50+QIzncrGS4nLoEERsjjJGzSaCSL9GlbrBVBzHVrHUUkQI045nkt4bODS11uIm4/CV5BmVp+dVXZH5V+48zUDSHNrKxrhsc3QBHUQLhdcp45Q2WQpy/Mjw0FziAACSSbAAbSTwBfxw+m3KKOPSc/c2MZpON3O0WgaTjwk2utUyvzfsxCXdJKmpYNFrdzYQWeySdLRcCL6/wCQXLFJvm6KQPF5xJUTyN+bJNM9vU+Rzh/Iro/IGsbLh1I5hB0YYmOtwOYwMc09ILStP3lqfnVV2R+VevCc08VPKyWOsrAWPY8gFrQ7RcDov0QLg2t1FdWXJjnGrIUVF8JWs43l/QUtw+oY94/6cPyjr8R0dTT9Yhcii30KbOsBlXlfTYey8z7yEEsibre/7v2W/vGw/JaHNl1iWJEswyldHGdRndYkcHz3fJsI16hpHiXuydzUND93xCU1ErjdzLuLCdX6R7val2cNhwEFbljUec3/AB3IarS4fW5Q1Amk+SpmkgOHzGNvrZCD+kkNtbuMa9garTguExUkLIIWhsbBYDhPG5x4XE6yV64YmsaGta1rWgANaAAANgAGwL9rHJkcuXRehQiItQCIiAIiIAiIgCIiAIobJnirQSNyotRI+ZJx/XX535K73VF8EnnXRw0yWXRFC9+Su91RfBJ5035K73VF8EnnThpiy6IoXvyV3uqL4JPOm/JXe6ovgk86cNMWXRFC9+Su91RfBJ5035K73VF8EnnThpiy6IoXvyV3uqL4JPOm/JXe6ovgk86cNMWXRFC9+Su91RfBJ5035K73VF8EnnThpiy6LF4zk5S1Y/3EEUh2BxFnD6rxZw+4qP78ld7qi+CTzpvyV3uqL4JPOi0+RdBZtWI5naYu06aeogePm690Deomz/8AuXmbkvjtNb0fEGTNHBK4knotK1/9QWvb8ld7qi+CTzpvyV3uqL4JPOtuzN35/UcjZm47lBCbSUEEoHCy1z8Eh/pQ5xcRZqkwWpPS3dv/ABE4fzWs78dd7qi+CTzpvyV3uqL4JPOnhS7xQs2kZ0Z+HCK4fdJ/61+XZzqs/MwatPXuv/iIrWN+Su91RfBJ5035K73VF8EnnTwf+fyLNoGWeMSD5LCC37Qu/wA9zX5c3KOoG2kpb/Uv/wDatZ35K33VF8EnnTfkrvdUXwSedPCmukULNkdmwqan6fic8gO2NlyPu0zoj4FseDZt8Pp7EQCRwt7Ux3TZwhp9gHqaFON+Su91RfBJ5035K73VF8EnnUePM+VjkXNrQAAAABsA4OpfVC9+Su91RfBJ5035K73VF8EnnWvhsgsuiKF78ld7qi+CTzpvyV3uqL4JPOnDTFl0RQvfkrvdUXwSedN+Su91RfBJ504aYsuiKF78ld7qi+CTzpvyV3uqL4JPOnDTFl0RQvfkrvdUXwSedN+Su91RfBJ504aYsuiKF78ld7qi+CTzpvyV3uqL4JPOnDTFl0RQvfkrvdUXwSedN+Su91RfBJ504aYsxkubLEySfRxrJ/6sXH9ZfnexxPm7e9i8yuWUuUkFBG2SoLg17wwaLS46Wi52wdDCtc32cO5c3cv8FsjmytWkKJhvY4nzdvexeZN7HE+bt72LzKn77OHcubuX+C92C5xKKrnZTwvlMkmlogxuaPZaXm5OoamlHlzL4RRIt7HE+bt72LzJvY4nzdvexeZdErUsZzi0NLPJTyvlEkZaHBsbnAaTWvGsbdTgpHUZJdEKJHvY4nzdvexeZN7HE+bt72LzKn77OHcubuX+Cb7OHcubuX+Cy8XN8v4YomG9jifN297F5k3scT5u3vYvMrlk1lHBXxulpy4sa8sOk0tOkGtdsPQ8LLrB6nInTQo523scT5u3vYvMm9jifN297F5l0SinFTFHO29jifN297F5k3scT5u3vYvMrplJlDBQxbtUOLWFwYLAuJcQTYNGs6mk9QWRgma9rXtILXAOaRsIIuCPuKvE5KuhRz1vY4nzdvexeZN7HE+bt72LzKw5Q5e0dFNuE7pBJotdZsbnCzr21jqKxu+zh3Lm7l/gslmzNWoiiYb2OJ83b3sXmTexxPm7e9i8yp++zh3Lm7l/gs/kxlVT14kNO55EZaHaTC3W4Ei19uxHmypW0KIjvY4nzdvexeZN7HE+bt72LzLolatj+X1HRzGCd0gkAa4hsbnCztmsLGOoyS5JCiP72OJ83b3sXmTexxPm7e9i8yp++zh3Lm7l/gm+zh3Lm7l/gs/FzfL+GKJhvY4nzdvexeZN7HE+bt72LzK35M5T09e176dzyI3BrtJpbrIvqB26lk66rZDG+WQhrI2ue5x4GtFyewLB6nInTQo593scT5u3vYvMm9jifN297F5ld8nsdhrYRPA4uYS5usFpBadYLTrHAeohZJHqZrk0KOdt7HE+bt72LzJvY4nzdvexeZdEopxUxRztvY4nzdvexeZN7HE+bt72LzK4ZTZTQUDGPqHPDXu0G6LS7XYu2DoBWvb7OHcubuX+CzWbK1aQomG9jifN297F5k3scT5u3vYvMrpk7lDBXRbrTv0mhxaQQWuaRwOadY1EHqKyqxepyJ00KOdt7HE+bt72LzJvY4nzdvexeZdErFZR5QQ0MQmnLgwuDLtaXG5BI1D6pRanI+SQohe9jifN297F5k3scT5u3vYvMqfvs4dy5u5f4Jvs4dy5u5f4LPxc3y/hiiYb2OJ83b3sXmTexxPm7e9i8ytOTOWNLXukbTueTGGl2kxzdTiQLX2/NK2BYPU5E6aFHkxLDIahuhPDFKwG4bIxrwDYi4DgbGxOvpUWzwZJw0boZqdgjZLptcwfNDmgEFo4LgnVs9kcZV0Utz9/R6X7Z39srDTyamkGSjJ3DfSaqCnuQJZGtJG0NvdxHTogro/CMlKOlLXQ00DHtFhJogybLH5R13awTwqBZuv1nR/af4OXS62aqTtIILC4vklRVRc6amgc9+oyaIbIdVh8o2ztQA4eBZpFyptdCnK2UGG+jVM9Pe+5SPaCdpAPsk9JaQt3zP5KQVjppqhgkZEWMYx3zS4glxcP2rDR1HVrPQtazifrOs+1/wAGqjZhfo9V9s3+21ehlk/Cv6GPco+HYbDTt0IIoomXvoxsawX1C5DQNeoa+hepEXnGQRFjcpMXbR0s1Q/ZG0kDZpO2Mb97iB96qVukCNZ6ce3esFO0+xTCx6ZHgF3XZuiOsuW65lsd3ejNO43fSkNHTG65j7LOb1NChc87pHOe86T3uc9x43OJLj95JWx5ucd9Dr4nk2jk+Sk4tF5FnH6rg034geNehPF7LauxiX7Fcm6SpOlPTU8jrW03MaX2GwB/zgNfGopnQyJbQPZLBpejSktAJuY32vo3OstIBIvxG/AugFhssMEFbRzU+rSe27CeB7faYerSA+665MWVxkvQpzzkXTQy19NHUAGJ8ga4E2BJadAEjgL9EfeuksLwiCmBbTwwxB1iRGxrNIjYXaI1nrXKvtMd+0x7D1Frmn+RBH8l07kbjgraOGo1aTm2eBwPb7Lx1XBt0ELfqk+T7BGaWCykyeop2SS1MELi1ji6UtAe1rQTqkHtCwvwrOqeZ6ce3GjFO0+3VEg9EbbF/bdrepx4ly403JJFIPGTYX22F1Xs2ObuGWBtXWM0911xROJ0Qzge8D5xdtAOq1uE6pxkvgxraqGnF7SO9sjgYNbzfgOiDbpIXUMUYa0NaAGtAAA2AAWAC7NTkcVtREebDMKgpmlsEMMTSbkRMawE7LnRAuelaDnux7cqZlK0+3UG77cEbCCfidojpAcqSSuZcucd9NrZpwbx30Ivs2XDSPrG7/xLRp4bp2+wZteZHHdyqX0jj7NQNJn2jBrt0uYD3YVwXJlFVvhkZLGbPjc17T0tIIv0auxdTYJibKqninj+bKxrx0XGtp6QbjrCy1UKlu9Qj2oiLlKePE8LhqGhk8MMrQbgSMa8A2tcaQ1GxOtQnOzk3FRVTNwboRTMLgzWQ1zXWdo32A3abcGtdBKM5/P01H9nP/VGujTSe9IjNLyKyokw6oErbujdZssfLbfaP323JH3jYSuksPrWTxslicHRyAOa4cIP5dS5OW/ZqstfQpfR5nf7aV2onZC8/tdDHcPEdfKXRqMO5bl1CL2vNiGHxTs0J4opWXvoyMa9txsNnXF9e1elF55SDZ4Ml4aOaB9OwMZO2S7B81rmFuto4Lh+zZ7PSsHm8wJlbXRwyXMYD5HgEjSDR8241i7i37rre8/vzaPrn/KJa5mU/Wf8Cb+qNehCT8G/qTuW3CsDpqW/o8EMWlYOMbGtLrbNJw1u2nbxrIIi4G76lClufv6PS/bO/tlVJS3P39Hpftnf2ytmDzEGTPIisZDX00srg2Nj7ucdgGi4XNutXffCw3ncXY7wXOdHSvle2ONrnvebNa3aTtsOxZn1JxDmdR8I8V25ccJO5OjEue+FhvO4ux3gm+FhvO4ux3goZ6k4hzOo+EeKepOIczqPhHitXD4/m/otn88tqxk1fUyxODo3yXa4bCNFouL9SpuYX6PVfbN/ttUdrKV8T3RyNLHsNnNdtB22ParFmF+j1X2zf7bVszqsVfQi6lRREXnGQUgz6Y9cw0TDs+Wl/mI2n/udb6qrNZVNijfI8hrI2ue5x4GtBJPYFy1juKuq6iWofqMry63JGxrfwtDR9y6dNC5bvQjMzm8yZ/1Cq3N9xExjnyEcFwWsAPHpEHqaVr+IUToZJIZBZ8bnMcOlpsbdB29RV3zQYGKahEjtUlURKb7Qy1o2/D7XW8rS892BiOojq2D2ZxoPt7xg1E/WYLfw1vjmvK49iUUXNnj3plBG5xvLF8lJxlzALOP1mlruslbUoHmbx30et3Bx+Tqho9AkbcsPRe7m9JLVfFy54bZmSOf88GBejVxlaLR1QMg4g8WEo7S134ystmOx7c55KNx9mYbpH9dos8DpcwA/wyt7zpYD6XQSaIvLD8tHxnRB0mjju0uFuOy59wyvfBLHPGfbic17eIkG9j0HYegldOP2uLaQ6xXNecTHfTK+WQG8bDuUfFosJFx9Zxc6/EQq/lvlayPCvSYXWdVMayE8IMjdZ6C1uketqgNBROmkjhjF3yOaxo4LuIAv0C/YsdLCrkwyuZjMB0WS1rhrfeKL6rTeQjrcAP4aq68WDYaymgigj+bExrB02GsnpJufvXtXLknvk2U03Ovj3otA8NNpaj5FltoDgdN3RZoOvjIUCwnD31E0UEfz5XtYOi51uPQ0Xd1ArbM7mPelV7mNN46YGJvEX3vKe0Bv4Fm8xuB6UstY8aoxuUd+U4AvI6mkC/75XZD2WK+5DUs4GTvoFY+Jt9ycGviJ1+ydRBPCQ4OHVbjW+5i8euyWicdbLyxfVcQJGjqcQ78ZWWzzYGJ6MTtAMlKS7VtMbrCQfdZr/wABUcyYxk0dVDUC9o3DSA/aYfZeLcJ0SbdNlV7XFXcHUqL8Qyh7Q5pBa4AgjYQRcEL9rzyhRnP5+mo/s5/6o1ZlGc/n6aj+zn/qjW/TeYiMwuabCIqueqp5m3Y+md1giWMtc08DgdYK1vKfAJaGofBKNY1teBqkYdj2/kRwEEdK3PMV9Om/47v7sapmXmSTMRp9A2bMy7opOS7ha79x1gCOo7QF0Sy7MtPoDUM0GW26NbQ1DvlGj5B7v22gfoyeFzQNXG0fu3NUXJ08UlPKWuD45oX6+BzHNNwQewgjbqIXQWbjLEYhBZ+iKmKwlaNWlxSNHJPFwG44idWoxV+pdAjVM/vzaPrn/KJa5mU/Wf8AAm/qjWx5/fm0fXP+US1zMp+s/wCBN/VGtkPI+47l9REXCUKW5+/o9L9s7+2VUlLM/bvkKUcO6vPYw+IW3B5iDJ3m6/WdH9p/g5dLrmjN4bYnR/a/m1wH5rpdbdX7y+hEERFylOaM4n6zrPtf8GqjZhfo9V9s3+21TjOE6+J1lven+TWg/kqNmEP+3qhw7qw9sY8CvQy+T9idypIi+E21leeUnGe3HtypWUrT7dSfa6I2EE/E7RHSNJQ1zgNpA61sOXmPenVsswN4wdzi+zZcAj6xLnfiVFzH4A0Qy1j2gmU7nHcA2Yw+0R1vuPwBejGsOO2TqRUyM42doQSM4C3tC659GZyGfCE9GZyGfCFr4ten++wo5NilLS1zCQ5pDmuHAQbtI6iAV1DkrjLaykhqG2+UaNID9l49l7fucCFDs7GBilr3lotHUDdm22BxNpAPxDS/GFsWY3H9CSWiedUnysV+UABI0dbQHW/dcVlnW/GpIIsq5oy/wL0KuliAtG47rF9R5JAH1SHN/Cul1OM9mA7tStqWj26Y+10xvsHdh0XdADlz6ee2deoZGKjEpHwwwOdeOAyFjeLdHBzuvWPuueNb/mQwLdamSrcPZpxoM+0eNZHS1h/+QKa24gSeIbT0BdN5D4F6FRQwEDTA0pDxyO9p2vhAJ0R0NC6tRPbCl3IjPLB5aY4KKjmn1aTW2jB4Xu9lg6rm56AVnFEs9+PiWeOjYbtg9uS3vHD2QelrDf8AidC4sMN80jImbnbS4kk3JJ2k7SSV/IyMPC3tCoOZzARU1pleLx0rQ+x2F7riO/VZzutoV49GZyGfCF25NQoSqrMaORt0Zxs7Qv6NcDsIPUutfRmchnwhSvPjk+3c4qxjQCwiKSwAu11yxx6nXH4xxKQ1KlKqotGZzMY7u9FuDjeSlIZ07m65jPULOZ+BUBc3Zt8f9Cro3uNopPkpOIBxGi4/VcGm/ANJdIrm1ENs/qEFGc/n6aj+zn/qjVmUYz9n5ekH/wCOb+bo/AppvMQZ5cxX06b/AI7v7sauKhuYp3++mH/67v5SxeKuSup8wInmdbIn0uP0mBv+5iHtNG2Vg/Z+uNo49Y4rRjAcYlo52VEJs9h2HY5p+cx37p8DtAXVSiud7IrcXGup2/JvPyzR+w4n9IByXHbxON+E2z0+X4JBn8s6+OxV1LQVER1ONQHNO1jgItJjukfzFiNRXhzKfrP+BN/VGtE0ja1za97cF9l7cepb3mU/Wf8AAm/qjW+UNmJpfuQvqIi80yNdy3yjkoYWSR0z6hz3hmg0uGjdrnaR0WuNvZts4VE8sMXrsRla+Wmma2MEMjZFJZukQXEki7nGw16tg1K7nKii55R9/H4p600XPaPv4/Fb8c9nw8yHNtNQ1Ub2SMhqmvY5r2uET9TmkEHZxgKx5GZf1VTPFT1FC9mnpXmAkY0aLHO1se3VfRt87hW3+tNFz2j7+PxT1poue0ffx+Kznl3rnEGXU3yyzgVdPPNT09C92hogTkSPadJjXXDGt120rfO4FuPrTRc9o+/j8U9aaLntH38fitMFT5xspzbUUFVI9z3w1Tnvc5znGJ9y5xJJOrhJKzmR2MV2HSOfFTTPbIAHxviks7RvokED2XC5169p1bLXb1poue0ffx+KetNFz2j7+PxXQ87apxJRhMLy0llw+esdRSskhcWiC7ryamG7SWA29vkn5pU9yoy7xGsidC2klgjeLPDI5XvcOFumWizTw2Gvjsq7600XPaPv4/FPWmi57R9/H4rVGSi72g5p/wBJqOb1PdSeCoWQeWdXSRw0jqGWSPT0Q/RkjcwSSXJd7JDgC8ng1KqetNFz2j7+PxT1poue0ffx+K2TzOSpxFGXWNykxR1LTSztidK6MAiNtwXXcBYWBPDfYdi/l600XPaPv4/FPWmi57R9/H4rmUXfQpDMtsarMSkje+jmjbEHBjWxyuPtFpcXOLRf5reAbFgKahqo3tkZDVtewhzXNikBaRrBGpdJetNFz2j7+PxT1poue0ffx+K6lnaVKJKJ7gGcuuLoop8Pe/Scxhla2SO2k4N0nNLXDVe51j7lVKunbIx8bwHMe1zXA8IcLEdhWN9aaLntH38finrTRc9o+/j8VonzfKNFJFkRkNI3FjHMx+5UbjJpuaQ2TRI3Gx2Em7X6uSQrosR600XPaPv4/FPWmi57R9/H4pklKbtoE4xvObXu02QUEkRu5okcySU6jbSa3RaAeu461MpsOqXuc50NU5ziXOcYpCSSbkk21kkrpT1poue0ffx+KetNFz2j7+PxW2GXZ0iQiGRGP1mGOk0KOaVkujpNdHI03bexa4NNvnHaDwK74FiBqKeKZ0bojIwOMbr3YT+ybgax1Bef1poue0ffx+KetNFz2j7+PxWvJLfz20wZdQ3LfLOsr4XUwoJYoy5pJ0ZJHO0HaTbHRaG6wDwqt+tNFz2j7+PxT1poue0ffx+KmN7XbjZTmn/SZ+b1PdSeC3zJnL/EaWJsMlHNUMYAGlzJWPAGwF4aQ4AcYv0lVr1poue0ffx+KetNFz2j7+PxW6WbcqcSGEx3LOWCipqplFLI+o0bw3deK7C727MJNrW2Dao5lVW1tfPu81PODohjWthk0WtBJAFxrNySTw9gV+9aaLntH38finrTRc9o+/j8Vhjns6RBz5k5PW0NQ2ohp59JoLSHQyFrmna11he2oHVwgK4ZCZUy17ZTLSvp3RFg9ouIfpaWtuk1traPTtWT9aaLntH38finrTRc9o+/j8UyT3/DzBl1/OogbI1zHtDmPBa5pFwQRYgjhBCxnrTRc9o+/j8U9aaLntH38fitO1+hSE5b5FTUVSWRRzSQPu6JzWufYX1seQD7TdmvaLHjtmMzdBKzEdJ8UzG7jKLvjc0X0o9VyLX1KvetNFz2j7+PxT1poue0ffx+K6Hnm47WiUZdFiPWmi57R9/H4p600XPaPv4/Fc21+hTmCb5zus/mvxZZiWFukfZbtPAONfncW8lvYF61mJibJZZbcW8lvYF83FvJb2BNwMVZLLK7i3kt7Avu4t5LewJuBibJZZbcW8lvYE3FvJb2BWwYmyWWW3FvJb2BfNxbyW9gU3AxVkssruLeS3sC+7i3kt7Am4GJsllltxbyW9gXzcW8lvYFdwMVZLLLbi3kt7Avm4t5LewKbgYqyWWV3FvJb2BfdxbyW9gTcDE2Syy24t5LewL5uLeS3sCbgYqyWWW3FvJb2BNxbyW9gTcDE2Syyu4t5LewL7uLeS3sCbgYmyWWW3FvJb2BfNxbyW9gTcDFWSyy24t5LewJuLeS3sCbgYmyWWV3FvJb2BfdxbyW9gV3AxNksstuLeS3sC+bi3kt7ApuBirJZZYQt5LewJuLeS3sCbgYmyWWW3FvJb2BNxbyW9gV3AxNksstuLeS3sCbi3kt7A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1" y="160338"/>
            <a:ext cx="99844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7394" y="707895"/>
            <a:ext cx="9475946" cy="35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65" tIns="40083" rIns="80165" bIns="4008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lvl="0" algn="ctr" defTabSz="1042693" eaLnBrk="1" hangingPunct="1"/>
            <a:r>
              <a:rPr lang="pt-BR" sz="1800" b="1" dirty="0" smtClean="0">
                <a:solidFill>
                  <a:srgbClr val="006600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t>AVALIAÇÃO DE RENTABILIDADE</a:t>
            </a:r>
            <a:endParaRPr lang="pt-BR" sz="2200" b="1" dirty="0"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7024"/>
              </p:ext>
            </p:extLst>
          </p:nvPr>
        </p:nvGraphicFramePr>
        <p:xfrm>
          <a:off x="537394" y="2009788"/>
          <a:ext cx="8360026" cy="15592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3338"/>
                <a:gridCol w="1532676"/>
                <a:gridCol w="1253999"/>
                <a:gridCol w="1393338"/>
                <a:gridCol w="1610034"/>
                <a:gridCol w="1176641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Emissoras</a:t>
                      </a:r>
                      <a:endParaRPr lang="pt-BR" sz="14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R$ Bruto</a:t>
                      </a:r>
                    </a:p>
                    <a:p>
                      <a:pPr algn="ctr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Negociado</a:t>
                      </a:r>
                      <a:endParaRPr lang="pt-BR" sz="1400" b="0" kern="1200" dirty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Desconto</a:t>
                      </a:r>
                      <a:r>
                        <a:rPr lang="pt-BR" sz="1400" b="0" kern="1200" baseline="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Estimado</a:t>
                      </a:r>
                      <a:endParaRPr lang="pt-BR" sz="1400" b="0" kern="1200" dirty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Inserções</a:t>
                      </a:r>
                      <a:r>
                        <a:rPr lang="pt-BR" sz="1400" b="0" kern="1200" baseline="0" dirty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kern="1200" baseline="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30”</a:t>
                      </a:r>
                      <a:endParaRPr lang="pt-BR" sz="1400" b="0" kern="1200" dirty="0" smtClean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GRP</a:t>
                      </a:r>
                      <a:r>
                        <a:rPr lang="pt-BR" sz="1400" b="0" kern="1200" baseline="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 Domiciliar</a:t>
                      </a:r>
                      <a:endParaRPr lang="pt-BR" sz="1400" b="0" kern="1200" dirty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CPP R$</a:t>
                      </a:r>
                      <a:endParaRPr lang="pt-BR" sz="1400" b="0" kern="1200" dirty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56816">
                <a:tc>
                  <a:txBody>
                    <a:bodyPr/>
                    <a:lstStyle/>
                    <a:p>
                      <a:pPr algn="l"/>
                      <a:endParaRPr lang="pt-BR" sz="12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R$ 502.260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893,69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R$ 562,0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18498">
                <a:tc>
                  <a:txBody>
                    <a:bodyPr/>
                    <a:lstStyle/>
                    <a:p>
                      <a:pPr algn="l"/>
                      <a:endParaRPr lang="pt-BR" sz="12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R$ 7.540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85%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112,32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R$ 67,1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457223" rtl="0" eaLnBrk="1" latinLnBrk="0" hangingPunct="1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Total</a:t>
                      </a:r>
                      <a:endParaRPr lang="pt-BR" sz="1400" b="0" kern="1200" dirty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R$ 509.800</a:t>
                      </a:r>
                      <a:endParaRPr lang="pt-BR"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pt-BR"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1.006</a:t>
                      </a:r>
                      <a:endParaRPr lang="pt-BR"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R$ 506,8</a:t>
                      </a:r>
                      <a:endParaRPr lang="pt-BR"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32" y="2595195"/>
            <a:ext cx="324721" cy="324721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37394" y="3936244"/>
            <a:ext cx="9007298" cy="584782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6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Reduzindo apenas 03 inserções na Globo (Sessão da Tarde, Praça TV 1ª Edição e </a:t>
            </a:r>
            <a:r>
              <a:rPr lang="pt-BR" sz="1600" dirty="0" err="1" smtClean="0">
                <a:latin typeface="Trebuchet MS" panose="020B0603020202020204" pitchFamily="34" charset="0"/>
                <a:cs typeface="Arial" panose="020B0604020202020204" pitchFamily="34" charset="0"/>
              </a:rPr>
              <a:t>Video</a:t>
            </a:r>
            <a:r>
              <a:rPr lang="pt-BR" sz="16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 Show), e transferindo a verba para a programação da Band, teremos o seguinte resultado:</a:t>
            </a:r>
            <a:endParaRPr lang="pt-BR" sz="1600" dirty="0">
              <a:solidFill>
                <a:srgbClr val="009A46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78" y="3000053"/>
            <a:ext cx="250497" cy="250497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460374" y="1253667"/>
            <a:ext cx="9951941" cy="584782"/>
          </a:xfrm>
          <a:prstGeom prst="rect">
            <a:avLst/>
          </a:prstGeom>
          <a:noFill/>
        </p:spPr>
        <p:txBody>
          <a:bodyPr wrap="square" lIns="91444" tIns="45723" rIns="91444" bIns="45723" rtlCol="0">
            <a:spAutoFit/>
          </a:bodyPr>
          <a:lstStyle/>
          <a:p>
            <a:r>
              <a:rPr lang="pt-BR" sz="16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Simulamos a programação de 30” da HAVAN realizada em agosto de 2014 na praça de Campinas, o resultado da campanha foi o seguinte:</a:t>
            </a:r>
            <a:endParaRPr lang="pt-BR" sz="1600" dirty="0">
              <a:solidFill>
                <a:srgbClr val="009A46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72939"/>
              </p:ext>
            </p:extLst>
          </p:nvPr>
        </p:nvGraphicFramePr>
        <p:xfrm>
          <a:off x="581417" y="4670795"/>
          <a:ext cx="8360026" cy="18640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3338"/>
                <a:gridCol w="1532676"/>
                <a:gridCol w="1253999"/>
                <a:gridCol w="1393338"/>
                <a:gridCol w="1610034"/>
                <a:gridCol w="1176641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Emissoras</a:t>
                      </a:r>
                      <a:endParaRPr lang="pt-BR" sz="14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R$ Bruto</a:t>
                      </a:r>
                    </a:p>
                    <a:p>
                      <a:pPr algn="ctr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Negociado</a:t>
                      </a:r>
                      <a:endParaRPr lang="pt-BR" sz="1400" b="0" kern="1200" dirty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Desconto</a:t>
                      </a:r>
                      <a:r>
                        <a:rPr lang="pt-BR" sz="1400" b="0" kern="1200" baseline="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Estimado</a:t>
                      </a:r>
                      <a:endParaRPr lang="pt-BR" sz="1400" b="0" kern="1200" dirty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Inserções</a:t>
                      </a:r>
                      <a:r>
                        <a:rPr lang="pt-BR" sz="1400" b="0" kern="1200" baseline="0" dirty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kern="1200" baseline="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30”</a:t>
                      </a:r>
                      <a:endParaRPr lang="pt-BR" sz="1400" b="0" kern="1200" dirty="0" smtClean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GRP</a:t>
                      </a:r>
                      <a:r>
                        <a:rPr lang="pt-BR" sz="1400" b="0" kern="1200" baseline="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 Domiciliar</a:t>
                      </a:r>
                      <a:endParaRPr lang="pt-BR" sz="1400" b="0" kern="1200" dirty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CPP R$</a:t>
                      </a:r>
                      <a:endParaRPr lang="pt-BR" sz="1400" b="0" kern="1200" dirty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56816">
                <a:tc>
                  <a:txBody>
                    <a:bodyPr/>
                    <a:lstStyle/>
                    <a:p>
                      <a:pPr algn="l"/>
                      <a:endParaRPr lang="pt-BR" sz="12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R$ 493.467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12%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863,13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R$ 571,2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18498">
                <a:tc>
                  <a:txBody>
                    <a:bodyPr/>
                    <a:lstStyle/>
                    <a:p>
                      <a:pPr algn="l"/>
                      <a:endParaRPr lang="pt-BR" sz="12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R$ 7.540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85%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112,32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R$ 67,1</a:t>
                      </a:r>
                      <a:endParaRPr lang="pt-BR" sz="1400" b="0" dirty="0"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457223" rtl="0" eaLnBrk="1" latinLnBrk="0" hangingPunct="1"/>
                      <a:endParaRPr lang="pt-BR" sz="1400" b="0" kern="1200" dirty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R$8.726</a:t>
                      </a:r>
                      <a:endParaRPr lang="pt-BR" sz="14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96%</a:t>
                      </a:r>
                      <a:endParaRPr lang="pt-BR" sz="14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pt-BR" sz="14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126,2</a:t>
                      </a:r>
                      <a:endParaRPr lang="pt-BR" sz="14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R$ 69,2</a:t>
                      </a:r>
                      <a:endParaRPr lang="pt-BR" sz="14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457223" rtl="0" eaLnBrk="1" latinLnBrk="0" hangingPunct="1"/>
                      <a:r>
                        <a:rPr lang="pt-BR" sz="1400" b="0" kern="1200" dirty="0" smtClean="0">
                          <a:solidFill>
                            <a:schemeClr val="lt1"/>
                          </a:solidFill>
                          <a:latin typeface="Trebuchet MS" panose="020B0603020202020204" pitchFamily="34" charset="0"/>
                          <a:ea typeface="+mn-ea"/>
                          <a:cs typeface="Arial" panose="020B0604020202020204" pitchFamily="34" charset="0"/>
                        </a:rPr>
                        <a:t>Total</a:t>
                      </a:r>
                      <a:endParaRPr lang="pt-BR" sz="1400" b="0" kern="1200" dirty="0">
                        <a:solidFill>
                          <a:schemeClr val="lt1"/>
                        </a:solidFill>
                        <a:latin typeface="Trebuchet MS" panose="020B0603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R$ 509.734</a:t>
                      </a:r>
                      <a:endParaRPr lang="pt-BR"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146</a:t>
                      </a:r>
                      <a:endParaRPr lang="pt-BR"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1.102</a:t>
                      </a:r>
                      <a:endParaRPr lang="pt-BR"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rPr>
                        <a:t>R$ 462,35</a:t>
                      </a:r>
                      <a:endParaRPr lang="pt-BR" sz="1400" b="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5256201"/>
            <a:ext cx="324721" cy="32472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83" y="5613702"/>
            <a:ext cx="250497" cy="25049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61" y="5901363"/>
            <a:ext cx="360040" cy="36004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6162964" y="6885551"/>
            <a:ext cx="2702960" cy="338544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pt-BR" sz="800" dirty="0"/>
              <a:t>Fonte: </a:t>
            </a:r>
            <a:r>
              <a:rPr lang="pt-BR" sz="800" dirty="0" smtClean="0"/>
              <a:t>Ibope Monitor (Campinas) com </a:t>
            </a:r>
            <a:r>
              <a:rPr lang="pt-BR" sz="800" dirty="0"/>
              <a:t>descontos estimados</a:t>
            </a:r>
            <a:r>
              <a:rPr lang="pt-BR" sz="800" dirty="0" smtClean="0"/>
              <a:t>.</a:t>
            </a:r>
          </a:p>
          <a:p>
            <a:r>
              <a:rPr lang="pt-BR" sz="800" dirty="0" smtClean="0"/>
              <a:t>Valor Líquido R</a:t>
            </a:r>
            <a:r>
              <a:rPr lang="pt-BR" sz="800" dirty="0"/>
              <a:t>$ (000</a:t>
            </a:r>
            <a:r>
              <a:rPr lang="pt-BR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97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44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352293" y="7325636"/>
            <a:ext cx="6655009" cy="246175"/>
          </a:xfrm>
          <a:prstGeom prst="rect">
            <a:avLst/>
          </a:prstGeom>
          <a:noFill/>
        </p:spPr>
        <p:txBody>
          <a:bodyPr wrap="none" lIns="91426" tIns="45714" rIns="91426" bIns="45714" rtlCol="0">
            <a:spAutoFit/>
          </a:bodyPr>
          <a:lstStyle/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Fonte: Ibope Monitor com descontos estimados – TRP target: AS ABC 25/49 – Junho/2014 – Praça Rio de Janeiro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92595" y="768744"/>
            <a:ext cx="10261058" cy="400032"/>
          </a:xfrm>
          <a:prstGeom prst="rect">
            <a:avLst/>
          </a:prstGeom>
          <a:noFill/>
        </p:spPr>
        <p:txBody>
          <a:bodyPr wrap="square" lIns="91426" tIns="45714" rIns="91426" bIns="45714" rtlCol="0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HAVAN: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programação veiculada em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agosto/2014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2000" dirty="0">
              <a:solidFill>
                <a:srgbClr val="009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2" y="1409719"/>
            <a:ext cx="99060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162964" y="6885551"/>
            <a:ext cx="2702960" cy="338544"/>
          </a:xfrm>
          <a:prstGeom prst="rect">
            <a:avLst/>
          </a:prstGeom>
          <a:noFill/>
        </p:spPr>
        <p:txBody>
          <a:bodyPr wrap="none" lIns="91428" tIns="45715" rIns="91428" bIns="45715" rtlCol="0">
            <a:spAutoFit/>
          </a:bodyPr>
          <a:lstStyle/>
          <a:p>
            <a:r>
              <a:rPr lang="pt-BR" sz="800" dirty="0"/>
              <a:t>Fonte: </a:t>
            </a:r>
            <a:r>
              <a:rPr lang="pt-BR" sz="800" dirty="0" smtClean="0"/>
              <a:t>Ibope Monitor (Campinas) com </a:t>
            </a:r>
            <a:r>
              <a:rPr lang="pt-BR" sz="800" dirty="0"/>
              <a:t>descontos estimados</a:t>
            </a:r>
            <a:r>
              <a:rPr lang="pt-BR" sz="800" dirty="0" smtClean="0"/>
              <a:t>.</a:t>
            </a:r>
          </a:p>
          <a:p>
            <a:r>
              <a:rPr lang="pt-BR" sz="800" dirty="0" smtClean="0"/>
              <a:t>Valor Líquido R</a:t>
            </a:r>
            <a:r>
              <a:rPr lang="pt-BR" sz="800" dirty="0"/>
              <a:t>$ (000</a:t>
            </a:r>
            <a:r>
              <a:rPr lang="pt-BR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6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505</Words>
  <Application>Microsoft Office PowerPoint</Application>
  <PresentationFormat>Personalizar</PresentationFormat>
  <Paragraphs>90</Paragraphs>
  <Slides>10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Office Theme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Agencia</dc:creator>
  <cp:lastModifiedBy>Vania Barros</cp:lastModifiedBy>
  <cp:revision>70</cp:revision>
  <dcterms:created xsi:type="dcterms:W3CDTF">2014-04-01T20:14:56Z</dcterms:created>
  <dcterms:modified xsi:type="dcterms:W3CDTF">2014-09-29T13:22:39Z</dcterms:modified>
</cp:coreProperties>
</file>