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78" r:id="rId4"/>
    <p:sldId id="274" r:id="rId5"/>
    <p:sldId id="288" r:id="rId6"/>
    <p:sldId id="287" r:id="rId7"/>
    <p:sldId id="285" r:id="rId8"/>
    <p:sldId id="284" r:id="rId9"/>
    <p:sldId id="257" r:id="rId10"/>
    <p:sldId id="286" r:id="rId11"/>
  </p:sldIdLst>
  <p:sldSz cx="10688638" cy="7562850"/>
  <p:notesSz cx="6858000" cy="9144000"/>
  <p:custDataLst>
    <p:tags r:id="rId12"/>
  </p:custData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EFF3EA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6356" autoAdjust="0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3484871481293"/>
          <c:y val="0.223348374725166"/>
          <c:w val="0.727021306068704"/>
          <c:h val="0.626010703995463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2014 (jan-dez)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0.0309662517723928"/>
                  <c:y val="0.01521747952450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254802776061374"/>
                  <c:y val="-0.065319333600386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218691876798658"/>
                  <c:y val="-0.07060466931665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6863996961835"/>
                  <c:y val="-0.065061011308661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14707708877762"/>
                  <c:y val="-0.06564083183145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489035989216835"/>
                  <c:y val="-0.073107834660784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642884227434303"/>
                  <c:y val="-0.13125574745126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166485992569638"/>
                  <c:y val="-0.092629565245728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.0616068658557855"/>
                  <c:y val="-0.11038568898638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8"/>
                  <c:y val="-0.044003963513677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"/>
                  <c:y val="-0.049265140937943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5"/>
                  <c:y val="0.06952239252838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GLOBO</c:v>
                </c:pt>
                <c:pt idx="1">
                  <c:v>SBT</c:v>
                </c:pt>
                <c:pt idx="2">
                  <c:v>BAND TV</c:v>
                </c:pt>
                <c:pt idx="3">
                  <c:v>RECORD</c:v>
                </c:pt>
              </c:strCache>
            </c:strRef>
          </c:cat>
          <c:val>
            <c:numRef>
              <c:f>Plan1!$B$2:$B$5</c:f>
              <c:numCache>
                <c:formatCode>_-[$R$-416]\ * #,##0.0_-;\-[$R$-416]\ * #,##0.0_-;_-[$R$-416]\ * "-"??_-;_-@_-</c:formatCode>
                <c:ptCount val="4"/>
                <c:pt idx="0">
                  <c:v>86.61960683983217</c:v>
                </c:pt>
                <c:pt idx="1">
                  <c:v>24.68071051744837</c:v>
                </c:pt>
                <c:pt idx="2">
                  <c:v>4.68036359140814</c:v>
                </c:pt>
                <c:pt idx="3">
                  <c:v>3.283105493366723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3484871481293"/>
          <c:y val="0.223348374725166"/>
          <c:w val="0.727021306068704"/>
          <c:h val="0.626010703995463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2014 (jan-dez)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0.0309662517723928"/>
                  <c:y val="0.01521747952450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254802776061374"/>
                  <c:y val="-0.065319333600386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218691876798658"/>
                  <c:y val="-0.07060466931665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37796987671461"/>
                  <c:y val="-0.1237612855514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99704743864914"/>
                  <c:y val="-0.081946455900327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489035989216835"/>
                  <c:y val="-0.073107834660784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642884227434303"/>
                  <c:y val="-0.13125574745126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166485992569638"/>
                  <c:y val="-0.092629565245728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.0616068658557855"/>
                  <c:y val="-0.11038568898638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8"/>
                  <c:y val="-0.044003963513677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"/>
                  <c:y val="-0.049265140937943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5"/>
                  <c:y val="0.06952239252838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Plan1!$A$2:$A$7</c:f>
              <c:strCache>
                <c:ptCount val="5"/>
                <c:pt idx="0">
                  <c:v>NESTLÉ</c:v>
                </c:pt>
                <c:pt idx="1">
                  <c:v>KRAFT FOODS</c:v>
                </c:pt>
                <c:pt idx="2">
                  <c:v>ARCOR</c:v>
                </c:pt>
                <c:pt idx="3">
                  <c:v>OUTROS</c:v>
                </c:pt>
                <c:pt idx="4">
                  <c:v>MONDELEZ</c:v>
                </c:pt>
              </c:strCache>
            </c:strRef>
          </c:cat>
          <c:val>
            <c:numRef>
              <c:f>Plan1!$B$2:$B$7</c:f>
              <c:numCache>
                <c:formatCode>_-[$R$-416]\ * #,##0.0_-;\-[$R$-416]\ * #,##0.0_-;_-[$R$-416]\ * "-"??_-;_-@_-</c:formatCode>
                <c:ptCount val="6"/>
                <c:pt idx="0">
                  <c:v>46.6196068398322</c:v>
                </c:pt>
                <c:pt idx="1">
                  <c:v>24.6807105174484</c:v>
                </c:pt>
                <c:pt idx="2">
                  <c:v>12.6803635914081</c:v>
                </c:pt>
                <c:pt idx="3">
                  <c:v>3.0</c:v>
                </c:pt>
                <c:pt idx="4" formatCode="_-[$R$-416]\ * #,##0.00_-;\-[$R$-416]\ * #,##0.00_-;_-[$R$-416]\ * &quot;-&quot;??_-;_-@_-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19972882173576"/>
          <c:y val="0.00770047789687878"/>
          <c:w val="0.978313165669257"/>
          <c:h val="0.786224369496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spPr>
            <a:solidFill>
              <a:srgbClr val="00642D"/>
            </a:solidFill>
          </c:spPr>
          <c:invertIfNegative val="0"/>
          <c:dLbls>
            <c:dLbl>
              <c:idx val="0"/>
              <c:layout>
                <c:manualLayout>
                  <c:x val="0.00563107252422359"/>
                  <c:y val="0.01027683792486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01407768131056"/>
                  <c:y val="0.0093859202143025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Plan1!$B$2:$B$5</c:f>
              <c:numCache>
                <c:formatCode>0.0%</c:formatCode>
                <c:ptCount val="4"/>
                <c:pt idx="0">
                  <c:v>0.0392437950448781</c:v>
                </c:pt>
                <c:pt idx="1">
                  <c:v>0.726285903071814</c:v>
                </c:pt>
                <c:pt idx="2">
                  <c:v>0.0275281004511946</c:v>
                </c:pt>
                <c:pt idx="3">
                  <c:v>0.206942201432113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0"/>
              <c:layout>
                <c:manualLayout>
                  <c:x val="0.00985437691739125"/>
                  <c:y val="0.0065023106481134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  <a:latin typeface="Eras Demi ITC" panose="020B0805030504020804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cat>
          <c:val>
            <c:numRef>
              <c:f>Plan1!$C$2:$C$5</c:f>
              <c:numCache>
                <c:formatCode>0.0%</c:formatCode>
                <c:ptCount val="4"/>
                <c:pt idx="0">
                  <c:v>0.045375</c:v>
                </c:pt>
                <c:pt idx="1">
                  <c:v>0.351641</c:v>
                </c:pt>
                <c:pt idx="2">
                  <c:v>0.096656</c:v>
                </c:pt>
                <c:pt idx="3">
                  <c:v>0.128223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2139457488"/>
        <c:axId val="2139460480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1"/>
              <c:layout>
                <c:manualLayout>
                  <c:x val="-0.0184059957107132"/>
                  <c:y val="-0.057669460146938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>
                    <a:solidFill>
                      <a:schemeClr val="tx1"/>
                    </a:solidFill>
                    <a:latin typeface="Eras Demi ITC" panose="020B08050305040208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Plan1!$A$2:$A$5</c:f>
              <c:strCache>
                <c:ptCount val="4"/>
                <c:pt idx="0">
                  <c:v>BAND TV</c:v>
                </c:pt>
                <c:pt idx="1">
                  <c:v>GLOBO</c:v>
                </c:pt>
                <c:pt idx="2">
                  <c:v>RECORD</c:v>
                </c:pt>
                <c:pt idx="3">
                  <c:v>SBT</c:v>
                </c:pt>
              </c:strCache>
            </c:strRef>
          </c:xVal>
          <c:yVal>
            <c:numRef>
              <c:f>Plan1!$D$2:$D$5</c:f>
              <c:numCache>
                <c:formatCode>0</c:formatCode>
                <c:ptCount val="4"/>
                <c:pt idx="0">
                  <c:v>86.48770257824381</c:v>
                </c:pt>
                <c:pt idx="1">
                  <c:v>206.5418717020523</c:v>
                </c:pt>
                <c:pt idx="2">
                  <c:v>28.48048796887375</c:v>
                </c:pt>
                <c:pt idx="3">
                  <c:v>161.392419013838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466576"/>
        <c:axId val="2139463632"/>
      </c:scatterChart>
      <c:catAx>
        <c:axId val="2139457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Eras Demi ITC" panose="020B0805030504020804" pitchFamily="34" charset="0"/>
              </a:defRPr>
            </a:pPr>
            <a:endParaRPr lang="en-US"/>
          </a:p>
        </c:txPr>
        <c:crossAx val="2139460480"/>
        <c:crosses val="autoZero"/>
        <c:auto val="1"/>
        <c:lblAlgn val="ctr"/>
        <c:lblOffset val="100"/>
        <c:noMultiLvlLbl val="0"/>
      </c:catAx>
      <c:valAx>
        <c:axId val="2139460480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en-US"/>
          </a:p>
        </c:txPr>
        <c:crossAx val="2139457488"/>
        <c:crosses val="autoZero"/>
        <c:crossBetween val="between"/>
      </c:valAx>
      <c:valAx>
        <c:axId val="21394636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en-US"/>
          </a:p>
        </c:txPr>
        <c:crossAx val="2139466576"/>
        <c:crosses val="max"/>
        <c:crossBetween val="midCat"/>
      </c:valAx>
      <c:valAx>
        <c:axId val="2139466576"/>
        <c:scaling>
          <c:orientation val="minMax"/>
        </c:scaling>
        <c:delete val="1"/>
        <c:axPos val="b"/>
        <c:majorTickMark val="out"/>
        <c:minorTickMark val="none"/>
        <c:tickLblPos val="nextTo"/>
        <c:crossAx val="213946363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22675242745782"/>
          <c:y val="0.919604299557676"/>
          <c:w val="0.753270198046673"/>
          <c:h val="0.0785219050518947"/>
        </c:manualLayout>
      </c:layout>
      <c:overlay val="0"/>
      <c:txPr>
        <a:bodyPr/>
        <a:lstStyle/>
        <a:p>
          <a:pPr>
            <a:defRPr sz="1800" b="0">
              <a:latin typeface="Eras Medium ITC" panose="020B06020305040208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3484871481293"/>
          <c:y val="0.223348374725166"/>
          <c:w val="0.727021306068704"/>
          <c:h val="0.626010703995463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TRP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0.0309662517723928"/>
                  <c:y val="0.01521747952450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254802776061374"/>
                  <c:y val="-0.065319333600386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218691876798658"/>
                  <c:y val="-0.07060466931665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16863996961835"/>
                  <c:y val="-0.065061011308661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14707708877762"/>
                  <c:y val="-0.06564083183145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489035989216835"/>
                  <c:y val="-0.073107834660784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642884227434303"/>
                  <c:y val="-0.13125574745126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166485992569638"/>
                  <c:y val="-0.092629565245728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.0616068658557855"/>
                  <c:y val="-0.11038568898638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4967772783158"/>
                  <c:y val="-0.044003963513677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13415484739084"/>
                  <c:y val="-0.049265140937943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3866370796755"/>
                  <c:y val="0.06952239252838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GLOBO</c:v>
                </c:pt>
                <c:pt idx="1">
                  <c:v>SBT</c:v>
                </c:pt>
                <c:pt idx="2">
                  <c:v>BAND TV</c:v>
                </c:pt>
                <c:pt idx="3">
                  <c:v>RECORD</c:v>
                </c:pt>
              </c:strCache>
            </c:strRef>
          </c:cat>
          <c:val>
            <c:numRef>
              <c:f>Plan1!$B$2:$B$5</c:f>
              <c:numCache>
                <c:formatCode>#,##0</c:formatCode>
                <c:ptCount val="4"/>
                <c:pt idx="0">
                  <c:v>4333.618100000001</c:v>
                </c:pt>
                <c:pt idx="1">
                  <c:v>2958.731300000001</c:v>
                </c:pt>
                <c:pt idx="2">
                  <c:v>562.3365999999997</c:v>
                </c:pt>
                <c:pt idx="3">
                  <c:v>297.0448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image" Target="../media/image2.png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emf"/><Relationship Id="rId18" Type="http://schemas.openxmlformats.org/officeDocument/2006/relationships/image" Target="../media/image3.png"/><Relationship Id="rId19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06073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4239274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latin typeface="Eras Demi ITC" panose="020B0805030504020804" pitchFamily="34" charset="0"/>
              </a:rPr>
              <a:t>Inteligência</a:t>
            </a:r>
            <a:r>
              <a:rPr lang="en-US" sz="1400" dirty="0" smtClean="0">
                <a:latin typeface="Eras Demi ITC" panose="020B0805030504020804" pitchFamily="34" charset="0"/>
              </a:rPr>
              <a:t> de Mercado </a:t>
            </a:r>
            <a:r>
              <a:rPr lang="en-US" sz="1400" dirty="0" err="1" smtClean="0">
                <a:latin typeface="Eras Demi ITC" panose="020B0805030504020804" pitchFamily="34" charset="0"/>
              </a:rPr>
              <a:t>Grupo</a:t>
            </a:r>
            <a:r>
              <a:rPr lang="en-US" sz="1400" dirty="0" smtClean="0">
                <a:latin typeface="Eras Demi ITC" panose="020B0805030504020804" pitchFamily="34" charset="0"/>
              </a:rPr>
              <a:t> </a:t>
            </a:r>
            <a:r>
              <a:rPr lang="en-US" sz="1400" dirty="0" err="1" smtClean="0">
                <a:latin typeface="Eras Demi ITC" panose="020B0805030504020804" pitchFamily="34" charset="0"/>
              </a:rPr>
              <a:t>Bandeirantes</a:t>
            </a:r>
            <a:endParaRPr lang="en-US" sz="1400" dirty="0">
              <a:latin typeface="Eras Demi ITC" panose="020B08050305040208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64" y="208706"/>
            <a:ext cx="1579112" cy="5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22" Type="http://schemas.openxmlformats.org/officeDocument/2006/relationships/image" Target="../media/image9.png"/><Relationship Id="rId23" Type="http://schemas.openxmlformats.org/officeDocument/2006/relationships/image" Target="../media/image10.png"/><Relationship Id="rId10" Type="http://schemas.openxmlformats.org/officeDocument/2006/relationships/tags" Target="../tags/tag37.xml"/><Relationship Id="rId11" Type="http://schemas.openxmlformats.org/officeDocument/2006/relationships/tags" Target="../tags/tag38.xml"/><Relationship Id="rId12" Type="http://schemas.openxmlformats.org/officeDocument/2006/relationships/tags" Target="../tags/tag39.xml"/><Relationship Id="rId13" Type="http://schemas.openxmlformats.org/officeDocument/2006/relationships/tags" Target="../tags/tag40.xml"/><Relationship Id="rId14" Type="http://schemas.openxmlformats.org/officeDocument/2006/relationships/tags" Target="../tags/tag41.xml"/><Relationship Id="rId15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1.e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1.emf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1.emf"/><Relationship Id="rId7" Type="http://schemas.openxmlformats.org/officeDocument/2006/relationships/chart" Target="../charts/chart1.xml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1.emf"/><Relationship Id="rId7" Type="http://schemas.openxmlformats.org/officeDocument/2006/relationships/chart" Target="../charts/chart2.xml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.emf"/><Relationship Id="rId7" Type="http://schemas.openxmlformats.org/officeDocument/2006/relationships/chart" Target="../charts/chart3.xml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1.emf"/><Relationship Id="rId7" Type="http://schemas.openxmlformats.org/officeDocument/2006/relationships/chart" Target="../charts/chart4.xml"/><Relationship Id="rId1" Type="http://schemas.openxmlformats.org/officeDocument/2006/relationships/vmlDrawing" Target="../drawings/vmlDrawing7.vml"/><Relationship Id="rId2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slideLayout" Target="../slideLayouts/slideLayout1.xml"/><Relationship Id="rId16" Type="http://schemas.openxmlformats.org/officeDocument/2006/relationships/oleObject" Target="../embeddings/oleObject9.bin"/><Relationship Id="rId17" Type="http://schemas.openxmlformats.org/officeDocument/2006/relationships/image" Target="../media/image1.emf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12577" y="4658475"/>
            <a:ext cx="5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Análise dos Investimentos e Rentabilidade em TV Aberta</a:t>
            </a:r>
            <a:endParaRPr lang="pt-BR" sz="24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rPr>
              <a:t>São Paulo, 26 de março de 2015</a:t>
            </a:r>
            <a:endParaRPr lang="pt-BR" sz="1100" dirty="0">
              <a:solidFill>
                <a:prstClr val="black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63283" y="3053026"/>
            <a:ext cx="24694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11630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37" name="Objeto 3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74329430"/>
              </p:ext>
            </p:extLst>
          </p:nvPr>
        </p:nvGraphicFramePr>
        <p:xfrm>
          <a:off x="266700" y="2857500"/>
          <a:ext cx="5838821" cy="347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Gráfico" r:id="rId18" imgW="5838821" imgH="3476745" progId="MSGraph.Chart.8">
                  <p:embed followColorScheme="full"/>
                </p:oleObj>
              </mc:Choice>
              <mc:Fallback>
                <p:oleObj name="Gráfico" r:id="rId18" imgW="5838821" imgH="347674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6700" y="2857500"/>
                        <a:ext cx="5838821" cy="347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to 3"/>
          <p:cNvCxnSpPr/>
          <p:nvPr>
            <p:custDataLst>
              <p:tags r:id="rId5"/>
            </p:custDataLst>
          </p:nvPr>
        </p:nvCxnSpPr>
        <p:spPr bwMode="auto">
          <a:xfrm flipH="1">
            <a:off x="942975" y="2954338"/>
            <a:ext cx="450532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>
            <p:custDataLst>
              <p:tags r:id="rId6"/>
            </p:custDataLst>
          </p:nvPr>
        </p:nvCxnSpPr>
        <p:spPr bwMode="auto">
          <a:xfrm>
            <a:off x="942975" y="2954338"/>
            <a:ext cx="0" cy="1514475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/>
          <p:cNvCxnSpPr/>
          <p:nvPr>
            <p:custDataLst>
              <p:tags r:id="rId7"/>
            </p:custDataLst>
          </p:nvPr>
        </p:nvCxnSpPr>
        <p:spPr bwMode="auto">
          <a:xfrm flipV="1">
            <a:off x="5448300" y="2954339"/>
            <a:ext cx="0" cy="69532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>
            <p:custDataLst>
              <p:tags r:id="rId8"/>
            </p:custDataLst>
          </p:nvPr>
        </p:nvCxnSpPr>
        <p:spPr bwMode="gray">
          <a:xfrm>
            <a:off x="381001" y="3895725"/>
            <a:ext cx="5629275" cy="0"/>
          </a:xfrm>
          <a:prstGeom prst="line">
            <a:avLst/>
          </a:prstGeom>
          <a:ln w="28575">
            <a:solidFill>
              <a:srgbClr val="C30C3E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spaço Reservado para Texto 50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895600" y="6378575"/>
            <a:ext cx="6000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8E7C92-773E-44C4-81E6-5054D8671F35}" type="datetime'''''''''''''''''R''''''''E''''C''''''O''''''''''RD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RECORD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1" name="Espaço Reservado para Texto 51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195763" y="6378575"/>
            <a:ext cx="2571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3A16E1-5297-48F9-8B68-6A3FA10B9B2D}" type="datetime'''''''S''''''''''''''''''''''B''''''''''''T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SBT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09" name="Espaço Reservado para Texto 3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953000" y="6378575"/>
            <a:ext cx="990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BF1B73-6D97-49CA-90F2-C4BAC53F8E36}" type="datetime'''MÉD''''IA'''''' ''''''''''''''G''E''RA''''L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MÉDIA GERAL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4" name="Espaço Reservado para Texto 81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940050" y="2828925"/>
            <a:ext cx="511175" cy="2524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936B53A0-EF15-476E-8F94-38AA38C389F9}" type="datetime'''''-''''''''''''3''''''''''5''''%'''''''''">
              <a:rPr lang="en-US" sz="13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-35%</a:t>
            </a:fld>
            <a:endParaRPr lang="pt-BR" sz="13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0" name="Espaço Reservado para Texto 49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798638" y="6378575"/>
            <a:ext cx="538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190478-C0F9-4194-9EA4-2983338CF2B0}" type="datetime'G''''''''''''''''''''''''L''''''''''''''''O''''B''''''O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GLOBO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2" name="Espaço Reservado para Texto 48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12775" y="6378575"/>
            <a:ext cx="6604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61B739-0274-424A-ABA9-CD059A51F300}" type="datetime'''B''''''''''''A''''''''''''''''''''''''N''''''''D ''TV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BAND TV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50485"/>
              </p:ext>
            </p:extLst>
          </p:nvPr>
        </p:nvGraphicFramePr>
        <p:xfrm>
          <a:off x="6494237" y="2879045"/>
          <a:ext cx="3869616" cy="2987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4808"/>
                <a:gridCol w="1934808"/>
              </a:tblGrid>
              <a:tr h="59745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Medium ITC" panose="020B0602030504020804" pitchFamily="34" charset="0"/>
                        </a:rPr>
                        <a:t>EMISSORAS</a:t>
                      </a:r>
                      <a:endParaRPr lang="pt-BR" sz="14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Medium ITC" panose="020B0602030504020804" pitchFamily="34" charset="0"/>
                        </a:rPr>
                        <a:t>REAJUSTE</a:t>
                      </a:r>
                      <a:r>
                        <a:rPr lang="pt-BR" sz="1400" b="0" baseline="0" dirty="0" smtClean="0">
                          <a:latin typeface="Eras Medium ITC" panose="020B0602030504020804" pitchFamily="34" charset="0"/>
                        </a:rPr>
                        <a:t> TABELA ABRIL/15</a:t>
                      </a:r>
                      <a:endParaRPr lang="pt-BR" sz="14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latin typeface="Eras Medium ITC" panose="020B0602030504020804" pitchFamily="34" charset="0"/>
                        </a:rPr>
                        <a:t>3,5%</a:t>
                      </a:r>
                      <a:endParaRPr lang="pt-BR" sz="18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latin typeface="Eras Medium ITC" panose="020B0602030504020804" pitchFamily="34" charset="0"/>
                        </a:rPr>
                        <a:t>4,4%</a:t>
                      </a:r>
                      <a:endParaRPr lang="pt-BR" sz="18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latin typeface="Eras Medium ITC" panose="020B0602030504020804" pitchFamily="34" charset="0"/>
                        </a:rPr>
                        <a:t>4,0%</a:t>
                      </a:r>
                      <a:endParaRPr lang="pt-BR" sz="18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latin typeface="Eras Medium ITC" panose="020B0602030504020804" pitchFamily="34" charset="0"/>
                        </a:rPr>
                        <a:t>7,6%</a:t>
                      </a:r>
                      <a:endParaRPr lang="pt-BR" sz="18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4" name="Imagem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44" y="3452585"/>
            <a:ext cx="626881" cy="62688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92" y="4718957"/>
            <a:ext cx="470985" cy="47098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85" y="4103007"/>
            <a:ext cx="538199" cy="54411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15" y="5304745"/>
            <a:ext cx="500939" cy="507445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3037113" y="564507"/>
            <a:ext cx="534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>
                <a:solidFill>
                  <a:srgbClr val="FF0000"/>
                </a:solidFill>
              </a:rPr>
              <a:t>Projeção 2015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529243" y="5926993"/>
            <a:ext cx="38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 smtClean="0"/>
              <a:t>(*) Record </a:t>
            </a:r>
            <a:r>
              <a:rPr lang="pt-BR" sz="900" dirty="0"/>
              <a:t>ainda não </a:t>
            </a:r>
            <a:r>
              <a:rPr lang="pt-BR" sz="900" dirty="0" smtClean="0"/>
              <a:t>liberou a </a:t>
            </a:r>
            <a:r>
              <a:rPr lang="pt-BR" sz="900" dirty="0"/>
              <a:t>tabela para o mercado, com isso, o </a:t>
            </a:r>
            <a:r>
              <a:rPr lang="pt-BR" sz="900" dirty="0" smtClean="0"/>
              <a:t>reajuste </a:t>
            </a:r>
            <a:r>
              <a:rPr lang="pt-BR" sz="900" dirty="0"/>
              <a:t>foi </a:t>
            </a:r>
            <a:r>
              <a:rPr lang="pt-BR" sz="900" dirty="0" smtClean="0"/>
              <a:t>estimado </a:t>
            </a:r>
            <a:r>
              <a:rPr lang="pt-BR" sz="900" dirty="0"/>
              <a:t>em 4% para Abril/2015.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000750" y="6680978"/>
            <a:ext cx="4605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- Valores brutos com descontos estimados:</a:t>
            </a:r>
          </a:p>
          <a:p>
            <a:r>
              <a:rPr lang="pt-BR" sz="900" dirty="0"/>
              <a:t>Band TV: 89%, Globo: </a:t>
            </a:r>
            <a:r>
              <a:rPr lang="pt-BR" sz="900" dirty="0" smtClean="0"/>
              <a:t>15</a:t>
            </a:r>
            <a:r>
              <a:rPr lang="pt-BR" sz="900" dirty="0"/>
              <a:t>%, </a:t>
            </a:r>
            <a:r>
              <a:rPr lang="pt-BR" sz="900" dirty="0" smtClean="0"/>
              <a:t>Record e Sbt: </a:t>
            </a:r>
            <a:r>
              <a:rPr lang="pt-BR" sz="900" dirty="0"/>
              <a:t>85</a:t>
            </a:r>
            <a:r>
              <a:rPr lang="pt-BR" sz="900" dirty="0" smtClean="0"/>
              <a:t>%</a:t>
            </a:r>
            <a:endParaRPr lang="pt-BR" sz="900" dirty="0"/>
          </a:p>
          <a:p>
            <a:r>
              <a:rPr lang="pt-BR" sz="900" dirty="0" smtClean="0"/>
              <a:t>TRP </a:t>
            </a:r>
            <a:r>
              <a:rPr lang="pt-BR" sz="900" dirty="0"/>
              <a:t>Ponderado NET conforme critérios de conversão da </a:t>
            </a:r>
            <a:r>
              <a:rPr lang="pt-BR" sz="900" dirty="0" smtClean="0"/>
              <a:t>secundagem.</a:t>
            </a:r>
            <a:endParaRPr lang="pt-BR" sz="9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0165" y="1106557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>
                <a:solidFill>
                  <a:srgbClr val="FF0000"/>
                </a:solidFill>
              </a:rPr>
              <a:t>[verifique </a:t>
            </a:r>
            <a:r>
              <a:rPr lang="pt-BR" sz="1800" dirty="0">
                <a:solidFill>
                  <a:srgbClr val="FF0000"/>
                </a:solidFill>
              </a:rPr>
              <a:t>se o contexto do estudo justifica a existência deste gráfico, escreva um texto explicando o cenário</a:t>
            </a:r>
            <a:r>
              <a:rPr lang="pt-BR" sz="1800" dirty="0" smtClean="0">
                <a:solidFill>
                  <a:srgbClr val="FF0000"/>
                </a:solidFill>
              </a:rPr>
              <a:t>] [Projeção de CPP]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5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65505" y="2904262"/>
            <a:ext cx="755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FF0000"/>
                </a:solidFill>
                <a:latin typeface="Eras Demi ITC" panose="020B0805030504020804" pitchFamily="34" charset="0"/>
                <a:ea typeface="MS PGothic" pitchFamily="34" charset="-128"/>
              </a:rPr>
              <a:t>[título aqui]</a:t>
            </a:r>
            <a:endParaRPr lang="pt-BR" sz="3600" dirty="0">
              <a:solidFill>
                <a:srgbClr val="FF0000"/>
              </a:solidFill>
              <a:latin typeface="Eras Demi ITC" panose="020B0805030504020804" pitchFamily="34" charset="0"/>
              <a:ea typeface="MS PGothic" pitchFamily="34" charset="-128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76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03232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>
              <a:latin typeface="Eras Demi ITC" panose="020B0805030504020804" pitchFamily="34" charset="0"/>
              <a:sym typeface="Eras Demi ITC" panose="020B0805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89982" y="564507"/>
            <a:ext cx="58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>
                <a:solidFill>
                  <a:srgbClr val="FF0000"/>
                </a:solidFill>
              </a:rPr>
              <a:t>[desconto]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35494" y="1903362"/>
            <a:ext cx="4760531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FF0000"/>
                </a:solidFill>
                <a:latin typeface="Eras Demi ITC" panose="020B0805030504020804" pitchFamily="34" charset="0"/>
              </a:rPr>
              <a:t>[confirme os descontos aplicados e justifique com um texto]</a:t>
            </a:r>
            <a:endParaRPr lang="pt-BR" sz="1400" dirty="0">
              <a:solidFill>
                <a:srgbClr val="FF0000"/>
              </a:solidFill>
              <a:latin typeface="Eras Demi ITC" panose="020B08050305040208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7744"/>
              </p:ext>
            </p:extLst>
          </p:nvPr>
        </p:nvGraphicFramePr>
        <p:xfrm>
          <a:off x="548640" y="1992703"/>
          <a:ext cx="4304714" cy="2987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2357"/>
                <a:gridCol w="2152357"/>
              </a:tblGrid>
              <a:tr h="59745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Medium ITC" panose="020B0602030504020804" pitchFamily="34" charset="0"/>
                        </a:rPr>
                        <a:t>EMISSORAS</a:t>
                      </a:r>
                      <a:endParaRPr lang="pt-BR" sz="14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Eras Medium ITC" panose="020B0602030504020804" pitchFamily="34" charset="0"/>
                        </a:rPr>
                        <a:t>DESCONTO</a:t>
                      </a:r>
                      <a:endParaRPr lang="pt-BR" sz="1400" b="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Eras Medium ITC" panose="020B0602030504020804" pitchFamily="34" charset="0"/>
                        </a:rPr>
                        <a:t>91%</a:t>
                      </a:r>
                      <a:endParaRPr lang="pt-BR" sz="180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Eras Medium ITC" panose="020B0602030504020804" pitchFamily="34" charset="0"/>
                        </a:rPr>
                        <a:t>15%</a:t>
                      </a:r>
                      <a:endParaRPr lang="pt-BR" sz="180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Eras Medium ITC" panose="020B0602030504020804" pitchFamily="34" charset="0"/>
                        </a:rPr>
                        <a:t>85%</a:t>
                      </a:r>
                      <a:endParaRPr lang="pt-BR" sz="180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  <a:tr h="59745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Eras Medium ITC" panose="020B0602030504020804" pitchFamily="34" charset="0"/>
                        </a:rPr>
                        <a:t>85%</a:t>
                      </a:r>
                      <a:endParaRPr lang="pt-BR" sz="1800" dirty="0">
                        <a:latin typeface="Eras Medium ITC" panose="020B06020305040208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76" y="2567653"/>
            <a:ext cx="626881" cy="6268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56" y="3840610"/>
            <a:ext cx="470985" cy="4709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49" y="3224413"/>
            <a:ext cx="538199" cy="54411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79" y="4425882"/>
            <a:ext cx="500939" cy="50744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28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46882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41342" y="564507"/>
            <a:ext cx="644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de Investimento </a:t>
            </a:r>
            <a:r>
              <a:rPr lang="pt-BR" dirty="0" smtClean="0"/>
              <a:t>por Emissora</a:t>
            </a:r>
          </a:p>
        </p:txBody>
      </p:sp>
      <p:graphicFrame>
        <p:nvGraphicFramePr>
          <p:cNvPr id="32" name="Gráfico 31"/>
          <p:cNvGraphicFramePr/>
          <p:nvPr>
            <p:extLst>
              <p:ext uri="{D42A27DB-BD31-4B8C-83A1-F6EECF244321}">
                <p14:modId xmlns:p14="http://schemas.microsoft.com/office/powerpoint/2010/main" val="1032549062"/>
              </p:ext>
            </p:extLst>
          </p:nvPr>
        </p:nvGraphicFramePr>
        <p:xfrm>
          <a:off x="2132648" y="2711885"/>
          <a:ext cx="6424930" cy="38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211454" y="1275442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>
                <a:solidFill>
                  <a:srgbClr val="FF0000"/>
                </a:solidFill>
              </a:rPr>
              <a:t>[verifique se o contexto do estudo justifica a existência deste gráfico, escreva um texto explicando o cenário]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03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41342" y="564507"/>
            <a:ext cx="644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/>
              <a:t>Análise de </a:t>
            </a:r>
            <a:r>
              <a:rPr lang="pt-BR" dirty="0" err="1" smtClean="0"/>
              <a:t>Concorr</a:t>
            </a:r>
            <a:r>
              <a:rPr lang="en-US" dirty="0" err="1" smtClean="0"/>
              <a:t>ência</a:t>
            </a:r>
            <a:endParaRPr lang="pt-BR" dirty="0" smtClean="0"/>
          </a:p>
        </p:txBody>
      </p:sp>
      <p:graphicFrame>
        <p:nvGraphicFramePr>
          <p:cNvPr id="32" name="Gráfico 31"/>
          <p:cNvGraphicFramePr/>
          <p:nvPr>
            <p:extLst>
              <p:ext uri="{D42A27DB-BD31-4B8C-83A1-F6EECF244321}">
                <p14:modId xmlns:p14="http://schemas.microsoft.com/office/powerpoint/2010/main" val="660260756"/>
              </p:ext>
            </p:extLst>
          </p:nvPr>
        </p:nvGraphicFramePr>
        <p:xfrm>
          <a:off x="2132648" y="2711885"/>
          <a:ext cx="6424930" cy="38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211454" y="1275442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>
                <a:solidFill>
                  <a:srgbClr val="FF0000"/>
                </a:solidFill>
              </a:rPr>
              <a:t>[verifique se o contexto do estudo justifica a existência deste gráfico, escreva um texto explicando o cenário]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67951" y="564507"/>
            <a:ext cx="631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>
                <a:solidFill>
                  <a:srgbClr val="FF0000"/>
                </a:solidFill>
              </a:rPr>
              <a:t>[SAHRE para o </a:t>
            </a:r>
            <a:r>
              <a:rPr lang="pt-BR" dirty="0" err="1" smtClean="0">
                <a:solidFill>
                  <a:srgbClr val="FF0000"/>
                </a:solidFill>
              </a:rPr>
              <a:t>target</a:t>
            </a:r>
            <a:r>
              <a:rPr lang="pt-BR" dirty="0" smtClean="0">
                <a:solidFill>
                  <a:srgbClr val="FF0000"/>
                </a:solidFill>
              </a:rPr>
              <a:t> selecionado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11454" y="1860134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>
                <a:solidFill>
                  <a:srgbClr val="FF0000"/>
                </a:solidFill>
              </a:rPr>
              <a:t>[verifique </a:t>
            </a:r>
            <a:r>
              <a:rPr lang="pt-BR" sz="1800" dirty="0">
                <a:solidFill>
                  <a:srgbClr val="FF0000"/>
                </a:solidFill>
              </a:rPr>
              <a:t>se o contexto do estudo justifica a existência deste gráfico, escreva um texto explicando o cenário]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751344288"/>
              </p:ext>
            </p:extLst>
          </p:nvPr>
        </p:nvGraphicFramePr>
        <p:xfrm>
          <a:off x="834427" y="2783464"/>
          <a:ext cx="9021372" cy="3534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Retângulo 6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2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graphicFrame>
        <p:nvGraphicFramePr>
          <p:cNvPr id="32" name="Gráfico 31"/>
          <p:cNvGraphicFramePr/>
          <p:nvPr>
            <p:extLst>
              <p:ext uri="{D42A27DB-BD31-4B8C-83A1-F6EECF244321}">
                <p14:modId xmlns:p14="http://schemas.microsoft.com/office/powerpoint/2010/main" val="4170394764"/>
              </p:ext>
            </p:extLst>
          </p:nvPr>
        </p:nvGraphicFramePr>
        <p:xfrm>
          <a:off x="2132648" y="2711885"/>
          <a:ext cx="6424930" cy="38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588455" y="564507"/>
            <a:ext cx="57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>
                <a:solidFill>
                  <a:srgbClr val="FF0000"/>
                </a:solidFill>
              </a:rPr>
              <a:t>[</a:t>
            </a:r>
            <a:r>
              <a:rPr lang="pt-BR" dirty="0" err="1" smtClean="0">
                <a:solidFill>
                  <a:srgbClr val="FF0000"/>
                </a:solidFill>
              </a:rPr>
              <a:t>share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of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voice</a:t>
            </a:r>
            <a:r>
              <a:rPr lang="pt-BR" dirty="0" smtClean="0">
                <a:solidFill>
                  <a:srgbClr val="FF0000"/>
                </a:solidFill>
              </a:rPr>
              <a:t>]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1454" y="1284253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>
                <a:solidFill>
                  <a:srgbClr val="FF0000"/>
                </a:solidFill>
              </a:rPr>
              <a:t>[verifique </a:t>
            </a:r>
            <a:r>
              <a:rPr lang="pt-BR" sz="1800" dirty="0">
                <a:solidFill>
                  <a:srgbClr val="FF0000"/>
                </a:solidFill>
              </a:rPr>
              <a:t>se o contexto do estudo justifica a existência deste gráfico, escreva um texto explicando o cenário]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49730" y="6809960"/>
            <a:ext cx="4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</a:t>
            </a:r>
            <a:r>
              <a:rPr lang="pt-BR" sz="900" dirty="0" smtClean="0"/>
              <a:t>– TRP ponderado para o mercado NET, conforme </a:t>
            </a:r>
            <a:r>
              <a:rPr lang="pt-BR" sz="900" dirty="0"/>
              <a:t>critérios de conversão da </a:t>
            </a:r>
            <a:r>
              <a:rPr lang="pt-BR" sz="900" dirty="0" smtClean="0"/>
              <a:t>secundagem.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90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6754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00" b="1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55816" y="2577726"/>
            <a:ext cx="7557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FF0000"/>
                </a:solidFill>
              </a:rPr>
              <a:t>[verifique </a:t>
            </a:r>
            <a:r>
              <a:rPr lang="pt-BR" sz="3600" dirty="0">
                <a:solidFill>
                  <a:srgbClr val="FF0000"/>
                </a:solidFill>
              </a:rPr>
              <a:t>se o contexto do estudo justifica </a:t>
            </a:r>
            <a:r>
              <a:rPr lang="pt-BR" sz="3600" dirty="0" smtClean="0">
                <a:solidFill>
                  <a:srgbClr val="FF0000"/>
                </a:solidFill>
              </a:rPr>
              <a:t>de análise de rentabilidade, apague os gráficos que não mostrem um cenário interessante para a defesa]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2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o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0911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300" b="1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58794" y="564507"/>
            <a:ext cx="572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r"/>
            <a:r>
              <a:rPr lang="pt-BR" dirty="0" smtClean="0">
                <a:solidFill>
                  <a:srgbClr val="FF0000"/>
                </a:solidFill>
              </a:rPr>
              <a:t>[CPP]</a:t>
            </a:r>
            <a:endParaRPr lang="pt-BR" dirty="0">
              <a:solidFill>
                <a:srgbClr val="FF0000"/>
              </a:solidFill>
            </a:endParaRPr>
          </a:p>
        </p:txBody>
      </p:sp>
      <p:graphicFrame>
        <p:nvGraphicFramePr>
          <p:cNvPr id="37" name="Objeto 3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37026312"/>
              </p:ext>
            </p:extLst>
          </p:nvPr>
        </p:nvGraphicFramePr>
        <p:xfrm>
          <a:off x="1104900" y="2857500"/>
          <a:ext cx="8448609" cy="347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Gráfico" r:id="rId18" imgW="8448609" imgH="3476745" progId="MSGraph.Chart.8">
                  <p:embed followColorScheme="full"/>
                </p:oleObj>
              </mc:Choice>
              <mc:Fallback>
                <p:oleObj name="Gráfico" r:id="rId18" imgW="8448609" imgH="347674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4900" y="2857500"/>
                        <a:ext cx="8448609" cy="347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to 3"/>
          <p:cNvCxnSpPr/>
          <p:nvPr>
            <p:custDataLst>
              <p:tags r:id="rId5"/>
            </p:custDataLst>
          </p:nvPr>
        </p:nvCxnSpPr>
        <p:spPr bwMode="auto">
          <a:xfrm flipH="1">
            <a:off x="2043113" y="2954338"/>
            <a:ext cx="658177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>
            <p:custDataLst>
              <p:tags r:id="rId6"/>
            </p:custDataLst>
          </p:nvPr>
        </p:nvCxnSpPr>
        <p:spPr bwMode="auto">
          <a:xfrm>
            <a:off x="2043113" y="2954338"/>
            <a:ext cx="0" cy="17907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/>
          <p:cNvCxnSpPr/>
          <p:nvPr>
            <p:custDataLst>
              <p:tags r:id="rId7"/>
            </p:custDataLst>
          </p:nvPr>
        </p:nvCxnSpPr>
        <p:spPr bwMode="auto">
          <a:xfrm flipV="1">
            <a:off x="8624888" y="2954338"/>
            <a:ext cx="0" cy="8382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>
            <p:custDataLst>
              <p:tags r:id="rId8"/>
            </p:custDataLst>
          </p:nvPr>
        </p:nvCxnSpPr>
        <p:spPr bwMode="gray">
          <a:xfrm>
            <a:off x="1219200" y="4038600"/>
            <a:ext cx="8229600" cy="0"/>
          </a:xfrm>
          <a:prstGeom prst="line">
            <a:avLst/>
          </a:prstGeom>
          <a:ln w="28575">
            <a:solidFill>
              <a:srgbClr val="C30C3E"/>
            </a:solidFill>
            <a:prstDash val="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spaço Reservado para Texto 50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033963" y="6378575"/>
            <a:ext cx="6000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8E7C92-773E-44C4-81E6-5054D8671F35}" type="datetime'''''''''''''''''R''''''''E''''C''''''O''''''''''RD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RECORD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1" name="Espaço Reservado para Texto 51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848475" y="6378575"/>
            <a:ext cx="2571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3A16E1-5297-48F9-8B68-6A3FA10B9B2D}" type="datetime'''''''S''''''''''''''''''''''B''''''''''''T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SBT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109" name="Espaço Reservado para Texto 31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129588" y="6378575"/>
            <a:ext cx="9906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BF1B73-6D97-49CA-90F2-C4BAC53F8E36}" type="datetime'''MÉD''''IA'''''' ''''''''''''''G''E''RA''''L''''''''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MÉDIA GERAL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4" name="Espaço Reservado para Texto 81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078413" y="2828925"/>
            <a:ext cx="511175" cy="2524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txBody>
          <a:bodyPr wrap="none" lIns="0" tIns="0" rIns="0" bIns="0" numCol="1" spcCol="0" anchor="ctr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C13F745F-BF47-42D0-A477-1F7467D52FAB}" type="datetime'''''''''''''''''''''-''4''''3''''''''%'''''''''''''''''''">
              <a:rPr lang="en-US" sz="13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-43%</a:t>
            </a:fld>
            <a:endParaRPr lang="pt-BR" sz="13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0" name="Espaço Reservado para Texto 49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422650" y="6378575"/>
            <a:ext cx="5381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190478-C0F9-4194-9EA4-2983338CF2B0}" type="datetime'G''''''''''''''''''''''''L''''''''''''''''O''''B''''''O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GLOBO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52" name="Espaço Reservado para Texto 48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712913" y="6378575"/>
            <a:ext cx="6604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91077" indent="-391077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34" indent="-32589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92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028" indent="-260718" algn="l" defTabSz="521437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65" indent="-260718" algn="l" defTabSz="521437" rtl="0" eaLnBrk="1" latinLnBrk="0" hangingPunct="1">
              <a:spcBef>
                <a:spcPct val="20000"/>
              </a:spcBef>
              <a:buFont typeface="Arial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90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338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775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211" indent="-260718" algn="l" defTabSz="521437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61B739-0274-424A-ABA9-CD059A51F300}" type="datetime'''B''''''''''''A''''''''''''''''''''''''N''''''''D ''TV'''''''">
              <a:rPr lang="en-US" sz="1200" b="1">
                <a:latin typeface="Eras Medium ITC" panose="020B0602030504020804" pitchFamily="34" charset="0"/>
                <a:sym typeface="Eras Medium ITC" panose="020B0602030504020804" pitchFamily="34" charset="0"/>
              </a:rPr>
              <a:pPr/>
              <a:t>BAND TV</a:t>
            </a:fld>
            <a:endParaRPr lang="pt-BR" sz="1200" b="1" dirty="0">
              <a:latin typeface="Eras Medium ITC" panose="020B0602030504020804" pitchFamily="34" charset="0"/>
              <a:sym typeface="Eras Medium ITC" panose="020B06020305040208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6000750" y="6680978"/>
            <a:ext cx="4605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Eras Demi ITC" panose="020B0805030504020804" pitchFamily="34" charset="0"/>
              </a:defRPr>
            </a:lvl1pPr>
          </a:lstStyle>
          <a:p>
            <a:r>
              <a:rPr lang="pt-BR" sz="900" dirty="0"/>
              <a:t>Fonte: Ibope Monitor - Valores brutos com descontos estimados:</a:t>
            </a:r>
          </a:p>
          <a:p>
            <a:r>
              <a:rPr lang="pt-BR" sz="900" dirty="0"/>
              <a:t>Band TV: 89%, Globo: </a:t>
            </a:r>
            <a:r>
              <a:rPr lang="pt-BR" sz="900" dirty="0" smtClean="0"/>
              <a:t>15</a:t>
            </a:r>
            <a:r>
              <a:rPr lang="pt-BR" sz="900" dirty="0"/>
              <a:t>%, </a:t>
            </a:r>
            <a:r>
              <a:rPr lang="pt-BR" sz="900" dirty="0" smtClean="0"/>
              <a:t>Record e Sbt: </a:t>
            </a:r>
            <a:r>
              <a:rPr lang="pt-BR" sz="900" dirty="0"/>
              <a:t>90%.</a:t>
            </a:r>
          </a:p>
          <a:p>
            <a:r>
              <a:rPr lang="pt-BR" sz="900" dirty="0" smtClean="0"/>
              <a:t>TRP </a:t>
            </a:r>
            <a:r>
              <a:rPr lang="pt-BR" sz="900" dirty="0"/>
              <a:t>Ponderado NET conforme critérios de conversão da </a:t>
            </a:r>
            <a:r>
              <a:rPr lang="pt-BR" sz="900" dirty="0" smtClean="0"/>
              <a:t>secundagem.</a:t>
            </a:r>
            <a:endParaRPr lang="pt-BR" sz="9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11454" y="1330321"/>
            <a:ext cx="1028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prstClr val="black"/>
                </a:solidFill>
                <a:latin typeface="Eras Demi ITC" panose="020B0805030504020804" pitchFamily="34" charset="0"/>
                <a:ea typeface="MS PGothic" pitchFamily="34" charset="-128"/>
              </a:defRPr>
            </a:lvl1pPr>
          </a:lstStyle>
          <a:p>
            <a:pPr algn="l"/>
            <a:r>
              <a:rPr lang="pt-BR" sz="1800" dirty="0" smtClean="0">
                <a:solidFill>
                  <a:srgbClr val="FF0000"/>
                </a:solidFill>
              </a:rPr>
              <a:t>[verifique </a:t>
            </a:r>
            <a:r>
              <a:rPr lang="pt-BR" sz="1800" dirty="0">
                <a:solidFill>
                  <a:srgbClr val="FF0000"/>
                </a:solidFill>
              </a:rPr>
              <a:t>se o contexto do estudo justifica a existência deste gráfico, escreva um texto explicando o cenário]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15728" y="0"/>
            <a:ext cx="246942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LOGO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3&quot;&gt;&lt;elem m_fUsage=&quot;3.43488690000000000000E+000&quot;&gt;&lt;m_msothmcolidx val=&quot;0&quot;/&gt;&lt;m_rgb r=&quot;0&quot; g=&quot;80&quot; b=&quot;0&quot;/&gt;&lt;m_ppcolschidx tagver0=&quot;23004&quot; tagname0=&quot;m_ppcolschidxUNRECOGNIZED&quot; val=&quot;0&quot;/&gt;&lt;m_nBrightness val=&quot;0&quot;/&gt;&lt;/elem&gt;&lt;elem m_fUsage=&quot;1.72900000000000010000E+000&quot;&gt;&lt;m_msothmcolidx val=&quot;0&quot;/&gt;&lt;m_rgb r=&quot;4&quot; g=&quot;62&quot; b=&quot;12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56&quot; g=&quot;20&quot; b=&quot;1f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CeoJ1uuEGGYWqUA1268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0Lu2qeUGq6.4s.Nfb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Eb93szuUCYyT09nkh7Z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2I1KbkS02Cn__e3MZaB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w_BLbCI0KFtSmfVkjMA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e7XDBRx0qpr.ouDLzu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aEsDgm1UG4Gg24.yVI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3WNOa_4k2q9G93c6tVP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qQviTEJk.qa14MifDrC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U3dZa_Q0.Z9aD8ILHX4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pyBAX1M06Ib39elKHQM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CfbzPQU6oqdIbY2qa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a0Lu2qeUGq6.4s.Nfb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Eb93szuUCYyT09nkh7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2I1KbkS02Cn__e3MZaB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w_BLbCI0KFtSmfVkjMA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e7XDBRx0qpr.ouDLzu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aEsDgm1UG4Gg24.yVI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3WNOa_4k2q9G93c6tVP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qQviTEJk.qa14MifDrC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U3dZa_Q0.Z9aD8ILHX4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pyBAX1M06Ib39elKHQ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CfbzPQU6oqdIbY2qa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ImGF7h2UqXq_loLw0GFA"/>
</p:tagLst>
</file>

<file path=ppt/theme/theme1.xml><?xml version="1.0" encoding="utf-8"?>
<a:theme xmlns:a="http://schemas.openxmlformats.org/drawingml/2006/main" name="Office Them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384</Words>
  <Application>Microsoft Macintosh PowerPoint</Application>
  <PresentationFormat>Custom</PresentationFormat>
  <Paragraphs>71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Eras Demi ITC</vt:lpstr>
      <vt:lpstr>Eras Medium ITC</vt:lpstr>
      <vt:lpstr>MS PGothic</vt:lpstr>
      <vt:lpstr>Arial</vt:lpstr>
      <vt:lpstr>Office Theme</vt:lpstr>
      <vt:lpstr>Slide do think-cell</vt:lpstr>
      <vt:lpstr>Gráfico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Cássio Soares</dc:creator>
  <cp:lastModifiedBy>Microsoft Office User</cp:lastModifiedBy>
  <cp:revision>194</cp:revision>
  <dcterms:created xsi:type="dcterms:W3CDTF">2014-04-01T20:14:56Z</dcterms:created>
  <dcterms:modified xsi:type="dcterms:W3CDTF">2015-04-01T13:18:07Z</dcterms:modified>
</cp:coreProperties>
</file>