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88" r:id="rId2"/>
    <p:sldId id="365" r:id="rId3"/>
    <p:sldId id="366" r:id="rId4"/>
    <p:sldId id="317" r:id="rId5"/>
    <p:sldId id="364" r:id="rId6"/>
    <p:sldId id="290" r:id="rId7"/>
    <p:sldId id="354" r:id="rId8"/>
    <p:sldId id="318" r:id="rId9"/>
    <p:sldId id="355" r:id="rId10"/>
    <p:sldId id="329" r:id="rId11"/>
    <p:sldId id="319" r:id="rId12"/>
    <p:sldId id="357" r:id="rId13"/>
    <p:sldId id="328" r:id="rId14"/>
    <p:sldId id="358" r:id="rId15"/>
    <p:sldId id="330" r:id="rId16"/>
    <p:sldId id="321" r:id="rId17"/>
    <p:sldId id="320" r:id="rId18"/>
    <p:sldId id="359" r:id="rId19"/>
    <p:sldId id="344" r:id="rId20"/>
    <p:sldId id="345" r:id="rId21"/>
    <p:sldId id="322" r:id="rId22"/>
    <p:sldId id="347" r:id="rId23"/>
    <p:sldId id="326" r:id="rId24"/>
    <p:sldId id="327" r:id="rId25"/>
    <p:sldId id="351" r:id="rId26"/>
    <p:sldId id="352" r:id="rId27"/>
    <p:sldId id="361" r:id="rId28"/>
    <p:sldId id="362" r:id="rId29"/>
    <p:sldId id="363" r:id="rId30"/>
    <p:sldId id="346" r:id="rId31"/>
    <p:sldId id="324" r:id="rId32"/>
    <p:sldId id="325" r:id="rId33"/>
    <p:sldId id="360" r:id="rId34"/>
    <p:sldId id="348" r:id="rId35"/>
    <p:sldId id="331" r:id="rId36"/>
    <p:sldId id="302" r:id="rId37"/>
    <p:sldId id="340" r:id="rId38"/>
    <p:sldId id="341" r:id="rId39"/>
    <p:sldId id="342" r:id="rId40"/>
    <p:sldId id="343" r:id="rId41"/>
    <p:sldId id="367" r:id="rId42"/>
    <p:sldId id="339" r:id="rId43"/>
    <p:sldId id="333" r:id="rId44"/>
    <p:sldId id="334" r:id="rId45"/>
    <p:sldId id="337" r:id="rId46"/>
    <p:sldId id="338" r:id="rId47"/>
    <p:sldId id="332" r:id="rId48"/>
    <p:sldId id="304" r:id="rId49"/>
    <p:sldId id="335" r:id="rId50"/>
    <p:sldId id="336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orient="horz" pos="3339">
          <p15:clr>
            <a:srgbClr val="A4A3A4"/>
          </p15:clr>
        </p15:guide>
        <p15:guide id="3" orient="horz" pos="3430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pos="295">
          <p15:clr>
            <a:srgbClr val="A4A3A4"/>
          </p15:clr>
        </p15:guide>
        <p15:guide id="6" pos="33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1C1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5927" autoAdjust="0"/>
  </p:normalViewPr>
  <p:slideViewPr>
    <p:cSldViewPr>
      <p:cViewPr varScale="1">
        <p:scale>
          <a:sx n="86" d="100"/>
          <a:sy n="86" d="100"/>
        </p:scale>
        <p:origin x="1531" y="58"/>
      </p:cViewPr>
      <p:guideLst>
        <p:guide orient="horz" pos="618"/>
        <p:guide orient="horz" pos="3339"/>
        <p:guide orient="horz" pos="3430"/>
        <p:guide orient="horz" pos="3748"/>
        <p:guide pos="295"/>
        <p:guide pos="3379"/>
      </p:guideLst>
    </p:cSldViewPr>
  </p:slideViewPr>
  <p:outlineViewPr>
    <p:cViewPr>
      <p:scale>
        <a:sx n="33" d="100"/>
        <a:sy n="33" d="100"/>
      </p:scale>
      <p:origin x="0" y="278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4CFA1-BA0E-4EE7-AA69-5180AB77130A}" type="datetimeFigureOut">
              <a:rPr lang="pt-BR" smtClean="0"/>
              <a:t>29/08/2013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28B9-4FA5-4799-91D8-0F6F520B3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65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23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0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3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1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14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26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75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83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05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8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90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84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74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662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85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689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0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50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0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8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3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93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53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28B9-4FA5-4799-91D8-0F6F520B361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78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dirty="0" smtClean="0"/>
              <a:t>Clique para editar 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vert" anchor="b" anchorCtr="0">
            <a:normAutofit/>
          </a:bodyPr>
          <a:lstStyle>
            <a:lvl1pPr>
              <a:defRPr lang="en-US"/>
            </a:lvl1pPr>
          </a:lstStyle>
          <a:p>
            <a:pPr lvl="0"/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vert="horz" anchor="b" anchorCtr="0">
            <a:normAutofit/>
          </a:bodyPr>
          <a:lstStyle>
            <a:lvl1pPr>
              <a:defRPr lang="pt-BR" dirty="0"/>
            </a:lvl1pPr>
          </a:lstStyle>
          <a:p>
            <a:pPr lv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908720"/>
            <a:ext cx="8219256" cy="532859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pt-BR" dirty="0" smtClean="0"/>
              <a:t>Clique para editar o texto mestre.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Clique para editar o texto mestre Clique para editar o texto mestre.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4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063726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430197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1" name="Retângulo 20"/>
          <p:cNvSpPr/>
          <p:nvPr/>
        </p:nvSpPr>
        <p:spPr>
          <a:xfrm>
            <a:off x="904875" y="2825601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4225776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2825601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4225776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981075"/>
            <a:ext cx="8229600" cy="5256237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984123"/>
            <a:ext cx="5194920" cy="5253189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2949718" cy="5256237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14933"/>
          </a:xfrm>
        </p:spPr>
        <p:txBody>
          <a:bodyPr vert="horz" anchor="b" anchorCtr="0">
            <a:noAutofit/>
          </a:bodyPr>
          <a:lstStyle>
            <a:lvl1pPr>
              <a:defRPr lang="pt-BR" sz="1600" b="1" dirty="0" smtClean="0">
                <a:solidFill>
                  <a:schemeClr val="tx2"/>
                </a:solidFill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0" lang="pt-BR" dirty="0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990253"/>
            <a:ext cx="4041775" cy="414933"/>
          </a:xfrm>
        </p:spPr>
        <p:txBody>
          <a:bodyPr vert="horz" anchor="b" anchorCtr="0">
            <a:noAutofit/>
          </a:bodyPr>
          <a:lstStyle>
            <a:lvl1pPr>
              <a:defRPr lang="pt-BR" sz="1600" b="1" dirty="0" smtClean="0">
                <a:solidFill>
                  <a:schemeClr val="tx2"/>
                </a:solidFill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0" lang="pt-BR" dirty="0" smtClean="0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38600" cy="475252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1484784"/>
            <a:ext cx="4038600" cy="475252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ctr" anchorCtr="0">
            <a:noAutofit/>
          </a:bodyPr>
          <a:lstStyle>
            <a:lvl1pPr algn="l">
              <a:buNone/>
              <a:defRPr sz="16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 vert="horz">
            <a:normAutofit/>
          </a:bodyPr>
          <a:lstStyle>
            <a:lvl1pPr>
              <a:defRPr lang="pt-BR" smtClean="0"/>
            </a:lvl1pPr>
          </a:lstStyle>
          <a:p>
            <a:pPr lvl="0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>
            <a:normAutofit/>
          </a:bodyPr>
          <a:lstStyle>
            <a:lvl1pPr marL="0" indent="0" algn="l"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0" eaLnBrk="1" latinLnBrk="0" hangingPunct="1"/>
            <a:endParaRPr kumimoji="0" lang="pt-BR" dirty="0" smtClean="0"/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729164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8A4E24-6DA3-4D92-BAF5-D4F5743A20A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83671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txStyles>
    <p:titleStyle>
      <a:lvl1pPr algn="ctr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45770" indent="-17145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Ø"/>
        <a:defRPr kumimoji="0" sz="1200" kern="120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765810" indent="-17145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itchFamily="2" charset="2"/>
        <a:buChar char="Ø"/>
        <a:defRPr kumimoji="0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40130" indent="-17145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Ø"/>
        <a:defRPr kumimoji="0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14450" indent="-17145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Ø"/>
        <a:defRPr kumimoji="0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SE – Jogo Tabuleiro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smtClean="0"/>
              <a:t>Game Design </a:t>
            </a:r>
            <a:r>
              <a:rPr lang="pt-BR" i="1" dirty="0" err="1" smtClean="0"/>
              <a:t>Document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607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9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endParaRPr lang="pt-BR" dirty="0" smtClean="0"/>
          </a:p>
          <a:p>
            <a:r>
              <a:rPr lang="pt-BR" dirty="0" smtClean="0"/>
              <a:t>Após o Exemplo de Jogada, </a:t>
            </a:r>
            <a:r>
              <a:rPr lang="pt-BR" dirty="0"/>
              <a:t>será exibida a </a:t>
            </a:r>
            <a:r>
              <a:rPr lang="pt-BR" b="1" dirty="0">
                <a:solidFill>
                  <a:srgbClr val="0070C0"/>
                </a:solidFill>
              </a:rPr>
              <a:t>Tela </a:t>
            </a:r>
            <a:r>
              <a:rPr lang="pt-BR" b="1" dirty="0" smtClean="0">
                <a:solidFill>
                  <a:srgbClr val="0070C0"/>
                </a:solidFill>
              </a:rPr>
              <a:t>Principal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Esta </a:t>
            </a:r>
            <a:r>
              <a:rPr lang="pt-BR" dirty="0"/>
              <a:t>tela conterá</a:t>
            </a:r>
            <a:r>
              <a:rPr lang="pt-BR" dirty="0" smtClean="0"/>
              <a:t>: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Logo do jogo</a:t>
            </a:r>
            <a:r>
              <a:rPr lang="pt-BR" dirty="0" smtClean="0"/>
              <a:t>;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Botão “</a:t>
            </a:r>
            <a:r>
              <a:rPr lang="pt-BR" b="1" dirty="0">
                <a:solidFill>
                  <a:srgbClr val="0070C0"/>
                </a:solidFill>
              </a:rPr>
              <a:t>Á</a:t>
            </a:r>
            <a:r>
              <a:rPr lang="pt-BR" b="1" dirty="0" smtClean="0">
                <a:solidFill>
                  <a:srgbClr val="0070C0"/>
                </a:solidFill>
              </a:rPr>
              <a:t>udio”</a:t>
            </a:r>
            <a:r>
              <a:rPr lang="pt-BR" dirty="0" smtClean="0"/>
              <a:t>- ao clicar, ativa e desativa os sons do </a:t>
            </a:r>
            <a:r>
              <a:rPr lang="pt-BR" dirty="0" smtClean="0"/>
              <a:t>jogo.</a:t>
            </a:r>
          </a:p>
          <a:p>
            <a:pPr marL="177800">
              <a:buClr>
                <a:srgbClr val="0070C0"/>
              </a:buClr>
              <a:buSzPct val="100000"/>
            </a:pPr>
            <a:r>
              <a:rPr lang="pt-BR" dirty="0" smtClean="0"/>
              <a:t>Todas as animações do jogo e botões deverão ter </a:t>
            </a:r>
            <a:r>
              <a:rPr lang="pt-BR" u="sng" dirty="0" smtClean="0">
                <a:solidFill>
                  <a:srgbClr val="0070C0"/>
                </a:solidFill>
              </a:rPr>
              <a:t>efeito sonoro</a:t>
            </a:r>
            <a:r>
              <a:rPr lang="pt-BR" dirty="0" smtClean="0"/>
              <a:t>.</a:t>
            </a:r>
          </a:p>
          <a:p>
            <a:pPr marL="177800">
              <a:buClr>
                <a:srgbClr val="0070C0"/>
              </a:buClr>
              <a:buSzPct val="100000"/>
            </a:pPr>
            <a:r>
              <a:rPr lang="pt-BR" dirty="0" smtClean="0"/>
              <a:t>O jogo também terá </a:t>
            </a:r>
            <a:r>
              <a:rPr lang="pt-BR" u="sng" dirty="0" smtClean="0">
                <a:solidFill>
                  <a:srgbClr val="0070C0"/>
                </a:solidFill>
              </a:rPr>
              <a:t>música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de fundo.</a:t>
            </a:r>
            <a:endParaRPr lang="pt-BR" dirty="0" smtClean="0"/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3"/>
            </a:pPr>
            <a:r>
              <a:rPr lang="pt-BR" b="1" dirty="0" smtClean="0">
                <a:solidFill>
                  <a:srgbClr val="0070C0"/>
                </a:solidFill>
              </a:rPr>
              <a:t>Botão “Ajuda” </a:t>
            </a:r>
            <a:r>
              <a:rPr lang="pt-BR" dirty="0"/>
              <a:t>-</a:t>
            </a:r>
            <a:r>
              <a:rPr lang="pt-BR" dirty="0" smtClean="0"/>
              <a:t> ao clicar, abre a </a:t>
            </a:r>
            <a:r>
              <a:rPr lang="pt-BR" u="sng" dirty="0" smtClean="0">
                <a:solidFill>
                  <a:srgbClr val="0070C0"/>
                </a:solidFill>
              </a:rPr>
              <a:t>Tela de Ajuda</a:t>
            </a:r>
            <a:r>
              <a:rPr lang="pt-BR" dirty="0" smtClean="0"/>
              <a:t>;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 startAt="3"/>
            </a:pPr>
            <a:r>
              <a:rPr lang="pt-BR" b="1" dirty="0" smtClean="0">
                <a:solidFill>
                  <a:srgbClr val="0070C0"/>
                </a:solidFill>
              </a:rPr>
              <a:t>Botão </a:t>
            </a:r>
            <a:r>
              <a:rPr lang="pt-BR" b="1" dirty="0">
                <a:solidFill>
                  <a:srgbClr val="0070C0"/>
                </a:solidFill>
              </a:rPr>
              <a:t>“Dossiê”</a:t>
            </a:r>
            <a:r>
              <a:rPr lang="pt-BR" dirty="0"/>
              <a:t> - ao clicar, abre a </a:t>
            </a:r>
            <a:r>
              <a:rPr lang="pt-BR" u="sng" dirty="0">
                <a:solidFill>
                  <a:srgbClr val="0070C0"/>
                </a:solidFill>
              </a:rPr>
              <a:t>Tela de </a:t>
            </a:r>
            <a:r>
              <a:rPr lang="pt-BR" u="sng" dirty="0" smtClean="0">
                <a:solidFill>
                  <a:srgbClr val="0070C0"/>
                </a:solidFill>
              </a:rPr>
              <a:t>Dossiê</a:t>
            </a:r>
            <a:r>
              <a:rPr lang="pt-BR" dirty="0" smtClean="0"/>
              <a:t>;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 startAt="3"/>
            </a:pPr>
            <a:r>
              <a:rPr lang="pt-BR" b="1" dirty="0" smtClean="0">
                <a:solidFill>
                  <a:srgbClr val="0070C0"/>
                </a:solidFill>
              </a:rPr>
              <a:t>Botão </a:t>
            </a:r>
            <a:r>
              <a:rPr lang="pt-BR" b="1" dirty="0">
                <a:solidFill>
                  <a:srgbClr val="0070C0"/>
                </a:solidFill>
              </a:rPr>
              <a:t>“Dicas”</a:t>
            </a:r>
            <a:r>
              <a:rPr lang="pt-BR" dirty="0"/>
              <a:t>- ao clicar, abre a </a:t>
            </a:r>
            <a:r>
              <a:rPr lang="pt-BR" u="sng" dirty="0">
                <a:solidFill>
                  <a:srgbClr val="0070C0"/>
                </a:solidFill>
              </a:rPr>
              <a:t>Tela de </a:t>
            </a:r>
            <a:r>
              <a:rPr lang="pt-BR" u="sng" dirty="0" smtClean="0">
                <a:solidFill>
                  <a:srgbClr val="0070C0"/>
                </a:solidFill>
              </a:rPr>
              <a:t>Dicas</a:t>
            </a:r>
            <a:r>
              <a:rPr lang="pt-BR" dirty="0" smtClean="0"/>
              <a:t>;</a:t>
            </a:r>
          </a:p>
          <a:p>
            <a:pPr marL="179388"/>
            <a:endParaRPr lang="pt-BR" dirty="0"/>
          </a:p>
          <a:p>
            <a:r>
              <a:rPr lang="pt-BR" dirty="0" smtClean="0"/>
              <a:t>(continua...)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57200" y="148478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95536" y="179167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95536" y="200767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37767" y="465313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456802" y="465313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>
              <a:buClr>
                <a:srgbClr val="0070C0"/>
              </a:buClr>
              <a:buSzPct val="100000"/>
            </a:pPr>
            <a:endParaRPr lang="pt-BR" b="1" dirty="0" smtClean="0">
              <a:solidFill>
                <a:srgbClr val="0070C0"/>
              </a:solidFill>
            </a:endParaRPr>
          </a:p>
          <a:p>
            <a:pPr marL="263525" indent="-263525">
              <a:buClr>
                <a:srgbClr val="0070C0"/>
              </a:buClr>
              <a:buSzPct val="100000"/>
              <a:buFont typeface="+mj-lt"/>
              <a:buAutoNum type="arabicPeriod" startAt="6"/>
            </a:pPr>
            <a:r>
              <a:rPr lang="pt-BR" b="1" dirty="0" smtClean="0">
                <a:solidFill>
                  <a:srgbClr val="0070C0"/>
                </a:solidFill>
              </a:rPr>
              <a:t>Indicadores </a:t>
            </a:r>
            <a:r>
              <a:rPr lang="pt-BR" dirty="0"/>
              <a:t>-</a:t>
            </a:r>
            <a:r>
              <a:rPr lang="pt-BR" dirty="0" smtClean="0"/>
              <a:t> haverá 3 indicadores:</a:t>
            </a:r>
            <a:endParaRPr lang="pt-BR" b="1" dirty="0" smtClean="0">
              <a:solidFill>
                <a:srgbClr val="0070C0"/>
              </a:solidFill>
            </a:endParaRPr>
          </a:p>
          <a:p>
            <a:pPr marL="263525" indent="-179388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u="sng" dirty="0" smtClean="0">
                <a:solidFill>
                  <a:srgbClr val="0070C0"/>
                </a:solidFill>
              </a:rPr>
              <a:t>Reputação</a:t>
            </a:r>
            <a:r>
              <a:rPr lang="pt-BR" dirty="0" smtClean="0"/>
              <a:t> - será </a:t>
            </a:r>
            <a:r>
              <a:rPr lang="pt-BR" dirty="0"/>
              <a:t>uma </a:t>
            </a:r>
            <a:r>
              <a:rPr lang="pt-BR" u="sng" dirty="0">
                <a:solidFill>
                  <a:srgbClr val="0070C0"/>
                </a:solidFill>
              </a:rPr>
              <a:t>média</a:t>
            </a:r>
            <a:r>
              <a:rPr lang="pt-BR" dirty="0"/>
              <a:t> </a:t>
            </a:r>
            <a:r>
              <a:rPr lang="pt-BR" dirty="0" smtClean="0"/>
              <a:t>dos indicadores: </a:t>
            </a:r>
            <a:r>
              <a:rPr lang="pt-BR" dirty="0"/>
              <a:t>Mídia e Público. </a:t>
            </a:r>
          </a:p>
          <a:p>
            <a:pPr marL="263525" indent="-179388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u="sng" dirty="0" smtClean="0">
                <a:solidFill>
                  <a:srgbClr val="0070C0"/>
                </a:solidFill>
              </a:rPr>
              <a:t>Mídia</a:t>
            </a:r>
            <a:r>
              <a:rPr lang="pt-BR" b="1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- será impactado </a:t>
            </a:r>
            <a:r>
              <a:rPr lang="pt-BR" dirty="0"/>
              <a:t>pelas </a:t>
            </a:r>
            <a:r>
              <a:rPr lang="pt-BR" u="sng" dirty="0">
                <a:solidFill>
                  <a:srgbClr val="0070C0"/>
                </a:solidFill>
              </a:rPr>
              <a:t>tomadas de decisão</a:t>
            </a:r>
            <a:r>
              <a:rPr lang="pt-BR" dirty="0"/>
              <a:t> do </a:t>
            </a:r>
            <a:r>
              <a:rPr lang="pt-BR" dirty="0" smtClean="0"/>
              <a:t>jogador;</a:t>
            </a:r>
            <a:endParaRPr lang="pt-BR" dirty="0"/>
          </a:p>
          <a:p>
            <a:pPr marL="263525" indent="-179388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u="sng" dirty="0" smtClean="0">
                <a:solidFill>
                  <a:srgbClr val="0070C0"/>
                </a:solidFill>
              </a:rPr>
              <a:t>Público</a:t>
            </a:r>
            <a:r>
              <a:rPr lang="pt-BR" b="1" dirty="0" smtClean="0"/>
              <a:t> </a:t>
            </a:r>
            <a:r>
              <a:rPr lang="pt-BR" dirty="0" smtClean="0"/>
              <a:t>- será impactado </a:t>
            </a:r>
            <a:r>
              <a:rPr lang="pt-BR" dirty="0"/>
              <a:t>pelas </a:t>
            </a:r>
            <a:r>
              <a:rPr lang="pt-BR" u="sng" dirty="0">
                <a:solidFill>
                  <a:srgbClr val="0070C0"/>
                </a:solidFill>
              </a:rPr>
              <a:t>tomadas de decisão</a:t>
            </a:r>
            <a:r>
              <a:rPr lang="pt-BR" dirty="0"/>
              <a:t> do </a:t>
            </a:r>
            <a:r>
              <a:rPr lang="pt-BR" dirty="0" smtClean="0"/>
              <a:t>jogador.</a:t>
            </a:r>
          </a:p>
          <a:p>
            <a:pPr marL="84137">
              <a:buClr>
                <a:srgbClr val="0070C0"/>
              </a:buClr>
              <a:buSzPct val="100000"/>
            </a:pPr>
            <a:endParaRPr lang="pt-BR" dirty="0" smtClean="0"/>
          </a:p>
          <a:p>
            <a:pPr marL="263525"/>
            <a:r>
              <a:rPr lang="pt-BR" b="1" dirty="0" smtClean="0">
                <a:solidFill>
                  <a:srgbClr val="0070C0"/>
                </a:solidFill>
              </a:rPr>
              <a:t>Importante: </a:t>
            </a:r>
          </a:p>
          <a:p>
            <a:pPr marL="263525"/>
            <a:r>
              <a:rPr lang="pt-BR" dirty="0" smtClean="0"/>
              <a:t>Os três indicadores serão representados por uma barra com um marcador, variando de </a:t>
            </a:r>
            <a:r>
              <a:rPr lang="pt-BR" u="sng" dirty="0" smtClean="0">
                <a:solidFill>
                  <a:srgbClr val="0070C0"/>
                </a:solidFill>
              </a:rPr>
              <a:t>vermelho e verde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(0 a 100).</a:t>
            </a:r>
          </a:p>
          <a:p>
            <a:pPr marL="263525">
              <a:buClr>
                <a:srgbClr val="0070C0"/>
              </a:buClr>
            </a:pPr>
            <a:r>
              <a:rPr lang="pt-BR" dirty="0" smtClean="0"/>
              <a:t>O valor inicial dos indicadores será 50 (amarelo).</a:t>
            </a:r>
          </a:p>
          <a:p>
            <a:pPr marL="263525">
              <a:buClr>
                <a:srgbClr val="0070C0"/>
              </a:buClr>
            </a:pPr>
            <a:r>
              <a:rPr lang="pt-BR" dirty="0" smtClean="0"/>
              <a:t>Ao serem </a:t>
            </a:r>
            <a:r>
              <a:rPr lang="pt-BR" u="sng" dirty="0" smtClean="0">
                <a:solidFill>
                  <a:srgbClr val="0070C0"/>
                </a:solidFill>
              </a:rPr>
              <a:t>impactados</a:t>
            </a:r>
            <a:r>
              <a:rPr lang="pt-BR" dirty="0" smtClean="0"/>
              <a:t>, surgirá: </a:t>
            </a:r>
            <a:endParaRPr lang="pt-BR" dirty="0"/>
          </a:p>
          <a:p>
            <a:pPr marL="84138" indent="179388">
              <a:buClr>
                <a:srgbClr val="0070C0"/>
              </a:buClr>
              <a:buSzPct val="100000"/>
              <a:buFont typeface="+mj-lt"/>
              <a:buAutoNum type="alphaUcPeriod"/>
            </a:pPr>
            <a:r>
              <a:rPr lang="pt-BR" b="1" dirty="0">
                <a:solidFill>
                  <a:srgbClr val="0070C0"/>
                </a:solidFill>
              </a:rPr>
              <a:t>Seta para cima </a:t>
            </a:r>
            <a:r>
              <a:rPr lang="pt-BR" dirty="0" smtClean="0"/>
              <a:t>- impacto </a:t>
            </a:r>
            <a:r>
              <a:rPr lang="pt-BR" u="sng" dirty="0" smtClean="0">
                <a:solidFill>
                  <a:srgbClr val="0070C0"/>
                </a:solidFill>
              </a:rPr>
              <a:t>positivo</a:t>
            </a:r>
            <a:r>
              <a:rPr lang="pt-BR" dirty="0"/>
              <a:t>;</a:t>
            </a:r>
          </a:p>
          <a:p>
            <a:pPr marL="84138" indent="179388">
              <a:buClr>
                <a:srgbClr val="0070C0"/>
              </a:buClr>
              <a:buSzPct val="100000"/>
              <a:buFont typeface="+mj-lt"/>
              <a:buAutoNum type="alphaUcPeriod"/>
            </a:pPr>
            <a:r>
              <a:rPr lang="pt-BR" b="1" dirty="0">
                <a:solidFill>
                  <a:srgbClr val="0070C0"/>
                </a:solidFill>
              </a:rPr>
              <a:t>Seta para baixo </a:t>
            </a:r>
            <a:r>
              <a:rPr lang="pt-BR" dirty="0"/>
              <a:t>- </a:t>
            </a:r>
            <a:r>
              <a:rPr lang="pt-BR" dirty="0" smtClean="0"/>
              <a:t>impacto </a:t>
            </a:r>
            <a:r>
              <a:rPr lang="pt-BR" u="sng" dirty="0" smtClean="0">
                <a:solidFill>
                  <a:srgbClr val="0070C0"/>
                </a:solidFill>
              </a:rPr>
              <a:t>negativo</a:t>
            </a:r>
            <a:r>
              <a:rPr lang="pt-BR" dirty="0"/>
              <a:t>;</a:t>
            </a:r>
          </a:p>
          <a:p>
            <a:pPr marL="84138" indent="179388">
              <a:buClr>
                <a:srgbClr val="0070C0"/>
              </a:buClr>
              <a:buSzPct val="100000"/>
              <a:buFont typeface="+mj-lt"/>
              <a:buAutoNum type="alphaUcPeriod"/>
            </a:pPr>
            <a:r>
              <a:rPr lang="pt-BR" b="1" dirty="0">
                <a:solidFill>
                  <a:srgbClr val="0070C0"/>
                </a:solidFill>
              </a:rPr>
              <a:t>Tracinho </a:t>
            </a:r>
            <a:r>
              <a:rPr lang="pt-BR" dirty="0"/>
              <a:t>- </a:t>
            </a:r>
            <a:r>
              <a:rPr lang="pt-BR" dirty="0" smtClean="0"/>
              <a:t>impacto </a:t>
            </a:r>
            <a:r>
              <a:rPr lang="pt-BR" u="sng" dirty="0" smtClean="0">
                <a:solidFill>
                  <a:srgbClr val="0070C0"/>
                </a:solidFill>
              </a:rPr>
              <a:t>neutro</a:t>
            </a:r>
            <a:r>
              <a:rPr lang="pt-BR" dirty="0"/>
              <a:t>.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lphaUcPeriod"/>
            </a:pPr>
            <a:endParaRPr lang="pt-BR" dirty="0" smtClean="0"/>
          </a:p>
          <a:p>
            <a:pPr>
              <a:buClr>
                <a:srgbClr val="0070C0"/>
              </a:buClr>
              <a:buSzPct val="100000"/>
            </a:pPr>
            <a:r>
              <a:rPr lang="pt-BR" dirty="0" smtClean="0"/>
              <a:t>(continua...)</a:t>
            </a:r>
            <a:endParaRPr lang="pt-BR" dirty="0"/>
          </a:p>
        </p:txBody>
      </p:sp>
      <p:pic>
        <p:nvPicPr>
          <p:cNvPr id="13" name="Espaço Reservado para Conteúdo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4" b="69673"/>
          <a:stretch/>
        </p:blipFill>
        <p:spPr>
          <a:xfrm>
            <a:off x="2051720" y="4509120"/>
            <a:ext cx="2046102" cy="14903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Elipse 13"/>
          <p:cNvSpPr/>
          <p:nvPr/>
        </p:nvSpPr>
        <p:spPr>
          <a:xfrm>
            <a:off x="3931322" y="4823739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15" name="Elipse 14"/>
          <p:cNvSpPr/>
          <p:nvPr/>
        </p:nvSpPr>
        <p:spPr>
          <a:xfrm>
            <a:off x="3931322" y="5149429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931322" y="547512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C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931322" y="1443211"/>
            <a:ext cx="1554450" cy="87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89339" y="1547389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09984" y="980728"/>
            <a:ext cx="3240000" cy="5256237"/>
          </a:xfrm>
        </p:spPr>
        <p:txBody>
          <a:bodyPr>
            <a:noAutofit/>
          </a:bodyPr>
          <a:lstStyle/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endParaRPr lang="pt-BR" b="1" dirty="0" smtClean="0">
              <a:solidFill>
                <a:srgbClr val="0070C0"/>
              </a:solidFill>
            </a:endParaRPr>
          </a:p>
          <a:p>
            <a:pPr marL="263525" indent="-263525">
              <a:buClr>
                <a:srgbClr val="0070C0"/>
              </a:buClr>
              <a:buSzPct val="100000"/>
              <a:buFont typeface="+mj-lt"/>
              <a:buAutoNum type="arabicPeriod" startAt="7"/>
            </a:pPr>
            <a:r>
              <a:rPr lang="pt-BR" b="1" dirty="0" smtClean="0">
                <a:solidFill>
                  <a:srgbClr val="0070C0"/>
                </a:solidFill>
              </a:rPr>
              <a:t>Tabuleiro </a:t>
            </a:r>
            <a:r>
              <a:rPr lang="pt-BR" dirty="0" smtClean="0"/>
              <a:t>- a cada turno, será exibido um </a:t>
            </a:r>
            <a:r>
              <a:rPr lang="pt-BR" u="sng" dirty="0" smtClean="0">
                <a:solidFill>
                  <a:srgbClr val="0070C0"/>
                </a:solidFill>
              </a:rPr>
              <a:t>trecho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do tabuleiro.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/>
              <a:t>No início do turno, o trecho será atualizado conforme a </a:t>
            </a:r>
            <a:r>
              <a:rPr lang="pt-BR" u="sng" dirty="0" smtClean="0">
                <a:solidFill>
                  <a:srgbClr val="0070C0"/>
                </a:solidFill>
              </a:rPr>
              <a:t>posição do peão da vez</a:t>
            </a:r>
            <a:r>
              <a:rPr lang="pt-BR" dirty="0" smtClean="0"/>
              <a:t>. 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/>
              <a:t>Deverá ser exibido: 2 casas a trás e 6 casas a frente </a:t>
            </a:r>
            <a:r>
              <a:rPr lang="pt-BR" dirty="0"/>
              <a:t>da posição do </a:t>
            </a:r>
            <a:r>
              <a:rPr lang="pt-BR" dirty="0" smtClean="0"/>
              <a:t>peão da vez.</a:t>
            </a:r>
          </a:p>
          <a:p>
            <a:pPr marL="263525" indent="-263525">
              <a:buClr>
                <a:srgbClr val="0070C0"/>
              </a:buClr>
              <a:buSzPct val="100000"/>
              <a:buFont typeface="+mj-lt"/>
              <a:buAutoNum type="arabicPeriod" startAt="8"/>
            </a:pPr>
            <a:r>
              <a:rPr lang="pt-BR" b="1" dirty="0" smtClean="0">
                <a:solidFill>
                  <a:srgbClr val="0070C0"/>
                </a:solidFill>
              </a:rPr>
              <a:t>Minimapa </a:t>
            </a:r>
            <a:r>
              <a:rPr lang="pt-BR" dirty="0" smtClean="0"/>
              <a:t>- será </a:t>
            </a:r>
            <a:r>
              <a:rPr lang="pt-BR" dirty="0"/>
              <a:t>uma miniatura do </a:t>
            </a:r>
            <a:r>
              <a:rPr lang="pt-BR" dirty="0" smtClean="0"/>
              <a:t>tabuleiro completo, exibindo a </a:t>
            </a:r>
            <a:r>
              <a:rPr lang="pt-BR" dirty="0"/>
              <a:t>posição </a:t>
            </a:r>
            <a:r>
              <a:rPr lang="pt-BR" dirty="0" smtClean="0"/>
              <a:t>dos peões;</a:t>
            </a:r>
          </a:p>
          <a:p>
            <a:pPr marL="263525" indent="-263525">
              <a:buClr>
                <a:srgbClr val="0070C0"/>
              </a:buClr>
              <a:buSzPct val="100000"/>
              <a:buFont typeface="+mj-lt"/>
              <a:buAutoNum type="arabicPeriod" startAt="9"/>
            </a:pPr>
            <a:r>
              <a:rPr lang="pt-BR" b="1" dirty="0" smtClean="0">
                <a:solidFill>
                  <a:srgbClr val="0070C0"/>
                </a:solidFill>
              </a:rPr>
              <a:t>Peões </a:t>
            </a:r>
            <a:r>
              <a:rPr lang="pt-BR" dirty="0" smtClean="0"/>
              <a:t>- haverá dois peões no tabuleiro: </a:t>
            </a:r>
          </a:p>
          <a:p>
            <a:pPr marL="263525" indent="-179388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u="sng" dirty="0" smtClean="0">
                <a:solidFill>
                  <a:srgbClr val="0070C0"/>
                </a:solidFill>
              </a:rPr>
              <a:t>Peão do jogador</a:t>
            </a:r>
            <a:r>
              <a:rPr lang="pt-BR" b="1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(branco); </a:t>
            </a:r>
          </a:p>
          <a:p>
            <a:pPr marL="263525" indent="-179388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u="sng" dirty="0">
                <a:solidFill>
                  <a:srgbClr val="0070C0"/>
                </a:solidFill>
              </a:rPr>
              <a:t>P</a:t>
            </a:r>
            <a:r>
              <a:rPr lang="pt-BR" b="1" u="sng" dirty="0" smtClean="0">
                <a:solidFill>
                  <a:srgbClr val="0070C0"/>
                </a:solidFill>
              </a:rPr>
              <a:t>eão adversário</a:t>
            </a:r>
            <a:r>
              <a:rPr lang="pt-BR" dirty="0" smtClean="0"/>
              <a:t> (vermelho). 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/>
              <a:t>A cada </a:t>
            </a:r>
            <a:r>
              <a:rPr lang="pt-BR" u="sng" dirty="0" smtClean="0">
                <a:solidFill>
                  <a:srgbClr val="0070C0"/>
                </a:solidFill>
              </a:rPr>
              <a:t>turno</a:t>
            </a:r>
            <a:r>
              <a:rPr lang="pt-BR" dirty="0" smtClean="0"/>
              <a:t>, o peão da vez andará sobre as casas no tabuleiro conforme o valor sorteado no dado.</a:t>
            </a:r>
          </a:p>
          <a:p>
            <a:pPr marL="263525"/>
            <a:r>
              <a:rPr lang="pt-BR" dirty="0" smtClean="0"/>
              <a:t>Quando o peão do jogador parar </a:t>
            </a:r>
            <a:r>
              <a:rPr lang="pt-BR" dirty="0"/>
              <a:t>sobre uma </a:t>
            </a:r>
            <a:r>
              <a:rPr lang="pt-BR" dirty="0" smtClean="0"/>
              <a:t>casa, </a:t>
            </a:r>
            <a:r>
              <a:rPr lang="pt-BR" dirty="0"/>
              <a:t>ocorrerá o </a:t>
            </a:r>
            <a:r>
              <a:rPr lang="pt-BR" u="sng" dirty="0">
                <a:solidFill>
                  <a:srgbClr val="0070C0"/>
                </a:solidFill>
              </a:rPr>
              <a:t>evento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indicado nela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(continua...)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1907704" y="292494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751241" y="386104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3528" y="2420888"/>
            <a:ext cx="532859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98523" y="299696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9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671265" y="465315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10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09984" y="980728"/>
            <a:ext cx="3276000" cy="5256237"/>
          </a:xfrm>
        </p:spPr>
        <p:txBody>
          <a:bodyPr>
            <a:noAutofit/>
          </a:bodyPr>
          <a:lstStyle/>
          <a:p>
            <a:pPr marL="263525" indent="-263525">
              <a:buClr>
                <a:srgbClr val="0070C0"/>
              </a:buClr>
              <a:buSzPct val="100000"/>
              <a:buFont typeface="+mj-lt"/>
              <a:buAutoNum type="arabicPeriod" startAt="11"/>
            </a:pPr>
            <a:endParaRPr lang="pt-BR" b="1" dirty="0" smtClean="0">
              <a:solidFill>
                <a:srgbClr val="0070C0"/>
              </a:solidFill>
            </a:endParaRPr>
          </a:p>
          <a:p>
            <a:pPr marL="263525" indent="-263525">
              <a:buClr>
                <a:srgbClr val="0070C0"/>
              </a:buClr>
              <a:buSzPct val="100000"/>
              <a:buFont typeface="+mj-lt"/>
              <a:buAutoNum type="arabicPeriod" startAt="11"/>
            </a:pPr>
            <a:r>
              <a:rPr lang="pt-BR" b="1" dirty="0" smtClean="0">
                <a:solidFill>
                  <a:srgbClr val="0070C0"/>
                </a:solidFill>
              </a:rPr>
              <a:t>Dados </a:t>
            </a:r>
            <a:r>
              <a:rPr lang="pt-BR" dirty="0"/>
              <a:t>- </a:t>
            </a:r>
            <a:r>
              <a:rPr lang="pt-BR" dirty="0" smtClean="0"/>
              <a:t>haverá dois dados no jogo: </a:t>
            </a:r>
          </a:p>
          <a:p>
            <a:pPr marL="263525" indent="-179388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u="sng" dirty="0" smtClean="0">
                <a:solidFill>
                  <a:srgbClr val="0070C0"/>
                </a:solidFill>
              </a:rPr>
              <a:t>Dado branco 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/>
              <a:t>No turno do jogador, ele  </a:t>
            </a:r>
            <a:r>
              <a:rPr lang="pt-BR" dirty="0"/>
              <a:t>deverá clicar </a:t>
            </a:r>
            <a:r>
              <a:rPr lang="pt-BR" dirty="0" smtClean="0"/>
              <a:t>sobre </a:t>
            </a:r>
            <a:r>
              <a:rPr lang="pt-BR" dirty="0"/>
              <a:t>o dado </a:t>
            </a:r>
            <a:r>
              <a:rPr lang="pt-BR" dirty="0" smtClean="0"/>
              <a:t>branco para </a:t>
            </a:r>
            <a:r>
              <a:rPr lang="pt-BR" dirty="0"/>
              <a:t>sortear um </a:t>
            </a:r>
            <a:r>
              <a:rPr lang="pt-BR" dirty="0" smtClean="0"/>
              <a:t>número.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b="1" dirty="0" smtClean="0">
                <a:solidFill>
                  <a:srgbClr val="FF0000"/>
                </a:solidFill>
              </a:rPr>
              <a:t>Importante: 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>
                <a:solidFill>
                  <a:srgbClr val="FF0000"/>
                </a:solidFill>
              </a:rPr>
              <a:t>Caso seja o 1º turno do jogador após responder a um Desafio, o valor sorteado deverá </a:t>
            </a:r>
            <a:r>
              <a:rPr lang="pt-BR" u="sng" dirty="0" smtClean="0">
                <a:solidFill>
                  <a:srgbClr val="FF0000"/>
                </a:solidFill>
              </a:rPr>
              <a:t>variar de 3 </a:t>
            </a:r>
            <a:r>
              <a:rPr lang="pt-BR" u="sng" dirty="0">
                <a:solidFill>
                  <a:srgbClr val="FF0000"/>
                </a:solidFill>
              </a:rPr>
              <a:t>a</a:t>
            </a:r>
            <a:r>
              <a:rPr lang="pt-BR" u="sng" dirty="0" smtClean="0">
                <a:solidFill>
                  <a:srgbClr val="FF0000"/>
                </a:solidFill>
              </a:rPr>
              <a:t> 5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>
                <a:solidFill>
                  <a:srgbClr val="FF0000"/>
                </a:solidFill>
              </a:rPr>
              <a:t>Caso seja o 2</a:t>
            </a:r>
            <a:r>
              <a:rPr lang="pt-BR" dirty="0">
                <a:solidFill>
                  <a:srgbClr val="FF0000"/>
                </a:solidFill>
              </a:rPr>
              <a:t>º</a:t>
            </a:r>
            <a:r>
              <a:rPr lang="pt-BR" dirty="0" smtClean="0">
                <a:solidFill>
                  <a:srgbClr val="FF0000"/>
                </a:solidFill>
              </a:rPr>
              <a:t> turno, o valor sorteado 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deverá ser </a:t>
            </a:r>
            <a:r>
              <a:rPr lang="pt-BR" u="sng" dirty="0" smtClean="0">
                <a:solidFill>
                  <a:srgbClr val="FF0000"/>
                </a:solidFill>
              </a:rPr>
              <a:t>igual a diferença</a:t>
            </a:r>
            <a:r>
              <a:rPr lang="pt-BR" dirty="0" smtClean="0">
                <a:solidFill>
                  <a:srgbClr val="FF0000"/>
                </a:solidFill>
              </a:rPr>
              <a:t> até a próxima </a:t>
            </a:r>
            <a:r>
              <a:rPr lang="pt-BR" u="sng" dirty="0" smtClean="0">
                <a:solidFill>
                  <a:srgbClr val="FF0000"/>
                </a:solidFill>
              </a:rPr>
              <a:t>casa Desafio</a:t>
            </a:r>
            <a:r>
              <a:rPr lang="pt-BR" dirty="0" smtClean="0">
                <a:solidFill>
                  <a:srgbClr val="FF0000"/>
                </a:solidFill>
              </a:rPr>
              <a:t>.  </a:t>
            </a:r>
            <a:endParaRPr lang="pt-BR" dirty="0">
              <a:solidFill>
                <a:srgbClr val="FF0000"/>
              </a:solidFill>
            </a:endParaRPr>
          </a:p>
          <a:p>
            <a:pPr marL="263525" indent="-179388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u="sng" dirty="0" smtClean="0">
                <a:solidFill>
                  <a:srgbClr val="0070C0"/>
                </a:solidFill>
              </a:rPr>
              <a:t>Dado vermelho</a:t>
            </a:r>
            <a:endParaRPr lang="pt-BR" b="1" dirty="0" smtClean="0"/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/>
              <a:t>No </a:t>
            </a:r>
            <a:r>
              <a:rPr lang="pt-BR" dirty="0"/>
              <a:t>turno do </a:t>
            </a:r>
            <a:r>
              <a:rPr lang="pt-BR" dirty="0" smtClean="0"/>
              <a:t>adversário, o dado vermelho </a:t>
            </a:r>
            <a:r>
              <a:rPr lang="pt-BR" dirty="0"/>
              <a:t>será sorteado automaticamente</a:t>
            </a:r>
            <a:r>
              <a:rPr lang="pt-BR" dirty="0" smtClean="0"/>
              <a:t>.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b="1" dirty="0" smtClean="0">
                <a:solidFill>
                  <a:srgbClr val="FF0000"/>
                </a:solidFill>
              </a:rPr>
              <a:t>Importante: 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>
                <a:solidFill>
                  <a:srgbClr val="FF0000"/>
                </a:solidFill>
              </a:rPr>
              <a:t>O valor sorteado deverá ser igual a diferença até o peão do jogador, menos a sua </a:t>
            </a:r>
            <a:r>
              <a:rPr lang="pt-BR" u="sng" dirty="0" smtClean="0">
                <a:solidFill>
                  <a:srgbClr val="FF0000"/>
                </a:solidFill>
              </a:rPr>
              <a:t>distância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>
                <a:solidFill>
                  <a:srgbClr val="FF0000"/>
                </a:solidFill>
              </a:rPr>
              <a:t>No início do jogo a distância será </a:t>
            </a:r>
            <a:r>
              <a:rPr lang="pt-BR" u="sng" dirty="0" smtClean="0">
                <a:solidFill>
                  <a:srgbClr val="FF0000"/>
                </a:solidFill>
              </a:rPr>
              <a:t>igual a 1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pPr marL="263525">
              <a:buClr>
                <a:srgbClr val="0070C0"/>
              </a:buClr>
              <a:buSzPct val="100000"/>
            </a:pPr>
            <a:r>
              <a:rPr lang="pt-BR" dirty="0" smtClean="0">
                <a:solidFill>
                  <a:srgbClr val="FF0000"/>
                </a:solidFill>
              </a:rPr>
              <a:t>A cada </a:t>
            </a:r>
            <a:r>
              <a:rPr lang="pt-BR" u="sng" dirty="0" smtClean="0">
                <a:solidFill>
                  <a:srgbClr val="FF0000"/>
                </a:solidFill>
              </a:rPr>
              <a:t>tomada de decisão</a:t>
            </a:r>
            <a:r>
              <a:rPr lang="pt-BR" dirty="0" smtClean="0">
                <a:solidFill>
                  <a:srgbClr val="FF0000"/>
                </a:solidFill>
              </a:rPr>
              <a:t> do jogador, esse valor poderá ser alterado.</a:t>
            </a:r>
          </a:p>
          <a:p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3751241" y="386104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Tabuleiro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3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Tabuleiro - Casas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tabuleiro será composto por uma sequência de </a:t>
            </a:r>
            <a:r>
              <a:rPr lang="pt-BR" u="sng" dirty="0">
                <a:solidFill>
                  <a:srgbClr val="0070C0"/>
                </a:solidFill>
              </a:rPr>
              <a:t>casas </a:t>
            </a:r>
            <a:r>
              <a:rPr lang="pt-BR" u="sng" dirty="0" smtClean="0">
                <a:solidFill>
                  <a:srgbClr val="0070C0"/>
                </a:solidFill>
              </a:rPr>
              <a:t>de evento</a:t>
            </a:r>
            <a:r>
              <a:rPr lang="pt-BR" dirty="0" smtClean="0"/>
              <a:t>, com as seguintes características:</a:t>
            </a:r>
          </a:p>
          <a:p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Início e Fim </a:t>
            </a:r>
            <a:r>
              <a:rPr lang="pt-BR" dirty="0" smtClean="0"/>
              <a:t>- serão </a:t>
            </a:r>
            <a:r>
              <a:rPr lang="pt-BR" dirty="0"/>
              <a:t>representados por bandeiras de largada/chegada.  </a:t>
            </a:r>
          </a:p>
          <a:p>
            <a:pPr marL="177800"/>
            <a:r>
              <a:rPr lang="pt-BR" dirty="0" smtClean="0"/>
              <a:t>No </a:t>
            </a:r>
            <a:r>
              <a:rPr lang="pt-BR" dirty="0"/>
              <a:t>começo do jogo, o peão do jogador e o peão adversário serão posicionados sobre o Início no tabuleiro.</a:t>
            </a:r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2"/>
            </a:pPr>
            <a:r>
              <a:rPr lang="pt-BR" b="1" dirty="0">
                <a:solidFill>
                  <a:srgbClr val="0070C0"/>
                </a:solidFill>
              </a:rPr>
              <a:t>Regiões</a:t>
            </a:r>
            <a:r>
              <a:rPr lang="pt-BR" dirty="0" smtClean="0"/>
              <a:t> - o tabuleiro </a:t>
            </a:r>
            <a:r>
              <a:rPr lang="pt-BR" dirty="0"/>
              <a:t>deverá ser dividido em </a:t>
            </a:r>
            <a:r>
              <a:rPr lang="pt-BR" u="sng" dirty="0">
                <a:solidFill>
                  <a:srgbClr val="0070C0"/>
                </a:solidFill>
              </a:rPr>
              <a:t>3 regiões </a:t>
            </a:r>
            <a:r>
              <a:rPr lang="pt-BR" dirty="0"/>
              <a:t>com cores </a:t>
            </a:r>
            <a:r>
              <a:rPr lang="pt-BR" dirty="0" smtClean="0"/>
              <a:t>diferentes, uma para cada contexto </a:t>
            </a:r>
            <a:r>
              <a:rPr lang="pt-BR" dirty="0"/>
              <a:t>(</a:t>
            </a:r>
            <a:r>
              <a:rPr lang="pt-BR" dirty="0" smtClean="0"/>
              <a:t>empresa).</a:t>
            </a:r>
          </a:p>
          <a:p>
            <a:pPr marL="177800">
              <a:buClr>
                <a:srgbClr val="0070C0"/>
              </a:buClr>
              <a:buSzPct val="100000"/>
            </a:pPr>
            <a:r>
              <a:rPr lang="pt-BR" dirty="0" smtClean="0"/>
              <a:t>Quando </a:t>
            </a:r>
            <a:r>
              <a:rPr lang="pt-BR" dirty="0"/>
              <a:t>o peão do jogador </a:t>
            </a:r>
            <a:r>
              <a:rPr lang="pt-BR" dirty="0" smtClean="0"/>
              <a:t>parar em uma </a:t>
            </a:r>
            <a:r>
              <a:rPr lang="pt-BR" dirty="0"/>
              <a:t>nova região, </a:t>
            </a:r>
            <a:r>
              <a:rPr lang="pt-BR" dirty="0" smtClean="0"/>
              <a:t>o </a:t>
            </a:r>
            <a:r>
              <a:rPr lang="pt-BR" dirty="0"/>
              <a:t>jogo abrirá </a:t>
            </a:r>
            <a:r>
              <a:rPr lang="pt-BR" dirty="0" smtClean="0"/>
              <a:t>a respectiva  </a:t>
            </a:r>
            <a:r>
              <a:rPr lang="pt-BR" u="sng" dirty="0">
                <a:solidFill>
                  <a:srgbClr val="0070C0"/>
                </a:solidFill>
              </a:rPr>
              <a:t>Carta de </a:t>
            </a:r>
            <a:r>
              <a:rPr lang="pt-BR" u="sng" dirty="0" smtClean="0">
                <a:solidFill>
                  <a:srgbClr val="0070C0"/>
                </a:solidFill>
              </a:rPr>
              <a:t>Contexto</a:t>
            </a:r>
            <a:r>
              <a:rPr lang="pt-BR" dirty="0" smtClean="0">
                <a:solidFill>
                  <a:srgbClr val="0070C0"/>
                </a:solidFill>
              </a:rPr>
              <a:t>.</a:t>
            </a:r>
          </a:p>
          <a:p>
            <a:pPr marL="177800">
              <a:buClr>
                <a:srgbClr val="0070C0"/>
              </a:buClr>
              <a:buSzPct val="100000"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/>
              <a:t>(continua...)</a:t>
            </a:r>
            <a:endParaRPr lang="pt-BR" dirty="0">
              <a:solidFill>
                <a:schemeClr val="tx1"/>
              </a:solidFill>
            </a:endParaRPr>
          </a:p>
          <a:p>
            <a:pPr indent="-101282">
              <a:buSzPct val="100000"/>
            </a:pPr>
            <a:endParaRPr lang="pt-BR" dirty="0">
              <a:solidFill>
                <a:schemeClr val="tx1"/>
              </a:solidFill>
            </a:endParaRPr>
          </a:p>
          <a:p>
            <a:pPr indent="-101282">
              <a:buSzPct val="100000"/>
            </a:pPr>
            <a:endParaRPr lang="pt-BR" dirty="0"/>
          </a:p>
          <a:p>
            <a:pPr indent="-101282">
              <a:buSzPct val="100000"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4905" y="1447080"/>
            <a:ext cx="448386" cy="418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88129" y="1548133"/>
            <a:ext cx="216000" cy="2376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" name="Forma livre 1"/>
          <p:cNvSpPr/>
          <p:nvPr/>
        </p:nvSpPr>
        <p:spPr>
          <a:xfrm>
            <a:off x="578498" y="2220686"/>
            <a:ext cx="4394718" cy="1260000"/>
          </a:xfrm>
          <a:custGeom>
            <a:avLst/>
            <a:gdLst>
              <a:gd name="connsiteX0" fmla="*/ 0 w 4394718"/>
              <a:gd name="connsiteY0" fmla="*/ 0 h 1296955"/>
              <a:gd name="connsiteX1" fmla="*/ 2416629 w 4394718"/>
              <a:gd name="connsiteY1" fmla="*/ 0 h 1296955"/>
              <a:gd name="connsiteX2" fmla="*/ 2407298 w 4394718"/>
              <a:gd name="connsiteY2" fmla="*/ 737118 h 1296955"/>
              <a:gd name="connsiteX3" fmla="*/ 4394718 w 4394718"/>
              <a:gd name="connsiteY3" fmla="*/ 737118 h 1296955"/>
              <a:gd name="connsiteX4" fmla="*/ 4394718 w 4394718"/>
              <a:gd name="connsiteY4" fmla="*/ 1296955 h 1296955"/>
              <a:gd name="connsiteX5" fmla="*/ 0 w 4394718"/>
              <a:gd name="connsiteY5" fmla="*/ 1287624 h 1296955"/>
              <a:gd name="connsiteX6" fmla="*/ 0 w 4394718"/>
              <a:gd name="connsiteY6" fmla="*/ 0 h 1296955"/>
              <a:gd name="connsiteX0" fmla="*/ 0 w 4394718"/>
              <a:gd name="connsiteY0" fmla="*/ 0 h 1296955"/>
              <a:gd name="connsiteX1" fmla="*/ 2407298 w 4394718"/>
              <a:gd name="connsiteY1" fmla="*/ 0 h 1296955"/>
              <a:gd name="connsiteX2" fmla="*/ 2407298 w 4394718"/>
              <a:gd name="connsiteY2" fmla="*/ 737118 h 1296955"/>
              <a:gd name="connsiteX3" fmla="*/ 4394718 w 4394718"/>
              <a:gd name="connsiteY3" fmla="*/ 737118 h 1296955"/>
              <a:gd name="connsiteX4" fmla="*/ 4394718 w 4394718"/>
              <a:gd name="connsiteY4" fmla="*/ 1296955 h 1296955"/>
              <a:gd name="connsiteX5" fmla="*/ 0 w 4394718"/>
              <a:gd name="connsiteY5" fmla="*/ 1287624 h 1296955"/>
              <a:gd name="connsiteX6" fmla="*/ 0 w 4394718"/>
              <a:gd name="connsiteY6" fmla="*/ 0 h 129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4718" h="1296955">
                <a:moveTo>
                  <a:pt x="0" y="0"/>
                </a:moveTo>
                <a:lnTo>
                  <a:pt x="2407298" y="0"/>
                </a:lnTo>
                <a:lnTo>
                  <a:pt x="2407298" y="737118"/>
                </a:lnTo>
                <a:lnTo>
                  <a:pt x="4394718" y="737118"/>
                </a:lnTo>
                <a:lnTo>
                  <a:pt x="4394718" y="1296955"/>
                </a:lnTo>
                <a:lnTo>
                  <a:pt x="0" y="12876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70498" y="2731886"/>
            <a:ext cx="216000" cy="2376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Tabuleiro - Casas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240000" cy="5256237"/>
          </a:xfrm>
        </p:spPr>
        <p:txBody>
          <a:bodyPr>
            <a:noAutofit/>
          </a:bodyPr>
          <a:lstStyle/>
          <a:p>
            <a:pPr marL="179388" indent="-179388">
              <a:buClr>
                <a:srgbClr val="0070C0"/>
              </a:buClr>
              <a:buSzPct val="100000"/>
              <a:buFont typeface="+mj-lt"/>
              <a:buAutoNum type="arabicPeriod"/>
            </a:pPr>
            <a:endParaRPr lang="pt-BR" b="1" dirty="0" smtClean="0">
              <a:solidFill>
                <a:srgbClr val="0070C0"/>
              </a:solidFill>
            </a:endParaRPr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3"/>
            </a:pPr>
            <a:r>
              <a:rPr lang="pt-BR" b="1" dirty="0" smtClean="0">
                <a:solidFill>
                  <a:srgbClr val="0070C0"/>
                </a:solidFill>
              </a:rPr>
              <a:t>Casas de Desafio </a:t>
            </a:r>
            <a:r>
              <a:rPr lang="pt-BR" dirty="0" smtClean="0"/>
              <a:t>- serão </a:t>
            </a:r>
            <a:r>
              <a:rPr lang="pt-BR" dirty="0"/>
              <a:t>representadas por um ícone de exclamação. </a:t>
            </a:r>
            <a:endParaRPr lang="pt-BR" dirty="0" smtClean="0"/>
          </a:p>
          <a:p>
            <a:pPr marL="179388">
              <a:buClr>
                <a:srgbClr val="0070C0"/>
              </a:buClr>
              <a:buSzPct val="100000"/>
            </a:pPr>
            <a:r>
              <a:rPr lang="pt-BR" dirty="0" smtClean="0"/>
              <a:t>Ao todo, o tabuleiro terá </a:t>
            </a:r>
            <a:r>
              <a:rPr lang="pt-BR" u="sng" dirty="0" smtClean="0">
                <a:solidFill>
                  <a:srgbClr val="0070C0"/>
                </a:solidFill>
              </a:rPr>
              <a:t>9 Casas de Desafio</a:t>
            </a:r>
            <a:r>
              <a:rPr lang="pt-BR" dirty="0" smtClean="0"/>
              <a:t>.</a:t>
            </a:r>
          </a:p>
          <a:p>
            <a:pPr marL="179388">
              <a:buSzPct val="100000"/>
            </a:pPr>
            <a:r>
              <a:rPr lang="pt-BR" dirty="0" smtClean="0"/>
              <a:t>Caso o peão do jogador pare nessa </a:t>
            </a:r>
            <a:r>
              <a:rPr lang="pt-BR" dirty="0"/>
              <a:t>casa, o jogo abrirá uma </a:t>
            </a:r>
            <a:r>
              <a:rPr lang="pt-BR" u="sng" dirty="0">
                <a:solidFill>
                  <a:srgbClr val="0070C0"/>
                </a:solidFill>
              </a:rPr>
              <a:t>Carta de Desafio</a:t>
            </a:r>
            <a:r>
              <a:rPr lang="pt-BR" dirty="0"/>
              <a:t>.</a:t>
            </a:r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4"/>
            </a:pPr>
            <a:r>
              <a:rPr lang="pt-BR" b="1" dirty="0" smtClean="0">
                <a:solidFill>
                  <a:srgbClr val="0070C0"/>
                </a:solidFill>
              </a:rPr>
              <a:t>Casas </a:t>
            </a:r>
            <a:r>
              <a:rPr lang="pt-BR" b="1" dirty="0">
                <a:solidFill>
                  <a:srgbClr val="0070C0"/>
                </a:solidFill>
              </a:rPr>
              <a:t>de </a:t>
            </a:r>
            <a:r>
              <a:rPr lang="pt-BR" b="1" dirty="0" smtClean="0">
                <a:solidFill>
                  <a:srgbClr val="0070C0"/>
                </a:solidFill>
              </a:rPr>
              <a:t>Dica</a:t>
            </a:r>
            <a:r>
              <a:rPr lang="pt-BR" dirty="0" smtClean="0"/>
              <a:t> - serão </a:t>
            </a:r>
            <a:r>
              <a:rPr lang="pt-BR" dirty="0"/>
              <a:t>representadas por um ícone de lâmpada. </a:t>
            </a:r>
            <a:endParaRPr lang="pt-BR" dirty="0" smtClean="0"/>
          </a:p>
          <a:p>
            <a:pPr marL="179388">
              <a:buClr>
                <a:srgbClr val="0070C0"/>
              </a:buClr>
              <a:buSzPct val="100000"/>
            </a:pPr>
            <a:r>
              <a:rPr lang="pt-BR" dirty="0"/>
              <a:t>Ao todo, o</a:t>
            </a:r>
            <a:r>
              <a:rPr lang="pt-BR" dirty="0" smtClean="0"/>
              <a:t> tabuleiro terá </a:t>
            </a:r>
            <a:r>
              <a:rPr lang="pt-BR" u="sng" dirty="0" smtClean="0">
                <a:solidFill>
                  <a:srgbClr val="0070C0"/>
                </a:solidFill>
              </a:rPr>
              <a:t>6 Casas de Dica</a:t>
            </a:r>
            <a:r>
              <a:rPr lang="pt-BR" dirty="0" smtClean="0"/>
              <a:t>.</a:t>
            </a:r>
            <a:endParaRPr lang="pt-BR" dirty="0"/>
          </a:p>
          <a:p>
            <a:pPr marL="179388">
              <a:buSzPct val="100000"/>
            </a:pPr>
            <a:r>
              <a:rPr lang="pt-BR" dirty="0"/>
              <a:t>Caso o peão do </a:t>
            </a:r>
            <a:r>
              <a:rPr lang="pt-BR" dirty="0" smtClean="0"/>
              <a:t>jogador </a:t>
            </a:r>
            <a:r>
              <a:rPr lang="pt-BR" dirty="0"/>
              <a:t>pare nessa casa, o jogo abrirá uma </a:t>
            </a:r>
            <a:r>
              <a:rPr lang="pt-BR" u="sng" dirty="0">
                <a:solidFill>
                  <a:srgbClr val="0070C0"/>
                </a:solidFill>
              </a:rPr>
              <a:t>Carta de Dica</a:t>
            </a:r>
            <a:r>
              <a:rPr lang="pt-BR" dirty="0"/>
              <a:t>.</a:t>
            </a:r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5"/>
            </a:pPr>
            <a:r>
              <a:rPr lang="pt-BR" b="1" dirty="0" smtClean="0">
                <a:solidFill>
                  <a:srgbClr val="0070C0"/>
                </a:solidFill>
              </a:rPr>
              <a:t>Casas de Sorte e Azar</a:t>
            </a:r>
            <a:r>
              <a:rPr lang="pt-BR" dirty="0" smtClean="0"/>
              <a:t> - serão </a:t>
            </a:r>
            <a:r>
              <a:rPr lang="pt-BR" dirty="0"/>
              <a:t>representadas por um ícone de trevo de quatro folhas. </a:t>
            </a:r>
            <a:endParaRPr lang="pt-BR" dirty="0" smtClean="0"/>
          </a:p>
          <a:p>
            <a:pPr marL="179388">
              <a:buSzPct val="100000"/>
            </a:pPr>
            <a:r>
              <a:rPr lang="pt-BR" dirty="0"/>
              <a:t>Ao todo, o tabuleiro terá </a:t>
            </a:r>
            <a:r>
              <a:rPr lang="pt-BR" u="sng" dirty="0">
                <a:solidFill>
                  <a:srgbClr val="0070C0"/>
                </a:solidFill>
              </a:rPr>
              <a:t>6 Casas de </a:t>
            </a:r>
            <a:r>
              <a:rPr lang="pt-BR" u="sng" dirty="0" smtClean="0">
                <a:solidFill>
                  <a:srgbClr val="0070C0"/>
                </a:solidFill>
              </a:rPr>
              <a:t>Sorte</a:t>
            </a:r>
            <a:r>
              <a:rPr lang="pt-BR" dirty="0" smtClean="0"/>
              <a:t> e </a:t>
            </a:r>
            <a:br>
              <a:rPr lang="pt-BR" dirty="0" smtClean="0"/>
            </a:br>
            <a:r>
              <a:rPr lang="pt-BR" u="sng" dirty="0" smtClean="0">
                <a:solidFill>
                  <a:srgbClr val="0070C0"/>
                </a:solidFill>
              </a:rPr>
              <a:t>6 Casas de Azar</a:t>
            </a:r>
            <a:r>
              <a:rPr lang="pt-BR" dirty="0" smtClean="0"/>
              <a:t>.</a:t>
            </a:r>
          </a:p>
          <a:p>
            <a:pPr marL="179388">
              <a:buSzPct val="100000"/>
            </a:pPr>
            <a:r>
              <a:rPr lang="pt-BR" dirty="0"/>
              <a:t>Caso o peão do jogador pare </a:t>
            </a:r>
            <a:r>
              <a:rPr lang="pt-BR" dirty="0" smtClean="0"/>
              <a:t>em Casa </a:t>
            </a:r>
            <a:r>
              <a:rPr lang="pt-BR" dirty="0"/>
              <a:t>de Sorte, o jogo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abrirá uma </a:t>
            </a:r>
            <a:r>
              <a:rPr lang="pt-BR" u="sng" dirty="0">
                <a:solidFill>
                  <a:srgbClr val="0070C0"/>
                </a:solidFill>
              </a:rPr>
              <a:t>Carta de Sorte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  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9388">
              <a:buSzPct val="100000"/>
            </a:pPr>
            <a:r>
              <a:rPr lang="pt-BR" dirty="0" smtClean="0"/>
              <a:t>Caso </a:t>
            </a:r>
            <a:r>
              <a:rPr lang="pt-BR" dirty="0"/>
              <a:t>seja uma Carta de Azar, o jogo abrirá uma </a:t>
            </a:r>
            <a:r>
              <a:rPr lang="pt-BR" u="sng" dirty="0">
                <a:solidFill>
                  <a:srgbClr val="0070C0"/>
                </a:solidFill>
              </a:rPr>
              <a:t>Carta de Azar</a:t>
            </a:r>
            <a:r>
              <a:rPr lang="pt-BR" dirty="0"/>
              <a:t>. </a:t>
            </a:r>
            <a:endParaRPr lang="pt-BR" dirty="0" smtClean="0"/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6"/>
            </a:pPr>
            <a:r>
              <a:rPr lang="pt-BR" b="1" dirty="0" smtClean="0">
                <a:solidFill>
                  <a:srgbClr val="0070C0"/>
                </a:solidFill>
              </a:rPr>
              <a:t>Casas </a:t>
            </a:r>
            <a:r>
              <a:rPr lang="pt-BR" b="1" dirty="0">
                <a:solidFill>
                  <a:srgbClr val="0070C0"/>
                </a:solidFill>
              </a:rPr>
              <a:t>Livres </a:t>
            </a:r>
            <a:r>
              <a:rPr lang="pt-BR" dirty="0"/>
              <a:t>-</a:t>
            </a:r>
            <a:r>
              <a:rPr lang="pt-BR" dirty="0" smtClean="0"/>
              <a:t> não terão ícone. </a:t>
            </a:r>
            <a:endParaRPr lang="pt-BR" dirty="0"/>
          </a:p>
          <a:p>
            <a:pPr marL="179388">
              <a:buSzPct val="100000"/>
            </a:pPr>
            <a:r>
              <a:rPr lang="pt-BR" dirty="0" smtClean="0"/>
              <a:t>Caso o peão do jogador pare nessa casa não ocorrerá nada.</a:t>
            </a:r>
            <a:endParaRPr lang="pt-BR" b="1" dirty="0" smtClean="0">
              <a:solidFill>
                <a:schemeClr val="accent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952632" y="1463981"/>
            <a:ext cx="448386" cy="38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275856" y="155679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55283" y="1473961"/>
            <a:ext cx="448386" cy="38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495669" y="155638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64488" y="2266459"/>
            <a:ext cx="448386" cy="38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2104874" y="234888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546349" y="2266459"/>
            <a:ext cx="448386" cy="38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2886735" y="234888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5"/>
          <p:cNvSpPr txBox="1">
            <a:spLocks/>
          </p:cNvSpPr>
          <p:nvPr/>
        </p:nvSpPr>
        <p:spPr>
          <a:xfrm>
            <a:off x="457200" y="981075"/>
            <a:ext cx="8229600" cy="525623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45770" indent="-17145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1200" kern="120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765810" indent="-17145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Ø"/>
              <a:defRPr kumimoji="0"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40130" indent="-17145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Ø"/>
              <a:defRPr kumimoji="0"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14450" indent="-17145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  <a:defRPr kumimoji="0"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</a:t>
            </a:r>
            <a:r>
              <a:rPr lang="pt-BR" u="sng" dirty="0" smtClean="0">
                <a:solidFill>
                  <a:srgbClr val="0070C0"/>
                </a:solidFill>
              </a:rPr>
              <a:t>montagem final</a:t>
            </a:r>
            <a:r>
              <a:rPr lang="pt-BR" dirty="0" smtClean="0"/>
              <a:t> do tabuleiro </a:t>
            </a:r>
            <a:r>
              <a:rPr lang="pt-BR" dirty="0" smtClean="0"/>
              <a:t>terá a sequência de </a:t>
            </a:r>
            <a:r>
              <a:rPr lang="pt-BR" u="sng" dirty="0" smtClean="0">
                <a:solidFill>
                  <a:srgbClr val="0070C0"/>
                </a:solidFill>
              </a:rPr>
              <a:t>casas de evento</a:t>
            </a:r>
            <a:r>
              <a:rPr lang="pt-BR" dirty="0" smtClean="0"/>
              <a:t> indicada abaixo. </a:t>
            </a:r>
            <a:br>
              <a:rPr lang="pt-BR" dirty="0" smtClean="0"/>
            </a:br>
            <a:r>
              <a:rPr lang="pt-BR" dirty="0" smtClean="0"/>
              <a:t>Cada casa terá um evento pré-determinado.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Tabuleiro – Montagem 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45" y="1610614"/>
            <a:ext cx="5976909" cy="4482682"/>
          </a:xfr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Eventos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7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High Concept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 smtClean="0"/>
              <a:t>O </a:t>
            </a:r>
            <a:r>
              <a:rPr lang="pt-BR" sz="1600" dirty="0"/>
              <a:t>jogador é o principal representante de uma grande Holding e seu objetivo é manter a boa reputação do grupo que representa</a:t>
            </a:r>
            <a:r>
              <a:rPr lang="pt-BR" sz="1600" dirty="0" smtClean="0"/>
              <a:t>.</a:t>
            </a:r>
            <a:endParaRPr lang="pt-BR" sz="16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/>
              <a:t>Para isso, ele deverá percorrer um tabuleiro enfrentando desafios que põe em risco a reputação de suas empresas. Ele também deverá se manter distante do seu adversário - o “Fator de Risco”, que estará perseguindo o seu peão. </a:t>
            </a:r>
            <a:endParaRPr lang="pt-BR" sz="1600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 smtClean="0"/>
              <a:t>Quanto </a:t>
            </a:r>
            <a:r>
              <a:rPr lang="pt-BR" sz="1600" dirty="0"/>
              <a:t>mais tomadas de decisão o jogador acertar, melhor será a reputação de suas empresas e mais distante ele ficará do “Fator de Risco</a:t>
            </a:r>
            <a:r>
              <a:rPr lang="pt-BR" sz="1600" dirty="0" smtClean="0"/>
              <a:t>”.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 smtClean="0"/>
              <a:t>Ao </a:t>
            </a:r>
            <a:r>
              <a:rPr lang="pt-BR" sz="1600" dirty="0"/>
              <a:t>final da aplicação, </a:t>
            </a:r>
            <a:r>
              <a:rPr lang="pt-BR" sz="1600" dirty="0" smtClean="0"/>
              <a:t>a pontuação do jogador definirá o s</a:t>
            </a:r>
            <a:r>
              <a:rPr lang="pt-BR" sz="1600" dirty="0" smtClean="0">
                <a:solidFill>
                  <a:schemeClr val="tx1"/>
                </a:solidFill>
              </a:rPr>
              <a:t>eu </a:t>
            </a:r>
            <a:r>
              <a:rPr lang="pt-BR" sz="1600" dirty="0">
                <a:solidFill>
                  <a:schemeClr val="tx1"/>
                </a:solidFill>
              </a:rPr>
              <a:t>perfil de Formador de </a:t>
            </a:r>
            <a:r>
              <a:rPr lang="pt-BR" sz="1600" dirty="0" smtClean="0">
                <a:solidFill>
                  <a:schemeClr val="tx1"/>
                </a:solidFill>
              </a:rPr>
              <a:t>Opinião.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spcBef>
                <a:spcPts val="1800"/>
              </a:spcBef>
            </a:pPr>
            <a:endParaRPr lang="pt-BR" dirty="0" smtClean="0"/>
          </a:p>
          <a:p>
            <a:pPr>
              <a:spcBef>
                <a:spcPts val="180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4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Eventos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Conexto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 de Contexto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240000" cy="5256237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</a:pPr>
            <a:endParaRPr lang="pt-BR" dirty="0" smtClean="0"/>
          </a:p>
          <a:p>
            <a:pPr>
              <a:buClr>
                <a:srgbClr val="0070C0"/>
              </a:buClr>
              <a:buSzPct val="100000"/>
            </a:pPr>
            <a:r>
              <a:rPr lang="pt-BR" dirty="0" smtClean="0"/>
              <a:t>Quando </a:t>
            </a:r>
            <a:r>
              <a:rPr lang="pt-BR" dirty="0"/>
              <a:t>o peão do jogador parar em </a:t>
            </a:r>
            <a:r>
              <a:rPr lang="pt-BR" dirty="0" smtClean="0"/>
              <a:t>uma nova região do tabuleiro, </a:t>
            </a:r>
            <a:r>
              <a:rPr lang="pt-BR" dirty="0"/>
              <a:t>o jogo abrirá a respectiva  </a:t>
            </a:r>
            <a:r>
              <a:rPr lang="pt-BR" b="1" dirty="0">
                <a:solidFill>
                  <a:srgbClr val="0070C0"/>
                </a:solidFill>
              </a:rPr>
              <a:t>Carta de Contexto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r>
              <a:rPr lang="pt-BR" dirty="0"/>
              <a:t>Ao todo haverá </a:t>
            </a:r>
            <a:r>
              <a:rPr lang="pt-BR" u="sng" dirty="0">
                <a:solidFill>
                  <a:srgbClr val="0070C0"/>
                </a:solidFill>
              </a:rPr>
              <a:t>3 Cartas de Contexto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no </a:t>
            </a:r>
            <a:r>
              <a:rPr lang="pt-BR" dirty="0" smtClean="0"/>
              <a:t>jogo, uma para cada região do tabuleiro. </a:t>
            </a:r>
          </a:p>
          <a:p>
            <a:endParaRPr lang="pt-BR" dirty="0"/>
          </a:p>
          <a:p>
            <a:r>
              <a:rPr lang="pt-BR" dirty="0"/>
              <a:t>Esta </a:t>
            </a:r>
            <a:r>
              <a:rPr lang="pt-BR" dirty="0" smtClean="0"/>
              <a:t>carta conterá: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Cor </a:t>
            </a:r>
            <a:r>
              <a:rPr lang="pt-BR" dirty="0"/>
              <a:t>-</a:t>
            </a:r>
            <a:r>
              <a:rPr lang="pt-BR" dirty="0" smtClean="0"/>
              <a:t> da região do tabuleiro em que esse contexto será apresentado;</a:t>
            </a:r>
            <a:endParaRPr lang="pt-BR" b="1" dirty="0" smtClean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Nome da empresa</a:t>
            </a:r>
            <a:r>
              <a:rPr lang="pt-BR" dirty="0" smtClean="0"/>
              <a:t>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Texto de </a:t>
            </a:r>
            <a:r>
              <a:rPr lang="pt-BR" b="1" dirty="0" smtClean="0">
                <a:solidFill>
                  <a:srgbClr val="0070C0"/>
                </a:solidFill>
              </a:rPr>
              <a:t>informação </a:t>
            </a:r>
            <a:r>
              <a:rPr lang="pt-BR" dirty="0"/>
              <a:t>-</a:t>
            </a:r>
            <a:r>
              <a:rPr lang="pt-BR" dirty="0" smtClean="0"/>
              <a:t> apresentando a empresa e o contexto daquela região;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Botão </a:t>
            </a:r>
            <a:r>
              <a:rPr lang="pt-BR" b="1" dirty="0" smtClean="0">
                <a:solidFill>
                  <a:srgbClr val="0070C0"/>
                </a:solidFill>
              </a:rPr>
              <a:t>“Fechar” </a:t>
            </a:r>
            <a:r>
              <a:rPr lang="pt-BR" dirty="0"/>
              <a:t>- ao clicar, </a:t>
            </a:r>
            <a:r>
              <a:rPr lang="pt-BR" dirty="0" smtClean="0"/>
              <a:t>a carta será guardada no </a:t>
            </a:r>
            <a:r>
              <a:rPr lang="pt-BR" u="sng" dirty="0" smtClean="0">
                <a:solidFill>
                  <a:srgbClr val="0070C0"/>
                </a:solidFill>
              </a:rPr>
              <a:t>Dossiê</a:t>
            </a:r>
            <a:r>
              <a:rPr lang="pt-BR" dirty="0" smtClean="0"/>
              <a:t>;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Botão “Dossiê” </a:t>
            </a:r>
            <a:r>
              <a:rPr lang="pt-BR" dirty="0"/>
              <a:t>-</a:t>
            </a:r>
            <a:r>
              <a:rPr lang="pt-BR" dirty="0" smtClean="0"/>
              <a:t> será animado, indicando que o jogador poderá clicar para rever a carta.</a:t>
            </a:r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437159" y="245344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563888" y="236300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272551" y="2737842"/>
            <a:ext cx="1426021" cy="1516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186429" y="335701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26720" y="465313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825735" y="216261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Eventos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6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 de Desafio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096000" cy="5256237"/>
          </a:xfrm>
        </p:spPr>
        <p:txBody>
          <a:bodyPr>
            <a:noAutofit/>
          </a:bodyPr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Caso </a:t>
            </a:r>
            <a:r>
              <a:rPr lang="pt-BR" dirty="0"/>
              <a:t>o peão do jogador pare em uma Casa 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 smtClean="0"/>
              <a:t>Desafio, </a:t>
            </a:r>
            <a:r>
              <a:rPr lang="pt-BR" dirty="0"/>
              <a:t>o jogo </a:t>
            </a:r>
            <a:r>
              <a:rPr lang="pt-BR" dirty="0" smtClean="0"/>
              <a:t>abrirá </a:t>
            </a:r>
            <a:r>
              <a:rPr lang="pt-BR" dirty="0"/>
              <a:t>uma </a:t>
            </a:r>
            <a:r>
              <a:rPr lang="pt-BR" u="sng" dirty="0">
                <a:solidFill>
                  <a:srgbClr val="0070C0"/>
                </a:solidFill>
              </a:rPr>
              <a:t>Carta de </a:t>
            </a:r>
            <a:r>
              <a:rPr lang="pt-BR" u="sng" dirty="0" smtClean="0">
                <a:solidFill>
                  <a:srgbClr val="0070C0"/>
                </a:solidFill>
              </a:rPr>
              <a:t>Desafio </a:t>
            </a:r>
            <a:r>
              <a:rPr lang="pt-BR" dirty="0" smtClean="0"/>
              <a:t>pré-determinada</a:t>
            </a:r>
            <a:r>
              <a:rPr lang="pt-BR" dirty="0"/>
              <a:t>.</a:t>
            </a:r>
          </a:p>
          <a:p>
            <a:pPr>
              <a:buSzPct val="100000"/>
            </a:pPr>
            <a:r>
              <a:rPr lang="pt-BR" dirty="0" smtClean="0"/>
              <a:t>Ao </a:t>
            </a:r>
            <a:r>
              <a:rPr lang="pt-BR" dirty="0"/>
              <a:t>todo haverá </a:t>
            </a:r>
            <a:r>
              <a:rPr lang="pt-BR" u="sng" dirty="0">
                <a:solidFill>
                  <a:srgbClr val="0070C0"/>
                </a:solidFill>
              </a:rPr>
              <a:t>9</a:t>
            </a:r>
            <a:r>
              <a:rPr lang="pt-BR" u="sng" dirty="0" smtClean="0">
                <a:solidFill>
                  <a:srgbClr val="0070C0"/>
                </a:solidFill>
              </a:rPr>
              <a:t> </a:t>
            </a:r>
            <a:r>
              <a:rPr lang="pt-BR" u="sng" dirty="0">
                <a:solidFill>
                  <a:srgbClr val="0070C0"/>
                </a:solidFill>
              </a:rPr>
              <a:t>Cartas de </a:t>
            </a:r>
            <a:r>
              <a:rPr lang="pt-BR" u="sng" dirty="0" smtClean="0">
                <a:solidFill>
                  <a:srgbClr val="0070C0"/>
                </a:solidFill>
              </a:rPr>
              <a:t>Desafio</a:t>
            </a:r>
            <a:r>
              <a:rPr lang="pt-BR" dirty="0" smtClean="0"/>
              <a:t>, </a:t>
            </a:r>
            <a:r>
              <a:rPr lang="pt-BR" dirty="0"/>
              <a:t>sendo </a:t>
            </a:r>
            <a:r>
              <a:rPr lang="pt-BR" dirty="0" smtClean="0"/>
              <a:t>3 </a:t>
            </a:r>
            <a:r>
              <a:rPr lang="pt-BR" dirty="0"/>
              <a:t>para cada contexto.</a:t>
            </a:r>
          </a:p>
          <a:p>
            <a:endParaRPr lang="pt-BR" dirty="0"/>
          </a:p>
          <a:p>
            <a:r>
              <a:rPr lang="pt-BR" dirty="0"/>
              <a:t>Esta carta conterá: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Cor </a:t>
            </a:r>
            <a:r>
              <a:rPr lang="pt-BR" dirty="0"/>
              <a:t>- da região do tabuleiro a qual carta pertence; 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Ícone de </a:t>
            </a:r>
            <a:r>
              <a:rPr lang="pt-BR" b="1" dirty="0" smtClean="0">
                <a:solidFill>
                  <a:srgbClr val="0070C0"/>
                </a:solidFill>
              </a:rPr>
              <a:t>exclamação </a:t>
            </a:r>
            <a:r>
              <a:rPr lang="pt-BR" dirty="0" smtClean="0"/>
              <a:t>- </a:t>
            </a:r>
            <a:r>
              <a:rPr lang="pt-BR" dirty="0"/>
              <a:t>similar a Casa de </a:t>
            </a:r>
            <a:r>
              <a:rPr lang="pt-BR" dirty="0" smtClean="0"/>
              <a:t>Desafio </a:t>
            </a:r>
            <a:r>
              <a:rPr lang="pt-BR" dirty="0"/>
              <a:t>no tabuleiro; </a:t>
            </a:r>
            <a:endParaRPr lang="pt-BR" b="1" dirty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Título </a:t>
            </a:r>
            <a:r>
              <a:rPr lang="pt-BR" dirty="0"/>
              <a:t>- </a:t>
            </a:r>
            <a:r>
              <a:rPr lang="pt-BR" dirty="0" smtClean="0"/>
              <a:t>“Desafio”;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Texto </a:t>
            </a:r>
            <a:r>
              <a:rPr lang="pt-BR" b="1" dirty="0" smtClean="0">
                <a:solidFill>
                  <a:srgbClr val="0070C0"/>
                </a:solidFill>
              </a:rPr>
              <a:t>de enunciado </a:t>
            </a:r>
            <a:r>
              <a:rPr lang="pt-BR" dirty="0" smtClean="0"/>
              <a:t>-</a:t>
            </a:r>
            <a:r>
              <a:rPr lang="pt-BR" dirty="0" smtClean="0"/>
              <a:t> apresentando uma situação que põe em risco a reputação da empresa apresentada no contexto;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Botão </a:t>
            </a:r>
            <a:r>
              <a:rPr lang="pt-BR" b="1" dirty="0" smtClean="0">
                <a:solidFill>
                  <a:srgbClr val="0070C0"/>
                </a:solidFill>
              </a:rPr>
              <a:t>“Prosseguir” </a:t>
            </a:r>
            <a:r>
              <a:rPr lang="pt-BR" dirty="0"/>
              <a:t>- ao clicar, </a:t>
            </a:r>
            <a:r>
              <a:rPr lang="pt-BR" dirty="0" smtClean="0"/>
              <a:t>serão exibidas </a:t>
            </a:r>
            <a:r>
              <a:rPr lang="pt-BR" u="sng" dirty="0" smtClean="0">
                <a:solidFill>
                  <a:srgbClr val="0070C0"/>
                </a:solidFill>
              </a:rPr>
              <a:t>3 opções de resposta</a:t>
            </a:r>
            <a:r>
              <a:rPr lang="pt-BR" dirty="0"/>
              <a:t> </a:t>
            </a:r>
            <a:r>
              <a:rPr lang="pt-BR" dirty="0" smtClean="0"/>
              <a:t>– como explicado a seguir.</a:t>
            </a:r>
            <a:endParaRPr lang="pt-BR" dirty="0"/>
          </a:p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endParaRPr lang="pt-BR" b="1" dirty="0" smtClean="0">
              <a:solidFill>
                <a:schemeClr val="accent1"/>
              </a:solidFill>
            </a:endParaRPr>
          </a:p>
          <a:p>
            <a:pPr>
              <a:buClr>
                <a:srgbClr val="0070C0"/>
              </a:buClr>
            </a:pPr>
            <a:r>
              <a:rPr lang="pt-BR" dirty="0" smtClean="0"/>
              <a:t>(continua...)</a:t>
            </a:r>
            <a:endParaRPr lang="pt-BR" dirty="0"/>
          </a:p>
          <a:p>
            <a:pPr>
              <a:buClr>
                <a:srgbClr val="0070C0"/>
              </a:buClr>
            </a:pPr>
            <a:endParaRPr lang="pt-BR" b="1" dirty="0" smtClean="0">
              <a:solidFill>
                <a:schemeClr val="accent1"/>
              </a:solidFill>
            </a:endParaRPr>
          </a:p>
          <a:p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3059832" y="407709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11755" y="243665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288317" y="2762528"/>
            <a:ext cx="1363345" cy="1314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186429" y="335701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2861989" y="214700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236212" y="242816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 de Desafio - Opções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204000" cy="5256237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SzPct val="100000"/>
            </a:pPr>
            <a:endParaRPr lang="pt-BR" dirty="0" smtClean="0"/>
          </a:p>
          <a:p>
            <a:pPr>
              <a:buClr>
                <a:srgbClr val="0070C0"/>
              </a:buClr>
              <a:buSzPct val="100000"/>
            </a:pPr>
            <a:r>
              <a:rPr lang="pt-BR" dirty="0" smtClean="0"/>
              <a:t>Neste </a:t>
            </a:r>
            <a:r>
              <a:rPr lang="pt-BR" dirty="0" err="1" smtClean="0"/>
              <a:t>quiz</a:t>
            </a:r>
            <a:r>
              <a:rPr lang="pt-BR" dirty="0" smtClean="0"/>
              <a:t> </a:t>
            </a:r>
            <a:r>
              <a:rPr lang="pt-BR" dirty="0"/>
              <a:t>o jogador deverá escolher a melhor opção de </a:t>
            </a:r>
            <a:r>
              <a:rPr lang="pt-BR" dirty="0" smtClean="0"/>
              <a:t>resposta.</a:t>
            </a:r>
            <a:endParaRPr lang="pt-BR" dirty="0"/>
          </a:p>
          <a:p>
            <a:pPr>
              <a:buClr>
                <a:srgbClr val="0070C0"/>
              </a:buClr>
              <a:buSzPct val="100000"/>
            </a:pPr>
            <a:r>
              <a:rPr lang="pt-BR" dirty="0" smtClean="0">
                <a:solidFill>
                  <a:srgbClr val="FF0000"/>
                </a:solidFill>
              </a:rPr>
              <a:t>Haverá 3 opções, </a:t>
            </a:r>
            <a:r>
              <a:rPr lang="pt-BR" dirty="0">
                <a:solidFill>
                  <a:srgbClr val="FF0000"/>
                </a:solidFill>
              </a:rPr>
              <a:t>sendo: </a:t>
            </a:r>
            <a:r>
              <a:rPr lang="pt-BR" dirty="0" smtClean="0">
                <a:solidFill>
                  <a:srgbClr val="FF0000"/>
                </a:solidFill>
              </a:rPr>
              <a:t>1 </a:t>
            </a:r>
            <a:r>
              <a:rPr lang="pt-BR" dirty="0">
                <a:solidFill>
                  <a:srgbClr val="FF0000"/>
                </a:solidFill>
              </a:rPr>
              <a:t>correta, </a:t>
            </a:r>
            <a:r>
              <a:rPr lang="pt-BR" dirty="0" smtClean="0">
                <a:solidFill>
                  <a:srgbClr val="FF0000"/>
                </a:solidFill>
              </a:rPr>
              <a:t>1 </a:t>
            </a:r>
            <a:r>
              <a:rPr lang="pt-BR" dirty="0">
                <a:solidFill>
                  <a:srgbClr val="FF0000"/>
                </a:solidFill>
              </a:rPr>
              <a:t>mediana 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e </a:t>
            </a:r>
            <a:r>
              <a:rPr lang="pt-BR" dirty="0">
                <a:solidFill>
                  <a:srgbClr val="FF0000"/>
                </a:solidFill>
              </a:rPr>
              <a:t>1 </a:t>
            </a:r>
            <a:r>
              <a:rPr lang="pt-BR" dirty="0" smtClean="0">
                <a:solidFill>
                  <a:srgbClr val="FF0000"/>
                </a:solidFill>
              </a:rPr>
              <a:t>incorreta.</a:t>
            </a:r>
          </a:p>
          <a:p>
            <a:pPr>
              <a:buClr>
                <a:srgbClr val="0070C0"/>
              </a:buClr>
              <a:buSzPct val="100000"/>
            </a:pPr>
            <a:r>
              <a:rPr lang="pt-BR" dirty="0" smtClean="0">
                <a:solidFill>
                  <a:srgbClr val="FF0000"/>
                </a:solidFill>
              </a:rPr>
              <a:t>Cada </a:t>
            </a:r>
            <a:r>
              <a:rPr lang="pt-BR" dirty="0">
                <a:solidFill>
                  <a:srgbClr val="FF0000"/>
                </a:solidFill>
              </a:rPr>
              <a:t>opção terá um </a:t>
            </a:r>
            <a:r>
              <a:rPr lang="pt-BR" u="sng" dirty="0">
                <a:solidFill>
                  <a:srgbClr val="FF0000"/>
                </a:solidFill>
              </a:rPr>
              <a:t>valor de impacto</a:t>
            </a:r>
            <a:r>
              <a:rPr lang="pt-BR" dirty="0">
                <a:solidFill>
                  <a:srgbClr val="FF0000"/>
                </a:solidFill>
              </a:rPr>
              <a:t> em Público e Mídia. 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buClr>
                <a:srgbClr val="0070C0"/>
              </a:buClr>
              <a:buSzPct val="100000"/>
            </a:pPr>
            <a:r>
              <a:rPr lang="pt-BR" dirty="0" smtClean="0">
                <a:solidFill>
                  <a:srgbClr val="FF0000"/>
                </a:solidFill>
              </a:rPr>
              <a:t>O </a:t>
            </a:r>
            <a:r>
              <a:rPr lang="pt-BR" dirty="0">
                <a:solidFill>
                  <a:srgbClr val="FF0000"/>
                </a:solidFill>
              </a:rPr>
              <a:t>valor de impacto deverá variar entre:</a:t>
            </a:r>
          </a:p>
          <a:p>
            <a:pPr marL="177800" indent="-17145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FF0000"/>
                </a:solidFill>
              </a:rPr>
              <a:t>Positivo</a:t>
            </a:r>
            <a:r>
              <a:rPr lang="pt-BR" dirty="0">
                <a:solidFill>
                  <a:srgbClr val="FF0000"/>
                </a:solidFill>
              </a:rPr>
              <a:t> – de 3 a 5;</a:t>
            </a:r>
          </a:p>
          <a:p>
            <a:pPr marL="177800" indent="-17145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FF0000"/>
                </a:solidFill>
              </a:rPr>
              <a:t>Negativo</a:t>
            </a:r>
            <a:r>
              <a:rPr lang="pt-BR" dirty="0">
                <a:solidFill>
                  <a:srgbClr val="FF0000"/>
                </a:solidFill>
              </a:rPr>
              <a:t> – de (-6) a (-10</a:t>
            </a:r>
            <a:r>
              <a:rPr lang="pt-BR" dirty="0" smtClean="0">
                <a:solidFill>
                  <a:srgbClr val="FF0000"/>
                </a:solidFill>
              </a:rPr>
              <a:t>).</a:t>
            </a:r>
            <a:endParaRPr lang="pt-BR" dirty="0">
              <a:solidFill>
                <a:srgbClr val="FF0000"/>
              </a:solidFill>
            </a:endParaRPr>
          </a:p>
          <a:p>
            <a:pPr>
              <a:buClr>
                <a:srgbClr val="0070C0"/>
              </a:buClr>
              <a:buSzPct val="100000"/>
            </a:pPr>
            <a:endParaRPr lang="pt-BR" b="1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SzPct val="100000"/>
            </a:pPr>
            <a:r>
              <a:rPr lang="pt-BR" dirty="0"/>
              <a:t>O </a:t>
            </a:r>
            <a:r>
              <a:rPr lang="pt-BR" dirty="0" err="1"/>
              <a:t>quiz</a:t>
            </a:r>
            <a:r>
              <a:rPr lang="pt-BR" dirty="0"/>
              <a:t> </a:t>
            </a:r>
            <a:r>
              <a:rPr lang="pt-BR" dirty="0" smtClean="0"/>
              <a:t>conterá:</a:t>
            </a:r>
            <a:endParaRPr lang="pt-BR" dirty="0"/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6"/>
            </a:pPr>
            <a:r>
              <a:rPr lang="pt-BR" b="1" dirty="0" smtClean="0">
                <a:solidFill>
                  <a:srgbClr val="0070C0"/>
                </a:solidFill>
              </a:rPr>
              <a:t>Enunciado </a:t>
            </a:r>
            <a:r>
              <a:rPr lang="pt-BR" dirty="0" smtClean="0"/>
              <a:t>- “Escolha a opção mais adequada:”;</a:t>
            </a:r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6"/>
            </a:pPr>
            <a:r>
              <a:rPr lang="pt-BR" b="1" dirty="0" smtClean="0">
                <a:solidFill>
                  <a:srgbClr val="0070C0"/>
                </a:solidFill>
              </a:rPr>
              <a:t>Opções </a:t>
            </a:r>
            <a:r>
              <a:rPr lang="pt-BR" dirty="0" smtClean="0"/>
              <a:t>- cada opção exibirá o seu texto e um </a:t>
            </a:r>
            <a:r>
              <a:rPr lang="pt-BR" u="sng" dirty="0" err="1" smtClean="0">
                <a:solidFill>
                  <a:srgbClr val="0070C0"/>
                </a:solidFill>
              </a:rPr>
              <a:t>checkbox</a:t>
            </a:r>
            <a:r>
              <a:rPr lang="pt-BR" i="1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para selecioná-la.</a:t>
            </a:r>
          </a:p>
          <a:p>
            <a:pPr marL="177800">
              <a:buClr>
                <a:srgbClr val="0070C0"/>
              </a:buClr>
              <a:buSzPct val="100000"/>
            </a:pPr>
            <a:r>
              <a:rPr lang="pt-BR" dirty="0" smtClean="0"/>
              <a:t>Conforme a opção escolhida ocorrerá um </a:t>
            </a:r>
            <a:r>
              <a:rPr lang="pt-BR" u="sng" dirty="0" smtClean="0">
                <a:solidFill>
                  <a:srgbClr val="0070C0"/>
                </a:solidFill>
              </a:rPr>
              <a:t>feedback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diferente – como explicado a seguir.</a:t>
            </a:r>
            <a:endParaRPr lang="pt-BR" dirty="0"/>
          </a:p>
          <a:p>
            <a:pPr>
              <a:buClr>
                <a:srgbClr val="0070C0"/>
              </a:buClr>
              <a:buSzPct val="100000"/>
            </a:pPr>
            <a:endParaRPr lang="pt-BR" dirty="0" smtClean="0"/>
          </a:p>
        </p:txBody>
      </p:sp>
      <p:sp>
        <p:nvSpPr>
          <p:cNvPr id="14" name="Elipse 13"/>
          <p:cNvSpPr/>
          <p:nvPr/>
        </p:nvSpPr>
        <p:spPr>
          <a:xfrm>
            <a:off x="2063940" y="273354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37941" y="4065202"/>
            <a:ext cx="441355" cy="260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245917" y="2996951"/>
            <a:ext cx="1435353" cy="1068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123728" y="335699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7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 - Acerto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Caso o jogador tenha escolhido a resposta </a:t>
            </a:r>
            <a:r>
              <a:rPr lang="pt-BR" u="sng" dirty="0" smtClean="0">
                <a:solidFill>
                  <a:srgbClr val="0070C0"/>
                </a:solidFill>
              </a:rPr>
              <a:t>correta</a:t>
            </a:r>
            <a:r>
              <a:rPr lang="pt-BR" dirty="0" smtClean="0"/>
              <a:t>, ocorrerá:</a:t>
            </a:r>
            <a:endParaRPr lang="pt-BR" dirty="0"/>
          </a:p>
          <a:p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Impacto nos indicadores </a:t>
            </a:r>
            <a:r>
              <a:rPr lang="pt-BR" dirty="0" smtClean="0"/>
              <a:t>- de acordo com  valor de impacto da opção;</a:t>
            </a:r>
            <a:endParaRPr lang="pt-BR" b="1" dirty="0" smtClean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Texto </a:t>
            </a:r>
            <a:r>
              <a:rPr lang="pt-BR" b="1" dirty="0">
                <a:solidFill>
                  <a:srgbClr val="0070C0"/>
                </a:solidFill>
              </a:rPr>
              <a:t>animado </a:t>
            </a:r>
            <a:r>
              <a:rPr lang="pt-BR" b="1" dirty="0" smtClean="0">
                <a:solidFill>
                  <a:srgbClr val="0070C0"/>
                </a:solidFill>
              </a:rPr>
              <a:t>(verde) </a:t>
            </a:r>
            <a:r>
              <a:rPr lang="pt-BR" dirty="0"/>
              <a:t>- indicando que o peão do jogador </a:t>
            </a:r>
            <a:r>
              <a:rPr lang="pt-BR" dirty="0" smtClean="0"/>
              <a:t>avançará 2 casas;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Peão </a:t>
            </a:r>
            <a:r>
              <a:rPr lang="pt-BR" b="1" dirty="0" smtClean="0">
                <a:solidFill>
                  <a:srgbClr val="0070C0"/>
                </a:solidFill>
              </a:rPr>
              <a:t>avança </a:t>
            </a:r>
            <a:r>
              <a:rPr lang="pt-BR" dirty="0" smtClean="0"/>
              <a:t>- </a:t>
            </a:r>
            <a:r>
              <a:rPr lang="pt-BR" dirty="0"/>
              <a:t>em seguida, o peão </a:t>
            </a:r>
            <a:r>
              <a:rPr lang="pt-BR" dirty="0" smtClean="0"/>
              <a:t>avançará automaticamente</a:t>
            </a:r>
            <a:r>
              <a:rPr lang="pt-BR" dirty="0"/>
              <a:t>;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Importante: </a:t>
            </a:r>
          </a:p>
          <a:p>
            <a:pPr>
              <a:buClrTx/>
              <a:buSzPct val="100000"/>
            </a:pPr>
            <a:r>
              <a:rPr lang="pt-BR" dirty="0" smtClean="0">
                <a:solidFill>
                  <a:srgbClr val="FF0000"/>
                </a:solidFill>
              </a:rPr>
              <a:t>Ao escolher a opção correta, o </a:t>
            </a:r>
            <a:r>
              <a:rPr lang="pt-BR" dirty="0">
                <a:solidFill>
                  <a:srgbClr val="FF0000"/>
                </a:solidFill>
              </a:rPr>
              <a:t>jogador não </a:t>
            </a:r>
            <a:r>
              <a:rPr lang="pt-BR" dirty="0" smtClean="0">
                <a:solidFill>
                  <a:srgbClr val="FF0000"/>
                </a:solidFill>
              </a:rPr>
              <a:t>perde </a:t>
            </a:r>
            <a:r>
              <a:rPr lang="pt-BR" u="sng" dirty="0" smtClean="0">
                <a:solidFill>
                  <a:srgbClr val="FF0000"/>
                </a:solidFill>
              </a:rPr>
              <a:t>pontos</a:t>
            </a:r>
            <a:r>
              <a:rPr lang="pt-BR" dirty="0" smtClean="0">
                <a:solidFill>
                  <a:srgbClr val="FF0000"/>
                </a:solidFill>
              </a:rPr>
              <a:t> e a </a:t>
            </a:r>
            <a:r>
              <a:rPr lang="pt-BR" u="sng" dirty="0" smtClean="0">
                <a:solidFill>
                  <a:srgbClr val="FF0000"/>
                </a:solidFill>
              </a:rPr>
              <a:t>distância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aumenta +1. </a:t>
            </a:r>
          </a:p>
          <a:p>
            <a:endParaRPr lang="pt-BR" dirty="0" smtClean="0"/>
          </a:p>
          <a:p>
            <a:r>
              <a:rPr lang="pt-BR" dirty="0"/>
              <a:t>Em seguida, uma </a:t>
            </a:r>
            <a:r>
              <a:rPr lang="pt-BR" u="sng" dirty="0">
                <a:solidFill>
                  <a:srgbClr val="0070C0"/>
                </a:solidFill>
              </a:rPr>
              <a:t>Carta Dica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sobre o tema </a:t>
            </a:r>
            <a:r>
              <a:rPr lang="pt-BR" dirty="0" smtClean="0"/>
              <a:t>do desafio abrirá </a:t>
            </a:r>
            <a:r>
              <a:rPr lang="pt-BR" dirty="0"/>
              <a:t>automaticamente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fechá-la, será iniciado o turno do </a:t>
            </a:r>
            <a:r>
              <a:rPr lang="pt-BR" u="sng" dirty="0" smtClean="0">
                <a:solidFill>
                  <a:srgbClr val="0070C0"/>
                </a:solidFill>
              </a:rPr>
              <a:t>peão adversário</a:t>
            </a:r>
            <a:r>
              <a:rPr lang="pt-BR" dirty="0" smtClean="0"/>
              <a:t>.</a:t>
            </a:r>
          </a:p>
        </p:txBody>
      </p:sp>
      <p:sp>
        <p:nvSpPr>
          <p:cNvPr id="5" name="Elipse 4"/>
          <p:cNvSpPr/>
          <p:nvPr/>
        </p:nvSpPr>
        <p:spPr>
          <a:xfrm>
            <a:off x="2863486" y="242088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419872" y="299532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995912" y="1484784"/>
            <a:ext cx="14898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850934" y="184484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 - Mediana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Caso o jogador tenha escolhido a resposta </a:t>
            </a:r>
            <a:r>
              <a:rPr lang="pt-BR" u="sng" dirty="0" smtClean="0">
                <a:solidFill>
                  <a:srgbClr val="0070C0"/>
                </a:solidFill>
              </a:rPr>
              <a:t>mediana</a:t>
            </a:r>
            <a:r>
              <a:rPr lang="pt-BR" dirty="0" smtClean="0"/>
              <a:t>, </a:t>
            </a:r>
            <a:r>
              <a:rPr lang="pt-BR" dirty="0"/>
              <a:t>ocorrerá:</a:t>
            </a:r>
          </a:p>
          <a:p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Impacto nos indicadores </a:t>
            </a:r>
            <a:r>
              <a:rPr lang="pt-BR" dirty="0"/>
              <a:t>- de acordo com  valor de impacto da opção;</a:t>
            </a:r>
            <a:endParaRPr lang="pt-BR" b="1" dirty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Texto animado (verde) </a:t>
            </a:r>
            <a:r>
              <a:rPr lang="pt-BR" dirty="0"/>
              <a:t>- indicando que o peão do jogador avançará </a:t>
            </a:r>
            <a:r>
              <a:rPr lang="pt-BR" dirty="0" smtClean="0"/>
              <a:t>1 casa;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Peão avança </a:t>
            </a:r>
            <a:r>
              <a:rPr lang="pt-BR" dirty="0"/>
              <a:t>- em seguida, o peão avançará automaticamente;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Importante: </a:t>
            </a:r>
          </a:p>
          <a:p>
            <a:pPr>
              <a:buClrTx/>
              <a:buSzPct val="100000"/>
            </a:pPr>
            <a:r>
              <a:rPr lang="pt-BR" dirty="0">
                <a:solidFill>
                  <a:srgbClr val="FF0000"/>
                </a:solidFill>
              </a:rPr>
              <a:t>Ao </a:t>
            </a:r>
            <a:r>
              <a:rPr lang="pt-BR" dirty="0" smtClean="0">
                <a:solidFill>
                  <a:srgbClr val="FF0000"/>
                </a:solidFill>
              </a:rPr>
              <a:t>escolher a opção mediana, </a:t>
            </a:r>
            <a:r>
              <a:rPr lang="pt-BR" dirty="0">
                <a:solidFill>
                  <a:srgbClr val="FF0000"/>
                </a:solidFill>
              </a:rPr>
              <a:t>o jogador </a:t>
            </a:r>
            <a:r>
              <a:rPr lang="pt-BR" dirty="0" smtClean="0">
                <a:solidFill>
                  <a:srgbClr val="FF0000"/>
                </a:solidFill>
              </a:rPr>
              <a:t>perde </a:t>
            </a:r>
            <a:r>
              <a:rPr lang="pt-BR" u="sng" dirty="0" smtClean="0">
                <a:solidFill>
                  <a:srgbClr val="FF0000"/>
                </a:solidFill>
              </a:rPr>
              <a:t>1 ponto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e a </a:t>
            </a:r>
            <a:r>
              <a:rPr lang="pt-BR" u="sng" dirty="0">
                <a:solidFill>
                  <a:srgbClr val="FF0000"/>
                </a:solidFill>
              </a:rPr>
              <a:t>distância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não é alterada. 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dirty="0"/>
              <a:t>Em seguida, uma </a:t>
            </a:r>
            <a:r>
              <a:rPr lang="pt-BR" u="sng" dirty="0">
                <a:solidFill>
                  <a:srgbClr val="0070C0"/>
                </a:solidFill>
              </a:rPr>
              <a:t>Carta Dica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sobre o tema do desafio abrirá automaticamente.</a:t>
            </a:r>
            <a:endParaRPr lang="pt-BR" sz="1100" dirty="0"/>
          </a:p>
          <a:p>
            <a:r>
              <a:rPr lang="pt-BR" dirty="0"/>
              <a:t>Ao fechá-la, será iniciado o turno do </a:t>
            </a:r>
            <a:r>
              <a:rPr lang="pt-BR" u="sng" dirty="0">
                <a:solidFill>
                  <a:srgbClr val="0070C0"/>
                </a:solidFill>
              </a:rPr>
              <a:t>peão adversário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2863486" y="242088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419872" y="299532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995912" y="1484784"/>
            <a:ext cx="14898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850934" y="184484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 - </a:t>
            </a:r>
            <a:r>
              <a:rPr lang="pt-BR" dirty="0" smtClean="0"/>
              <a:t>Erro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Caso </a:t>
            </a:r>
            <a:r>
              <a:rPr lang="pt-BR" dirty="0"/>
              <a:t>o jogador tenha escolhido a resposta </a:t>
            </a:r>
            <a:r>
              <a:rPr lang="pt-BR" u="sng" dirty="0" smtClean="0">
                <a:solidFill>
                  <a:srgbClr val="0070C0"/>
                </a:solidFill>
              </a:rPr>
              <a:t>errada</a:t>
            </a:r>
            <a:r>
              <a:rPr lang="pt-BR" dirty="0" smtClean="0"/>
              <a:t>, </a:t>
            </a:r>
            <a:r>
              <a:rPr lang="pt-BR" dirty="0"/>
              <a:t>ocorrerá:</a:t>
            </a:r>
          </a:p>
          <a:p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Impacto nos indicadores </a:t>
            </a:r>
            <a:r>
              <a:rPr lang="pt-BR" dirty="0"/>
              <a:t>- de acordo com  valor de impacto da opção;</a:t>
            </a:r>
            <a:endParaRPr lang="pt-BR" b="1" dirty="0">
              <a:solidFill>
                <a:srgbClr val="0070C0"/>
              </a:solidFill>
            </a:endParaRP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Importante: </a:t>
            </a:r>
          </a:p>
          <a:p>
            <a:pPr>
              <a:buClrTx/>
              <a:buSzPct val="100000"/>
            </a:pPr>
            <a:r>
              <a:rPr lang="pt-BR" dirty="0">
                <a:solidFill>
                  <a:srgbClr val="FF0000"/>
                </a:solidFill>
              </a:rPr>
              <a:t>Ao </a:t>
            </a:r>
            <a:r>
              <a:rPr lang="pt-BR" dirty="0" smtClean="0">
                <a:solidFill>
                  <a:srgbClr val="FF0000"/>
                </a:solidFill>
              </a:rPr>
              <a:t>escolher a opção errada, </a:t>
            </a:r>
            <a:r>
              <a:rPr lang="pt-BR" dirty="0">
                <a:solidFill>
                  <a:srgbClr val="FF0000"/>
                </a:solidFill>
              </a:rPr>
              <a:t>o jogador perde </a:t>
            </a:r>
            <a:r>
              <a:rPr lang="pt-BR" u="sng" dirty="0" smtClean="0">
                <a:solidFill>
                  <a:srgbClr val="FF0000"/>
                </a:solidFill>
              </a:rPr>
              <a:t>2 pontos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e a </a:t>
            </a:r>
            <a:r>
              <a:rPr lang="pt-BR" u="sng" dirty="0">
                <a:solidFill>
                  <a:srgbClr val="FF0000"/>
                </a:solidFill>
              </a:rPr>
              <a:t>distância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diminui 1*.</a:t>
            </a:r>
          </a:p>
          <a:p>
            <a:pPr>
              <a:buClrTx/>
              <a:buSzPct val="100000"/>
            </a:pP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/>
              <a:t>Em </a:t>
            </a:r>
            <a:r>
              <a:rPr lang="pt-BR" dirty="0"/>
              <a:t>seguida, uma </a:t>
            </a:r>
            <a:r>
              <a:rPr lang="pt-BR" u="sng" dirty="0">
                <a:solidFill>
                  <a:srgbClr val="0070C0"/>
                </a:solidFill>
              </a:rPr>
              <a:t>Carta Dica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sobre o tema do desafio abrirá automaticamente</a:t>
            </a:r>
            <a:r>
              <a:rPr lang="pt-BR" dirty="0" smtClean="0"/>
              <a:t>.</a:t>
            </a:r>
          </a:p>
          <a:p>
            <a:r>
              <a:rPr lang="pt-BR" dirty="0"/>
              <a:t>Ao fechá-la, será iniciado o turno do </a:t>
            </a:r>
            <a:r>
              <a:rPr lang="pt-BR" u="sng" dirty="0">
                <a:solidFill>
                  <a:srgbClr val="0070C0"/>
                </a:solidFill>
              </a:rPr>
              <a:t>peão adversário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995912" y="1484784"/>
            <a:ext cx="14898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3850934" y="184484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Eventos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7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 de Dica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168000" cy="5256237"/>
          </a:xfrm>
        </p:spPr>
        <p:txBody>
          <a:bodyPr>
            <a:noAutofit/>
          </a:bodyPr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Caso </a:t>
            </a:r>
            <a:r>
              <a:rPr lang="pt-BR" dirty="0"/>
              <a:t>o peão do jogador pare </a:t>
            </a:r>
            <a:r>
              <a:rPr lang="pt-BR" dirty="0" smtClean="0"/>
              <a:t>em uma Casa de Dica, ou após responder a um Desafio, </a:t>
            </a:r>
            <a:r>
              <a:rPr lang="pt-BR" dirty="0"/>
              <a:t>o jogo abrirá </a:t>
            </a:r>
            <a:r>
              <a:rPr lang="pt-BR" dirty="0" smtClean="0"/>
              <a:t>uma </a:t>
            </a:r>
            <a:r>
              <a:rPr lang="pt-BR" u="sng" dirty="0" smtClean="0">
                <a:solidFill>
                  <a:srgbClr val="0070C0"/>
                </a:solidFill>
              </a:rPr>
              <a:t>Carta </a:t>
            </a:r>
            <a:r>
              <a:rPr lang="pt-BR" u="sng" dirty="0">
                <a:solidFill>
                  <a:srgbClr val="0070C0"/>
                </a:solidFill>
              </a:rPr>
              <a:t>de </a:t>
            </a:r>
            <a:r>
              <a:rPr lang="pt-BR" u="sng" dirty="0" smtClean="0">
                <a:solidFill>
                  <a:srgbClr val="0070C0"/>
                </a:solidFill>
              </a:rPr>
              <a:t>Dica</a:t>
            </a:r>
            <a:r>
              <a:rPr lang="pt-BR" dirty="0"/>
              <a:t> </a:t>
            </a:r>
            <a:r>
              <a:rPr lang="pt-BR" dirty="0" smtClean="0"/>
              <a:t>pré-determinada.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Ao </a:t>
            </a:r>
            <a:r>
              <a:rPr lang="pt-BR" dirty="0" smtClean="0"/>
              <a:t>todo haverá </a:t>
            </a:r>
            <a:r>
              <a:rPr lang="pt-BR" u="sng" dirty="0" smtClean="0">
                <a:solidFill>
                  <a:srgbClr val="0070C0"/>
                </a:solidFill>
              </a:rPr>
              <a:t>15 Cartas de Dica</a:t>
            </a:r>
            <a:r>
              <a:rPr lang="pt-BR" dirty="0" smtClean="0"/>
              <a:t>, sendo: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u="sng" dirty="0" smtClean="0">
                <a:solidFill>
                  <a:srgbClr val="0070C0"/>
                </a:solidFill>
              </a:rPr>
              <a:t>6 Cartas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- 2 </a:t>
            </a:r>
            <a:r>
              <a:rPr lang="pt-BR" dirty="0"/>
              <a:t>para cada c</a:t>
            </a:r>
            <a:r>
              <a:rPr lang="pt-BR" dirty="0" smtClean="0"/>
              <a:t>ontexto;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u="sng" dirty="0" smtClean="0">
                <a:solidFill>
                  <a:srgbClr val="0070C0"/>
                </a:solidFill>
              </a:rPr>
              <a:t>9 Cartas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- 1 </a:t>
            </a:r>
            <a:r>
              <a:rPr lang="pt-BR" dirty="0"/>
              <a:t>para cada Desafio.</a:t>
            </a:r>
          </a:p>
          <a:p>
            <a:endParaRPr lang="pt-BR" dirty="0"/>
          </a:p>
          <a:p>
            <a:r>
              <a:rPr lang="pt-BR" dirty="0" smtClean="0"/>
              <a:t>Esta </a:t>
            </a:r>
            <a:r>
              <a:rPr lang="pt-BR" dirty="0"/>
              <a:t>carta conterá:</a:t>
            </a:r>
          </a:p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Cor </a:t>
            </a:r>
            <a:r>
              <a:rPr lang="pt-BR" dirty="0"/>
              <a:t>- </a:t>
            </a:r>
            <a:r>
              <a:rPr lang="pt-BR" dirty="0" smtClean="0"/>
              <a:t>da </a:t>
            </a:r>
            <a:r>
              <a:rPr lang="pt-BR" dirty="0"/>
              <a:t>região do tabuleiro </a:t>
            </a:r>
            <a:r>
              <a:rPr lang="pt-BR" dirty="0" smtClean="0"/>
              <a:t>a qual carta pertence;</a:t>
            </a:r>
            <a:endParaRPr lang="pt-BR" b="1" dirty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Í</a:t>
            </a:r>
            <a:r>
              <a:rPr lang="pt-BR" b="1" dirty="0" smtClean="0">
                <a:solidFill>
                  <a:srgbClr val="0070C0"/>
                </a:solidFill>
              </a:rPr>
              <a:t>cone de lâmpada </a:t>
            </a:r>
            <a:r>
              <a:rPr lang="pt-BR" dirty="0"/>
              <a:t>-</a:t>
            </a:r>
            <a:r>
              <a:rPr lang="pt-BR" dirty="0" smtClean="0"/>
              <a:t> similar a Casa de Dica no tabuleiro; </a:t>
            </a:r>
            <a:endParaRPr lang="pt-BR" b="1" dirty="0" smtClean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Título </a:t>
            </a:r>
            <a:r>
              <a:rPr lang="pt-BR" dirty="0" smtClean="0"/>
              <a:t>- “Dica!”;</a:t>
            </a:r>
            <a:endParaRPr lang="pt-BR" dirty="0"/>
          </a:p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Texto de </a:t>
            </a:r>
            <a:r>
              <a:rPr lang="pt-BR" b="1" dirty="0" smtClean="0">
                <a:solidFill>
                  <a:srgbClr val="0070C0"/>
                </a:solidFill>
              </a:rPr>
              <a:t>dica </a:t>
            </a:r>
            <a:r>
              <a:rPr lang="pt-BR" dirty="0"/>
              <a:t>- sobre como lidar com os riscos apresentados no contexto </a:t>
            </a:r>
            <a:r>
              <a:rPr lang="pt-BR" dirty="0" smtClean="0"/>
              <a:t>atual</a:t>
            </a:r>
            <a:r>
              <a:rPr lang="pt-BR" dirty="0"/>
              <a:t>;</a:t>
            </a:r>
          </a:p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Botão “Fechar” </a:t>
            </a:r>
            <a:r>
              <a:rPr lang="pt-BR" dirty="0"/>
              <a:t>- ao clicar, a carta será guardada </a:t>
            </a:r>
            <a:r>
              <a:rPr lang="pt-BR" dirty="0" smtClean="0"/>
              <a:t>em </a:t>
            </a:r>
            <a:r>
              <a:rPr lang="pt-BR" u="sng" dirty="0" smtClean="0">
                <a:solidFill>
                  <a:srgbClr val="0070C0"/>
                </a:solidFill>
              </a:rPr>
              <a:t>Dicas</a:t>
            </a:r>
            <a:r>
              <a:rPr lang="pt-BR" dirty="0" smtClean="0"/>
              <a:t>;</a:t>
            </a:r>
            <a:endParaRPr lang="pt-BR" dirty="0"/>
          </a:p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Botão </a:t>
            </a:r>
            <a:r>
              <a:rPr lang="pt-BR" b="1" dirty="0" smtClean="0">
                <a:solidFill>
                  <a:srgbClr val="0070C0"/>
                </a:solidFill>
              </a:rPr>
              <a:t>“Dicas” </a:t>
            </a:r>
            <a:r>
              <a:rPr lang="pt-BR" dirty="0"/>
              <a:t>- será animado, indicando que o jogador poderá clicar para rever a carta.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3109532" y="241239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563888" y="236300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272551" y="2737842"/>
            <a:ext cx="1426021" cy="1516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186429" y="335701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475656" y="465313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2863486" y="212578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294429" y="241239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Gameplay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 smtClean="0"/>
              <a:t>No começo do jogo, o </a:t>
            </a:r>
            <a:r>
              <a:rPr lang="pt-BR" sz="1600" dirty="0"/>
              <a:t>peão do jogador e o peão adversário estarão posicionados no início do tabuleiro.  O primeiro a jogar será o jogador. </a:t>
            </a:r>
            <a:endParaRPr lang="pt-BR" sz="1600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 smtClean="0"/>
              <a:t>Para </a:t>
            </a:r>
            <a:r>
              <a:rPr lang="pt-BR" sz="1600" dirty="0"/>
              <a:t>isso, ele deverá clicar no dado branco. O número sorteado indicará quantas casas o seu peão avançará no </a:t>
            </a:r>
            <a:r>
              <a:rPr lang="pt-BR" sz="1600" dirty="0" smtClean="0"/>
              <a:t>tabuleiro. Ao </a:t>
            </a:r>
            <a:r>
              <a:rPr lang="pt-BR" sz="1600" dirty="0"/>
              <a:t>parar sobre </a:t>
            </a:r>
            <a:r>
              <a:rPr lang="pt-BR" sz="1600" dirty="0" smtClean="0"/>
              <a:t>uma </a:t>
            </a:r>
            <a:r>
              <a:rPr lang="pt-BR" sz="1600" dirty="0"/>
              <a:t>casa, ocorrerá o evento indicado </a:t>
            </a:r>
            <a:r>
              <a:rPr lang="pt-BR" sz="1600" dirty="0" smtClean="0"/>
              <a:t>nela.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 smtClean="0"/>
              <a:t>Em </a:t>
            </a:r>
            <a:r>
              <a:rPr lang="pt-BR" sz="1600" dirty="0"/>
              <a:t>seguida será a vez do “Fator de Risco”. O </a:t>
            </a:r>
            <a:r>
              <a:rPr lang="pt-BR" sz="1600" dirty="0" smtClean="0"/>
              <a:t>dado </a:t>
            </a:r>
            <a:r>
              <a:rPr lang="pt-BR" sz="1600" dirty="0"/>
              <a:t>vermelho será lançado e o peão adversário avançará o número de casas sorteado. Os eventos indicados no tabuleiro não afetarão o peão </a:t>
            </a:r>
            <a:r>
              <a:rPr lang="pt-BR" sz="1600" dirty="0" smtClean="0"/>
              <a:t>adversário.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 smtClean="0"/>
              <a:t>Dessa </a:t>
            </a:r>
            <a:r>
              <a:rPr lang="pt-BR" sz="1600" dirty="0" smtClean="0"/>
              <a:t>forma, o </a:t>
            </a:r>
            <a:r>
              <a:rPr lang="pt-BR" sz="1600" dirty="0"/>
              <a:t>jogador e o peão adversário deverão revezar os </a:t>
            </a:r>
            <a:r>
              <a:rPr lang="pt-BR" sz="1600" dirty="0" smtClean="0"/>
              <a:t>turnos até o final do jogo</a:t>
            </a:r>
            <a:r>
              <a:rPr lang="pt-BR" sz="1600" dirty="0" smtClean="0"/>
              <a:t>.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 smtClean="0"/>
              <a:t>O </a:t>
            </a:r>
            <a:r>
              <a:rPr lang="pt-BR" sz="1600" dirty="0"/>
              <a:t>jogador vence ao chegar ao fim do tabuleiro, com uma boa reputação</a:t>
            </a:r>
            <a:r>
              <a:rPr lang="pt-BR" sz="1600" dirty="0" smtClean="0"/>
              <a:t>. 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600" dirty="0" smtClean="0"/>
              <a:t>O jogador perde se o “Fator de Risco” alcançar o peão do jogador (game over).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4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Eventos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Sorte e Azar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 de Sorte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024000" cy="5256237"/>
          </a:xfrm>
        </p:spPr>
        <p:txBody>
          <a:bodyPr>
            <a:noAutofit/>
          </a:bodyPr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Caso </a:t>
            </a:r>
            <a:r>
              <a:rPr lang="pt-BR" dirty="0"/>
              <a:t>o peão do jogador pare </a:t>
            </a:r>
            <a:r>
              <a:rPr lang="pt-BR" dirty="0" smtClean="0"/>
              <a:t>em uma Casa </a:t>
            </a:r>
            <a:br>
              <a:rPr lang="pt-BR" dirty="0" smtClean="0"/>
            </a:br>
            <a:r>
              <a:rPr lang="pt-BR" dirty="0" smtClean="0"/>
              <a:t>de </a:t>
            </a:r>
            <a:r>
              <a:rPr lang="pt-BR" dirty="0" smtClean="0"/>
              <a:t>Sorte, </a:t>
            </a:r>
            <a:r>
              <a:rPr lang="pt-BR" dirty="0"/>
              <a:t>o jogo </a:t>
            </a:r>
            <a:r>
              <a:rPr lang="pt-BR" dirty="0" smtClean="0"/>
              <a:t>abrirá </a:t>
            </a:r>
            <a:r>
              <a:rPr lang="pt-BR" dirty="0" smtClean="0"/>
              <a:t>uma </a:t>
            </a:r>
            <a:r>
              <a:rPr lang="pt-BR" u="sng" dirty="0" smtClean="0">
                <a:solidFill>
                  <a:srgbClr val="0070C0"/>
                </a:solidFill>
              </a:rPr>
              <a:t>Carta </a:t>
            </a:r>
            <a:r>
              <a:rPr lang="pt-BR" u="sng" dirty="0">
                <a:solidFill>
                  <a:srgbClr val="0070C0"/>
                </a:solidFill>
              </a:rPr>
              <a:t>de </a:t>
            </a:r>
            <a:r>
              <a:rPr lang="pt-BR" u="sng" dirty="0" smtClean="0">
                <a:solidFill>
                  <a:srgbClr val="0070C0"/>
                </a:solidFill>
              </a:rPr>
              <a:t>Sorte </a:t>
            </a:r>
            <a:r>
              <a:rPr lang="pt-BR" dirty="0" smtClean="0"/>
              <a:t>pré-determinada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SzPct val="100000"/>
            </a:pPr>
            <a:r>
              <a:rPr lang="pt-BR" dirty="0" smtClean="0"/>
              <a:t>Ao </a:t>
            </a:r>
            <a:r>
              <a:rPr lang="pt-BR" dirty="0"/>
              <a:t>todo </a:t>
            </a:r>
            <a:r>
              <a:rPr lang="pt-BR" dirty="0" smtClean="0"/>
              <a:t>haverá </a:t>
            </a:r>
            <a:r>
              <a:rPr lang="pt-BR" u="sng" dirty="0" smtClean="0">
                <a:solidFill>
                  <a:srgbClr val="0070C0"/>
                </a:solidFill>
              </a:rPr>
              <a:t>6 </a:t>
            </a:r>
            <a:r>
              <a:rPr lang="pt-BR" u="sng" dirty="0">
                <a:solidFill>
                  <a:srgbClr val="0070C0"/>
                </a:solidFill>
              </a:rPr>
              <a:t>Cartas de </a:t>
            </a:r>
            <a:r>
              <a:rPr lang="pt-BR" u="sng" dirty="0" smtClean="0">
                <a:solidFill>
                  <a:srgbClr val="0070C0"/>
                </a:solidFill>
              </a:rPr>
              <a:t>Sorte</a:t>
            </a:r>
            <a:r>
              <a:rPr lang="pt-BR" dirty="0" smtClean="0"/>
              <a:t>, sendo 2 </a:t>
            </a:r>
            <a:r>
              <a:rPr lang="pt-BR" dirty="0"/>
              <a:t>para cada </a:t>
            </a:r>
            <a:r>
              <a:rPr lang="pt-BR" dirty="0" smtClean="0"/>
              <a:t>contexto.</a:t>
            </a:r>
          </a:p>
          <a:p>
            <a:endParaRPr lang="pt-BR" dirty="0"/>
          </a:p>
          <a:p>
            <a:r>
              <a:rPr lang="pt-BR" dirty="0"/>
              <a:t>Esta carta conterá: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Cor </a:t>
            </a:r>
            <a:r>
              <a:rPr lang="pt-BR" dirty="0"/>
              <a:t>- da região do </a:t>
            </a:r>
            <a:r>
              <a:rPr lang="pt-BR" dirty="0" smtClean="0"/>
              <a:t>tabuleiro </a:t>
            </a:r>
            <a:r>
              <a:rPr lang="pt-BR" dirty="0"/>
              <a:t>a </a:t>
            </a:r>
            <a:r>
              <a:rPr lang="pt-BR" dirty="0" smtClean="0"/>
              <a:t>qual carta </a:t>
            </a:r>
            <a:r>
              <a:rPr lang="pt-BR" dirty="0"/>
              <a:t>pertence; </a:t>
            </a:r>
            <a:endParaRPr lang="pt-BR" dirty="0" smtClean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Ícone de </a:t>
            </a:r>
            <a:r>
              <a:rPr lang="pt-BR" b="1" dirty="0" smtClean="0">
                <a:solidFill>
                  <a:srgbClr val="0070C0"/>
                </a:solidFill>
              </a:rPr>
              <a:t>trevo </a:t>
            </a:r>
            <a:r>
              <a:rPr lang="pt-BR" dirty="0"/>
              <a:t>- similar a Casa de </a:t>
            </a:r>
            <a:r>
              <a:rPr lang="pt-BR" dirty="0" smtClean="0"/>
              <a:t>Sorte e Azar no </a:t>
            </a:r>
            <a:r>
              <a:rPr lang="pt-BR" dirty="0"/>
              <a:t>tabuleiro; </a:t>
            </a:r>
            <a:endParaRPr lang="pt-BR" b="1" dirty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Título </a:t>
            </a:r>
            <a:r>
              <a:rPr lang="pt-BR" dirty="0"/>
              <a:t>- </a:t>
            </a:r>
            <a:r>
              <a:rPr lang="pt-BR" dirty="0" smtClean="0"/>
              <a:t>“Sorte”;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Texto </a:t>
            </a:r>
            <a:r>
              <a:rPr lang="pt-BR" b="1" dirty="0" smtClean="0">
                <a:solidFill>
                  <a:srgbClr val="0070C0"/>
                </a:solidFill>
              </a:rPr>
              <a:t>de notícia </a:t>
            </a:r>
            <a:r>
              <a:rPr lang="pt-BR" dirty="0"/>
              <a:t>-</a:t>
            </a:r>
            <a:r>
              <a:rPr lang="pt-BR" dirty="0" smtClean="0"/>
              <a:t> positiva sobre a reputação da empresa;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Botão “Fechar” </a:t>
            </a:r>
            <a:r>
              <a:rPr lang="pt-BR" dirty="0"/>
              <a:t>- ao clicar, a carta será guardada em </a:t>
            </a:r>
            <a:r>
              <a:rPr lang="pt-BR" u="sng" dirty="0" smtClean="0">
                <a:solidFill>
                  <a:srgbClr val="0070C0"/>
                </a:solidFill>
              </a:rPr>
              <a:t>Dossiê</a:t>
            </a:r>
            <a:r>
              <a:rPr lang="pt-BR" dirty="0" smtClean="0"/>
              <a:t>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Botão </a:t>
            </a:r>
            <a:r>
              <a:rPr lang="pt-BR" b="1" dirty="0" smtClean="0">
                <a:solidFill>
                  <a:srgbClr val="0070C0"/>
                </a:solidFill>
              </a:rPr>
              <a:t>“Dossiê” </a:t>
            </a:r>
            <a:r>
              <a:rPr lang="pt-BR" dirty="0"/>
              <a:t>- será animado, </a:t>
            </a:r>
            <a:r>
              <a:rPr lang="pt-BR" dirty="0" smtClean="0"/>
              <a:t>para indicar que a carta foi guardada.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Em seguida, ocorrerá um </a:t>
            </a:r>
            <a:r>
              <a:rPr lang="pt-BR" u="sng" dirty="0" smtClean="0">
                <a:solidFill>
                  <a:srgbClr val="0070C0"/>
                </a:solidFill>
              </a:rPr>
              <a:t>feedback visual </a:t>
            </a:r>
            <a:r>
              <a:rPr lang="pt-BR" dirty="0" smtClean="0"/>
              <a:t>e o peão do jogador avançará 1 casa no tabuleiro.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3133181" y="2420281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620154" y="236300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288317" y="2737843"/>
            <a:ext cx="1363345" cy="1411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186429" y="335701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95560" y="465313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2861989" y="214700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236212" y="242816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Sorte – Feedback Visual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Após </a:t>
            </a:r>
            <a:r>
              <a:rPr lang="pt-BR" dirty="0" smtClean="0"/>
              <a:t>fechar uma Carta de Sorte, ocorrerá um </a:t>
            </a:r>
            <a:r>
              <a:rPr lang="pt-BR" u="sng" dirty="0" smtClean="0">
                <a:solidFill>
                  <a:srgbClr val="0070C0"/>
                </a:solidFill>
              </a:rPr>
              <a:t>feedback visual</a:t>
            </a:r>
            <a:r>
              <a:rPr lang="pt-BR" dirty="0" smtClean="0"/>
              <a:t>, da seguinte forma:</a:t>
            </a:r>
            <a:endParaRPr lang="pt-BR" dirty="0"/>
          </a:p>
          <a:p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Texto animado (verde) </a:t>
            </a:r>
            <a:r>
              <a:rPr lang="pt-BR" dirty="0"/>
              <a:t>-</a:t>
            </a:r>
            <a:r>
              <a:rPr lang="pt-BR" dirty="0" smtClean="0"/>
              <a:t> indicando que o peão do jogador avançará 1 casa;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Peão avança </a:t>
            </a:r>
            <a:r>
              <a:rPr lang="pt-BR" dirty="0" smtClean="0"/>
              <a:t>- em seguida, o peão avançará automaticamente;</a:t>
            </a:r>
            <a:endParaRPr lang="pt-BR" dirty="0"/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1763688" y="242088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339752" y="292494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 de Azar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132000" cy="5256237"/>
          </a:xfrm>
        </p:spPr>
        <p:txBody>
          <a:bodyPr>
            <a:noAutofit/>
          </a:bodyPr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Caso </a:t>
            </a:r>
            <a:r>
              <a:rPr lang="pt-BR" dirty="0"/>
              <a:t>o peão do jogador pare em uma </a:t>
            </a:r>
            <a:r>
              <a:rPr lang="pt-BR" dirty="0" smtClean="0"/>
              <a:t>Casa de Azar</a:t>
            </a:r>
            <a:r>
              <a:rPr lang="pt-BR" dirty="0"/>
              <a:t>, o jogo poderá abrir uma </a:t>
            </a:r>
            <a:r>
              <a:rPr lang="pt-BR" u="sng" dirty="0" smtClean="0">
                <a:solidFill>
                  <a:srgbClr val="0070C0"/>
                </a:solidFill>
              </a:rPr>
              <a:t>Carta </a:t>
            </a:r>
            <a:r>
              <a:rPr lang="pt-BR" u="sng" dirty="0">
                <a:solidFill>
                  <a:srgbClr val="0070C0"/>
                </a:solidFill>
              </a:rPr>
              <a:t>de </a:t>
            </a:r>
            <a:r>
              <a:rPr lang="pt-BR" u="sng" dirty="0" smtClean="0">
                <a:solidFill>
                  <a:srgbClr val="0070C0"/>
                </a:solidFill>
              </a:rPr>
              <a:t>Azar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/>
              <a:t>pré-determinada.</a:t>
            </a:r>
          </a:p>
          <a:p>
            <a:pPr>
              <a:buSzPct val="100000"/>
            </a:pPr>
            <a:r>
              <a:rPr lang="pt-BR" dirty="0" smtClean="0"/>
              <a:t>Ao </a:t>
            </a:r>
            <a:r>
              <a:rPr lang="pt-BR" dirty="0"/>
              <a:t>todo haverá </a:t>
            </a:r>
            <a:r>
              <a:rPr lang="pt-BR" u="sng" dirty="0">
                <a:solidFill>
                  <a:srgbClr val="0070C0"/>
                </a:solidFill>
              </a:rPr>
              <a:t>6 Cartas de </a:t>
            </a:r>
            <a:r>
              <a:rPr lang="pt-BR" u="sng" dirty="0" smtClean="0">
                <a:solidFill>
                  <a:srgbClr val="0070C0"/>
                </a:solidFill>
              </a:rPr>
              <a:t>Azar</a:t>
            </a:r>
            <a:r>
              <a:rPr lang="pt-BR" dirty="0" smtClean="0"/>
              <a:t>, </a:t>
            </a:r>
            <a:r>
              <a:rPr lang="pt-BR" dirty="0"/>
              <a:t>sendo 2 para cada contexto.</a:t>
            </a:r>
          </a:p>
          <a:p>
            <a:endParaRPr lang="pt-BR" dirty="0"/>
          </a:p>
          <a:p>
            <a:r>
              <a:rPr lang="pt-BR" dirty="0"/>
              <a:t>Esta carta conterá: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Cor </a:t>
            </a:r>
            <a:r>
              <a:rPr lang="pt-BR" dirty="0"/>
              <a:t>- da região do tabuleiro a qual carta pertence; 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Ícone de trevo </a:t>
            </a:r>
            <a:r>
              <a:rPr lang="pt-BR" dirty="0"/>
              <a:t>- similar a Casa de Sorte e Azar no tabuleiro; </a:t>
            </a:r>
            <a:endParaRPr lang="pt-BR" b="1" dirty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Título </a:t>
            </a:r>
            <a:r>
              <a:rPr lang="pt-BR" dirty="0"/>
              <a:t>- </a:t>
            </a:r>
            <a:r>
              <a:rPr lang="pt-BR" dirty="0" smtClean="0"/>
              <a:t>“Azar”;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Texto de notícia </a:t>
            </a:r>
            <a:r>
              <a:rPr lang="pt-BR" dirty="0"/>
              <a:t>- positiva sobre a reputação da </a:t>
            </a:r>
            <a:r>
              <a:rPr lang="pt-BR" dirty="0"/>
              <a:t>empresa apresentada no contexto;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Botão “Fechar” </a:t>
            </a:r>
            <a:r>
              <a:rPr lang="pt-BR" dirty="0"/>
              <a:t>- ao clicar, a carta será guardada em </a:t>
            </a:r>
            <a:r>
              <a:rPr lang="pt-BR" u="sng" dirty="0">
                <a:solidFill>
                  <a:srgbClr val="0070C0"/>
                </a:solidFill>
              </a:rPr>
              <a:t>Dossiê</a:t>
            </a:r>
            <a:r>
              <a:rPr lang="pt-BR" dirty="0"/>
              <a:t>;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Botão “Dossiê” </a:t>
            </a:r>
            <a:r>
              <a:rPr lang="pt-BR" dirty="0"/>
              <a:t>- será animado, para indicar que a carta foi guardada</a:t>
            </a:r>
            <a:r>
              <a:rPr lang="pt-BR" dirty="0" smtClean="0"/>
              <a:t>.</a:t>
            </a:r>
          </a:p>
          <a:p>
            <a:pPr>
              <a:buClr>
                <a:srgbClr val="0070C0"/>
              </a:buClr>
            </a:pPr>
            <a:endParaRPr lang="pt-BR" dirty="0"/>
          </a:p>
          <a:p>
            <a:r>
              <a:rPr lang="pt-BR" dirty="0"/>
              <a:t>Em seguida, ocorrerá um </a:t>
            </a:r>
            <a:r>
              <a:rPr lang="pt-BR" u="sng" dirty="0">
                <a:solidFill>
                  <a:srgbClr val="0070C0"/>
                </a:solidFill>
              </a:rPr>
              <a:t>feedback visual </a:t>
            </a:r>
            <a:r>
              <a:rPr lang="pt-BR" dirty="0"/>
              <a:t>e o peão do jogador </a:t>
            </a:r>
            <a:r>
              <a:rPr lang="pt-BR" dirty="0" smtClean="0"/>
              <a:t>voltará 1 </a:t>
            </a:r>
            <a:r>
              <a:rPr lang="pt-BR" dirty="0"/>
              <a:t>casa no </a:t>
            </a:r>
            <a:r>
              <a:rPr lang="pt-BR" dirty="0" smtClean="0"/>
              <a:t>tabuleiro.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457200" y="465313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117415" y="238041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620154" y="236300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288317" y="2706310"/>
            <a:ext cx="1363345" cy="1555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186429" y="335701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2861989" y="214700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236212" y="242816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Azar </a:t>
            </a:r>
            <a:r>
              <a:rPr lang="pt-BR" dirty="0"/>
              <a:t>– Feedback Visual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Após </a:t>
            </a:r>
            <a:r>
              <a:rPr lang="pt-BR" dirty="0"/>
              <a:t>fechar uma Carta de </a:t>
            </a:r>
            <a:r>
              <a:rPr lang="pt-BR" dirty="0" smtClean="0"/>
              <a:t>Azar, </a:t>
            </a:r>
            <a:r>
              <a:rPr lang="pt-BR" dirty="0"/>
              <a:t>ocorrerá um </a:t>
            </a:r>
            <a:r>
              <a:rPr lang="pt-BR" u="sng" dirty="0">
                <a:solidFill>
                  <a:srgbClr val="0070C0"/>
                </a:solidFill>
              </a:rPr>
              <a:t>feedback visual</a:t>
            </a:r>
            <a:r>
              <a:rPr lang="pt-BR" dirty="0"/>
              <a:t>, da seguinte forma:</a:t>
            </a:r>
          </a:p>
          <a:p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Texto animado </a:t>
            </a:r>
            <a:r>
              <a:rPr lang="pt-BR" b="1" dirty="0" smtClean="0">
                <a:solidFill>
                  <a:srgbClr val="0070C0"/>
                </a:solidFill>
              </a:rPr>
              <a:t>(vermelho) </a:t>
            </a:r>
            <a:r>
              <a:rPr lang="pt-BR" dirty="0"/>
              <a:t>- indicando que o peão do jogador </a:t>
            </a:r>
            <a:r>
              <a:rPr lang="pt-BR" dirty="0" smtClean="0"/>
              <a:t>voltará 1 </a:t>
            </a:r>
            <a:r>
              <a:rPr lang="pt-BR" dirty="0"/>
              <a:t>casa;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Peão </a:t>
            </a:r>
            <a:r>
              <a:rPr lang="pt-BR" b="1" dirty="0" smtClean="0">
                <a:solidFill>
                  <a:srgbClr val="0070C0"/>
                </a:solidFill>
              </a:rPr>
              <a:t>volta  </a:t>
            </a:r>
            <a:r>
              <a:rPr lang="pt-BR" dirty="0" smtClean="0"/>
              <a:t>- </a:t>
            </a:r>
            <a:r>
              <a:rPr lang="pt-BR" dirty="0"/>
              <a:t>em seguida, o peão </a:t>
            </a:r>
            <a:r>
              <a:rPr lang="pt-BR" dirty="0" smtClean="0"/>
              <a:t>voltará automaticamente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1763688" y="242088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339752" y="292494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Dossiê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de Dossiê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" y="1340768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204000" cy="5256237"/>
          </a:xfrm>
        </p:spPr>
        <p:txBody>
          <a:bodyPr>
            <a:noAutofit/>
          </a:bodyPr>
          <a:lstStyle/>
          <a:p>
            <a:endParaRPr lang="pt-BR" dirty="0" smtClean="0"/>
          </a:p>
          <a:p>
            <a:r>
              <a:rPr lang="pt-BR" dirty="0" smtClean="0"/>
              <a:t>Ao </a:t>
            </a:r>
            <a:r>
              <a:rPr lang="pt-BR" dirty="0"/>
              <a:t>clicar no botão </a:t>
            </a:r>
            <a:r>
              <a:rPr lang="pt-BR" dirty="0" smtClean="0"/>
              <a:t>“Dossiê”, </a:t>
            </a:r>
            <a:r>
              <a:rPr lang="pt-BR" dirty="0"/>
              <a:t>será exibido a</a:t>
            </a:r>
            <a:br>
              <a:rPr lang="pt-BR" dirty="0"/>
            </a:br>
            <a:r>
              <a:rPr lang="pt-BR" b="1" dirty="0">
                <a:solidFill>
                  <a:srgbClr val="0070C0"/>
                </a:solidFill>
              </a:rPr>
              <a:t>Tela de </a:t>
            </a:r>
            <a:r>
              <a:rPr lang="pt-BR" b="1" dirty="0" smtClean="0">
                <a:solidFill>
                  <a:srgbClr val="0070C0"/>
                </a:solidFill>
              </a:rPr>
              <a:t>Dossiê.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Esta </a:t>
            </a:r>
            <a:r>
              <a:rPr lang="pt-BR" dirty="0"/>
              <a:t>tela conterá: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Ícone de arquivo </a:t>
            </a:r>
            <a:r>
              <a:rPr lang="pt-BR" dirty="0" smtClean="0"/>
              <a:t>- similar ao ícone do botão “Dossiê”;</a:t>
            </a:r>
            <a:endParaRPr lang="pt-BR" b="1" dirty="0" smtClean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Título</a:t>
            </a:r>
            <a:r>
              <a:rPr lang="pt-BR" b="1" dirty="0" smtClean="0">
                <a:solidFill>
                  <a:schemeClr val="accent1"/>
                </a:solidFill>
              </a:rPr>
              <a:t> </a:t>
            </a:r>
            <a:r>
              <a:rPr lang="pt-BR" dirty="0"/>
              <a:t>- </a:t>
            </a:r>
            <a:r>
              <a:rPr lang="pt-BR" dirty="0" smtClean="0"/>
              <a:t>“Dossiê”;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Texto de instrução </a:t>
            </a:r>
            <a:r>
              <a:rPr lang="pt-BR" dirty="0" smtClean="0"/>
              <a:t>- “Clique na informação que desejar ler.”; </a:t>
            </a:r>
            <a:r>
              <a:rPr lang="pt-BR" b="1" dirty="0" smtClean="0">
                <a:solidFill>
                  <a:srgbClr val="0070C0"/>
                </a:solidFill>
              </a:rPr>
              <a:t> 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Baralho de Cartas </a:t>
            </a:r>
            <a:r>
              <a:rPr lang="pt-BR" dirty="0" smtClean="0"/>
              <a:t>-</a:t>
            </a:r>
            <a:r>
              <a:rPr lang="pt-BR" dirty="0" smtClean="0"/>
              <a:t> exibirá as cartas de Contexto, Sorte e Azar coletadas, organizadas por cor e em um </a:t>
            </a:r>
            <a:r>
              <a:rPr lang="pt-BR" u="sng" dirty="0" smtClean="0">
                <a:solidFill>
                  <a:srgbClr val="0070C0"/>
                </a:solidFill>
              </a:rPr>
              <a:t>tamanho reduzido</a:t>
            </a:r>
            <a:r>
              <a:rPr lang="pt-BR" dirty="0" smtClean="0"/>
              <a:t>.</a:t>
            </a:r>
          </a:p>
          <a:p>
            <a:pPr marL="177800">
              <a:buClr>
                <a:srgbClr val="0070C0"/>
              </a:buClr>
              <a:buSzPct val="100000"/>
            </a:pPr>
            <a:r>
              <a:rPr lang="pt-BR" dirty="0" smtClean="0"/>
              <a:t>Ao clicar em uma carta, ela será </a:t>
            </a:r>
            <a:r>
              <a:rPr lang="pt-BR" u="sng" dirty="0" smtClean="0">
                <a:solidFill>
                  <a:srgbClr val="0070C0"/>
                </a:solidFill>
              </a:rPr>
              <a:t>destacada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no baralho e exibida </a:t>
            </a:r>
            <a:r>
              <a:rPr lang="pt-BR" dirty="0" smtClean="0"/>
              <a:t>em </a:t>
            </a:r>
            <a:r>
              <a:rPr lang="pt-BR" u="sng" dirty="0">
                <a:solidFill>
                  <a:srgbClr val="0070C0"/>
                </a:solidFill>
              </a:rPr>
              <a:t>c</a:t>
            </a:r>
            <a:r>
              <a:rPr lang="pt-BR" u="sng" dirty="0" smtClean="0">
                <a:solidFill>
                  <a:srgbClr val="0070C0"/>
                </a:solidFill>
              </a:rPr>
              <a:t>arta selecionada</a:t>
            </a:r>
            <a:r>
              <a:rPr lang="pt-BR" dirty="0" smtClean="0"/>
              <a:t>;</a:t>
            </a:r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5"/>
            </a:pPr>
            <a:r>
              <a:rPr lang="pt-BR" b="1" dirty="0" smtClean="0">
                <a:solidFill>
                  <a:srgbClr val="0070C0"/>
                </a:solidFill>
              </a:rPr>
              <a:t>Carta selecionada </a:t>
            </a:r>
            <a:r>
              <a:rPr lang="pt-BR" dirty="0" smtClean="0"/>
              <a:t>- será exibida completa e no tamanho normal;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 startAt="5"/>
            </a:pPr>
            <a:r>
              <a:rPr lang="pt-BR" b="1" dirty="0" smtClean="0">
                <a:solidFill>
                  <a:srgbClr val="0070C0"/>
                </a:solidFill>
              </a:rPr>
              <a:t>Botão </a:t>
            </a:r>
            <a:r>
              <a:rPr lang="pt-BR" b="1" dirty="0" smtClean="0">
                <a:solidFill>
                  <a:srgbClr val="0070C0"/>
                </a:solidFill>
              </a:rPr>
              <a:t>“Fechar” </a:t>
            </a:r>
            <a:r>
              <a:rPr lang="pt-BR" dirty="0" smtClean="0"/>
              <a:t>- </a:t>
            </a:r>
            <a:r>
              <a:rPr lang="pt-BR" dirty="0" smtClean="0"/>
              <a:t>ao clicar, </a:t>
            </a:r>
            <a:r>
              <a:rPr lang="pt-BR" dirty="0" smtClean="0"/>
              <a:t>a Tela de Doss</a:t>
            </a:r>
            <a:r>
              <a:rPr lang="pt-BR" dirty="0" smtClean="0"/>
              <a:t>iê</a:t>
            </a:r>
            <a:r>
              <a:rPr lang="pt-BR" dirty="0" smtClean="0"/>
              <a:t> será fechada.</a:t>
            </a:r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683568" y="202435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655208" y="204309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89406" y="197108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186664" y="407611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85891" y="2420889"/>
            <a:ext cx="2065256" cy="1655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845340" y="306896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341313" y="2277377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6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de Dicas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" y="1340768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024000" cy="5256237"/>
          </a:xfrm>
        </p:spPr>
        <p:txBody>
          <a:bodyPr/>
          <a:lstStyle/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endParaRPr lang="pt-BR" dirty="0" smtClean="0"/>
          </a:p>
          <a:p>
            <a:r>
              <a:rPr lang="pt-BR" dirty="0"/>
              <a:t>Ao clicar no botão </a:t>
            </a:r>
            <a:r>
              <a:rPr lang="pt-BR" dirty="0" smtClean="0"/>
              <a:t>“Dicas”, </a:t>
            </a:r>
            <a:r>
              <a:rPr lang="pt-BR" dirty="0"/>
              <a:t>será exibido a</a:t>
            </a:r>
            <a:br>
              <a:rPr lang="pt-BR" dirty="0"/>
            </a:br>
            <a:r>
              <a:rPr lang="pt-BR" b="1" dirty="0">
                <a:solidFill>
                  <a:srgbClr val="0070C0"/>
                </a:solidFill>
              </a:rPr>
              <a:t>Tela de </a:t>
            </a:r>
            <a:r>
              <a:rPr lang="pt-BR" b="1" dirty="0" smtClean="0">
                <a:solidFill>
                  <a:srgbClr val="0070C0"/>
                </a:solidFill>
              </a:rPr>
              <a:t>Dicas.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Esta tela conterá: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Ícone de </a:t>
            </a:r>
            <a:r>
              <a:rPr lang="pt-BR" b="1" dirty="0" smtClean="0">
                <a:solidFill>
                  <a:srgbClr val="0070C0"/>
                </a:solidFill>
              </a:rPr>
              <a:t>lâmpada </a:t>
            </a:r>
            <a:r>
              <a:rPr lang="pt-BR" dirty="0" smtClean="0"/>
              <a:t>- </a:t>
            </a:r>
            <a:r>
              <a:rPr lang="pt-BR" dirty="0"/>
              <a:t>similar ao ícone do botão </a:t>
            </a:r>
            <a:r>
              <a:rPr lang="pt-BR" dirty="0" smtClean="0"/>
              <a:t>“Dicas”;</a:t>
            </a:r>
            <a:endParaRPr lang="pt-BR" b="1" dirty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Título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dirty="0"/>
              <a:t>- </a:t>
            </a:r>
            <a:r>
              <a:rPr lang="pt-BR" dirty="0" smtClean="0"/>
              <a:t>“Dicas”;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Texto de instrução </a:t>
            </a:r>
            <a:r>
              <a:rPr lang="pt-BR" dirty="0"/>
              <a:t>- “Clique na </a:t>
            </a:r>
            <a:r>
              <a:rPr lang="pt-BR" dirty="0" smtClean="0"/>
              <a:t>dica que </a:t>
            </a:r>
            <a:r>
              <a:rPr lang="pt-BR" dirty="0"/>
              <a:t>desejar ler.”; </a:t>
            </a:r>
            <a:r>
              <a:rPr lang="pt-BR" b="1" dirty="0">
                <a:solidFill>
                  <a:srgbClr val="0070C0"/>
                </a:solidFill>
              </a:rPr>
              <a:t> 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Baralho de Cartas </a:t>
            </a:r>
            <a:r>
              <a:rPr lang="pt-BR" dirty="0"/>
              <a:t>- exibirá as </a:t>
            </a:r>
            <a:r>
              <a:rPr lang="pt-BR" dirty="0" smtClean="0"/>
              <a:t>Cartas </a:t>
            </a:r>
            <a:r>
              <a:rPr lang="pt-BR" dirty="0"/>
              <a:t>de </a:t>
            </a:r>
            <a:r>
              <a:rPr lang="pt-BR" dirty="0" smtClean="0"/>
              <a:t>Dicas coletadas</a:t>
            </a:r>
            <a:r>
              <a:rPr lang="pt-BR" dirty="0"/>
              <a:t>, organizadas por cor e em um </a:t>
            </a:r>
            <a:r>
              <a:rPr lang="pt-BR" u="sng" dirty="0">
                <a:solidFill>
                  <a:srgbClr val="0070C0"/>
                </a:solidFill>
              </a:rPr>
              <a:t>tamanho reduzido</a:t>
            </a:r>
            <a:r>
              <a:rPr lang="pt-BR" dirty="0"/>
              <a:t>.</a:t>
            </a:r>
          </a:p>
          <a:p>
            <a:pPr marL="177800">
              <a:buClr>
                <a:srgbClr val="0070C0"/>
              </a:buClr>
              <a:buSzPct val="100000"/>
            </a:pPr>
            <a:r>
              <a:rPr lang="pt-BR" dirty="0"/>
              <a:t>Ao clicar em uma carta, ela será </a:t>
            </a:r>
            <a:r>
              <a:rPr lang="pt-BR" u="sng" dirty="0">
                <a:solidFill>
                  <a:srgbClr val="0070C0"/>
                </a:solidFill>
              </a:rPr>
              <a:t>destacada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no baralho e exibida em </a:t>
            </a:r>
            <a:r>
              <a:rPr lang="pt-BR" u="sng" dirty="0">
                <a:solidFill>
                  <a:srgbClr val="0070C0"/>
                </a:solidFill>
              </a:rPr>
              <a:t>carta selecionada</a:t>
            </a:r>
            <a:r>
              <a:rPr lang="pt-BR" dirty="0"/>
              <a:t>;</a:t>
            </a:r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5"/>
            </a:pPr>
            <a:r>
              <a:rPr lang="pt-BR" b="1" dirty="0">
                <a:solidFill>
                  <a:srgbClr val="0070C0"/>
                </a:solidFill>
              </a:rPr>
              <a:t>Carta selecionada </a:t>
            </a:r>
            <a:r>
              <a:rPr lang="pt-BR" dirty="0"/>
              <a:t>- será exibida completa e no tamanho normal;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 startAt="5"/>
            </a:pPr>
            <a:r>
              <a:rPr lang="pt-BR" b="1" dirty="0">
                <a:solidFill>
                  <a:srgbClr val="0070C0"/>
                </a:solidFill>
              </a:rPr>
              <a:t>Botão “Fechar” </a:t>
            </a:r>
            <a:r>
              <a:rPr lang="pt-BR" dirty="0"/>
              <a:t>- ao clicar, a Tela de </a:t>
            </a:r>
            <a:r>
              <a:rPr lang="pt-BR" dirty="0" smtClean="0"/>
              <a:t>Dicas será </a:t>
            </a:r>
            <a:r>
              <a:rPr lang="pt-BR" dirty="0"/>
              <a:t>fechada.</a:t>
            </a:r>
          </a:p>
          <a:p>
            <a:pPr>
              <a:buClr>
                <a:srgbClr val="0070C0"/>
              </a:buClr>
            </a:pPr>
            <a:endParaRPr lang="pt-BR" dirty="0" smtClean="0"/>
          </a:p>
          <a:p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683568" y="202435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655208" y="204309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689406" y="197108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186664" y="407611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985891" y="2420889"/>
            <a:ext cx="2065256" cy="1655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845340" y="306896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3341313" y="2277377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Ajuda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1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Regras Principais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989606"/>
            <a:ext cx="8229600" cy="5256584"/>
          </a:xfrm>
        </p:spPr>
        <p:txBody>
          <a:bodyPr anchor="t">
            <a:noAutofit/>
          </a:bodyPr>
          <a:lstStyle/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pt-BR" sz="1400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400" dirty="0" smtClean="0">
                <a:solidFill>
                  <a:srgbClr val="FF0000"/>
                </a:solidFill>
              </a:rPr>
              <a:t>No início do jogo, o jogador terá </a:t>
            </a:r>
            <a:r>
              <a:rPr lang="pt-BR" sz="1400" u="sng" dirty="0" smtClean="0">
                <a:solidFill>
                  <a:srgbClr val="FF0000"/>
                </a:solidFill>
              </a:rPr>
              <a:t>18 pontos </a:t>
            </a:r>
            <a:r>
              <a:rPr lang="pt-BR" sz="1400" dirty="0" smtClean="0">
                <a:solidFill>
                  <a:srgbClr val="FF0000"/>
                </a:solidFill>
              </a:rPr>
              <a:t>e o peão adversário manterá </a:t>
            </a:r>
            <a:r>
              <a:rPr lang="pt-BR" sz="1400" u="sng" dirty="0" smtClean="0">
                <a:solidFill>
                  <a:srgbClr val="FF0000"/>
                </a:solidFill>
              </a:rPr>
              <a:t>1 casa de </a:t>
            </a:r>
            <a:r>
              <a:rPr lang="pt-BR" sz="1400" u="sng" dirty="0">
                <a:solidFill>
                  <a:srgbClr val="FF0000"/>
                </a:solidFill>
              </a:rPr>
              <a:t>d</a:t>
            </a:r>
            <a:r>
              <a:rPr lang="pt-BR" sz="1400" u="sng" dirty="0" smtClean="0">
                <a:solidFill>
                  <a:srgbClr val="FF0000"/>
                </a:solidFill>
              </a:rPr>
              <a:t>istância</a:t>
            </a:r>
            <a:r>
              <a:rPr lang="pt-BR" sz="1400" dirty="0" smtClean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1400" dirty="0" smtClean="0">
                <a:solidFill>
                  <a:srgbClr val="FF0000"/>
                </a:solidFill>
              </a:rPr>
              <a:t>Ao responder um desafio, esses valores poderão mudar da seguinte forma:</a:t>
            </a:r>
          </a:p>
          <a:p>
            <a:pPr marL="731520" lvl="1" indent="-285750">
              <a:spcBef>
                <a:spcPts val="1800"/>
              </a:spcBef>
              <a:buClr>
                <a:schemeClr val="accent1"/>
              </a:buClr>
              <a:buSzPct val="100000"/>
            </a:pPr>
            <a:r>
              <a:rPr lang="pt-BR" sz="1400" u="sng" dirty="0" smtClean="0">
                <a:solidFill>
                  <a:srgbClr val="FF0000"/>
                </a:solidFill>
              </a:rPr>
              <a:t>Acerto</a:t>
            </a:r>
            <a:endParaRPr lang="pt-BR" sz="1400" u="sng" dirty="0">
              <a:solidFill>
                <a:srgbClr val="FF0000"/>
              </a:solidFill>
            </a:endParaRPr>
          </a:p>
          <a:p>
            <a:pPr marL="1051560" lvl="2" indent="-28575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0000"/>
                </a:solidFill>
              </a:rPr>
              <a:t>O</a:t>
            </a:r>
            <a:r>
              <a:rPr lang="pt-BR" sz="1400" dirty="0" smtClean="0">
                <a:solidFill>
                  <a:srgbClr val="FF0000"/>
                </a:solidFill>
              </a:rPr>
              <a:t> jogador não perde pontos;</a:t>
            </a:r>
          </a:p>
          <a:p>
            <a:pPr marL="1051560" lvl="2" indent="-28575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FF0000"/>
                </a:solidFill>
              </a:rPr>
              <a:t>A distância aumenta +1. </a:t>
            </a:r>
          </a:p>
          <a:p>
            <a:pPr marL="731520" lvl="1" indent="-285750"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pt-BR" sz="1400" u="sng" dirty="0">
                <a:solidFill>
                  <a:srgbClr val="FF0000"/>
                </a:solidFill>
              </a:rPr>
              <a:t>Mediana</a:t>
            </a:r>
          </a:p>
          <a:p>
            <a:pPr marL="1051560" lvl="2" indent="-28575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0000"/>
                </a:solidFill>
              </a:rPr>
              <a:t>O jogador </a:t>
            </a:r>
            <a:r>
              <a:rPr lang="pt-BR" sz="1400" dirty="0" smtClean="0">
                <a:solidFill>
                  <a:srgbClr val="FF0000"/>
                </a:solidFill>
              </a:rPr>
              <a:t>perde 1 ponto;</a:t>
            </a:r>
            <a:endParaRPr lang="pt-BR" sz="1400" dirty="0">
              <a:solidFill>
                <a:srgbClr val="FF0000"/>
              </a:solidFill>
            </a:endParaRPr>
          </a:p>
          <a:p>
            <a:pPr marL="1051560" lvl="2" indent="-28575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0000"/>
                </a:solidFill>
              </a:rPr>
              <a:t>A distância </a:t>
            </a:r>
            <a:r>
              <a:rPr lang="pt-BR" sz="1400" dirty="0" smtClean="0">
                <a:solidFill>
                  <a:srgbClr val="FF0000"/>
                </a:solidFill>
              </a:rPr>
              <a:t>não é alterada.</a:t>
            </a:r>
            <a:endParaRPr lang="pt-BR" sz="1400" dirty="0">
              <a:solidFill>
                <a:srgbClr val="FF0000"/>
              </a:solidFill>
            </a:endParaRPr>
          </a:p>
          <a:p>
            <a:pPr marL="731520" lvl="1" indent="-285750"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pt-BR" sz="1400" u="sng" dirty="0">
                <a:solidFill>
                  <a:srgbClr val="FF0000"/>
                </a:solidFill>
              </a:rPr>
              <a:t>Erro</a:t>
            </a:r>
            <a:endParaRPr lang="pt-BR" sz="1400" u="sng" dirty="0">
              <a:solidFill>
                <a:srgbClr val="FF0000"/>
              </a:solidFill>
            </a:endParaRPr>
          </a:p>
          <a:p>
            <a:pPr marL="1051560" lvl="2" indent="-28575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0000"/>
                </a:solidFill>
              </a:rPr>
              <a:t>O jogador </a:t>
            </a:r>
            <a:r>
              <a:rPr lang="pt-BR" sz="1400" dirty="0" smtClean="0">
                <a:solidFill>
                  <a:srgbClr val="FF0000"/>
                </a:solidFill>
              </a:rPr>
              <a:t>perde 2 </a:t>
            </a:r>
            <a:r>
              <a:rPr lang="pt-BR" sz="1400" dirty="0">
                <a:solidFill>
                  <a:srgbClr val="FF0000"/>
                </a:solidFill>
              </a:rPr>
              <a:t>pontos;</a:t>
            </a:r>
          </a:p>
          <a:p>
            <a:pPr marL="1051560" lvl="2" indent="-28575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0000"/>
                </a:solidFill>
              </a:rPr>
              <a:t>A distância </a:t>
            </a:r>
            <a:r>
              <a:rPr lang="pt-BR" sz="1400" dirty="0" smtClean="0">
                <a:solidFill>
                  <a:srgbClr val="FF0000"/>
                </a:solidFill>
              </a:rPr>
              <a:t>diminui 1*.</a:t>
            </a:r>
          </a:p>
          <a:p>
            <a:pPr marL="285750" lvl="2" indent="-285750"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pt-BR" sz="1400" dirty="0" smtClean="0">
                <a:solidFill>
                  <a:srgbClr val="FF0000"/>
                </a:solidFill>
              </a:rPr>
              <a:t>*Durante o jogo a distância </a:t>
            </a:r>
            <a:r>
              <a:rPr lang="pt-BR" sz="1400" u="sng" dirty="0" smtClean="0">
                <a:solidFill>
                  <a:srgbClr val="FF0000"/>
                </a:solidFill>
              </a:rPr>
              <a:t>não</a:t>
            </a:r>
            <a:r>
              <a:rPr lang="pt-BR" sz="1400" dirty="0" smtClean="0">
                <a:solidFill>
                  <a:srgbClr val="FF0000"/>
                </a:solidFill>
              </a:rPr>
              <a:t> poderá ficar </a:t>
            </a:r>
            <a:r>
              <a:rPr lang="pt-BR" sz="1400" u="sng" dirty="0" smtClean="0">
                <a:solidFill>
                  <a:srgbClr val="FF0000"/>
                </a:solidFill>
              </a:rPr>
              <a:t>menor que 1</a:t>
            </a:r>
            <a:r>
              <a:rPr lang="pt-BR" sz="1400" dirty="0" smtClean="0">
                <a:solidFill>
                  <a:srgbClr val="FF0000"/>
                </a:solidFill>
              </a:rPr>
              <a:t>. </a:t>
            </a:r>
          </a:p>
          <a:p>
            <a:pPr marL="285750" lvl="2" indent="-285750"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pt-BR" sz="1400" dirty="0" smtClean="0">
                <a:solidFill>
                  <a:srgbClr val="FF0000"/>
                </a:solidFill>
              </a:rPr>
              <a:t>Caso o jogador fique com </a:t>
            </a:r>
            <a:r>
              <a:rPr lang="pt-BR" sz="1400" u="sng" dirty="0" smtClean="0">
                <a:solidFill>
                  <a:srgbClr val="FF0000"/>
                </a:solidFill>
              </a:rPr>
              <a:t>menos de 9 pontos</a:t>
            </a:r>
            <a:r>
              <a:rPr lang="pt-BR" sz="1400" dirty="0" smtClean="0">
                <a:solidFill>
                  <a:srgbClr val="FF0000"/>
                </a:solidFill>
              </a:rPr>
              <a:t>, a distância será </a:t>
            </a:r>
            <a:r>
              <a:rPr lang="pt-BR" sz="1400" u="sng" dirty="0" smtClean="0">
                <a:solidFill>
                  <a:srgbClr val="FF0000"/>
                </a:solidFill>
              </a:rPr>
              <a:t>zerada</a:t>
            </a:r>
            <a:r>
              <a:rPr lang="pt-BR" sz="1400" dirty="0" smtClean="0">
                <a:solidFill>
                  <a:srgbClr val="FF0000"/>
                </a:solidFill>
              </a:rPr>
              <a:t> e ocorrerá o </a:t>
            </a:r>
            <a:r>
              <a:rPr lang="pt-BR" sz="1400" u="sng" dirty="0" smtClean="0">
                <a:solidFill>
                  <a:srgbClr val="FF0000"/>
                </a:solidFill>
              </a:rPr>
              <a:t>game over</a:t>
            </a:r>
            <a:r>
              <a:rPr lang="pt-BR" sz="1400" dirty="0" smtClean="0">
                <a:solidFill>
                  <a:srgbClr val="FF0000"/>
                </a:solidFill>
              </a:rPr>
              <a:t>.</a:t>
            </a:r>
            <a:endParaRPr lang="pt-B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de Ajuda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" y="1340768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132000" cy="5256237"/>
          </a:xfrm>
        </p:spPr>
        <p:txBody>
          <a:bodyPr>
            <a:noAutofit/>
          </a:bodyPr>
          <a:lstStyle/>
          <a:p>
            <a:endParaRPr lang="pt-BR" dirty="0" smtClean="0"/>
          </a:p>
          <a:p>
            <a:r>
              <a:rPr lang="pt-BR" dirty="0" smtClean="0"/>
              <a:t>Ao </a:t>
            </a:r>
            <a:r>
              <a:rPr lang="pt-BR" dirty="0"/>
              <a:t>clicar no botão </a:t>
            </a:r>
            <a:r>
              <a:rPr lang="pt-BR" dirty="0" smtClean="0"/>
              <a:t>“Ajuda”, </a:t>
            </a:r>
            <a:r>
              <a:rPr lang="pt-BR" dirty="0"/>
              <a:t>será exibido </a:t>
            </a:r>
            <a:r>
              <a:rPr lang="pt-BR" dirty="0" smtClean="0"/>
              <a:t>a</a:t>
            </a:r>
            <a:br>
              <a:rPr lang="pt-BR" dirty="0" smtClean="0"/>
            </a:br>
            <a:r>
              <a:rPr lang="pt-BR" b="1" dirty="0" smtClean="0">
                <a:solidFill>
                  <a:srgbClr val="0070C0"/>
                </a:solidFill>
              </a:rPr>
              <a:t>Tela de Ajuda.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Esta tela conterá: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Í</a:t>
            </a:r>
            <a:r>
              <a:rPr lang="pt-BR" b="1" dirty="0" smtClean="0">
                <a:solidFill>
                  <a:srgbClr val="0070C0"/>
                </a:solidFill>
              </a:rPr>
              <a:t>cone de Interrogação </a:t>
            </a:r>
            <a:r>
              <a:rPr lang="pt-BR" dirty="0" smtClean="0"/>
              <a:t>- similar ao botão “Ajuda”;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Título</a:t>
            </a:r>
            <a:r>
              <a:rPr lang="pt-BR" b="1" dirty="0" smtClean="0">
                <a:solidFill>
                  <a:schemeClr val="accent1"/>
                </a:solidFill>
              </a:rPr>
              <a:t> </a:t>
            </a:r>
            <a:r>
              <a:rPr lang="pt-BR" dirty="0"/>
              <a:t>- </a:t>
            </a:r>
            <a:r>
              <a:rPr lang="pt-BR" dirty="0" smtClean="0"/>
              <a:t>“Ajuda”;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>
                <a:solidFill>
                  <a:srgbClr val="0070C0"/>
                </a:solidFill>
              </a:rPr>
              <a:t>Lista de tópicos </a:t>
            </a:r>
            <a:r>
              <a:rPr lang="pt-BR" dirty="0"/>
              <a:t>- </a:t>
            </a:r>
            <a:r>
              <a:rPr lang="pt-BR" dirty="0" smtClean="0"/>
              <a:t>exibirá </a:t>
            </a:r>
            <a:r>
              <a:rPr lang="pt-BR" dirty="0"/>
              <a:t>o título do tópico.</a:t>
            </a:r>
          </a:p>
          <a:p>
            <a:pPr marL="180975">
              <a:buClr>
                <a:srgbClr val="0070C0"/>
              </a:buClr>
            </a:pPr>
            <a:r>
              <a:rPr lang="pt-BR" dirty="0"/>
              <a:t>Ao clicar em um tópico, ele se destacará e seu conteúdo será exibido à direita;</a:t>
            </a:r>
          </a:p>
          <a:p>
            <a:pPr marL="180975">
              <a:buClr>
                <a:srgbClr val="0070C0"/>
              </a:buClr>
            </a:pPr>
            <a:r>
              <a:rPr lang="pt-BR" dirty="0"/>
              <a:t>Caso seja necessário, essa lista deverá exibir uma </a:t>
            </a:r>
            <a:r>
              <a:rPr lang="pt-BR" u="sng" dirty="0">
                <a:solidFill>
                  <a:srgbClr val="0070C0"/>
                </a:solidFill>
              </a:rPr>
              <a:t>barra de </a:t>
            </a:r>
            <a:r>
              <a:rPr lang="pt-BR" u="sng" dirty="0" smtClean="0">
                <a:solidFill>
                  <a:srgbClr val="0070C0"/>
                </a:solidFill>
              </a:rPr>
              <a:t>rolagem</a:t>
            </a:r>
            <a:r>
              <a:rPr lang="pt-BR" dirty="0" smtClean="0"/>
              <a:t>; </a:t>
            </a:r>
            <a:endParaRPr lang="pt-BR" dirty="0"/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4"/>
            </a:pPr>
            <a:r>
              <a:rPr lang="pt-BR" b="1" dirty="0">
                <a:solidFill>
                  <a:srgbClr val="0070C0"/>
                </a:solidFill>
              </a:rPr>
              <a:t>Conteúdo </a:t>
            </a:r>
            <a:r>
              <a:rPr lang="pt-BR" dirty="0"/>
              <a:t>- exibirá o conteúdo do tópico selecionado, incluindo texto e </a:t>
            </a:r>
            <a:r>
              <a:rPr lang="pt-BR" u="sng" dirty="0">
                <a:solidFill>
                  <a:srgbClr val="0070C0"/>
                </a:solidFill>
              </a:rPr>
              <a:t>imagens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intercalados.</a:t>
            </a:r>
          </a:p>
          <a:p>
            <a:pPr marL="180975">
              <a:buClr>
                <a:srgbClr val="0070C0"/>
              </a:buClr>
            </a:pPr>
            <a:r>
              <a:rPr lang="pt-BR" dirty="0"/>
              <a:t>Caso seja necessário, o conteúdo deverá exibir uma </a:t>
            </a:r>
            <a:r>
              <a:rPr lang="pt-BR" u="sng" dirty="0">
                <a:solidFill>
                  <a:srgbClr val="0070C0"/>
                </a:solidFill>
              </a:rPr>
              <a:t>barra de </a:t>
            </a:r>
            <a:r>
              <a:rPr lang="pt-BR" u="sng" dirty="0" smtClean="0">
                <a:solidFill>
                  <a:srgbClr val="0070C0"/>
                </a:solidFill>
              </a:rPr>
              <a:t>rolagem</a:t>
            </a:r>
            <a:r>
              <a:rPr lang="pt-BR" dirty="0" smtClean="0"/>
              <a:t>; </a:t>
            </a:r>
            <a:endParaRPr lang="pt-BR" dirty="0"/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5"/>
            </a:pPr>
            <a:r>
              <a:rPr lang="pt-BR" b="1" dirty="0">
                <a:solidFill>
                  <a:srgbClr val="0070C0"/>
                </a:solidFill>
              </a:rPr>
              <a:t>Botão “Fechar” </a:t>
            </a:r>
            <a:r>
              <a:rPr lang="pt-BR" dirty="0"/>
              <a:t>- ao clicar, </a:t>
            </a:r>
            <a:r>
              <a:rPr lang="pt-BR" dirty="0" smtClean="0"/>
              <a:t>a Tela </a:t>
            </a:r>
            <a:r>
              <a:rPr lang="pt-BR" dirty="0" err="1" smtClean="0"/>
              <a:t>Auda</a:t>
            </a:r>
            <a:r>
              <a:rPr lang="pt-BR" dirty="0" smtClean="0"/>
              <a:t> será </a:t>
            </a:r>
            <a:r>
              <a:rPr lang="pt-BR" dirty="0"/>
              <a:t>fechado e o jogo seguirá.</a:t>
            </a:r>
          </a:p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683568" y="202435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646306" y="202435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89382" y="196074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12525" y="2358742"/>
            <a:ext cx="1543251" cy="1934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99568" y="309387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692348" y="249289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7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de Ajuda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Segue abaixo alguns exemplos de perguntas que deverão constar na Tela de Ajuda: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95097"/>
              </p:ext>
            </p:extLst>
          </p:nvPr>
        </p:nvGraphicFramePr>
        <p:xfrm>
          <a:off x="539552" y="1574800"/>
          <a:ext cx="7992888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92888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Lista de Perguntas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200" b="0" dirty="0" smtClean="0">
                          <a:latin typeface="Calibri" panose="020F0502020204030204" pitchFamily="34" charset="0"/>
                        </a:rPr>
                        <a:t>Qual é o objetivo do jogo?</a:t>
                      </a:r>
                      <a:endParaRPr lang="pt-BR" sz="12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200" b="0" dirty="0" smtClean="0">
                          <a:latin typeface="Calibri" panose="020F0502020204030204" pitchFamily="34" charset="0"/>
                        </a:rPr>
                        <a:t>Quais são os indicadores do jogo?</a:t>
                      </a:r>
                      <a:endParaRPr lang="pt-BR" sz="12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200" b="0" dirty="0" smtClean="0">
                          <a:latin typeface="Calibri" panose="020F0502020204030204" pitchFamily="34" charset="0"/>
                        </a:rPr>
                        <a:t>Quais são as casas do tabuleiro?</a:t>
                      </a:r>
                      <a:endParaRPr lang="pt-BR" sz="12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200" b="0" dirty="0" smtClean="0">
                          <a:latin typeface="Calibri" panose="020F0502020204030204" pitchFamily="34" charset="0"/>
                        </a:rPr>
                        <a:t> O que é a Carta de Contexto?</a:t>
                      </a:r>
                      <a:endParaRPr lang="pt-BR" sz="12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200" b="0" dirty="0" smtClean="0">
                          <a:latin typeface="Calibri" panose="020F0502020204030204" pitchFamily="34" charset="0"/>
                        </a:rPr>
                        <a:t>O que é a Carta de Dica?</a:t>
                      </a:r>
                      <a:endParaRPr lang="pt-BR" sz="12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O que são as Cartas de Sorte e Azar?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O que é a Carta de Desafio?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200" smtClean="0">
                          <a:latin typeface="Calibri" panose="020F0502020204030204" pitchFamily="34" charset="0"/>
                        </a:rPr>
                        <a:t>Quando o peão adversário avança?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10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2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Animação de Vitória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4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Animação de Vitória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1" y="1340768"/>
            <a:ext cx="5020777" cy="3771429"/>
          </a:xfrm>
          <a:ln>
            <a:noFill/>
          </a:ln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Ao </a:t>
            </a:r>
            <a:r>
              <a:rPr lang="pt-BR" dirty="0"/>
              <a:t>chegar ao fim do </a:t>
            </a:r>
            <a:r>
              <a:rPr lang="pt-BR" dirty="0" smtClean="0"/>
              <a:t>tabuleiro, </a:t>
            </a:r>
            <a:r>
              <a:rPr lang="pt-BR" dirty="0"/>
              <a:t>o jogador </a:t>
            </a:r>
            <a:r>
              <a:rPr lang="pt-BR" u="sng" dirty="0">
                <a:solidFill>
                  <a:srgbClr val="0070C0"/>
                </a:solidFill>
              </a:rPr>
              <a:t>vence o jogo</a:t>
            </a:r>
            <a:r>
              <a:rPr lang="pt-BR" dirty="0"/>
              <a:t>.</a:t>
            </a:r>
          </a:p>
          <a:p>
            <a:r>
              <a:rPr lang="pt-BR" dirty="0"/>
              <a:t>Nesse momento, ocorrerá uma </a:t>
            </a:r>
            <a:r>
              <a:rPr lang="pt-BR" u="sng" dirty="0">
                <a:solidFill>
                  <a:srgbClr val="0070C0"/>
                </a:solidFill>
              </a:rPr>
              <a:t>animação de vitória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Ao final dessa animação, o </a:t>
            </a:r>
            <a:r>
              <a:rPr lang="pt-BR" dirty="0"/>
              <a:t>jogo seguirá para a </a:t>
            </a:r>
            <a:r>
              <a:rPr lang="pt-BR" b="1" u="sng" dirty="0" smtClean="0">
                <a:solidFill>
                  <a:srgbClr val="0070C0"/>
                </a:solidFill>
              </a:rPr>
              <a:t>Perfil do Jogador</a:t>
            </a:r>
            <a:r>
              <a:rPr lang="pt-BR" dirty="0" smtClean="0"/>
              <a:t>. </a:t>
            </a:r>
            <a:endParaRPr lang="pt-BR" dirty="0"/>
          </a:p>
          <a:p>
            <a:pPr marL="180975" indent="-180975">
              <a:buClr>
                <a:srgbClr val="0070C0"/>
              </a:buClr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607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1271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Animação de Derrota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4" y="1340768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endParaRPr lang="pt-BR" dirty="0" smtClean="0"/>
          </a:p>
          <a:p>
            <a:r>
              <a:rPr lang="pt-BR" dirty="0" smtClean="0"/>
              <a:t>Caso o jogador possua </a:t>
            </a:r>
            <a:r>
              <a:rPr lang="pt-BR" u="sng" dirty="0" smtClean="0">
                <a:solidFill>
                  <a:srgbClr val="0070C0"/>
                </a:solidFill>
              </a:rPr>
              <a:t>menos de 9 pontos</a:t>
            </a:r>
            <a:r>
              <a:rPr lang="pt-BR" dirty="0" smtClean="0"/>
              <a:t>,  no seu turno, o </a:t>
            </a:r>
            <a:r>
              <a:rPr lang="pt-BR" dirty="0"/>
              <a:t>“Fator de Risco” </a:t>
            </a:r>
            <a:r>
              <a:rPr lang="pt-BR" dirty="0" smtClean="0"/>
              <a:t>alcançará </a:t>
            </a:r>
            <a:r>
              <a:rPr lang="pt-BR" dirty="0"/>
              <a:t>o peão do </a:t>
            </a:r>
            <a:r>
              <a:rPr lang="pt-BR" dirty="0" smtClean="0"/>
              <a:t>jogador e ocorrerá o </a:t>
            </a:r>
            <a:r>
              <a:rPr lang="pt-BR" u="sng" dirty="0" smtClean="0">
                <a:solidFill>
                  <a:srgbClr val="0070C0"/>
                </a:solidFill>
              </a:rPr>
              <a:t>game over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Nesse </a:t>
            </a:r>
            <a:r>
              <a:rPr lang="pt-BR" dirty="0"/>
              <a:t>momento, ocorrerá uma </a:t>
            </a:r>
            <a:r>
              <a:rPr lang="pt-BR" u="sng" dirty="0">
                <a:solidFill>
                  <a:srgbClr val="0070C0"/>
                </a:solidFill>
              </a:rPr>
              <a:t>animação de </a:t>
            </a:r>
            <a:r>
              <a:rPr lang="pt-BR" u="sng" dirty="0" smtClean="0">
                <a:solidFill>
                  <a:srgbClr val="0070C0"/>
                </a:solidFill>
              </a:rPr>
              <a:t>derrota</a:t>
            </a:r>
            <a:r>
              <a:rPr lang="pt-BR" dirty="0" smtClean="0"/>
              <a:t>. </a:t>
            </a:r>
            <a:endParaRPr lang="pt-BR" dirty="0"/>
          </a:p>
          <a:p>
            <a:pPr>
              <a:buClr>
                <a:srgbClr val="0070C0"/>
              </a:buClr>
            </a:pPr>
            <a:endParaRPr lang="pt-BR" dirty="0" smtClean="0"/>
          </a:p>
          <a:p>
            <a:pPr>
              <a:buClr>
                <a:srgbClr val="0070C0"/>
              </a:buClr>
            </a:pPr>
            <a:r>
              <a:rPr lang="pt-BR" dirty="0"/>
              <a:t>Ao final dessa animação, o jogo seguirá para a </a:t>
            </a:r>
            <a:r>
              <a:rPr lang="pt-BR" b="1" u="sng" dirty="0">
                <a:solidFill>
                  <a:srgbClr val="0070C0"/>
                </a:solidFill>
              </a:rPr>
              <a:t>Perfil do Jogador</a:t>
            </a:r>
            <a:r>
              <a:rPr lang="pt-BR" dirty="0"/>
              <a:t>. </a:t>
            </a:r>
          </a:p>
          <a:p>
            <a:pPr>
              <a:buClr>
                <a:srgbClr val="0070C0"/>
              </a:buClr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159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Perfil </a:t>
            </a:r>
            <a:r>
              <a:rPr lang="pt-BR" dirty="0" smtClean="0"/>
              <a:t>do Jogador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1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Perfil </a:t>
            </a:r>
            <a:r>
              <a:rPr lang="pt-BR" dirty="0" smtClean="0"/>
              <a:t>do Jogador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4" y="1340768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060000" cy="5256237"/>
          </a:xfrm>
        </p:spPr>
        <p:txBody>
          <a:bodyPr>
            <a:noAutofit/>
          </a:bodyPr>
          <a:lstStyle/>
          <a:p>
            <a:endParaRPr lang="pt-BR" dirty="0" smtClean="0"/>
          </a:p>
          <a:p>
            <a:r>
              <a:rPr lang="pt-BR" dirty="0" smtClean="0"/>
              <a:t>Ao final do jogo (vitória ou game over), será </a:t>
            </a:r>
            <a:r>
              <a:rPr lang="pt-BR" dirty="0"/>
              <a:t>exibida a </a:t>
            </a:r>
            <a:r>
              <a:rPr lang="pt-BR" b="1" dirty="0">
                <a:solidFill>
                  <a:srgbClr val="0070C0"/>
                </a:solidFill>
              </a:rPr>
              <a:t>Tela de </a:t>
            </a:r>
            <a:r>
              <a:rPr lang="pt-BR" b="1" dirty="0" smtClean="0">
                <a:solidFill>
                  <a:srgbClr val="0070C0"/>
                </a:solidFill>
              </a:rPr>
              <a:t>Perfil do Jogador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  <a:p>
            <a:r>
              <a:rPr lang="pt-BR" dirty="0">
                <a:solidFill>
                  <a:srgbClr val="FF0000"/>
                </a:solidFill>
              </a:rPr>
              <a:t>Haverá 3 perfis de Formador de Opinião. </a:t>
            </a:r>
          </a:p>
          <a:p>
            <a:r>
              <a:rPr lang="pt-BR" dirty="0">
                <a:solidFill>
                  <a:srgbClr val="FF0000"/>
                </a:solidFill>
              </a:rPr>
              <a:t>Esses perfis serão baseados na pontuação do jogador, podendo variar entre: </a:t>
            </a:r>
          </a:p>
          <a:p>
            <a:pPr marL="177800" indent="-17145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Ótimo - 15 a 18 pontos;</a:t>
            </a:r>
          </a:p>
          <a:p>
            <a:pPr marL="177800" indent="-17145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Bom - 10 a 14 pontos; </a:t>
            </a:r>
          </a:p>
          <a:p>
            <a:pPr marL="177800" indent="-17145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Regular  - 0 a 9 pontos. </a:t>
            </a:r>
          </a:p>
          <a:p>
            <a:endParaRPr lang="pt-BR" dirty="0"/>
          </a:p>
          <a:p>
            <a:r>
              <a:rPr lang="pt-BR" dirty="0"/>
              <a:t>Esta tela conterá: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Título</a:t>
            </a:r>
            <a:r>
              <a:rPr lang="pt-BR" b="1" dirty="0" smtClean="0">
                <a:solidFill>
                  <a:schemeClr val="accent1"/>
                </a:solidFill>
              </a:rPr>
              <a:t> </a:t>
            </a:r>
            <a:r>
              <a:rPr lang="pt-BR" dirty="0"/>
              <a:t>- </a:t>
            </a:r>
            <a:r>
              <a:rPr lang="pt-BR" dirty="0" smtClean="0"/>
              <a:t>“Fim de Jogo!”;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Ícone de peão </a:t>
            </a:r>
            <a:r>
              <a:rPr lang="pt-BR" dirty="0" smtClean="0"/>
              <a:t>- similar </a:t>
            </a:r>
            <a:r>
              <a:rPr lang="pt-BR" dirty="0"/>
              <a:t>ao peão do jogador;</a:t>
            </a: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Título do perfil</a:t>
            </a:r>
            <a:r>
              <a:rPr lang="pt-BR" dirty="0" smtClean="0"/>
              <a:t>;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Descrição do perfil;</a:t>
            </a:r>
            <a:endParaRPr lang="pt-BR" dirty="0" smtClean="0"/>
          </a:p>
          <a:p>
            <a:pPr marL="177800">
              <a:buClr>
                <a:srgbClr val="0070C0"/>
              </a:buClr>
              <a:buSzPct val="100000"/>
            </a:pPr>
            <a:r>
              <a:rPr lang="pt-BR" dirty="0" smtClean="0"/>
              <a:t>Caso seja o perfil regular, ele deverá sugerir que </a:t>
            </a:r>
            <a:r>
              <a:rPr lang="pt-BR" dirty="0" smtClean="0"/>
              <a:t> o jogador jogue novamente.</a:t>
            </a:r>
          </a:p>
          <a:p>
            <a:pPr marL="177800" indent="-177800">
              <a:buClr>
                <a:srgbClr val="0070C0"/>
              </a:buClr>
              <a:buSzPct val="100000"/>
              <a:buFont typeface="+mj-lt"/>
              <a:buAutoNum type="arabicPeriod" startAt="5"/>
            </a:pPr>
            <a:r>
              <a:rPr lang="pt-BR" b="1" dirty="0">
                <a:solidFill>
                  <a:srgbClr val="0070C0"/>
                </a:solidFill>
              </a:rPr>
              <a:t>Botão “Prosseguir” </a:t>
            </a:r>
            <a:r>
              <a:rPr lang="pt-BR" dirty="0" smtClean="0"/>
              <a:t>- </a:t>
            </a:r>
            <a:r>
              <a:rPr lang="pt-BR" dirty="0" smtClean="0"/>
              <a:t>ao </a:t>
            </a:r>
            <a:r>
              <a:rPr lang="pt-BR" dirty="0"/>
              <a:t>clicar, o jogo </a:t>
            </a:r>
            <a:r>
              <a:rPr lang="pt-BR" dirty="0"/>
              <a:t>seguirá </a:t>
            </a:r>
            <a:r>
              <a:rPr lang="pt-BR" dirty="0" smtClean="0"/>
              <a:t>para os </a:t>
            </a:r>
            <a:r>
              <a:rPr lang="pt-BR" b="1" u="sng" dirty="0" smtClean="0">
                <a:solidFill>
                  <a:srgbClr val="0070C0"/>
                </a:solidFill>
              </a:rPr>
              <a:t>Arquivos para Impressão</a:t>
            </a:r>
            <a:r>
              <a:rPr lang="pt-BR" dirty="0" smtClean="0"/>
              <a:t>. </a:t>
            </a:r>
            <a:endParaRPr lang="pt-BR" dirty="0"/>
          </a:p>
          <a:p>
            <a:pPr>
              <a:buClr>
                <a:srgbClr val="0070C0"/>
              </a:buClr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59631" y="2725186"/>
            <a:ext cx="3672385" cy="111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402906" y="205986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151631" y="3118482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402906" y="413036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123728" y="243713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95169" y="252418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4860032" y="1953328"/>
            <a:ext cx="288032" cy="2160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3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Arquivos para impressão</a:t>
            </a:r>
          </a:p>
        </p:txBody>
      </p:sp>
    </p:spTree>
    <p:extLst>
      <p:ext uri="{BB962C8B-B14F-4D97-AF65-F5344CB8AC3E}">
        <p14:creationId xmlns:p14="http://schemas.microsoft.com/office/powerpoint/2010/main" val="29195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Início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8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Arquivos para Impressão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4" y="1340768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Após </a:t>
            </a:r>
            <a:r>
              <a:rPr lang="pt-BR" dirty="0" smtClean="0"/>
              <a:t>a </a:t>
            </a:r>
            <a:r>
              <a:rPr lang="pt-BR" dirty="0" smtClean="0"/>
              <a:t>tela </a:t>
            </a:r>
            <a:r>
              <a:rPr lang="pt-BR" dirty="0" smtClean="0"/>
              <a:t>de </a:t>
            </a:r>
            <a:r>
              <a:rPr lang="pt-BR" dirty="0" smtClean="0"/>
              <a:t>Perfil do Jogador, </a:t>
            </a:r>
            <a:r>
              <a:rPr lang="pt-BR" dirty="0"/>
              <a:t>será exibida </a:t>
            </a:r>
            <a:r>
              <a:rPr lang="pt-BR" dirty="0"/>
              <a:t>a </a:t>
            </a:r>
            <a:r>
              <a:rPr lang="pt-BR" dirty="0" smtClean="0"/>
              <a:t>tela </a:t>
            </a:r>
            <a:r>
              <a:rPr lang="pt-BR" dirty="0"/>
              <a:t>de </a:t>
            </a:r>
            <a:r>
              <a:rPr lang="pt-BR" b="1" dirty="0" smtClean="0">
                <a:solidFill>
                  <a:srgbClr val="0070C0"/>
                </a:solidFill>
              </a:rPr>
              <a:t>Arquivos para Impressão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Esta tela conterá:</a:t>
            </a:r>
          </a:p>
          <a:p>
            <a:pPr marL="266700" indent="-266700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Título</a:t>
            </a:r>
            <a:r>
              <a:rPr lang="pt-BR" b="1" dirty="0" smtClean="0">
                <a:solidFill>
                  <a:schemeClr val="accent1"/>
                </a:solidFill>
              </a:rPr>
              <a:t> </a:t>
            </a:r>
            <a:r>
              <a:rPr lang="pt-BR" dirty="0"/>
              <a:t>- </a:t>
            </a:r>
            <a:r>
              <a:rPr lang="pt-BR" dirty="0" smtClean="0"/>
              <a:t>“Fim de Jogo!”;</a:t>
            </a:r>
            <a:endParaRPr lang="pt-BR" dirty="0"/>
          </a:p>
          <a:p>
            <a:pPr marL="266700" indent="-266700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Arquivos para impressão:</a:t>
            </a:r>
          </a:p>
          <a:p>
            <a:pPr marL="266700" indent="-1714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0070C0"/>
                </a:solidFill>
              </a:rPr>
              <a:t>Perfil de Formador de Opinião</a:t>
            </a:r>
            <a:r>
              <a:rPr lang="pt-BR" dirty="0"/>
              <a:t> -</a:t>
            </a:r>
            <a:r>
              <a:rPr lang="pt-BR" dirty="0" smtClean="0"/>
              <a:t> obtido pelo jogador;</a:t>
            </a:r>
            <a:endParaRPr lang="pt-BR" dirty="0"/>
          </a:p>
          <a:p>
            <a:pPr marL="266700" indent="-1714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u="sng" dirty="0" smtClean="0">
                <a:solidFill>
                  <a:srgbClr val="0070C0"/>
                </a:solidFill>
              </a:rPr>
              <a:t>Dicas</a:t>
            </a:r>
            <a:r>
              <a:rPr lang="pt-BR" dirty="0" smtClean="0"/>
              <a:t> - disponibilizadas </a:t>
            </a:r>
            <a:r>
              <a:rPr lang="pt-BR" dirty="0"/>
              <a:t>no </a:t>
            </a:r>
            <a:r>
              <a:rPr lang="pt-BR" dirty="0" smtClean="0"/>
              <a:t>jogo.</a:t>
            </a:r>
            <a:endParaRPr lang="pt-BR" b="1" dirty="0" smtClean="0">
              <a:solidFill>
                <a:srgbClr val="0070C0"/>
              </a:solidFill>
            </a:endParaRPr>
          </a:p>
          <a:p>
            <a:pPr marL="266700" indent="-266700">
              <a:buClr>
                <a:srgbClr val="0070C0"/>
              </a:buClr>
              <a:buSzPct val="100000"/>
              <a:buFont typeface="+mj-lt"/>
              <a:buAutoNum type="arabicPeriod" startAt="3"/>
            </a:pPr>
            <a:r>
              <a:rPr lang="pt-BR" b="1" dirty="0" smtClean="0">
                <a:solidFill>
                  <a:srgbClr val="0070C0"/>
                </a:solidFill>
              </a:rPr>
              <a:t>Botão “Imprimir” </a:t>
            </a:r>
            <a:r>
              <a:rPr lang="pt-BR" dirty="0" smtClean="0"/>
              <a:t>- ao clicar, os arquivos serão enviados para impressão.</a:t>
            </a:r>
          </a:p>
          <a:p>
            <a:pPr>
              <a:buClr>
                <a:srgbClr val="0070C0"/>
              </a:buClr>
              <a:buSzPct val="100000"/>
            </a:pP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402906" y="200513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07592" y="2852936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402906" y="413036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007592" y="3551031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99592" y="2370841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860032" y="1953328"/>
            <a:ext cx="288032" cy="2160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6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Loading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3024000" cy="5256237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Durante </a:t>
            </a:r>
            <a:r>
              <a:rPr lang="pt-BR" dirty="0"/>
              <a:t>o carregamento do jogo, surgirá uma </a:t>
            </a:r>
            <a:r>
              <a:rPr lang="pt-BR" b="1" dirty="0">
                <a:solidFill>
                  <a:srgbClr val="0070C0"/>
                </a:solidFill>
              </a:rPr>
              <a:t>Tela de </a:t>
            </a:r>
            <a:r>
              <a:rPr lang="pt-BR" b="1" dirty="0" err="1">
                <a:solidFill>
                  <a:srgbClr val="0070C0"/>
                </a:solidFill>
              </a:rPr>
              <a:t>Loading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Esta tela conterá</a:t>
            </a:r>
            <a:r>
              <a:rPr lang="pt-BR" dirty="0" smtClean="0"/>
              <a:t>:</a:t>
            </a:r>
            <a:endParaRPr lang="pt-BR" dirty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Logo do jogo </a:t>
            </a:r>
            <a:r>
              <a:rPr lang="pt-BR" dirty="0" smtClean="0"/>
              <a:t>(</a:t>
            </a:r>
            <a:r>
              <a:rPr lang="pt-BR" dirty="0" err="1" smtClean="0"/>
              <a:t>splash</a:t>
            </a:r>
            <a:r>
              <a:rPr lang="pt-BR" dirty="0" smtClean="0"/>
              <a:t>);</a:t>
            </a:r>
            <a:endParaRPr lang="pt-BR" b="1" dirty="0" smtClean="0"/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Animação </a:t>
            </a:r>
            <a:r>
              <a:rPr lang="pt-BR" b="1" dirty="0">
                <a:solidFill>
                  <a:srgbClr val="0070C0"/>
                </a:solidFill>
              </a:rPr>
              <a:t>em loop</a:t>
            </a:r>
            <a:r>
              <a:rPr lang="pt-BR" dirty="0"/>
              <a:t>;</a:t>
            </a:r>
            <a:endParaRPr lang="pt-BR" dirty="0">
              <a:solidFill>
                <a:srgbClr val="0070C0"/>
              </a:solidFill>
            </a:endParaRPr>
          </a:p>
          <a:p>
            <a:pPr marL="180975" indent="-180975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Texto </a:t>
            </a:r>
            <a:r>
              <a:rPr lang="pt-BR" dirty="0" smtClean="0"/>
              <a:t>- </a:t>
            </a:r>
            <a:r>
              <a:rPr lang="pt-BR" dirty="0"/>
              <a:t>caixa de </a:t>
            </a:r>
            <a:r>
              <a:rPr lang="pt-BR" dirty="0" smtClean="0"/>
              <a:t>texto </a:t>
            </a:r>
            <a:r>
              <a:rPr lang="pt-BR" dirty="0"/>
              <a:t>que exibirá a porcentagem do jogo já carregada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Ao </a:t>
            </a:r>
            <a:r>
              <a:rPr lang="pt-BR" dirty="0"/>
              <a:t>final do carregamento, o jogo seguirá para a </a:t>
            </a:r>
            <a:r>
              <a:rPr lang="pt-BR" b="1" u="sng" dirty="0" smtClean="0">
                <a:solidFill>
                  <a:srgbClr val="0070C0"/>
                </a:solidFill>
              </a:rPr>
              <a:t>Animação de Abertura</a:t>
            </a:r>
            <a:r>
              <a:rPr lang="pt-BR" dirty="0" smtClean="0"/>
              <a:t>. </a:t>
            </a:r>
            <a:endParaRPr lang="pt-BR" dirty="0"/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483792" y="314096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043455" y="2114225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75388" y="361456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Animação de Abertura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Após </a:t>
            </a:r>
            <a:r>
              <a:rPr lang="pt-BR" dirty="0" smtClean="0"/>
              <a:t>o carregamento do jogo, </a:t>
            </a:r>
            <a:r>
              <a:rPr lang="pt-BR" dirty="0"/>
              <a:t>será exibida a </a:t>
            </a:r>
            <a:r>
              <a:rPr lang="pt-BR" b="1" dirty="0" smtClean="0">
                <a:solidFill>
                  <a:srgbClr val="0070C0"/>
                </a:solidFill>
              </a:rPr>
              <a:t>Animação de Abertura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Essa animação fará uma introdução ao jogo, apresentando os seguintes itens:</a:t>
            </a:r>
            <a:endParaRPr lang="pt-BR" dirty="0"/>
          </a:p>
          <a:p>
            <a:pPr marL="285750" indent="-193675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Tema do jogo;</a:t>
            </a:r>
          </a:p>
          <a:p>
            <a:pPr marL="285750" indent="-193675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Papel e objetivo do jogador;</a:t>
            </a:r>
          </a:p>
          <a:p>
            <a:pPr marL="285750" indent="-193675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Fator de Risco (peão adversário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</a:p>
          <a:p>
            <a:pPr marL="92075">
              <a:buClr>
                <a:srgbClr val="0070C0"/>
              </a:buClr>
            </a:pPr>
            <a:endParaRPr lang="pt-BR" dirty="0" smtClean="0"/>
          </a:p>
          <a:p>
            <a:pPr>
              <a:buClr>
                <a:srgbClr val="0070C0"/>
              </a:buClr>
            </a:pPr>
            <a:r>
              <a:rPr lang="pt-BR" dirty="0" smtClean="0">
                <a:solidFill>
                  <a:schemeClr val="tx1"/>
                </a:solidFill>
              </a:rPr>
              <a:t>Ao final da animação,</a:t>
            </a:r>
            <a:r>
              <a:rPr lang="pt-BR" dirty="0" smtClean="0"/>
              <a:t> </a:t>
            </a:r>
            <a:r>
              <a:rPr lang="pt-BR" dirty="0"/>
              <a:t>o jogo seguirá para </a:t>
            </a:r>
            <a:r>
              <a:rPr lang="pt-BR" dirty="0" smtClean="0"/>
              <a:t>o </a:t>
            </a:r>
            <a:r>
              <a:rPr lang="pt-BR" b="1" u="sng" dirty="0" smtClean="0">
                <a:solidFill>
                  <a:srgbClr val="0070C0"/>
                </a:solidFill>
              </a:rPr>
              <a:t>Exemplo de Jogada</a:t>
            </a:r>
            <a:r>
              <a:rPr lang="pt-BR" dirty="0" smtClean="0"/>
              <a:t>.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195736" y="4149080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Jogada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70"/>
            <a:ext cx="5028572" cy="377142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2988000" cy="5256237"/>
          </a:xfrm>
        </p:spPr>
        <p:txBody>
          <a:bodyPr>
            <a:noAutofit/>
          </a:bodyPr>
          <a:lstStyle/>
          <a:p>
            <a:endParaRPr lang="pt-BR" dirty="0" smtClean="0"/>
          </a:p>
          <a:p>
            <a:r>
              <a:rPr lang="pt-BR" dirty="0" smtClean="0"/>
              <a:t>Após </a:t>
            </a:r>
            <a:r>
              <a:rPr lang="pt-BR" dirty="0" smtClean="0"/>
              <a:t>a Animação de Abertura, </a:t>
            </a:r>
            <a:r>
              <a:rPr lang="pt-BR" dirty="0"/>
              <a:t>será </a:t>
            </a:r>
            <a:r>
              <a:rPr lang="pt-BR" dirty="0" smtClean="0"/>
              <a:t>exibido um </a:t>
            </a:r>
            <a:r>
              <a:rPr lang="pt-BR" b="1" dirty="0" smtClean="0">
                <a:solidFill>
                  <a:srgbClr val="0070C0"/>
                </a:solidFill>
              </a:rPr>
              <a:t>Exemplo de Jogada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Esta </a:t>
            </a:r>
            <a:r>
              <a:rPr lang="pt-BR" dirty="0" smtClean="0"/>
              <a:t>será uma animação dividida em </a:t>
            </a:r>
            <a:r>
              <a:rPr lang="pt-BR" u="sng" dirty="0" smtClean="0">
                <a:solidFill>
                  <a:srgbClr val="0070C0"/>
                </a:solidFill>
              </a:rPr>
              <a:t>4 etapas </a:t>
            </a:r>
            <a:r>
              <a:rPr lang="pt-BR" dirty="0" smtClean="0"/>
              <a:t>para </a:t>
            </a:r>
            <a:r>
              <a:rPr lang="pt-BR" dirty="0"/>
              <a:t>ensinar as regras </a:t>
            </a:r>
            <a:r>
              <a:rPr lang="pt-BR" dirty="0" smtClean="0"/>
              <a:t>básicas do jogo.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Cada etapa exibirá: </a:t>
            </a:r>
          </a:p>
          <a:p>
            <a:pPr marL="228600" indent="-228600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Animação da jogada </a:t>
            </a:r>
            <a:r>
              <a:rPr lang="pt-BR" dirty="0" smtClean="0"/>
              <a:t>- simulará uma jogada, como descrito a seguir (slide 6);</a:t>
            </a:r>
          </a:p>
          <a:p>
            <a:pPr marL="228600" indent="-228600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Texto de apoio </a:t>
            </a:r>
            <a:r>
              <a:rPr lang="pt-BR" dirty="0" smtClean="0"/>
              <a:t>- explicando a jogada;</a:t>
            </a:r>
          </a:p>
          <a:p>
            <a:pPr marL="228600" indent="-228600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Botão “Prosseguir” </a:t>
            </a:r>
            <a:r>
              <a:rPr lang="pt-BR" dirty="0" smtClean="0"/>
              <a:t>- ao clicar, a próxima etapa da animação será exibida;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Ao final da última etapa, o jogo seguirá para a </a:t>
            </a:r>
            <a:r>
              <a:rPr lang="pt-BR" b="1" u="sng" dirty="0" smtClean="0">
                <a:solidFill>
                  <a:srgbClr val="0070C0"/>
                </a:solidFill>
              </a:rPr>
              <a:t>Tela Principal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57200" y="206084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653159" y="219061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20884" y="2492896"/>
            <a:ext cx="4906888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2884" y="3226484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pt-BR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Jogada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A animação de </a:t>
            </a:r>
            <a:r>
              <a:rPr lang="pt-BR" b="1" dirty="0" smtClean="0">
                <a:solidFill>
                  <a:srgbClr val="0070C0"/>
                </a:solidFill>
              </a:rPr>
              <a:t>Exemplo de Jogada</a:t>
            </a:r>
            <a:r>
              <a:rPr lang="pt-BR" dirty="0"/>
              <a:t> </a:t>
            </a:r>
            <a:r>
              <a:rPr lang="pt-BR" dirty="0" smtClean="0"/>
              <a:t>será dividida nas seguintes etapas: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29615"/>
              </p:ext>
            </p:extLst>
          </p:nvPr>
        </p:nvGraphicFramePr>
        <p:xfrm>
          <a:off x="539552" y="1574800"/>
          <a:ext cx="8064896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4136"/>
                <a:gridCol w="6840760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Etapas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Animação de Jogada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Etapa 1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O dado do jogador é rolado e o seu peão para em uma Casa de Sorte e Azar;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12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Uma Carta de Sorte é exibida e depois é guardada no Dossiê;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Surge o texto</a:t>
                      </a:r>
                      <a:r>
                        <a:rPr lang="pt-BR" sz="1200" baseline="0" dirty="0" smtClean="0">
                          <a:latin typeface="Calibri" panose="020F0502020204030204" pitchFamily="34" charset="0"/>
                        </a:rPr>
                        <a:t> “Avance 1 Casa!” e o peão do jogador avança.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Etapa 2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O dado do jogador é rolado e o seu peão para em uma Casa de Dica;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Uma Carta de Dica é exibida e depois é guardada em Dicas.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Etapa 3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O dado do jogador</a:t>
                      </a:r>
                      <a:r>
                        <a:rPr lang="pt-BR" sz="1200" baseline="0" dirty="0" smtClean="0">
                          <a:latin typeface="Calibri" panose="020F0502020204030204" pitchFamily="34" charset="0"/>
                        </a:rPr>
                        <a:t> é rolado e o seu peão para em uma Casa de Desafio;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Uma Carta de Desafio é exibida e</a:t>
                      </a:r>
                      <a:r>
                        <a:rPr lang="pt-BR" sz="1200" baseline="0" dirty="0" smtClean="0">
                          <a:latin typeface="Calibri" panose="020F0502020204030204" pitchFamily="34" charset="0"/>
                        </a:rPr>
                        <a:t> a opção correta é selecionada;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Surge o texto</a:t>
                      </a:r>
                      <a:r>
                        <a:rPr lang="pt-BR" sz="1200" baseline="0" dirty="0" smtClean="0">
                          <a:latin typeface="Calibri" panose="020F0502020204030204" pitchFamily="34" charset="0"/>
                        </a:rPr>
                        <a:t> “Avance 2 Casas!” e o peão do jogador avança.</a:t>
                      </a:r>
                      <a:endParaRPr lang="pt-BR" sz="1200" dirty="0" smtClean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Etapa 4</a:t>
                      </a:r>
                      <a:endParaRPr lang="pt-BR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O dado do adversário é rolado o seu peão avança até</a:t>
                      </a:r>
                      <a:r>
                        <a:rPr lang="pt-BR" sz="1200" baseline="0" dirty="0" smtClean="0">
                          <a:latin typeface="Calibri" panose="020F0502020204030204" pitchFamily="34" charset="0"/>
                        </a:rPr>
                        <a:t> uma casa antes da casa onde o peão do jogador está</a:t>
                      </a:r>
                      <a:r>
                        <a:rPr lang="pt-BR" sz="1200" dirty="0" smtClean="0"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3496</TotalTime>
  <Words>2706</Words>
  <Application>Microsoft Office PowerPoint</Application>
  <PresentationFormat>Apresentação na tela (4:3)</PresentationFormat>
  <Paragraphs>526</Paragraphs>
  <Slides>50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Bookman Old Style</vt:lpstr>
      <vt:lpstr>Calibri</vt:lpstr>
      <vt:lpstr>Gill Sans MT</vt:lpstr>
      <vt:lpstr>Wingdings</vt:lpstr>
      <vt:lpstr>Wingdings 3</vt:lpstr>
      <vt:lpstr>Origem</vt:lpstr>
      <vt:lpstr>SE – Jogo Tabuleiro</vt:lpstr>
      <vt:lpstr>High Concept</vt:lpstr>
      <vt:lpstr>Gameplay</vt:lpstr>
      <vt:lpstr>Regras Principais</vt:lpstr>
      <vt:lpstr>Início do Jogo</vt:lpstr>
      <vt:lpstr>Tela de Loading</vt:lpstr>
      <vt:lpstr>Animação de Abertura</vt:lpstr>
      <vt:lpstr>Exemplo de Jogada</vt:lpstr>
      <vt:lpstr>Exemplo de Jogada</vt:lpstr>
      <vt:lpstr>Tela Principal</vt:lpstr>
      <vt:lpstr>Tela Principal</vt:lpstr>
      <vt:lpstr>Tela Principal</vt:lpstr>
      <vt:lpstr>Tela Principal</vt:lpstr>
      <vt:lpstr>Tela Principal</vt:lpstr>
      <vt:lpstr>Tabuleiro</vt:lpstr>
      <vt:lpstr>Tabuleiro - Casas</vt:lpstr>
      <vt:lpstr>Tabuleiro - Casas</vt:lpstr>
      <vt:lpstr>Tabuleiro – Montagem </vt:lpstr>
      <vt:lpstr>Eventos</vt:lpstr>
      <vt:lpstr>Eventos</vt:lpstr>
      <vt:lpstr>Carta de Contexto</vt:lpstr>
      <vt:lpstr>Eventos</vt:lpstr>
      <vt:lpstr>Carta de Desafio</vt:lpstr>
      <vt:lpstr>Carta de Desafio - Opções</vt:lpstr>
      <vt:lpstr>Desafio - Acerto</vt:lpstr>
      <vt:lpstr>Desafio - Mediana</vt:lpstr>
      <vt:lpstr>Desafio - Erro</vt:lpstr>
      <vt:lpstr>Eventos</vt:lpstr>
      <vt:lpstr>Carta de Dica</vt:lpstr>
      <vt:lpstr>Eventos</vt:lpstr>
      <vt:lpstr>Carta de Sorte</vt:lpstr>
      <vt:lpstr>Sorte – Feedback Visual</vt:lpstr>
      <vt:lpstr>Carta de Azar</vt:lpstr>
      <vt:lpstr>Azar – Feedback Visual</vt:lpstr>
      <vt:lpstr>Dossiê</vt:lpstr>
      <vt:lpstr>Tela de Dossiê</vt:lpstr>
      <vt:lpstr>Dicas</vt:lpstr>
      <vt:lpstr>Tela de Dicas</vt:lpstr>
      <vt:lpstr>Ajuda</vt:lpstr>
      <vt:lpstr>Tela de Ajuda</vt:lpstr>
      <vt:lpstr>Tela de Ajuda</vt:lpstr>
      <vt:lpstr>Final do Jogo</vt:lpstr>
      <vt:lpstr>Final do Jogo</vt:lpstr>
      <vt:lpstr>Animação de Vitória</vt:lpstr>
      <vt:lpstr>Final do Jogo</vt:lpstr>
      <vt:lpstr>Animação de Derrota</vt:lpstr>
      <vt:lpstr>Final do Jogo</vt:lpstr>
      <vt:lpstr>Perfil do Jogador</vt:lpstr>
      <vt:lpstr>Final do Jogo</vt:lpstr>
      <vt:lpstr>Arquivos para Impressão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Rocha Guimarães</dc:creator>
  <cp:lastModifiedBy>Isadora da Rocha Guimarães</cp:lastModifiedBy>
  <cp:revision>431</cp:revision>
  <dcterms:created xsi:type="dcterms:W3CDTF">2013-05-20T16:48:08Z</dcterms:created>
  <dcterms:modified xsi:type="dcterms:W3CDTF">2013-08-30T04:10:12Z</dcterms:modified>
</cp:coreProperties>
</file>