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4" r:id="rId4"/>
    <p:sldId id="259" r:id="rId5"/>
    <p:sldId id="260" r:id="rId6"/>
    <p:sldId id="261" r:id="rId7"/>
    <p:sldId id="272" r:id="rId8"/>
    <p:sldId id="276" r:id="rId9"/>
    <p:sldId id="273" r:id="rId10"/>
    <p:sldId id="258" r:id="rId11"/>
  </p:sldIdLst>
  <p:sldSz cx="10688638" cy="7562850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37" autoAdjust="0"/>
  </p:normalViewPr>
  <p:slideViewPr>
    <p:cSldViewPr snapToGrid="0" snapToObjects="1">
      <p:cViewPr varScale="1">
        <p:scale>
          <a:sx n="84" d="100"/>
          <a:sy n="84" d="100"/>
        </p:scale>
        <p:origin x="462" y="84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89907145838616"/>
          <c:y val="3.7960120407219432E-2"/>
          <c:w val="0.70010811868878653"/>
          <c:h val="0.924079759185561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CINEMA</c:v>
                </c:pt>
                <c:pt idx="1">
                  <c:v>REVISTA</c:v>
                </c:pt>
                <c:pt idx="2">
                  <c:v>RADIO</c:v>
                </c:pt>
                <c:pt idx="3">
                  <c:v>TV ABERTA</c:v>
                </c:pt>
              </c:strCache>
            </c:strRef>
          </c:cat>
          <c:val>
            <c:numRef>
              <c:f>Plan1!$B$2:$B$5</c:f>
              <c:numCache>
                <c:formatCode>_(* #,##0.00,,_);_(* \(#,##0.00,,\);_(* "-"_);_(@_)</c:formatCode>
                <c:ptCount val="4"/>
                <c:pt idx="0">
                  <c:v>5670</c:v>
                </c:pt>
                <c:pt idx="1">
                  <c:v>22271.999999999996</c:v>
                </c:pt>
                <c:pt idx="2">
                  <c:v>650795.60181379318</c:v>
                </c:pt>
                <c:pt idx="3">
                  <c:v>5291471.6127200173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564253168"/>
        <c:axId val="564254848"/>
      </c:barChart>
      <c:catAx>
        <c:axId val="56425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4254848"/>
        <c:crosses val="autoZero"/>
        <c:auto val="1"/>
        <c:lblAlgn val="ctr"/>
        <c:lblOffset val="100"/>
        <c:noMultiLvlLbl val="0"/>
      </c:catAx>
      <c:valAx>
        <c:axId val="564254848"/>
        <c:scaling>
          <c:orientation val="minMax"/>
        </c:scaling>
        <c:delete val="1"/>
        <c:axPos val="b"/>
        <c:numFmt formatCode="_(* #,##0.00,,_);_(* \(#,##0.00,,\);_(* &quot;-&quot;_);_(@_)" sourceLinked="1"/>
        <c:majorTickMark val="none"/>
        <c:minorTickMark val="none"/>
        <c:tickLblPos val="nextTo"/>
        <c:crossAx val="56425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89907145838616"/>
          <c:y val="3.7960120407219432E-2"/>
          <c:w val="0.66011171376237288"/>
          <c:h val="0.924079759185561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REVISTA</c:v>
                </c:pt>
                <c:pt idx="1">
                  <c:v>JORNAL</c:v>
                </c:pt>
                <c:pt idx="2">
                  <c:v>RADIO</c:v>
                </c:pt>
                <c:pt idx="3">
                  <c:v>TV ABERTA</c:v>
                </c:pt>
              </c:strCache>
            </c:strRef>
          </c:cat>
          <c:val>
            <c:numRef>
              <c:f>Plan1!$B$2:$B$5</c:f>
              <c:numCache>
                <c:formatCode>_(* #,##0.00,,_);_(* \(#,##0.00,,\);_(* "-"_);_(@_)</c:formatCode>
                <c:ptCount val="4"/>
                <c:pt idx="0">
                  <c:v>62463.999999999985</c:v>
                </c:pt>
                <c:pt idx="1">
                  <c:v>83607.999877929673</c:v>
                </c:pt>
                <c:pt idx="2">
                  <c:v>204828.40052604687</c:v>
                </c:pt>
                <c:pt idx="3">
                  <c:v>5701662.8906765021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458971344"/>
        <c:axId val="458960144"/>
      </c:barChart>
      <c:catAx>
        <c:axId val="458971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8960144"/>
        <c:crosses val="autoZero"/>
        <c:auto val="1"/>
        <c:lblAlgn val="ctr"/>
        <c:lblOffset val="100"/>
        <c:noMultiLvlLbl val="0"/>
      </c:catAx>
      <c:valAx>
        <c:axId val="458960144"/>
        <c:scaling>
          <c:orientation val="minMax"/>
        </c:scaling>
        <c:delete val="1"/>
        <c:axPos val="b"/>
        <c:numFmt formatCode="_(* #,##0.00,,_);_(* \(#,##0.00,,\);_(* &quot;-&quot;_);_(@_)" sourceLinked="1"/>
        <c:majorTickMark val="none"/>
        <c:minorTickMark val="none"/>
        <c:tickLblPos val="nextTo"/>
        <c:crossAx val="45897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43062108306021"/>
          <c:y val="0.16275239845289274"/>
          <c:w val="0.53480764758382726"/>
          <c:h val="0.67449520309421451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explosion val="25"/>
          <c:dPt>
            <c:idx val="0"/>
            <c:bubble3D val="0"/>
            <c:explosion val="14"/>
          </c:dPt>
          <c:dLbls>
            <c:dLbl>
              <c:idx val="0"/>
              <c:layout>
                <c:manualLayout>
                  <c:x val="7.4522221607181173E-3"/>
                  <c:y val="-7.80094946715322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7006295660752941E-2"/>
                  <c:y val="-1.017515147889550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2420370267863377E-2"/>
                  <c:y val="5.76591917137412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9681481071453509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2356666482154078E-2"/>
                  <c:y val="0.1288852520660097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5.961777728574421E-2"/>
                  <c:y val="0.1153183834274824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9.9362962142907019E-2"/>
                  <c:y val="7.80094946715322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8.9426665928616311E-2"/>
                  <c:y val="5.0875757394477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8.6942591875043648E-2"/>
                  <c:y val="-3.3919842239751295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5.464982477498103E-2"/>
                  <c:y val="-3.052545443668652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4.2229258910735486E-2"/>
                  <c:y val="-6.105098995771578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7388518375008728E-2"/>
                  <c:y val="2.035030295779101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Plan1!$A$2:$A$12</c:f>
              <c:strCache>
                <c:ptCount val="11"/>
                <c:pt idx="0">
                  <c:v>EMBARE</c:v>
                </c:pt>
                <c:pt idx="1">
                  <c:v>ITAMBE</c:v>
                </c:pt>
                <c:pt idx="2">
                  <c:v>DPA</c:v>
                </c:pt>
                <c:pt idx="3">
                  <c:v>IND COM LATICINIOS QUATA</c:v>
                </c:pt>
                <c:pt idx="4">
                  <c:v>NESTLE</c:v>
                </c:pt>
                <c:pt idx="5">
                  <c:v>YAKULT</c:v>
                </c:pt>
                <c:pt idx="6">
                  <c:v>LATICINIOS PORTO ALEGRE</c:v>
                </c:pt>
                <c:pt idx="7">
                  <c:v>DANONE</c:v>
                </c:pt>
                <c:pt idx="8">
                  <c:v>PEPSICO</c:v>
                </c:pt>
                <c:pt idx="9">
                  <c:v>CEMIL COOP MINEIRA</c:v>
                </c:pt>
                <c:pt idx="10">
                  <c:v>OUTROS</c:v>
                </c:pt>
              </c:strCache>
            </c:strRef>
          </c:cat>
          <c:val>
            <c:numRef>
              <c:f>Plan1!$B$2:$B$12</c:f>
              <c:numCache>
                <c:formatCode>"R$"_(* #,##0.000,,_);_(* \(#,##0.000,,\);_(* "-"_);_(@_)</c:formatCode>
                <c:ptCount val="11"/>
                <c:pt idx="0">
                  <c:v>1032362.0023880012</c:v>
                </c:pt>
                <c:pt idx="1">
                  <c:v>901360.3053283717</c:v>
                </c:pt>
                <c:pt idx="2">
                  <c:v>873012.00050354039</c:v>
                </c:pt>
                <c:pt idx="3">
                  <c:v>651324.5706329348</c:v>
                </c:pt>
                <c:pt idx="4">
                  <c:v>611822.80461120605</c:v>
                </c:pt>
                <c:pt idx="5">
                  <c:v>602588.80859374988</c:v>
                </c:pt>
                <c:pt idx="6">
                  <c:v>369716.72815704375</c:v>
                </c:pt>
                <c:pt idx="7">
                  <c:v>351969.84255027777</c:v>
                </c:pt>
                <c:pt idx="8">
                  <c:v>232174.71604156529</c:v>
                </c:pt>
                <c:pt idx="9">
                  <c:v>202913.03633308419</c:v>
                </c:pt>
                <c:pt idx="10">
                  <c:v>129997.99934768677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70847552375331"/>
          <c:y val="0.2319675594730638"/>
          <c:w val="0.56839174199898324"/>
          <c:h val="0.71808569261068644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explosion val="25"/>
          <c:dPt>
            <c:idx val="0"/>
            <c:bubble3D val="0"/>
            <c:explosion val="14"/>
          </c:dPt>
          <c:dLbls>
            <c:dLbl>
              <c:idx val="0"/>
              <c:layout>
                <c:manualLayout>
                  <c:x val="7.4522221607181173E-3"/>
                  <c:y val="-7.80094946715322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745184857162809E-2"/>
                  <c:y val="6.828202105866625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7.4522221607180264E-2"/>
                  <c:y val="8.59038892554345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5649666537507856"/>
                  <c:y val="0.1618858403821300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21859851671439545"/>
                  <c:y val="0.1602682620051942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22356666482154081"/>
                  <c:y val="6.196738649645765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24840740535726755"/>
                  <c:y val="-9.14581680788971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2211551570257538"/>
                  <c:y val="-8.787211592397925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1.8130219856201359E-2"/>
                  <c:y val="-0.1015365264814828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.21114609895729525"/>
                  <c:y val="-6.904237679741226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0.30057296048229365"/>
                  <c:y val="5.96275072341287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0.33286592317873842"/>
                  <c:y val="0.1569144927213915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>
                <a:spAutoFit/>
              </a:bodyPr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Plan1!$A$2:$A$12</c:f>
              <c:strCache>
                <c:ptCount val="11"/>
                <c:pt idx="0">
                  <c:v>NESTLE</c:v>
                </c:pt>
                <c:pt idx="1">
                  <c:v>DPA</c:v>
                </c:pt>
                <c:pt idx="2">
                  <c:v>EMBARE</c:v>
                </c:pt>
                <c:pt idx="3">
                  <c:v>YAKULT</c:v>
                </c:pt>
                <c:pt idx="4">
                  <c:v>ITAMBE</c:v>
                </c:pt>
                <c:pt idx="5">
                  <c:v>COOP AGRO PECUARIA DE DIVINOPOLIS</c:v>
                </c:pt>
                <c:pt idx="6">
                  <c:v>TREVO ALIMENTOS</c:v>
                </c:pt>
                <c:pt idx="7">
                  <c:v>LATICINIOS BELA VISTA</c:v>
                </c:pt>
                <c:pt idx="8">
                  <c:v>PEPSICO</c:v>
                </c:pt>
                <c:pt idx="9">
                  <c:v>MOCOCA PRODS ALIMENTICIOS</c:v>
                </c:pt>
                <c:pt idx="10">
                  <c:v>CEMIL COOP MINEIRA</c:v>
                </c:pt>
              </c:strCache>
            </c:strRef>
          </c:cat>
          <c:val>
            <c:numRef>
              <c:f>Plan1!$B$2:$B$12</c:f>
              <c:numCache>
                <c:formatCode>"R$"_(* #,##0.00,,_);_(* \(#,##0.00,,\);_(* "-"_);_(@_)</c:formatCode>
                <c:ptCount val="11"/>
                <c:pt idx="0">
                  <c:v>3741199.5996327442</c:v>
                </c:pt>
                <c:pt idx="1">
                  <c:v>644212.80781745911</c:v>
                </c:pt>
                <c:pt idx="2">
                  <c:v>600766.40698242153</c:v>
                </c:pt>
                <c:pt idx="3">
                  <c:v>326733.42968750041</c:v>
                </c:pt>
                <c:pt idx="4">
                  <c:v>289925.84745645529</c:v>
                </c:pt>
                <c:pt idx="5">
                  <c:v>118460.80047607428</c:v>
                </c:pt>
                <c:pt idx="6">
                  <c:v>97764.7998046875</c:v>
                </c:pt>
                <c:pt idx="7">
                  <c:v>89031.598892211987</c:v>
                </c:pt>
                <c:pt idx="8">
                  <c:v>85529.600219726548</c:v>
                </c:pt>
                <c:pt idx="9">
                  <c:v>35606.399841308616</c:v>
                </c:pt>
                <c:pt idx="10">
                  <c:v>22598.400268554684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64555128630133"/>
          <c:y val="0"/>
          <c:w val="0.6087737253235499"/>
          <c:h val="0.962980589851434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Plan1!$A$2:$A$4</c:f>
              <c:strCache>
                <c:ptCount val="3"/>
                <c:pt idx="0">
                  <c:v>TV ABERTA</c:v>
                </c:pt>
                <c:pt idx="1">
                  <c:v>RADIO</c:v>
                </c:pt>
                <c:pt idx="2">
                  <c:v>REVISTA</c:v>
                </c:pt>
              </c:strCache>
            </c:strRef>
          </c:cat>
          <c:val>
            <c:numRef>
              <c:f>Plan1!$B$2:$B$4</c:f>
              <c:numCache>
                <c:formatCode>_-* #,##0_-;\-* #,##0_-;_-* "-"??_-;_-@_-</c:formatCode>
                <c:ptCount val="3"/>
                <c:pt idx="0">
                  <c:v>173719.03613281256</c:v>
                </c:pt>
                <c:pt idx="1">
                  <c:v>21770.000200271625</c:v>
                </c:pt>
                <c:pt idx="2">
                  <c:v>7423.9999999999991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348409664"/>
        <c:axId val="460478640"/>
      </c:barChart>
      <c:catAx>
        <c:axId val="3484096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460478640"/>
        <c:crosses val="autoZero"/>
        <c:auto val="1"/>
        <c:lblAlgn val="ctr"/>
        <c:lblOffset val="100"/>
        <c:noMultiLvlLbl val="0"/>
      </c:catAx>
      <c:valAx>
        <c:axId val="460478640"/>
        <c:scaling>
          <c:orientation val="minMax"/>
        </c:scaling>
        <c:delete val="1"/>
        <c:axPos val="t"/>
        <c:numFmt formatCode="_-* #,##0_-;\-* #,##0_-;_-* &quot;-&quot;??_-;_-@_-" sourceLinked="1"/>
        <c:majorTickMark val="none"/>
        <c:minorTickMark val="none"/>
        <c:tickLblPos val="nextTo"/>
        <c:crossAx val="34840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29668918964012"/>
          <c:y val="0"/>
          <c:w val="0.6087737253235499"/>
          <c:h val="0.962980589851434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TV ABERTA</c:v>
                </c:pt>
                <c:pt idx="1">
                  <c:v>JORNAL</c:v>
                </c:pt>
              </c:strCache>
            </c:strRef>
          </c:cat>
          <c:val>
            <c:numRef>
              <c:f>Plan1!$B$2:$B$3</c:f>
              <c:numCache>
                <c:formatCode>_-* #,##0_-;\-* #,##0_-;_-* "-"??_-;_-@_-</c:formatCode>
                <c:ptCount val="2"/>
                <c:pt idx="0">
                  <c:v>14750.400390625005</c:v>
                </c:pt>
                <c:pt idx="1">
                  <c:v>7847.9998779296784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460480880"/>
        <c:axId val="460481440"/>
      </c:barChart>
      <c:catAx>
        <c:axId val="4604808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460481440"/>
        <c:crosses val="autoZero"/>
        <c:auto val="1"/>
        <c:lblAlgn val="ctr"/>
        <c:lblOffset val="100"/>
        <c:noMultiLvlLbl val="0"/>
      </c:catAx>
      <c:valAx>
        <c:axId val="460481440"/>
        <c:scaling>
          <c:orientation val="minMax"/>
        </c:scaling>
        <c:delete val="1"/>
        <c:axPos val="t"/>
        <c:numFmt formatCode="_-* #,##0_-;\-* #,##0_-;_-* &quot;-&quot;??_-;_-@_-" sourceLinked="1"/>
        <c:majorTickMark val="none"/>
        <c:minorTickMark val="none"/>
        <c:tickLblPos val="nextTo"/>
        <c:crossAx val="46048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48775854006327"/>
          <c:y val="0.23312446361064434"/>
          <c:w val="0.37107296908228193"/>
          <c:h val="0.64167029070237325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Investimento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0"/>
              <c:layout>
                <c:manualLayout>
                  <c:x val="2.3973393617673072E-2"/>
                  <c:y val="6.6918602149876771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3992151305733033E-2"/>
                  <c:y val="-5.6700080512823665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5264965435477376"/>
                  <c:y val="0.10566002077353771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1675554574556049"/>
                  <c:y val="-8.8074141771371309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3170428939415599"/>
                  <c:y val="-9.6754169489867828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Plan1!$A$2:$A$6</c:f>
              <c:strCache>
                <c:ptCount val="5"/>
                <c:pt idx="0">
                  <c:v>BANDEIRANTES</c:v>
                </c:pt>
                <c:pt idx="1">
                  <c:v>GLOBO</c:v>
                </c:pt>
                <c:pt idx="2">
                  <c:v>SBT</c:v>
                </c:pt>
                <c:pt idx="3">
                  <c:v>RECORD</c:v>
                </c:pt>
                <c:pt idx="4">
                  <c:v>TV!</c:v>
                </c:pt>
              </c:strCache>
            </c:strRef>
          </c:cat>
          <c:val>
            <c:numRef>
              <c:f>Plan1!$B$2:$B$6</c:f>
              <c:numCache>
                <c:formatCode>_-* #,##0_-;\-* #,##0_-;_-* "-"??_-;_-@_-</c:formatCode>
                <c:ptCount val="5"/>
                <c:pt idx="0">
                  <c:v>2410279.1794967675</c:v>
                </c:pt>
                <c:pt idx="1">
                  <c:v>2298679.7003211994</c:v>
                </c:pt>
                <c:pt idx="2">
                  <c:v>887896.00850105286</c:v>
                </c:pt>
                <c:pt idx="3">
                  <c:v>94646.402015686064</c:v>
                </c:pt>
                <c:pt idx="4">
                  <c:v>10161.600341796879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Share de Investimento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</c:f>
              <c:strCache>
                <c:ptCount val="1"/>
                <c:pt idx="0">
                  <c:v>Globo</c:v>
                </c:pt>
              </c:strCache>
            </c:strRef>
          </c:cat>
          <c:val>
            <c:numRef>
              <c:f>Plan1!$B$2</c:f>
              <c:numCache>
                <c:formatCode>0.0%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Share de Audiência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</c:f>
              <c:strCache>
                <c:ptCount val="1"/>
                <c:pt idx="0">
                  <c:v>Globo</c:v>
                </c:pt>
              </c:strCache>
            </c:strRef>
          </c:cat>
          <c:val>
            <c:numRef>
              <c:f>Plan1!$C$2</c:f>
              <c:numCache>
                <c:formatCode>0.0%</c:formatCode>
                <c:ptCount val="1"/>
                <c:pt idx="0">
                  <c:v>0.39400000000000002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axId val="653022416"/>
        <c:axId val="306667584"/>
      </c:barChart>
      <c:scatterChart>
        <c:scatterStyle val="lineMarker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Índice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7"/>
          </c:marker>
          <c:dLbls>
            <c:dLbl>
              <c:idx val="0"/>
              <c:layout>
                <c:manualLayout>
                  <c:x val="-4.1458855892180992E-2"/>
                  <c:y val="-8.0617936390906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0736362105815939E-2"/>
                  <c:y val="-0.112235004191453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690477485754445E-2"/>
                  <c:y val="-6.7530618264779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4217688555147856E-2"/>
                  <c:y val="-7.46391043979140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1320862726563203E-2"/>
                  <c:y val="-0.10307304893045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Plan1!$A$2</c:f>
              <c:strCache>
                <c:ptCount val="1"/>
                <c:pt idx="0">
                  <c:v>Globo</c:v>
                </c:pt>
              </c:strCache>
            </c:strRef>
          </c:xVal>
          <c:yVal>
            <c:numRef>
              <c:f>Plan1!$D$2</c:f>
              <c:numCache>
                <c:formatCode>0</c:formatCode>
                <c:ptCount val="1"/>
                <c:pt idx="0">
                  <c:v>253.80710659898477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43728"/>
        <c:axId val="340446320"/>
      </c:scatterChart>
      <c:catAx>
        <c:axId val="653022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pt-BR"/>
          </a:p>
        </c:txPr>
        <c:crossAx val="306667584"/>
        <c:crosses val="autoZero"/>
        <c:auto val="1"/>
        <c:lblAlgn val="ctr"/>
        <c:lblOffset val="100"/>
        <c:noMultiLvlLbl val="0"/>
      </c:catAx>
      <c:valAx>
        <c:axId val="306667584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653022416"/>
        <c:crosses val="autoZero"/>
        <c:crossBetween val="between"/>
      </c:valAx>
      <c:valAx>
        <c:axId val="34044632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344343728"/>
        <c:crosses val="max"/>
        <c:crossBetween val="midCat"/>
      </c:valAx>
      <c:valAx>
        <c:axId val="344343728"/>
        <c:scaling>
          <c:orientation val="minMax"/>
        </c:scaling>
        <c:delete val="1"/>
        <c:axPos val="b"/>
        <c:majorTickMark val="out"/>
        <c:minorTickMark val="none"/>
        <c:tickLblPos val="nextTo"/>
        <c:crossAx val="340446320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Share de Investimento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</c:f>
              <c:strCache>
                <c:ptCount val="1"/>
                <c:pt idx="0">
                  <c:v>Sbt</c:v>
                </c:pt>
              </c:strCache>
            </c:strRef>
          </c:cat>
          <c:val>
            <c:numRef>
              <c:f>Plan1!$B$2</c:f>
              <c:numCache>
                <c:formatCode>0.0%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Share de Audiência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</c:f>
              <c:strCache>
                <c:ptCount val="1"/>
                <c:pt idx="0">
                  <c:v>Sbt</c:v>
                </c:pt>
              </c:strCache>
            </c:strRef>
          </c:cat>
          <c:val>
            <c:numRef>
              <c:f>Plan1!$C$2</c:f>
              <c:numCache>
                <c:formatCode>0.0%</c:formatCode>
                <c:ptCount val="1"/>
                <c:pt idx="0">
                  <c:v>0.13100000000000001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axId val="342492576"/>
        <c:axId val="342495936"/>
      </c:barChart>
      <c:scatterChart>
        <c:scatterStyle val="lineMarker"/>
        <c:varyColors val="0"/>
        <c:ser>
          <c:idx val="2"/>
          <c:order val="2"/>
          <c:tx>
            <c:strRef>
              <c:f>Plan1!$D$1</c:f>
              <c:strCache>
                <c:ptCount val="1"/>
                <c:pt idx="0">
                  <c:v>Índice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7"/>
          </c:marker>
          <c:dLbls>
            <c:dLbl>
              <c:idx val="0"/>
              <c:layout>
                <c:manualLayout>
                  <c:x val="-4.1458855892180992E-2"/>
                  <c:y val="-8.0617936390906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0736362105815939E-2"/>
                  <c:y val="-0.112235004191453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8690477485754445E-2"/>
                  <c:y val="-6.7530618264779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4217688555147856E-2"/>
                  <c:y val="-7.46391043979140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1320862726563203E-2"/>
                  <c:y val="-0.10307304893045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Plan1!$A$2</c:f>
              <c:strCache>
                <c:ptCount val="1"/>
                <c:pt idx="0">
                  <c:v>Sbt</c:v>
                </c:pt>
              </c:strCache>
            </c:strRef>
          </c:xVal>
          <c:yVal>
            <c:numRef>
              <c:f>Plan1!$D$2</c:f>
              <c:numCache>
                <c:formatCode>0</c:formatCode>
                <c:ptCount val="1"/>
                <c:pt idx="0">
                  <c:v>763.35877862595419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021200"/>
        <c:axId val="468023440"/>
      </c:scatterChart>
      <c:catAx>
        <c:axId val="342492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pt-BR"/>
          </a:p>
        </c:txPr>
        <c:crossAx val="342495936"/>
        <c:crosses val="autoZero"/>
        <c:auto val="1"/>
        <c:lblAlgn val="ctr"/>
        <c:lblOffset val="100"/>
        <c:noMultiLvlLbl val="0"/>
      </c:catAx>
      <c:valAx>
        <c:axId val="342495936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342492576"/>
        <c:crosses val="autoZero"/>
        <c:crossBetween val="between"/>
      </c:valAx>
      <c:valAx>
        <c:axId val="46802344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0">
                <a:solidFill>
                  <a:schemeClr val="bg1"/>
                </a:solidFill>
              </a:defRPr>
            </a:pPr>
            <a:endParaRPr lang="pt-BR"/>
          </a:p>
        </c:txPr>
        <c:crossAx val="468021200"/>
        <c:crosses val="max"/>
        <c:crossBetween val="midCat"/>
      </c:valAx>
      <c:valAx>
        <c:axId val="468021200"/>
        <c:scaling>
          <c:orientation val="minMax"/>
        </c:scaling>
        <c:delete val="1"/>
        <c:axPos val="b"/>
        <c:majorTickMark val="out"/>
        <c:minorTickMark val="none"/>
        <c:tickLblPos val="nextTo"/>
        <c:crossAx val="468023440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78" y="7123942"/>
            <a:ext cx="377467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Inteligência de Mercado Grupo Bandeirantes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13674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3774678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Inteligência de Mercado Grupo Bandeirantes</a:t>
            </a:r>
            <a:endParaRPr lang="en-US" sz="1400" dirty="0"/>
          </a:p>
        </p:txBody>
      </p:sp>
      <p:pic>
        <p:nvPicPr>
          <p:cNvPr id="13" name="Picture 73" descr="http://www.astronautasfx.com/img/capa/leite_cemil.jpg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t="27635" r="4844" b="18605"/>
          <a:stretch/>
        </p:blipFill>
        <p:spPr bwMode="auto">
          <a:xfrm>
            <a:off x="694947" y="198438"/>
            <a:ext cx="1236723" cy="6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01147" y="4521315"/>
            <a:ext cx="523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Informações de Mídia e </a:t>
            </a:r>
            <a:r>
              <a:rPr lang="pt-BR" sz="24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Mercado</a:t>
            </a:r>
            <a:endParaRPr lang="pt-BR" sz="24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São Paulo, </a:t>
            </a:r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02</a:t>
            </a:r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</a:t>
            </a:r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de outubro </a:t>
            </a:r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de 2014</a:t>
            </a:r>
            <a:endParaRPr lang="pt-BR" sz="11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pic>
        <p:nvPicPr>
          <p:cNvPr id="2121" name="Picture 73" descr="http://www.astronautasfx.com/img/capa/leite_cemil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t="27635" r="4844" b="18605"/>
          <a:stretch/>
        </p:blipFill>
        <p:spPr bwMode="auto">
          <a:xfrm>
            <a:off x="6875855" y="3017520"/>
            <a:ext cx="252603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584" y="0"/>
            <a:ext cx="10709648" cy="75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67051" y="2666281"/>
            <a:ext cx="94456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INVESTIMENTOS EM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MÍDIA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CATEGORIA: LEITES PUROS E ADITIVADOS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PRAÇA: BELO HORIZONTE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2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3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>
            <a:off x="277872" y="23379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04552" y="1987729"/>
            <a:ext cx="388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6,0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milhões 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5462448" y="23379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489128" y="1987729"/>
            <a:ext cx="388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 (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Investimento R$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6,1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milhões 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3989" y="1062297"/>
            <a:ext cx="10262582" cy="677114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 principal meio de veiculação da categoria é a TV Aberta. Os investimentos realizados até agosto de 2014 já superam os investimentos do ano anterior.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981578" y="6913077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74701581"/>
              </p:ext>
            </p:extLst>
          </p:nvPr>
        </p:nvGraphicFramePr>
        <p:xfrm>
          <a:off x="304552" y="2560602"/>
          <a:ext cx="4127871" cy="368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3514277155"/>
              </p:ext>
            </p:extLst>
          </p:nvPr>
        </p:nvGraphicFramePr>
        <p:xfrm>
          <a:off x="5489128" y="2560602"/>
          <a:ext cx="4127871" cy="368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4526278" y="300915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88,6%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26278" y="385473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10,9%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26278" y="47003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0,4%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26278" y="554588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0,1%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726928" y="300915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94,2%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9726928" y="385473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3,4%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726928" y="47003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1,4%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726928" y="554588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1,0%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301550" y="1986240"/>
            <a:ext cx="91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9502200" y="1986240"/>
            <a:ext cx="91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5368354" y="2490387"/>
            <a:ext cx="0" cy="375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93540491"/>
              </p:ext>
            </p:extLst>
          </p:nvPr>
        </p:nvGraphicFramePr>
        <p:xfrm>
          <a:off x="232544" y="2655650"/>
          <a:ext cx="5112569" cy="405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277872" y="24522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04552" y="206773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6,0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milhões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58924895"/>
              </p:ext>
            </p:extLst>
          </p:nvPr>
        </p:nvGraphicFramePr>
        <p:xfrm>
          <a:off x="5489128" y="2662619"/>
          <a:ext cx="5112569" cy="404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Conector reto 9"/>
          <p:cNvCxnSpPr/>
          <p:nvPr/>
        </p:nvCxnSpPr>
        <p:spPr>
          <a:xfrm>
            <a:off x="5462448" y="245228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489128" y="206773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2014 (</a:t>
            </a: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): Investimento R$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6,1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milhões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3989" y="1062297"/>
            <a:ext cx="10262582" cy="677114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Considerando os anunciantes presentes nesta categoria na praça de Belo Horizonte, a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Cemil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tem baixo investimento no mercado publicitário comparado às suas concorrentes.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2502" y="2522319"/>
            <a:ext cx="747747" cy="6704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9258300" y="3157276"/>
            <a:ext cx="742950" cy="67177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81578" y="6913077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</p:spTree>
    <p:extLst>
      <p:ext uri="{BB962C8B-B14F-4D97-AF65-F5344CB8AC3E}">
        <p14:creationId xmlns:p14="http://schemas.microsoft.com/office/powerpoint/2010/main" val="27831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548995" y="3244944"/>
            <a:ext cx="7684549" cy="1028654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>
            <a:defPPr>
              <a:defRPr lang="pt-BR"/>
            </a:defPPr>
            <a:lvl1pPr algn="ctr"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INVESTIMENTOS EM MÍDIA </a:t>
            </a:r>
          </a:p>
          <a:p>
            <a:r>
              <a:rPr lang="pt-BR" dirty="0" smtClean="0"/>
              <a:t>CEMIL COOP MINEIRA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93989" y="1130877"/>
            <a:ext cx="10262582" cy="969502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De acordo com o Ibope Monitor e considerando descontos estimados, a 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CEMIL 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concentra seus investimentos em TV 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Aberta. Até o mês de agosto, seus investimentos em 2014 representam apenas 11% do investimento realizado em 2013. 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60536" y="266565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73876" y="2341687"/>
            <a:ext cx="416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202,9 mil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335910" y="2592829"/>
            <a:ext cx="9202" cy="4104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70480554"/>
              </p:ext>
            </p:extLst>
          </p:nvPr>
        </p:nvGraphicFramePr>
        <p:xfrm>
          <a:off x="110449" y="2881987"/>
          <a:ext cx="4494670" cy="377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4452945" y="2341687"/>
            <a:ext cx="74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517480" y="338842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85,6%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559959" y="450632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10,7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5450777" y="266565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464117" y="2341687"/>
            <a:ext cx="416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2014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Investimento R$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22,6 mil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3386920007"/>
              </p:ext>
            </p:extLst>
          </p:nvPr>
        </p:nvGraphicFramePr>
        <p:xfrm>
          <a:off x="5400690" y="2881987"/>
          <a:ext cx="4494670" cy="377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9743186" y="2341687"/>
            <a:ext cx="74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856481" y="365008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65,3%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898961" y="546900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34,7%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94486" y="6980025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559959" y="570587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3,7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7211" y="3004914"/>
            <a:ext cx="9681210" cy="1028654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>
            <a:defPPr>
              <a:defRPr lang="pt-BR"/>
            </a:defPPr>
            <a:lvl1pPr algn="ctr"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ANÁLISE DOS INVESTIMENTOS </a:t>
            </a:r>
            <a:r>
              <a:rPr lang="pt-BR" dirty="0"/>
              <a:t>EM </a:t>
            </a:r>
            <a:r>
              <a:rPr lang="pt-BR" dirty="0" smtClean="0"/>
              <a:t>TV ABERTA PRAÇA: </a:t>
            </a:r>
            <a:r>
              <a:rPr lang="pt-BR" dirty="0" smtClean="0"/>
              <a:t>BELO HORIZONTE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05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193989" y="1062297"/>
            <a:ext cx="10262582" cy="677114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Em 2014, a Band TV tem a maior participação do investimentos da categoria comparado às emissoras concorrentes. Porém...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981578" y="6913077"/>
            <a:ext cx="4450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Valores líquidos R$ (000)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285879241"/>
              </p:ext>
            </p:extLst>
          </p:nvPr>
        </p:nvGraphicFramePr>
        <p:xfrm>
          <a:off x="1428751" y="2208041"/>
          <a:ext cx="7638468" cy="441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0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93989" y="970857"/>
            <a:ext cx="10262582" cy="969502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...a única emissora com participaç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ão nos investimentos da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Cemil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foi o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Sbt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, mesmo este apresentando 13,1% de participação no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de audiência entre as principais emissoras de TV Aberta.</a:t>
            </a:r>
            <a:endParaRPr lang="pt-BR" sz="19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894486" y="6836674"/>
            <a:ext cx="47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Ibope Monitor com descontos estimados – Valores líquidos R$ (000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Ibope Media Workstation – Target: Audiência Domiciliar Praça: Belo Horizonte</a:t>
            </a:r>
            <a:endParaRPr lang="pt-B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592768741"/>
              </p:ext>
            </p:extLst>
          </p:nvPr>
        </p:nvGraphicFramePr>
        <p:xfrm>
          <a:off x="88528" y="2846115"/>
          <a:ext cx="5256585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56728" y="228626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2013 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-dez): Investimento R$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202,9 mil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092980704"/>
              </p:ext>
            </p:extLst>
          </p:nvPr>
        </p:nvGraphicFramePr>
        <p:xfrm>
          <a:off x="5199986" y="2846115"/>
          <a:ext cx="5256585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720086" y="228626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2014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jan-ago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Investimento R$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14,7 mil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160536" y="266565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450777" y="2665657"/>
            <a:ext cx="499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427</Words>
  <Application>Microsoft Office PowerPoint</Application>
  <PresentationFormat>Personalizar</PresentationFormat>
  <Paragraphs>88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Trebuchet MS</vt:lpstr>
      <vt:lpstr>Office Theme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Agencia</dc:creator>
  <cp:lastModifiedBy>Gustavo Roberti</cp:lastModifiedBy>
  <cp:revision>58</cp:revision>
  <dcterms:created xsi:type="dcterms:W3CDTF">2014-04-01T20:14:56Z</dcterms:created>
  <dcterms:modified xsi:type="dcterms:W3CDTF">2014-10-02T17:29:45Z</dcterms:modified>
</cp:coreProperties>
</file>