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2" r:id="rId7"/>
    <p:sldId id="273" r:id="rId8"/>
    <p:sldId id="265" r:id="rId9"/>
    <p:sldId id="266" r:id="rId10"/>
    <p:sldId id="267" r:id="rId11"/>
    <p:sldId id="268" r:id="rId12"/>
    <p:sldId id="269" r:id="rId13"/>
    <p:sldId id="263" r:id="rId14"/>
    <p:sldId id="264" r:id="rId15"/>
    <p:sldId id="271" r:id="rId16"/>
    <p:sldId id="258" r:id="rId17"/>
  </p:sldIdLst>
  <p:sldSz cx="10688638" cy="7562850"/>
  <p:notesSz cx="6858000" cy="9144000"/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37" autoAdjust="0"/>
  </p:normalViewPr>
  <p:slideViewPr>
    <p:cSldViewPr snapToGrid="0" snapToObjects="1">
      <p:cViewPr varScale="1">
        <p:scale>
          <a:sx n="84" d="100"/>
          <a:sy n="84" d="100"/>
        </p:scale>
        <p:origin x="1182" y="84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43062108306021"/>
          <c:y val="9.6961610199323645E-2"/>
          <c:w val="0.58697320270885345"/>
          <c:h val="0.74028599134778361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explosion val="25"/>
          <c:dPt>
            <c:idx val="0"/>
            <c:bubble3D val="0"/>
            <c:explosion val="14"/>
          </c:dPt>
          <c:dLbls>
            <c:dLbl>
              <c:idx val="0"/>
              <c:layout>
                <c:manualLayout>
                  <c:x val="7.4522221607181173E-3"/>
                  <c:y val="-7.800949467153221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7006295660752941E-2"/>
                  <c:y val="-1.017515147889550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2420370267863377E-2"/>
                  <c:y val="5.76591917137412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9681481071453509E-2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2356666482154078E-2"/>
                  <c:y val="0.1288852520660097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5.961777728574421E-2"/>
                  <c:y val="0.1153183834274824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9.9362962142907019E-2"/>
                  <c:y val="7.800949467153221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8.9426665928616311E-2"/>
                  <c:y val="5.08757573944775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8.6942591875043648E-2"/>
                  <c:y val="-3.3919842239751295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5.464982477498103E-2"/>
                  <c:y val="-3.052545443668652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5.7133703232171561E-2"/>
                  <c:y val="-6.105090887337304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7388518375008728E-2"/>
                  <c:y val="2.035030295779101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Plan1!$A$2:$A$12</c:f>
              <c:strCache>
                <c:ptCount val="11"/>
                <c:pt idx="0">
                  <c:v>BRF BRASIL FOODS</c:v>
                </c:pt>
                <c:pt idx="1">
                  <c:v>COAMO</c:v>
                </c:pt>
                <c:pt idx="2">
                  <c:v>CAFE 3 CORACOES</c:v>
                </c:pt>
                <c:pt idx="3">
                  <c:v>BUNGE ALIMENTOS</c:v>
                </c:pt>
                <c:pt idx="4">
                  <c:v>UNILEVER BRASIL</c:v>
                </c:pt>
                <c:pt idx="5">
                  <c:v>MELITTA</c:v>
                </c:pt>
                <c:pt idx="6">
                  <c:v>COPACOL</c:v>
                </c:pt>
                <c:pt idx="7">
                  <c:v>D E MASTER BLENDERS</c:v>
                </c:pt>
                <c:pt idx="8">
                  <c:v>ALIMENTOS ZAELI</c:v>
                </c:pt>
                <c:pt idx="9">
                  <c:v>NESTLE</c:v>
                </c:pt>
                <c:pt idx="10">
                  <c:v>OUTROS</c:v>
                </c:pt>
              </c:strCache>
            </c:strRef>
          </c:cat>
          <c:val>
            <c:numRef>
              <c:f>Plan1!$B$2:$B$12</c:f>
              <c:numCache>
                <c:formatCode>"R$"_(* #,##0.00,,_);_(* \(#,##0.00,,\);_(* "-"_);_(@_)</c:formatCode>
                <c:ptCount val="11"/>
                <c:pt idx="0">
                  <c:v>2081576.64</c:v>
                </c:pt>
                <c:pt idx="1">
                  <c:v>1307180.72</c:v>
                </c:pt>
                <c:pt idx="2">
                  <c:v>1208168.6499999999</c:v>
                </c:pt>
                <c:pt idx="3">
                  <c:v>1208165.28</c:v>
                </c:pt>
                <c:pt idx="4">
                  <c:v>1049391.68</c:v>
                </c:pt>
                <c:pt idx="5">
                  <c:v>915925.12</c:v>
                </c:pt>
                <c:pt idx="6">
                  <c:v>790175.45</c:v>
                </c:pt>
                <c:pt idx="7">
                  <c:v>418261.68</c:v>
                </c:pt>
                <c:pt idx="8">
                  <c:v>366084.8</c:v>
                </c:pt>
                <c:pt idx="9">
                  <c:v>265927.52</c:v>
                </c:pt>
                <c:pt idx="10">
                  <c:v>897238.09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89958688088125"/>
          <c:y val="9.7021095732667137E-2"/>
          <c:w val="0.59820063064185536"/>
          <c:h val="0.75574517086382043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explosion val="25"/>
          <c:dPt>
            <c:idx val="0"/>
            <c:bubble3D val="0"/>
            <c:explosion val="14"/>
          </c:dPt>
          <c:dLbls>
            <c:dLbl>
              <c:idx val="0"/>
              <c:layout>
                <c:manualLayout>
                  <c:x val="7.4522221607181173E-3"/>
                  <c:y val="-7.800949467153221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7006295660752941E-2"/>
                  <c:y val="-1.017515147889550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2420370267863377E-2"/>
                  <c:y val="5.76591917137412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9681481071453509E-2"/>
                  <c:y val="0.1085349491082187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2356666482154078E-2"/>
                  <c:y val="0.1288852520660097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5.961777728574421E-2"/>
                  <c:y val="0.1153183834274824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9.9362962142907019E-2"/>
                  <c:y val="7.800949467153221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5.5045516256113119E-2"/>
                  <c:y val="1.356686863852731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4035335268824733E-2"/>
                  <c:y val="2.713347021271140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10681537990000724"/>
                  <c:y val="-4.409232307521386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2.2356666482154057E-2"/>
                  <c:y val="-8.818464615042773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5.961777728574421E-2"/>
                  <c:y val="-3.052545443668652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Plan1!$A$2:$A$9</c:f>
              <c:strCache>
                <c:ptCount val="8"/>
                <c:pt idx="0">
                  <c:v>BRF BRASIL FOODS</c:v>
                </c:pt>
                <c:pt idx="1">
                  <c:v>D E MASTER BLENDERS</c:v>
                </c:pt>
                <c:pt idx="2">
                  <c:v>MELITTA</c:v>
                </c:pt>
                <c:pt idx="3">
                  <c:v>COAMO</c:v>
                </c:pt>
                <c:pt idx="4">
                  <c:v>SEARA</c:v>
                </c:pt>
                <c:pt idx="5">
                  <c:v>ALIMENTOS ZAELI</c:v>
                </c:pt>
                <c:pt idx="6">
                  <c:v>NESTLE</c:v>
                </c:pt>
                <c:pt idx="7">
                  <c:v>OUTROS</c:v>
                </c:pt>
              </c:strCache>
            </c:strRef>
          </c:cat>
          <c:val>
            <c:numRef>
              <c:f>Plan1!$B$2:$B$9</c:f>
              <c:numCache>
                <c:formatCode>"R$"_(* #,##0.00,,_);_(* \(#,##0.00,,\);_(* "-"_);_(@_)</c:formatCode>
                <c:ptCount val="8"/>
                <c:pt idx="0">
                  <c:v>4004997.32</c:v>
                </c:pt>
                <c:pt idx="1">
                  <c:v>1587930.16</c:v>
                </c:pt>
                <c:pt idx="2">
                  <c:v>1121226.3999999999</c:v>
                </c:pt>
                <c:pt idx="3">
                  <c:v>1050643.3600000001</c:v>
                </c:pt>
                <c:pt idx="4">
                  <c:v>972111.43</c:v>
                </c:pt>
                <c:pt idx="5">
                  <c:v>930754.32</c:v>
                </c:pt>
                <c:pt idx="6">
                  <c:v>686208.32</c:v>
                </c:pt>
                <c:pt idx="7">
                  <c:v>3444045.89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64555128630133"/>
          <c:y val="0"/>
          <c:w val="0.6087737253235499"/>
          <c:h val="0.962980589851434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_(* #,##0.00,,_);_(* \(#,##0.00,,\);_(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TV ABERTA</c:v>
                </c:pt>
                <c:pt idx="1">
                  <c:v>RADIO</c:v>
                </c:pt>
              </c:strCache>
            </c:strRef>
          </c:cat>
          <c:val>
            <c:numRef>
              <c:f>Plan1!$B$2:$B$3</c:f>
              <c:numCache>
                <c:formatCode>_(* #,##0.00,,_);_(* \(#,##0.00,,\);_(* "-"_);_(@_)</c:formatCode>
                <c:ptCount val="2"/>
                <c:pt idx="0">
                  <c:v>1298103.1200000001</c:v>
                </c:pt>
                <c:pt idx="1">
                  <c:v>9077.6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454081520"/>
        <c:axId val="454082080"/>
      </c:barChart>
      <c:catAx>
        <c:axId val="4540815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454082080"/>
        <c:crosses val="autoZero"/>
        <c:auto val="1"/>
        <c:lblAlgn val="ctr"/>
        <c:lblOffset val="100"/>
        <c:noMultiLvlLbl val="0"/>
      </c:catAx>
      <c:valAx>
        <c:axId val="454082080"/>
        <c:scaling>
          <c:orientation val="minMax"/>
        </c:scaling>
        <c:delete val="1"/>
        <c:axPos val="t"/>
        <c:numFmt formatCode="_(* #,##0.00,,_);_(* \(#,##0.00,,\);_(* &quot;-&quot;_);_(@_)" sourceLinked="1"/>
        <c:majorTickMark val="none"/>
        <c:minorTickMark val="none"/>
        <c:tickLblPos val="nextTo"/>
        <c:crossAx val="45408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429668918964012"/>
          <c:y val="0"/>
          <c:w val="0.6087737253235499"/>
          <c:h val="0.962980589851434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_(* #,##0.00,,_);_(* \(#,##0.00,,\);_(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TV ABERTA</c:v>
                </c:pt>
                <c:pt idx="1">
                  <c:v>RADIO</c:v>
                </c:pt>
              </c:strCache>
            </c:strRef>
          </c:cat>
          <c:val>
            <c:numRef>
              <c:f>Plan1!$B$2:$B$3</c:f>
              <c:numCache>
                <c:formatCode>_(* #,##0.00_);_(* \(#,##0.00\);_(* "-"??_);_(@_)</c:formatCode>
                <c:ptCount val="2"/>
                <c:pt idx="0">
                  <c:v>1043909.3588407041</c:v>
                </c:pt>
                <c:pt idx="1">
                  <c:v>6733.9999866485632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454084320"/>
        <c:axId val="454084880"/>
      </c:barChart>
      <c:catAx>
        <c:axId val="4540843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454084880"/>
        <c:crosses val="autoZero"/>
        <c:auto val="1"/>
        <c:lblAlgn val="ctr"/>
        <c:lblOffset val="100"/>
        <c:noMultiLvlLbl val="0"/>
      </c:catAx>
      <c:valAx>
        <c:axId val="454084880"/>
        <c:scaling>
          <c:orientation val="minMax"/>
        </c:scaling>
        <c:delete val="1"/>
        <c:axPos val="t"/>
        <c:numFmt formatCode="_(* #,##0.00_);_(* \(#,##0.00\);_(* &quot;-&quot;??_);_(@_)" sourceLinked="1"/>
        <c:majorTickMark val="none"/>
        <c:minorTickMark val="none"/>
        <c:tickLblPos val="nextTo"/>
        <c:crossAx val="45408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Penetração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Plan1!$A$2:$A$5</c:f>
              <c:strCache>
                <c:ptCount val="4"/>
                <c:pt idx="0">
                  <c:v>BAND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</c:strCache>
            </c:strRef>
          </c:cat>
          <c:val>
            <c:numRef>
              <c:f>Plan1!$B$2:$B$5</c:f>
              <c:numCache>
                <c:formatCode>0%</c:formatCode>
                <c:ptCount val="4"/>
                <c:pt idx="0">
                  <c:v>0.84299999999999997</c:v>
                </c:pt>
                <c:pt idx="1">
                  <c:v>0.81599999999999995</c:v>
                </c:pt>
                <c:pt idx="2">
                  <c:v>0.83699999999999997</c:v>
                </c:pt>
                <c:pt idx="3">
                  <c:v>0.79400000000000004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54087680"/>
        <c:axId val="454088240"/>
      </c:barChart>
      <c:lineChart>
        <c:grouping val="standard"/>
        <c:varyColors val="0"/>
        <c:ser>
          <c:idx val="1"/>
          <c:order val="1"/>
          <c:tx>
            <c:strRef>
              <c:f>Plan1!$C$1</c:f>
              <c:strCache>
                <c:ptCount val="1"/>
                <c:pt idx="0">
                  <c:v>Afinidade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Plan1!$A$2:$A$5</c:f>
              <c:strCache>
                <c:ptCount val="4"/>
                <c:pt idx="0">
                  <c:v>BAND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</c:strCache>
            </c:strRef>
          </c:cat>
          <c:val>
            <c:numRef>
              <c:f>Plan1!$C$2:$C$5</c:f>
              <c:numCache>
                <c:formatCode>0%</c:formatCode>
                <c:ptCount val="4"/>
                <c:pt idx="0">
                  <c:v>1.04</c:v>
                </c:pt>
                <c:pt idx="1">
                  <c:v>1</c:v>
                </c:pt>
                <c:pt idx="2">
                  <c:v>1.03</c:v>
                </c:pt>
                <c:pt idx="3">
                  <c:v>0.97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3684448"/>
        <c:axId val="454088800"/>
      </c:lineChart>
      <c:catAx>
        <c:axId val="454087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454088240"/>
        <c:crosses val="autoZero"/>
        <c:auto val="1"/>
        <c:lblAlgn val="ctr"/>
        <c:lblOffset val="100"/>
        <c:noMultiLvlLbl val="0"/>
      </c:catAx>
      <c:valAx>
        <c:axId val="45408824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454087680"/>
        <c:crosses val="autoZero"/>
        <c:crossBetween val="between"/>
      </c:valAx>
      <c:valAx>
        <c:axId val="454088800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pt-BR"/>
          </a:p>
        </c:txPr>
        <c:crossAx val="453684448"/>
        <c:crosses val="max"/>
        <c:crossBetween val="between"/>
      </c:valAx>
      <c:catAx>
        <c:axId val="453684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4088800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Penetração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Plan1!$A$2:$A$5</c:f>
              <c:strCache>
                <c:ptCount val="4"/>
                <c:pt idx="0">
                  <c:v>BAND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</c:strCache>
            </c:strRef>
          </c:cat>
          <c:val>
            <c:numRef>
              <c:f>Plan1!$B$2:$B$5</c:f>
              <c:numCache>
                <c:formatCode>0%</c:formatCode>
                <c:ptCount val="4"/>
                <c:pt idx="0">
                  <c:v>0.32</c:v>
                </c:pt>
                <c:pt idx="1">
                  <c:v>0.246</c:v>
                </c:pt>
                <c:pt idx="2">
                  <c:v>0.32100000000000001</c:v>
                </c:pt>
                <c:pt idx="3">
                  <c:v>0.307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53687248"/>
        <c:axId val="453687808"/>
      </c:barChart>
      <c:lineChart>
        <c:grouping val="standard"/>
        <c:varyColors val="0"/>
        <c:ser>
          <c:idx val="1"/>
          <c:order val="1"/>
          <c:tx>
            <c:strRef>
              <c:f>Plan1!$C$1</c:f>
              <c:strCache>
                <c:ptCount val="1"/>
                <c:pt idx="0">
                  <c:v>Afinidade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Plan1!$A$2:$A$5</c:f>
              <c:strCache>
                <c:ptCount val="4"/>
                <c:pt idx="0">
                  <c:v>BAND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</c:strCache>
            </c:strRef>
          </c:cat>
          <c:val>
            <c:numRef>
              <c:f>Plan1!$C$2:$C$5</c:f>
              <c:numCache>
                <c:formatCode>0%</c:formatCode>
                <c:ptCount val="4"/>
                <c:pt idx="0">
                  <c:v>1.27</c:v>
                </c:pt>
                <c:pt idx="1">
                  <c:v>0.98</c:v>
                </c:pt>
                <c:pt idx="2">
                  <c:v>1.28</c:v>
                </c:pt>
                <c:pt idx="3">
                  <c:v>1.22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3688928"/>
        <c:axId val="453688368"/>
      </c:lineChart>
      <c:catAx>
        <c:axId val="453687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453687808"/>
        <c:crosses val="autoZero"/>
        <c:auto val="1"/>
        <c:lblAlgn val="ctr"/>
        <c:lblOffset val="100"/>
        <c:noMultiLvlLbl val="0"/>
      </c:catAx>
      <c:valAx>
        <c:axId val="453687808"/>
        <c:scaling>
          <c:orientation val="minMax"/>
          <c:max val="0.4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pt-BR"/>
          </a:p>
        </c:txPr>
        <c:crossAx val="453687248"/>
        <c:crosses val="autoZero"/>
        <c:crossBetween val="between"/>
      </c:valAx>
      <c:valAx>
        <c:axId val="453688368"/>
        <c:scaling>
          <c:orientation val="minMax"/>
          <c:max val="1.4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pt-BR"/>
          </a:p>
        </c:txPr>
        <c:crossAx val="453688928"/>
        <c:crosses val="max"/>
        <c:crossBetween val="between"/>
      </c:valAx>
      <c:catAx>
        <c:axId val="4536889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3688368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778" y="7123942"/>
            <a:ext cx="3774678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Inteligência de Mercado Grupo Bandeirantes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9" y="162568"/>
            <a:ext cx="1831521" cy="56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4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3" y="334377"/>
            <a:ext cx="2809479" cy="711643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1" y="334377"/>
            <a:ext cx="8255859" cy="711643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04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251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17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91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20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1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5" y="1946734"/>
            <a:ext cx="5533597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1367492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Slide do think-cell" r:id="rId20" imgW="270" imgH="270" progId="TCLayout.ActiveDocument.1">
                  <p:embed/>
                </p:oleObj>
              </mc:Choice>
              <mc:Fallback>
                <p:oleObj name="Slide do think-cell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66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F105-2278-3846-BF6D-56A38DBB030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6" descr="OLHO BAND copy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50" y="198438"/>
            <a:ext cx="8937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"/>
            <a:ext cx="10688638" cy="755639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1512" y="7123942"/>
            <a:ext cx="3774678" cy="4026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21437" rtl="0" eaLnBrk="1" latinLnBrk="0" hangingPunct="1">
              <a:defRPr sz="21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/>
              <a:t>Inteligência de Mercado Grupo Bandeirantes</a:t>
            </a:r>
            <a:endParaRPr lang="en-US" sz="1400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9" y="162568"/>
            <a:ext cx="1831521" cy="56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6703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" y="3229"/>
            <a:ext cx="10728000" cy="75842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45113" y="1062990"/>
            <a:ext cx="537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Inteligência de Mercado 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Grupo Bandeirantes</a:t>
            </a:r>
            <a:endParaRPr lang="pt-BR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01147" y="4521315"/>
            <a:ext cx="523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Informações de Mídia e </a:t>
            </a:r>
            <a:r>
              <a:rPr lang="pt-BR" sz="2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Mercado</a:t>
            </a:r>
            <a:endParaRPr lang="pt-BR" sz="24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663283" y="5651097"/>
            <a:ext cx="2687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São Paulo, 24 de setembro de 2014</a:t>
            </a:r>
            <a:endParaRPr lang="pt-BR" sz="11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66" y="2953748"/>
            <a:ext cx="3429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27030"/>
              </p:ext>
            </p:extLst>
          </p:nvPr>
        </p:nvGraphicFramePr>
        <p:xfrm>
          <a:off x="1015976" y="2760129"/>
          <a:ext cx="8639154" cy="2951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9859"/>
                <a:gridCol w="1583850"/>
                <a:gridCol w="1295868"/>
                <a:gridCol w="1439859"/>
                <a:gridCol w="1663791"/>
                <a:gridCol w="1215927"/>
              </a:tblGrid>
              <a:tr h="513592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Emissoras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R$ Bruto</a:t>
                      </a:r>
                    </a:p>
                    <a:p>
                      <a:pPr algn="ctr"/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Negociado</a:t>
                      </a:r>
                      <a:endParaRPr lang="pt-BR" sz="16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Desconto</a:t>
                      </a:r>
                      <a:r>
                        <a:rPr lang="pt-BR" sz="16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Estimado</a:t>
                      </a:r>
                      <a:endParaRPr lang="pt-BR" sz="16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Inserções</a:t>
                      </a:r>
                      <a:r>
                        <a:rPr lang="pt-BR" sz="1600" b="0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30”</a:t>
                      </a:r>
                      <a:endParaRPr lang="pt-BR" sz="1600" b="0" kern="1200" dirty="0" smtClean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TRP</a:t>
                      </a:r>
                      <a:r>
                        <a:rPr lang="pt-BR" sz="16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pt-BR" sz="16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MM ABC 25+</a:t>
                      </a:r>
                      <a:endParaRPr lang="pt-BR" sz="16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CPP R$</a:t>
                      </a:r>
                      <a:endParaRPr lang="pt-BR" sz="16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74540"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R$ 11.844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14,74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R$ 803,04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</a:tr>
              <a:tr h="474540"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R$ 38.929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85%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106,46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R$ 365,67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</a:tr>
              <a:tr h="474540"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R$ 13.609</a:t>
                      </a: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85%</a:t>
                      </a: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33,06</a:t>
                      </a: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R$ 411,66</a:t>
                      </a:r>
                    </a:p>
                  </a:txBody>
                  <a:tcPr marL="91421" marR="91421" marT="45710" marB="45710" anchor="ctr"/>
                </a:tc>
              </a:tr>
              <a:tr h="474540">
                <a:tc>
                  <a:txBody>
                    <a:bodyPr/>
                    <a:lstStyle/>
                    <a:p>
                      <a:pPr marL="0" algn="ctr" defTabSz="521437" rtl="0" eaLnBrk="1" latinLnBrk="0" hangingPunct="1"/>
                      <a:endParaRPr lang="pt-BR" sz="16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algn="ctr" defTabSz="521437" rtl="0" eaLnBrk="1" latinLnBrk="0" hangingPunct="1"/>
                      <a:r>
                        <a:rPr lang="pt-BR" sz="16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R$ 12.785</a:t>
                      </a:r>
                      <a:endParaRPr lang="pt-BR" sz="16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algn="ctr" defTabSz="521437" rtl="0" eaLnBrk="1" latinLnBrk="0" hangingPunct="1"/>
                      <a:r>
                        <a:rPr lang="pt-BR" sz="16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89%</a:t>
                      </a:r>
                      <a:endParaRPr lang="pt-BR" sz="16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algn="ctr" defTabSz="521437" rtl="0" eaLnBrk="1" latinLnBrk="0" hangingPunct="1"/>
                      <a:r>
                        <a:rPr lang="pt-BR" sz="16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45</a:t>
                      </a:r>
                      <a:endParaRPr lang="pt-BR" sz="16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algn="ctr" defTabSz="521437" rtl="0" eaLnBrk="1" latinLnBrk="0" hangingPunct="1"/>
                      <a:r>
                        <a:rPr lang="pt-BR" sz="16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34,79</a:t>
                      </a:r>
                      <a:endParaRPr lang="pt-BR" sz="16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algn="ctr" defTabSz="521437" rtl="0" eaLnBrk="1" latinLnBrk="0" hangingPunct="1"/>
                      <a:r>
                        <a:rPr lang="pt-BR" sz="16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R$ 367,52</a:t>
                      </a:r>
                    </a:p>
                  </a:txBody>
                  <a:tcPr marL="91421" marR="91421" marT="45710" marB="45710" anchor="ctr"/>
                </a:tc>
              </a:tr>
              <a:tr h="474540">
                <a:tc>
                  <a:txBody>
                    <a:bodyPr/>
                    <a:lstStyle/>
                    <a:p>
                      <a:pPr marL="0" marR="0" indent="0" algn="ctr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R$ 77.169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125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189,06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408,18</a:t>
                      </a:r>
                    </a:p>
                  </a:txBody>
                  <a:tcPr marL="91421" marR="91421" marT="45710" marB="45710" anchor="ctr"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6" y="3409101"/>
            <a:ext cx="316204" cy="31620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25" y="3910269"/>
            <a:ext cx="284963" cy="284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25" y="4387864"/>
            <a:ext cx="301505" cy="3015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82880" y="1076336"/>
            <a:ext cx="10332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Já utilizando o investimento realizado no Sbt, a Band TV também se destaca. Apresenta número de inserções 150% maior, um TRP superior e CPP inferior (redução de 10%) comparado ao Sbt.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37" y="4815250"/>
            <a:ext cx="430982" cy="43098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899450" y="6940192"/>
            <a:ext cx="4698212" cy="215450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: Ibope Monitor 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 descontos estimados – Target: MM ABC 25+  – Agosto/2014 – Curitiba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889158"/>
              </p:ext>
            </p:extLst>
          </p:nvPr>
        </p:nvGraphicFramePr>
        <p:xfrm>
          <a:off x="191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7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352538" y="7325637"/>
            <a:ext cx="7866217" cy="246175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Fonte: Ibope Monitor com descontos estimados – TRP target: AS ABC 25/49 – Junho/2014 – Praça Rio de Janeiro / Simulação Base SP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99017"/>
              </p:ext>
            </p:extLst>
          </p:nvPr>
        </p:nvGraphicFramePr>
        <p:xfrm>
          <a:off x="1043645" y="2022902"/>
          <a:ext cx="8175110" cy="2033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7377"/>
                <a:gridCol w="1731200"/>
                <a:gridCol w="1346489"/>
                <a:gridCol w="1873149"/>
                <a:gridCol w="1396895"/>
              </a:tblGrid>
              <a:tr h="371749">
                <a:tc gridSpan="5"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CENÁRIO</a:t>
                      </a:r>
                      <a:r>
                        <a:rPr lang="pt-BR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(verba igual a da Record)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kern="1200" dirty="0" smtClean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87578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Programação</a:t>
                      </a:r>
                      <a:endParaRPr lang="pt-BR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Bruto Negociado </a:t>
                      </a:r>
                      <a:r>
                        <a:rPr lang="pt-BR" sz="1300" b="0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R$</a:t>
                      </a:r>
                      <a:endParaRPr lang="pt-BR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Inserções</a:t>
                      </a:r>
                      <a:r>
                        <a:rPr lang="pt-BR" sz="1300" b="0" kern="1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300" b="0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30”</a:t>
                      </a:r>
                      <a:endParaRPr lang="pt-BR" sz="1300" b="0" kern="12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TRP</a:t>
                      </a:r>
                      <a:r>
                        <a:rPr lang="pt-BR" sz="13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pt-BR" sz="13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MM ABC 25+</a:t>
                      </a:r>
                      <a:endParaRPr lang="pt-BR" sz="13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CPP Médio R$</a:t>
                      </a:r>
                      <a:endParaRPr lang="pt-BR" sz="13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91213">
                <a:tc>
                  <a:txBody>
                    <a:bodyPr/>
                    <a:lstStyle/>
                    <a:p>
                      <a:pPr algn="l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pt-BR" sz="13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Band TV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R$64</a:t>
                      </a:r>
                      <a:r>
                        <a:rPr lang="pt-BR" sz="13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.383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154,27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R$ 417,34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</a:tr>
              <a:tr h="391213">
                <a:tc>
                  <a:txBody>
                    <a:bodyPr/>
                    <a:lstStyle/>
                    <a:p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 Band TV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R$ 101.907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194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261,46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R$ 389,76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</a:tr>
              <a:tr h="391213">
                <a:tc>
                  <a:txBody>
                    <a:bodyPr/>
                    <a:lstStyle/>
                    <a:p>
                      <a:r>
                        <a:rPr lang="pt-BR" sz="13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Variação %</a:t>
                      </a:r>
                      <a:endParaRPr lang="pt-BR" sz="13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+58%</a:t>
                      </a:r>
                      <a:endParaRPr lang="pt-BR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+142%</a:t>
                      </a:r>
                      <a:endParaRPr lang="pt-BR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+69%</a:t>
                      </a:r>
                      <a:endParaRPr lang="pt-BR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-6,6%</a:t>
                      </a:r>
                      <a:endParaRPr lang="pt-BR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192911" y="1145164"/>
            <a:ext cx="10260428" cy="707872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 a inclusão da Band TV na programação, os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resultados são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favoráveis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 a Coamo.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 dois cenários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apresentam melhora na rentabilidade e aumento em TRP. </a:t>
            </a:r>
            <a:endParaRPr lang="pt-BR" sz="20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64144"/>
              </p:ext>
            </p:extLst>
          </p:nvPr>
        </p:nvGraphicFramePr>
        <p:xfrm>
          <a:off x="1043645" y="4308135"/>
          <a:ext cx="8175110" cy="2033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7377"/>
                <a:gridCol w="1731200"/>
                <a:gridCol w="1346489"/>
                <a:gridCol w="1873149"/>
                <a:gridCol w="1396895"/>
              </a:tblGrid>
              <a:tr h="371749">
                <a:tc gridSpan="5">
                  <a:txBody>
                    <a:bodyPr/>
                    <a:lstStyle/>
                    <a:p>
                      <a:pPr algn="ctr"/>
                      <a:r>
                        <a:rPr lang="pt-BR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CENÁRIO 2 (verba igual a do SBT)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kern="1200" dirty="0" smtClean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87578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Programação</a:t>
                      </a:r>
                      <a:endParaRPr lang="pt-BR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Bruto Negociado </a:t>
                      </a:r>
                      <a:r>
                        <a:rPr lang="pt-BR" sz="1300" b="0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R$</a:t>
                      </a:r>
                      <a:endParaRPr lang="pt-BR" sz="1300" b="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b="0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Inserções</a:t>
                      </a:r>
                      <a:r>
                        <a:rPr lang="pt-BR" sz="1300" b="0" kern="1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300" b="0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30”</a:t>
                      </a:r>
                      <a:endParaRPr lang="pt-BR" sz="1300" b="0" kern="12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TRP</a:t>
                      </a:r>
                      <a:r>
                        <a:rPr lang="pt-BR" sz="13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pt-BR" sz="13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MM ABC 25+</a:t>
                      </a:r>
                      <a:endParaRPr lang="pt-BR" sz="13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CPP Médio R$</a:t>
                      </a:r>
                      <a:endParaRPr lang="pt-BR" sz="13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91213">
                <a:tc>
                  <a:txBody>
                    <a:bodyPr/>
                    <a:lstStyle/>
                    <a:p>
                      <a:pPr algn="l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pt-BR" sz="13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Band TV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R$64</a:t>
                      </a:r>
                      <a:r>
                        <a:rPr lang="pt-BR" sz="13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.383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154,27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R$ 417,34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</a:tr>
              <a:tr h="391213">
                <a:tc>
                  <a:txBody>
                    <a:bodyPr/>
                    <a:lstStyle/>
                    <a:p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 Band TV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R$ 77.169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189,06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R$ 408,18</a:t>
                      </a:r>
                      <a:endParaRPr lang="pt-BR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</a:tr>
              <a:tr h="391213">
                <a:tc>
                  <a:txBody>
                    <a:bodyPr/>
                    <a:lstStyle/>
                    <a:p>
                      <a:r>
                        <a:rPr lang="pt-BR" sz="13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Variação %</a:t>
                      </a:r>
                      <a:endParaRPr lang="pt-BR" sz="13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+20%</a:t>
                      </a:r>
                      <a:endParaRPr lang="pt-BR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+56%</a:t>
                      </a:r>
                      <a:endParaRPr lang="pt-BR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+22%</a:t>
                      </a:r>
                      <a:endParaRPr lang="pt-BR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-2,1%</a:t>
                      </a:r>
                      <a:endParaRPr lang="pt-BR" sz="13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899450" y="6940192"/>
            <a:ext cx="4698212" cy="215450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: Ibope Monitor 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 descontos estimados – Target: MM ABC 25+  – Agosto/2014 – Curitiba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4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5226893"/>
              </p:ext>
            </p:extLst>
          </p:nvPr>
        </p:nvGraphicFramePr>
        <p:xfrm>
          <a:off x="191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7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352538" y="7325637"/>
            <a:ext cx="6654600" cy="246175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Fonte: Ibope Monitor com descontos estimados – TRP target: AS ABC 25/49 – Junho/2014 – Praça Rio de Janeiro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0" y="941605"/>
            <a:ext cx="10260428" cy="400032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Programação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veiculada em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agosto/2014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0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899450" y="6940192"/>
            <a:ext cx="4698212" cy="215450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: Ibope Monitor 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 descontos estimados – Target: MM ABC 25+  – Agosto/2014 – Curitiba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14" y="1398787"/>
            <a:ext cx="7086600" cy="5246856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31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83342" y="2823114"/>
            <a:ext cx="8923541" cy="597767"/>
          </a:xfrm>
          <a:prstGeom prst="rect">
            <a:avLst/>
          </a:prstGeom>
          <a:noFill/>
        </p:spPr>
        <p:txBody>
          <a:bodyPr wrap="square" lIns="104306" tIns="52153" rIns="104306" bIns="52153" rtlCol="0">
            <a:spAutoFit/>
          </a:bodyPr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HÁBITOS DE MÍDIA E CONSUMO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3" descr="C:\Users\csoares\Desktop\TGI_logo_Bl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93" y="3551037"/>
            <a:ext cx="2481586" cy="14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3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05864" y="1048197"/>
            <a:ext cx="10262582" cy="707892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Entre os telespectadores de Curitiba, Mulheres ABC com mais de 25 anos que assistiram a Band nos últimos 7 dias, 84% Consumiram café nos últimos 7 dias.</a:t>
            </a:r>
            <a:endParaRPr lang="pt-BR" sz="20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147222597"/>
              </p:ext>
            </p:extLst>
          </p:nvPr>
        </p:nvGraphicFramePr>
        <p:xfrm>
          <a:off x="392381" y="2188455"/>
          <a:ext cx="9470075" cy="4290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2662" y="6619606"/>
            <a:ext cx="5461760" cy="246227"/>
          </a:xfrm>
          <a:prstGeom prst="rect">
            <a:avLst/>
          </a:prstGeom>
          <a:noFill/>
        </p:spPr>
        <p:txBody>
          <a:bodyPr wrap="none" lIns="91444" tIns="45723" rIns="91444" bIns="45723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Fonte: Target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Index BrY14w2+Y15w1 (Fev13-Fev14) V1.0 - Pessoas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Praça: Curitiba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05864" y="980001"/>
            <a:ext cx="10262582" cy="707892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Entre os telespectadores de Curitiba, Mulheres ABC com mais de 25 anos que assistiram a Band nos últimos 7 dias, 32% Consumiram Óleo / Azeite Coamo nos últimos 90 dias</a:t>
            </a:r>
            <a:endParaRPr lang="pt-BR" sz="20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084849976"/>
              </p:ext>
            </p:extLst>
          </p:nvPr>
        </p:nvGraphicFramePr>
        <p:xfrm>
          <a:off x="392381" y="2234175"/>
          <a:ext cx="9470075" cy="4290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5911972" y="6962506"/>
            <a:ext cx="5567558" cy="230838"/>
          </a:xfrm>
          <a:prstGeom prst="rect">
            <a:avLst/>
          </a:prstGeom>
          <a:noFill/>
        </p:spPr>
        <p:txBody>
          <a:bodyPr wrap="none" lIns="91444" tIns="45723" rIns="91444" bIns="45723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: Target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Index BrY14w2+Y15w1 (Fev13-Fev14) V1.0 - Pessoas 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– Target: MM Praça: Curitiba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584" y="0"/>
            <a:ext cx="10709648" cy="75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67051" y="2666281"/>
            <a:ext cx="9445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INVESTIMENTOS EM MÍDIA </a:t>
            </a:r>
          </a:p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CATEGORIAS: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OLEOS AZEITES E AFINS, MARGARINAS E MANTEIGAS, LINHA ALIMENTARES, INSTITUC ALIMENTACAO, CAFE E CHA </a:t>
            </a:r>
          </a:p>
          <a:p>
            <a:endParaRPr lang="pt-BR" sz="22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47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3189975810"/>
              </p:ext>
            </p:extLst>
          </p:nvPr>
        </p:nvGraphicFramePr>
        <p:xfrm>
          <a:off x="232544" y="2655650"/>
          <a:ext cx="5112569" cy="4053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Conector reto 6"/>
          <p:cNvCxnSpPr/>
          <p:nvPr/>
        </p:nvCxnSpPr>
        <p:spPr>
          <a:xfrm>
            <a:off x="277872" y="245228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04552" y="2067739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2013 (</a:t>
            </a: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-dez): Investimento R$ 10,5 milhões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4007846665"/>
              </p:ext>
            </p:extLst>
          </p:nvPr>
        </p:nvGraphicFramePr>
        <p:xfrm>
          <a:off x="5489128" y="2548320"/>
          <a:ext cx="5112569" cy="4046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Conector reto 9"/>
          <p:cNvCxnSpPr/>
          <p:nvPr/>
        </p:nvCxnSpPr>
        <p:spPr>
          <a:xfrm>
            <a:off x="5462448" y="245228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489128" y="2067739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2014 (</a:t>
            </a: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jan-ago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): Investimento R$ 13,8 milhões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93989" y="1062297"/>
            <a:ext cx="10262582" cy="969502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 COAMO é o segundo maior anunciante das categorias nas praças de Curitiba, Londrina e Maringá, com investimento estimado em R$ 1,3 milhões em 2013 e R$ 1,1 milhões em 2014 (</a:t>
            </a:r>
            <a:r>
              <a:rPr lang="pt-BR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jan-ago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9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510053" y="4285304"/>
            <a:ext cx="660182" cy="5724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20890" y="6130941"/>
            <a:ext cx="543617" cy="49772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981578" y="6913077"/>
            <a:ext cx="4450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Ibope Monitor com descontos estimados – Valores líquidos R$ (000)</a:t>
            </a:r>
          </a:p>
        </p:txBody>
      </p:sp>
    </p:spTree>
    <p:extLst>
      <p:ext uri="{BB962C8B-B14F-4D97-AF65-F5344CB8AC3E}">
        <p14:creationId xmlns:p14="http://schemas.microsoft.com/office/powerpoint/2010/main" val="27831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548995" y="3244944"/>
            <a:ext cx="7684549" cy="1028654"/>
          </a:xfrm>
          <a:prstGeom prst="rect">
            <a:avLst/>
          </a:prstGeom>
          <a:noFill/>
        </p:spPr>
        <p:txBody>
          <a:bodyPr wrap="square" lIns="104306" tIns="52153" rIns="104306" bIns="52153" rtlCol="0">
            <a:spAutoFit/>
          </a:bodyPr>
          <a:lstStyle>
            <a:defPPr>
              <a:defRPr lang="pt-BR"/>
            </a:defPPr>
            <a:lvl1pPr algn="ctr"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INVESTIMENTOS EM MÍDIA </a:t>
            </a:r>
          </a:p>
          <a:p>
            <a:r>
              <a:rPr lang="pt-BR" dirty="0" smtClean="0"/>
              <a:t>COAMO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93989" y="1130877"/>
            <a:ext cx="10262582" cy="677114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De acordo com o Ibope Monitor e considerando descontos estimados, a COAMO concentra seus investimentos em TV Aberta</a:t>
            </a:r>
            <a:endParaRPr lang="pt-BR" sz="19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60536" y="237990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73876" y="2055937"/>
            <a:ext cx="416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2013 (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-dez): Investimento R$ 1,3 MM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5335910" y="2307079"/>
            <a:ext cx="9202" cy="41040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1369443707"/>
              </p:ext>
            </p:extLst>
          </p:nvPr>
        </p:nvGraphicFramePr>
        <p:xfrm>
          <a:off x="110449" y="2596237"/>
          <a:ext cx="4494670" cy="377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4452945" y="2055937"/>
            <a:ext cx="74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566240" y="337576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99,3%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651199" y="5194685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0,7%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5450777" y="237990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464117" y="2055937"/>
            <a:ext cx="416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2014 (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jan-ago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 Investimento R$ 1,1 MM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Gráfico 15"/>
          <p:cNvGraphicFramePr/>
          <p:nvPr>
            <p:extLst>
              <p:ext uri="{D42A27DB-BD31-4B8C-83A1-F6EECF244321}">
                <p14:modId xmlns:p14="http://schemas.microsoft.com/office/powerpoint/2010/main" val="3138378601"/>
              </p:ext>
            </p:extLst>
          </p:nvPr>
        </p:nvGraphicFramePr>
        <p:xfrm>
          <a:off x="5400690" y="2596237"/>
          <a:ext cx="4494670" cy="377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9743186" y="2055937"/>
            <a:ext cx="74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856481" y="336433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99,4%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898961" y="5183255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0,6%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894486" y="6980025"/>
            <a:ext cx="4450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Ibope Monitor com descontos estimados – Valores líquidos R$ (000)</a:t>
            </a:r>
          </a:p>
        </p:txBody>
      </p:sp>
    </p:spTree>
    <p:extLst>
      <p:ext uri="{BB962C8B-B14F-4D97-AF65-F5344CB8AC3E}">
        <p14:creationId xmlns:p14="http://schemas.microsoft.com/office/powerpoint/2010/main" val="20595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37211" y="3004914"/>
            <a:ext cx="9681210" cy="1490319"/>
          </a:xfrm>
          <a:prstGeom prst="rect">
            <a:avLst/>
          </a:prstGeom>
          <a:noFill/>
        </p:spPr>
        <p:txBody>
          <a:bodyPr wrap="square" lIns="104306" tIns="52153" rIns="104306" bIns="52153" rtlCol="0">
            <a:spAutoFit/>
          </a:bodyPr>
          <a:lstStyle>
            <a:defPPr>
              <a:defRPr lang="pt-BR"/>
            </a:defPPr>
            <a:lvl1pPr algn="ctr"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ANÁLISE DOS INVESTIMENTOS </a:t>
            </a:r>
            <a:r>
              <a:rPr lang="pt-BR" dirty="0"/>
              <a:t>EM </a:t>
            </a:r>
            <a:r>
              <a:rPr lang="pt-BR" dirty="0" smtClean="0"/>
              <a:t>TV ABERTA PRAÇA: CURITIBA</a:t>
            </a:r>
          </a:p>
          <a:p>
            <a:r>
              <a:rPr lang="pt-BR" dirty="0" smtClean="0"/>
              <a:t>COAMO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05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93989" y="970857"/>
            <a:ext cx="10262582" cy="677114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No período de 2014 (</a:t>
            </a:r>
            <a:r>
              <a:rPr lang="pt-BR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jan-ago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) os investimentos em TV Aberta da COAMO na praça de Curitiba estão estimados em R$ 775 mil e concentrados na Record, Glo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bo e Sbt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9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894486" y="6980025"/>
            <a:ext cx="4450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Ibope Monitor com descontos estimados – Valores líquidos R$ (000)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19044" b="594"/>
          <a:stretch/>
        </p:blipFill>
        <p:spPr>
          <a:xfrm>
            <a:off x="110331" y="1766817"/>
            <a:ext cx="5878989" cy="494259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242790" y="1917094"/>
            <a:ext cx="4101953" cy="3893380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 Record apresenta share de investimento (44,6%), acima do que entrega de audiência no target (10,8%), gerando um índice de 412.</a:t>
            </a:r>
          </a:p>
          <a:p>
            <a:endParaRPr lang="pt-BR" sz="19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 Sbt tem um índice de 147 e a TV Globo está com uma participação de investimento equilibrada com seu share de audiência.</a:t>
            </a:r>
          </a:p>
          <a:p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 Band TV possui share de 3,0% no target, porém, não recebe investimento deste anunciante.</a:t>
            </a: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2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9341608"/>
              </p:ext>
            </p:extLst>
          </p:nvPr>
        </p:nvGraphicFramePr>
        <p:xfrm>
          <a:off x="191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7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206150" y="1151542"/>
            <a:ext cx="10260428" cy="707743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Simulamos a programação de 30”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 COAMO, na praça de Curitiba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realizada em agosto de 2014 na emissora Globo, Record e SBT e o resultado da campanha foi o seguinte:</a:t>
            </a:r>
            <a:endParaRPr lang="pt-BR" sz="20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01958" y="7313126"/>
            <a:ext cx="7887050" cy="246175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Fonte: Ibope Monitor com descontos estimados – TRP target: AS ABC 25/49 – Julho/2014 – Praça Rio de Janeiro / Simulação Base SP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75603"/>
              </p:ext>
            </p:extLst>
          </p:nvPr>
        </p:nvGraphicFramePr>
        <p:xfrm>
          <a:off x="1016787" y="2582789"/>
          <a:ext cx="8639154" cy="26046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9859"/>
                <a:gridCol w="1583850"/>
                <a:gridCol w="1295868"/>
                <a:gridCol w="1439859"/>
                <a:gridCol w="1663791"/>
                <a:gridCol w="1215927"/>
              </a:tblGrid>
              <a:tr h="578998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Emissoras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R$ Bruto</a:t>
                      </a:r>
                    </a:p>
                    <a:p>
                      <a:pPr algn="ctr"/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Negociado</a:t>
                      </a:r>
                      <a:endParaRPr lang="pt-BR" sz="16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Desconto</a:t>
                      </a:r>
                      <a:r>
                        <a:rPr lang="pt-BR" sz="16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Estimado</a:t>
                      </a:r>
                      <a:endParaRPr lang="pt-BR" sz="16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Inserções</a:t>
                      </a:r>
                      <a:r>
                        <a:rPr lang="pt-BR" sz="1600" b="0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30”</a:t>
                      </a:r>
                      <a:endParaRPr lang="pt-BR" sz="1600" b="0" kern="1200" dirty="0" smtClean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TRP</a:t>
                      </a:r>
                      <a:r>
                        <a:rPr lang="pt-BR" sz="16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pt-BR" sz="16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MM ABC 25+</a:t>
                      </a:r>
                      <a:endParaRPr lang="pt-BR" sz="16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CPP R$</a:t>
                      </a:r>
                      <a:endParaRPr lang="pt-BR" sz="16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506379"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R$ 11.844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14,74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R$ 803,04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</a:tr>
              <a:tr h="506379"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R$ 38.929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85%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106,46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R$ 365,67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</a:tr>
              <a:tr h="506379"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R$ 13.609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85%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33,06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R$ 411,66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</a:tr>
              <a:tr h="506379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R$ 64.382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154,26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R$ 417,36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</a:tr>
            </a:tbl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57" y="3215758"/>
            <a:ext cx="389162" cy="38916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57" y="3700282"/>
            <a:ext cx="389162" cy="3891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85" y="4215353"/>
            <a:ext cx="417306" cy="417306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899450" y="6940192"/>
            <a:ext cx="4698212" cy="215450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: Ibope Monitor 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 descontos estimados – Target: MM ABC 25+  – Agosto/2014 – Curitiba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3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64284"/>
              </p:ext>
            </p:extLst>
          </p:nvPr>
        </p:nvGraphicFramePr>
        <p:xfrm>
          <a:off x="1015976" y="2760129"/>
          <a:ext cx="8639154" cy="32017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9859"/>
                <a:gridCol w="1583850"/>
                <a:gridCol w="1295868"/>
                <a:gridCol w="1439859"/>
                <a:gridCol w="1663791"/>
                <a:gridCol w="1215927"/>
              </a:tblGrid>
              <a:tr h="578998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Emissoras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R$ Bruto</a:t>
                      </a:r>
                    </a:p>
                    <a:p>
                      <a:pPr algn="ctr"/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Negociado</a:t>
                      </a:r>
                      <a:endParaRPr lang="pt-BR" sz="16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Desconto</a:t>
                      </a:r>
                      <a:r>
                        <a:rPr lang="pt-BR" sz="16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Estimado</a:t>
                      </a:r>
                      <a:endParaRPr lang="pt-BR" sz="16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Inserções</a:t>
                      </a:r>
                      <a:r>
                        <a:rPr lang="pt-BR" sz="1600" b="0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30”</a:t>
                      </a:r>
                      <a:endParaRPr lang="pt-BR" sz="1600" b="0" kern="1200" dirty="0" smtClean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TRP</a:t>
                      </a:r>
                      <a:r>
                        <a:rPr lang="pt-BR" sz="16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pt-BR" sz="1600" b="0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MM ABC 25+</a:t>
                      </a:r>
                      <a:endParaRPr lang="pt-BR" sz="16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CPP R$</a:t>
                      </a:r>
                      <a:endParaRPr lang="pt-BR" sz="16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524534"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R$ 11.844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14,74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R$ 803,04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</a:tr>
              <a:tr h="524534"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R$ 38.929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85%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106,46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R$ 365,67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</a:tr>
              <a:tr h="524534"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R$ 37.523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89%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107,19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R$ 350,06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</a:tr>
              <a:tr h="524534"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R$ 13.609</a:t>
                      </a: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85%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33,06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R$ 411,66</a:t>
                      </a:r>
                      <a:endParaRPr lang="pt-BR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</a:tr>
              <a:tr h="524534">
                <a:tc>
                  <a:txBody>
                    <a:bodyPr/>
                    <a:lstStyle/>
                    <a:p>
                      <a:pPr marL="0" algn="ctr" defTabSz="521437" rtl="0" eaLnBrk="1" latinLnBrk="0" hangingPunct="1"/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R$ 101.907</a:t>
                      </a: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194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261,46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R$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389,76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1" marR="91421" marT="45710" marB="45710" anchor="ctr"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57" y="3396734"/>
            <a:ext cx="389162" cy="38916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55" y="3929725"/>
            <a:ext cx="389162" cy="3891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14" y="5011627"/>
            <a:ext cx="304385" cy="30438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8719" y="1239409"/>
            <a:ext cx="10369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Simulando na Band o mesmo investimento realizado na Record, a Coamo alcança um número maior de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TRP’s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com aproximadamente o dobro de inserções (comparado a Record) e com a melhor rentabilidade de todas as emissoras.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98" y="4396347"/>
            <a:ext cx="488219" cy="48821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899450" y="6940192"/>
            <a:ext cx="4698212" cy="215450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: Ibope Monitor 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 descontos estimados – Target: MM ABC 25+  – Agosto/2014 – Curitiba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1048</Words>
  <Application>Microsoft Office PowerPoint</Application>
  <PresentationFormat>Personalizar</PresentationFormat>
  <Paragraphs>209</Paragraphs>
  <Slides>16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MS PGothic</vt:lpstr>
      <vt:lpstr>Arial</vt:lpstr>
      <vt:lpstr>Calibri</vt:lpstr>
      <vt:lpstr>Trebuchet MS</vt:lpstr>
      <vt:lpstr>Office Theme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Agencia</dc:creator>
  <cp:lastModifiedBy>Cassio Soares</cp:lastModifiedBy>
  <cp:revision>42</cp:revision>
  <dcterms:created xsi:type="dcterms:W3CDTF">2014-04-01T20:14:56Z</dcterms:created>
  <dcterms:modified xsi:type="dcterms:W3CDTF">2014-09-25T21:13:04Z</dcterms:modified>
</cp:coreProperties>
</file>