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58" r:id="rId16"/>
  </p:sldIdLst>
  <p:sldSz cx="10688638" cy="7562850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37" autoAdjust="0"/>
  </p:normalViewPr>
  <p:slideViewPr>
    <p:cSldViewPr snapToGrid="0" snapToObjects="1">
      <p:cViewPr varScale="1">
        <p:scale>
          <a:sx n="84" d="100"/>
          <a:sy n="84" d="100"/>
        </p:scale>
        <p:origin x="1182" y="84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78" y="7123942"/>
            <a:ext cx="377467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Inteligência de Mercado Grupo Bandeirantes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13674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3774678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Inteligência de Mercado Grupo Bandeirantes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88602" y="2953748"/>
            <a:ext cx="523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Treinamento 2ºsemestre</a:t>
            </a:r>
            <a:endParaRPr lang="pt-BR" sz="2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São Paulo, </a:t>
            </a:r>
            <a:r>
              <a:rPr lang="pt-BR" sz="1100" dirty="0" err="1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xx</a:t>
            </a:r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de </a:t>
            </a:r>
            <a:r>
              <a:rPr lang="pt-BR" sz="1100" dirty="0" err="1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xx</a:t>
            </a:r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de 2014</a:t>
            </a:r>
            <a:endParaRPr lang="pt-BR" sz="11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503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Agenda do treinamento</a:t>
            </a:r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7240" y="1716673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Banco de dados da audiência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22910" y="1731645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1</a:t>
            </a:r>
            <a:endParaRPr lang="pt-BR" sz="1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7240" y="2216689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Resultado do questionário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2910" y="2231661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2</a:t>
            </a:r>
            <a:endParaRPr lang="pt-BR" sz="1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7240" y="2731677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Apresentação novo portal e </a:t>
            </a:r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help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22910" y="2746649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77240" y="3261544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Novos painéis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22910" y="3276516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4</a:t>
            </a:r>
            <a:endParaRPr lang="pt-BR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7240" y="3791411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Cases</a:t>
            </a:r>
            <a:endParaRPr lang="pt-BR" sz="1600" i="1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2910" y="3806383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5</a:t>
            </a:r>
            <a:endParaRPr lang="pt-BR" sz="1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77240" y="4336250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Gerenciamento dos planos comerciais (marketing)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22910" y="4351222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6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520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503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Agenda do treinamento</a:t>
            </a:r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7240" y="1716673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Banco de dados da audiência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22910" y="1731645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1</a:t>
            </a:r>
            <a:endParaRPr lang="pt-BR" sz="1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7240" y="2216689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Resultado do questionário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2910" y="2231661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2</a:t>
            </a:r>
            <a:endParaRPr lang="pt-BR" sz="1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7240" y="2731677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Apresentação novo portal e </a:t>
            </a:r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help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22910" y="2746649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77240" y="3261544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Novos painéis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22910" y="3276516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4</a:t>
            </a:r>
            <a:endParaRPr lang="pt-BR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7240" y="3791411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Cases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2910" y="3806383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5</a:t>
            </a:r>
            <a:endParaRPr lang="pt-BR" sz="1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77240" y="4336250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Gerenciamento dos planos comerciais (marketing)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22910" y="4351222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6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124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68980" y="3048357"/>
            <a:ext cx="37033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BACKUP</a:t>
            </a:r>
          </a:p>
          <a:p>
            <a:pPr algn="ctr"/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GRP E CPP</a:t>
            </a:r>
            <a:endParaRPr lang="pt-BR" sz="4400" dirty="0" smtClean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22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46859" y="645598"/>
            <a:ext cx="512382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pt-BR" sz="1800" b="1" dirty="0">
                <a:latin typeface="+mj-lt"/>
              </a:rPr>
              <a:t>GRP (Gross Rating Point) e TRP (Target Rating Point)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3887" y="1156935"/>
            <a:ext cx="9633600" cy="58477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>
            <a:defPPr>
              <a:defRPr lang="en-US"/>
            </a:defPPr>
            <a:lvl1pPr marL="285735" indent="-285735">
              <a:buFont typeface="Arial" panose="020B0604020202020204" pitchFamily="34" charset="0"/>
              <a:buChar char="•"/>
              <a:defRPr sz="1600" b="1">
                <a:latin typeface="+mn-lt"/>
              </a:defRPr>
            </a:lvl1pPr>
          </a:lstStyle>
          <a:p>
            <a:r>
              <a:rPr lang="pt-BR" b="0" dirty="0"/>
              <a:t>GRP é a somatória dos pontos da </a:t>
            </a:r>
            <a:r>
              <a:rPr lang="pt-BR" dirty="0"/>
              <a:t>audiência </a:t>
            </a:r>
            <a:r>
              <a:rPr lang="pt-BR" dirty="0" smtClean="0"/>
              <a:t>domiciliar</a:t>
            </a:r>
            <a:r>
              <a:rPr lang="pt-BR" b="0" dirty="0" smtClean="0"/>
              <a:t>, referente aos </a:t>
            </a:r>
            <a:r>
              <a:rPr lang="pt-BR" b="0" dirty="0"/>
              <a:t>programas onde os comerciais foram veiculados; e o TRP indica a quantidade de </a:t>
            </a:r>
            <a:r>
              <a:rPr lang="pt-BR" dirty="0"/>
              <a:t>audiência específica no público-alvo</a:t>
            </a:r>
            <a:r>
              <a:rPr lang="pt-BR" b="0" dirty="0"/>
              <a:t>.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2680"/>
              </p:ext>
            </p:extLst>
          </p:nvPr>
        </p:nvGraphicFramePr>
        <p:xfrm>
          <a:off x="2524635" y="1982039"/>
          <a:ext cx="7200822" cy="19990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1342"/>
                <a:gridCol w="1850156"/>
                <a:gridCol w="1603833"/>
                <a:gridCol w="1545491"/>
              </a:tblGrid>
              <a:tr h="54863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+mj-lt"/>
                        </a:rPr>
                        <a:t>Programas</a:t>
                      </a:r>
                      <a:endParaRPr lang="pt-BR" sz="1500" dirty="0">
                        <a:latin typeface="+mj-lt"/>
                      </a:endParaRP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+mj-lt"/>
                        </a:rPr>
                        <a:t>Aud.</a:t>
                      </a:r>
                      <a:r>
                        <a:rPr lang="pt-BR" sz="1500" baseline="0" dirty="0" smtClean="0"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pt-BR" sz="1500" baseline="0" dirty="0" smtClean="0">
                          <a:latin typeface="+mj-lt"/>
                        </a:rPr>
                        <a:t>Domiciliar (%)</a:t>
                      </a:r>
                      <a:endParaRPr lang="pt-BR" sz="1500" dirty="0">
                        <a:latin typeface="+mj-lt"/>
                      </a:endParaRP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Nº inserções</a:t>
                      </a: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latin typeface="+mj-lt"/>
                        </a:rPr>
                        <a:t>Total GRP</a:t>
                      </a: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CQC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3,8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3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11,4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Jornal da Band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3,6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4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14,4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Brasil Urgente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3,9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2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7,8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7932">
                <a:tc>
                  <a:txBody>
                    <a:bodyPr/>
                    <a:lstStyle/>
                    <a:p>
                      <a:endParaRPr lang="pt-BR" sz="15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5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5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33,6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44950"/>
              </p:ext>
            </p:extLst>
          </p:nvPr>
        </p:nvGraphicFramePr>
        <p:xfrm>
          <a:off x="2524635" y="4379642"/>
          <a:ext cx="7200822" cy="19990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1342"/>
                <a:gridCol w="1850156"/>
                <a:gridCol w="1603833"/>
                <a:gridCol w="1545491"/>
              </a:tblGrid>
              <a:tr h="548639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+mn-lt"/>
                        </a:rPr>
                        <a:t>Programas</a:t>
                      </a:r>
                      <a:endParaRPr lang="pt-BR" sz="1500" dirty="0">
                        <a:latin typeface="+mn-lt"/>
                      </a:endParaRP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+mn-lt"/>
                        </a:rPr>
                        <a:t>Aud.</a:t>
                      </a:r>
                      <a:r>
                        <a:rPr lang="pt-BR" sz="1500" baseline="0" dirty="0" smtClean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pt-BR" sz="1500" baseline="0" dirty="0" smtClean="0">
                          <a:latin typeface="+mn-lt"/>
                        </a:rPr>
                        <a:t>AS AB 25+ (%)</a:t>
                      </a:r>
                      <a:endParaRPr lang="pt-BR" sz="1500" dirty="0">
                        <a:latin typeface="+mn-lt"/>
                      </a:endParaRP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Nº inserções</a:t>
                      </a: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latin typeface="+mn-lt"/>
                        </a:rPr>
                        <a:t>Total TRP</a:t>
                      </a: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CQC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2,5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3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7,5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Jornal da Band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1,9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4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7,6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Brasil Urgente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1,8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2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3,6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7932">
                <a:tc>
                  <a:txBody>
                    <a:bodyPr/>
                    <a:lstStyle/>
                    <a:p>
                      <a:endParaRPr lang="pt-BR" sz="15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5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5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18,7</a:t>
                      </a:r>
                      <a:endParaRPr lang="pt-BR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</a:tr>
            </a:tbl>
          </a:graphicData>
        </a:graphic>
      </p:graphicFrame>
      <p:sp>
        <p:nvSpPr>
          <p:cNvPr id="22" name="Forma livre 21"/>
          <p:cNvSpPr/>
          <p:nvPr/>
        </p:nvSpPr>
        <p:spPr>
          <a:xfrm>
            <a:off x="146859" y="3314580"/>
            <a:ext cx="2221847" cy="1333108"/>
          </a:xfrm>
          <a:custGeom>
            <a:avLst/>
            <a:gdLst>
              <a:gd name="connsiteX0" fmla="*/ 0 w 2221847"/>
              <a:gd name="connsiteY0" fmla="*/ 0 h 1333108"/>
              <a:gd name="connsiteX1" fmla="*/ 2221847 w 2221847"/>
              <a:gd name="connsiteY1" fmla="*/ 0 h 1333108"/>
              <a:gd name="connsiteX2" fmla="*/ 2221847 w 2221847"/>
              <a:gd name="connsiteY2" fmla="*/ 1333108 h 1333108"/>
              <a:gd name="connsiteX3" fmla="*/ 0 w 2221847"/>
              <a:gd name="connsiteY3" fmla="*/ 1333108 h 1333108"/>
              <a:gd name="connsiteX4" fmla="*/ 0 w 2221847"/>
              <a:gd name="connsiteY4" fmla="*/ 0 h 133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847" h="1333108">
                <a:moveTo>
                  <a:pt x="0" y="0"/>
                </a:moveTo>
                <a:lnTo>
                  <a:pt x="2221847" y="0"/>
                </a:lnTo>
                <a:lnTo>
                  <a:pt x="2221847" y="1333108"/>
                </a:lnTo>
                <a:lnTo>
                  <a:pt x="0" y="1333108"/>
                </a:lnTo>
                <a:lnTo>
                  <a:pt x="0" y="0"/>
                </a:lnTo>
                <a:close/>
              </a:path>
            </a:pathLst>
          </a:custGeom>
          <a:solidFill>
            <a:srgbClr val="007A3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006" tIns="80006" rIns="80006" bIns="80006" numCol="1" spcCol="1270" anchor="ctr" anchorCtr="0">
            <a:noAutofit/>
          </a:bodyPr>
          <a:lstStyle/>
          <a:p>
            <a:pPr algn="ctr" defTabSz="933403">
              <a:lnSpc>
                <a:spcPct val="90000"/>
              </a:lnSpc>
              <a:spcAft>
                <a:spcPct val="35000"/>
              </a:spcAft>
            </a:pPr>
            <a:r>
              <a:rPr lang="pt-BR" sz="2000" dirty="0"/>
              <a:t>Não podemos somar GRP ou TRP de praças diferentes!!!</a:t>
            </a:r>
          </a:p>
        </p:txBody>
      </p:sp>
    </p:spTree>
    <p:extLst>
      <p:ext uri="{BB962C8B-B14F-4D97-AF65-F5344CB8AC3E}">
        <p14:creationId xmlns:p14="http://schemas.microsoft.com/office/powerpoint/2010/main" val="10422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24700" y="625490"/>
            <a:ext cx="4435756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pt-BR" sz="1800" b="1" dirty="0">
                <a:latin typeface="+mj-lt"/>
              </a:rPr>
              <a:t>CPM (Custo por Mil) e CPP (Custo por </a:t>
            </a:r>
            <a:r>
              <a:rPr lang="pt-BR" sz="1800" b="1" dirty="0" smtClean="0">
                <a:latin typeface="+mj-lt"/>
              </a:rPr>
              <a:t>Ponto)</a:t>
            </a:r>
            <a:endParaRPr lang="pt-BR" sz="1800" b="1" dirty="0"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1467" y="1050875"/>
            <a:ext cx="9633600" cy="584771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35" indent="-285735">
              <a:buFont typeface="Arial" panose="020B0604020202020204" pitchFamily="34" charset="0"/>
              <a:buChar char="•"/>
            </a:pPr>
            <a:r>
              <a:rPr lang="pt-BR" sz="1600" dirty="0">
                <a:latin typeface="+mn-lt"/>
              </a:rPr>
              <a:t>CPM c</a:t>
            </a:r>
            <a:r>
              <a:rPr lang="pt-BR" sz="1600" dirty="0">
                <a:latin typeface="+mn-lt"/>
                <a:cs typeface="Arial" pitchFamily="34" charset="0"/>
              </a:rPr>
              <a:t>orresponde ao valor que se paga para </a:t>
            </a:r>
            <a:r>
              <a:rPr lang="pt-BR" sz="1600" b="1" dirty="0">
                <a:latin typeface="+mn-lt"/>
                <a:cs typeface="Arial" pitchFamily="34" charset="0"/>
              </a:rPr>
              <a:t>atingir 1.000 Domicílios ou Indivíduos</a:t>
            </a:r>
            <a:r>
              <a:rPr lang="pt-BR" sz="1600" dirty="0">
                <a:latin typeface="+mn-lt"/>
                <a:cs typeface="Arial" pitchFamily="34" charset="0"/>
              </a:rPr>
              <a:t>.</a:t>
            </a:r>
          </a:p>
          <a:p>
            <a:pPr marL="285735" indent="-285735">
              <a:buFont typeface="Arial" panose="020B0604020202020204" pitchFamily="34" charset="0"/>
              <a:buChar char="•"/>
            </a:pPr>
            <a:r>
              <a:rPr lang="pt-BR" sz="1600" dirty="0">
                <a:latin typeface="+mn-lt"/>
                <a:cs typeface="Arial" pitchFamily="34" charset="0"/>
              </a:rPr>
              <a:t>O CPP é o valor pago por </a:t>
            </a:r>
            <a:r>
              <a:rPr lang="pt-BR" sz="1600" b="1" dirty="0">
                <a:latin typeface="+mn-lt"/>
                <a:cs typeface="Arial" pitchFamily="34" charset="0"/>
              </a:rPr>
              <a:t>cada ponto de audiência </a:t>
            </a:r>
            <a:r>
              <a:rPr lang="pt-BR" sz="1600" dirty="0">
                <a:latin typeface="+mn-lt"/>
                <a:cs typeface="Arial" pitchFamily="34" charset="0"/>
              </a:rPr>
              <a:t>do seu </a:t>
            </a:r>
            <a:r>
              <a:rPr lang="pt-BR" sz="1600" b="1" dirty="0">
                <a:latin typeface="+mn-lt"/>
                <a:cs typeface="Arial" pitchFamily="34" charset="0"/>
              </a:rPr>
              <a:t>público-alvo</a:t>
            </a:r>
            <a:r>
              <a:rPr lang="pt-BR" sz="1600" dirty="0">
                <a:latin typeface="+mn-lt"/>
                <a:cs typeface="Arial" pitchFamily="34" charset="0"/>
              </a:rPr>
              <a:t> (Target).</a:t>
            </a:r>
            <a:endParaRPr lang="pt-BR" sz="1600" dirty="0">
              <a:latin typeface="+mn-lt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33505"/>
              </p:ext>
            </p:extLst>
          </p:nvPr>
        </p:nvGraphicFramePr>
        <p:xfrm>
          <a:off x="1717856" y="1875615"/>
          <a:ext cx="7200822" cy="18212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1342"/>
                <a:gridCol w="1850156"/>
                <a:gridCol w="1603833"/>
                <a:gridCol w="1545491"/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+mn-lt"/>
                        </a:rPr>
                        <a:t>Programas</a:t>
                      </a:r>
                      <a:endParaRPr lang="pt-BR" sz="1500" dirty="0">
                        <a:latin typeface="+mn-lt"/>
                      </a:endParaRP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+mn-lt"/>
                        </a:rPr>
                        <a:t>Custo Negociado</a:t>
                      </a:r>
                      <a:endParaRPr lang="pt-BR" sz="1500" dirty="0">
                        <a:latin typeface="+mn-lt"/>
                      </a:endParaRP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Audiência (#)</a:t>
                      </a: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latin typeface="+mn-lt"/>
                        </a:rPr>
                        <a:t>CPM</a:t>
                      </a: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CQC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R$ 19.805,00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302,2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R$ 65,54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Jornal da Band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R$ 53.964,00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277,5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R$ 194,10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Brasil Urgente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R$ 29.232,00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304,9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R$ 95,87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7932">
                <a:tc>
                  <a:txBody>
                    <a:bodyPr/>
                    <a:lstStyle/>
                    <a:p>
                      <a:r>
                        <a:rPr lang="pt-BR" sz="1500" b="1" dirty="0" smtClean="0">
                          <a:solidFill>
                            <a:schemeClr val="bg1"/>
                          </a:solidFill>
                        </a:rPr>
                        <a:t>CPM</a:t>
                      </a:r>
                      <a:r>
                        <a:rPr lang="pt-BR" sz="1500" b="1" baseline="0" dirty="0" smtClean="0">
                          <a:solidFill>
                            <a:schemeClr val="bg1"/>
                          </a:solidFill>
                        </a:rPr>
                        <a:t> Médio</a:t>
                      </a:r>
                      <a:endParaRPr lang="pt-BR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>
                          <a:solidFill>
                            <a:schemeClr val="bg1"/>
                          </a:solidFill>
                        </a:rPr>
                        <a:t>R$ 102.901,00</a:t>
                      </a:r>
                      <a:endParaRPr lang="pt-BR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>
                          <a:solidFill>
                            <a:schemeClr val="bg1"/>
                          </a:solidFill>
                        </a:rPr>
                        <a:t>884,60</a:t>
                      </a:r>
                      <a:endParaRPr lang="pt-BR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bg1"/>
                          </a:solidFill>
                        </a:rPr>
                        <a:t>R$ 116,32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28652"/>
              </p:ext>
            </p:extLst>
          </p:nvPr>
        </p:nvGraphicFramePr>
        <p:xfrm>
          <a:off x="1717856" y="4145126"/>
          <a:ext cx="7200822" cy="18212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1342"/>
                <a:gridCol w="1850156"/>
                <a:gridCol w="1603833"/>
                <a:gridCol w="1545491"/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+mn-lt"/>
                        </a:rPr>
                        <a:t>Programas</a:t>
                      </a:r>
                      <a:endParaRPr lang="pt-BR" sz="1500" dirty="0">
                        <a:latin typeface="+mn-lt"/>
                      </a:endParaRP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>
                          <a:latin typeface="+mn-lt"/>
                        </a:rPr>
                        <a:t>Custo Negociado</a:t>
                      </a:r>
                      <a:endParaRPr lang="pt-BR" sz="1500" dirty="0">
                        <a:latin typeface="+mn-lt"/>
                      </a:endParaRP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AB 25+ (%)</a:t>
                      </a:r>
                      <a:endParaRPr lang="pt-B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>
                          <a:latin typeface="+mn-lt"/>
                        </a:rPr>
                        <a:t>CPP</a:t>
                      </a:r>
                    </a:p>
                  </a:txBody>
                  <a:tcPr anchor="ctr">
                    <a:solidFill>
                      <a:srgbClr val="007A37"/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CQC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R$ 19.805,00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2,5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R$ 7.922,00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Jornal da Band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R$ 53.964,00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1,9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R$ 28.349,47</a:t>
                      </a:r>
                      <a:endParaRPr lang="pt-BR" sz="15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1">
                <a:tc>
                  <a:txBody>
                    <a:bodyPr/>
                    <a:lstStyle/>
                    <a:p>
                      <a:r>
                        <a:rPr lang="pt-BR" sz="1500" b="1" dirty="0" smtClean="0"/>
                        <a:t>Brasil Urgente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R$ 29.232,00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1,8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/>
                        <a:t>R$ 16.240,00</a:t>
                      </a:r>
                      <a:endParaRPr lang="pt-BR" sz="15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7932">
                <a:tc>
                  <a:txBody>
                    <a:bodyPr/>
                    <a:lstStyle/>
                    <a:p>
                      <a:r>
                        <a:rPr lang="pt-BR" sz="1500" b="1" dirty="0" smtClean="0">
                          <a:solidFill>
                            <a:schemeClr val="bg1"/>
                          </a:solidFill>
                        </a:rPr>
                        <a:t>CPP Médio</a:t>
                      </a:r>
                      <a:endParaRPr lang="pt-BR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>
                          <a:solidFill>
                            <a:schemeClr val="bg1"/>
                          </a:solidFill>
                        </a:rPr>
                        <a:t>R$ 102.901,00</a:t>
                      </a:r>
                      <a:endParaRPr lang="pt-BR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smtClean="0">
                          <a:solidFill>
                            <a:schemeClr val="bg1"/>
                          </a:solidFill>
                        </a:rPr>
                        <a:t>6,20</a:t>
                      </a:r>
                      <a:endParaRPr lang="pt-BR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bg1"/>
                          </a:solidFill>
                        </a:rPr>
                        <a:t>R$ 16.596,94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A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584" y="0"/>
            <a:ext cx="10709648" cy="75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503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Agenda do treinamento</a:t>
            </a:r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7240" y="1716673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Banco de dados da audiência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22910" y="1731645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1</a:t>
            </a:r>
            <a:endParaRPr lang="pt-BR" sz="1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7240" y="2216689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Resultado do questionário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2910" y="2231661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2</a:t>
            </a:r>
            <a:endParaRPr lang="pt-BR" sz="1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7240" y="2731677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Apresentação novo portal e </a:t>
            </a:r>
            <a:r>
              <a:rPr lang="pt-BR" sz="1600" i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help</a:t>
            </a:r>
            <a:endParaRPr lang="pt-BR" sz="1600" i="1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22910" y="2746649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77240" y="3261544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Novos painéis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22910" y="3276516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4</a:t>
            </a:r>
            <a:endParaRPr lang="pt-BR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7240" y="3791411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Cases</a:t>
            </a:r>
            <a:endParaRPr lang="pt-BR" sz="1600" i="1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2910" y="3806383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5</a:t>
            </a:r>
            <a:endParaRPr lang="pt-BR" sz="1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77240" y="4336250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Gerenciamento dos planos comerciais (marketing)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22910" y="4351222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6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556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503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Agenda do treinamento</a:t>
            </a:r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7240" y="1716673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Banco de dados da audiência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22910" y="1731645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1</a:t>
            </a:r>
            <a:endParaRPr lang="pt-BR" sz="1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7240" y="2216689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Resultado do questionário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2910" y="2231661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2</a:t>
            </a:r>
            <a:endParaRPr lang="pt-BR" sz="1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7240" y="2731677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Apresentação novo portal e </a:t>
            </a:r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help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22910" y="2746649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77240" y="3261544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Novos painéis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22910" y="3276516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4</a:t>
            </a:r>
            <a:endParaRPr lang="pt-BR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7240" y="3791411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Cases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2910" y="3806383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5</a:t>
            </a:r>
            <a:endParaRPr lang="pt-BR" sz="1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77240" y="4336250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Gerenciamento dos planos comerciais (marketing)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22910" y="4351222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6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010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503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Dados de audiência para:</a:t>
            </a:r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989320" y="6915150"/>
            <a:ext cx="4023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Trebuchet MS" panose="020B0603020202020204" pitchFamily="34" charset="0"/>
              </a:rPr>
              <a:t>* : Dados extraídos do caderno referente ao ano de 2013</a:t>
            </a:r>
            <a:endParaRPr lang="pt-BR" sz="1000" dirty="0">
              <a:latin typeface="Trebuchet MS" panose="020B0603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08155"/>
              </p:ext>
            </p:extLst>
          </p:nvPr>
        </p:nvGraphicFramePr>
        <p:xfrm>
          <a:off x="274319" y="1143282"/>
          <a:ext cx="10298430" cy="546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01"/>
                <a:gridCol w="1477801"/>
                <a:gridCol w="1467809"/>
                <a:gridCol w="857250"/>
                <a:gridCol w="1623060"/>
                <a:gridCol w="3394709"/>
              </a:tblGrid>
              <a:tr h="345929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REGIÃO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PRAÇA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PRÓPRIA/AFILIADA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AUDIÊNCIA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SISTEM</a:t>
                      </a:r>
                      <a:r>
                        <a:rPr lang="pt-BR" sz="1000" baseline="0" dirty="0" smtClean="0"/>
                        <a:t>A UTILIZADO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OBS</a:t>
                      </a:r>
                      <a:endParaRPr lang="pt-BR" sz="1000" dirty="0"/>
                    </a:p>
                  </a:txBody>
                  <a:tcPr/>
                </a:tc>
              </a:tr>
              <a:tr h="180000">
                <a:tc rowSpan="9">
                  <a:txBody>
                    <a:bodyPr/>
                    <a:lstStyle/>
                    <a:p>
                      <a:r>
                        <a:rPr lang="pt-BR" sz="1000" dirty="0" smtClean="0"/>
                        <a:t>SUDESTE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SÃO PAULO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CAMPINAS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SP INTERIOR*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SOMENTE</a:t>
                      </a:r>
                      <a:r>
                        <a:rPr lang="pt-BR" sz="1000" baseline="0" dirty="0" smtClean="0"/>
                        <a:t> PARA PRESIDENTE PRUDENTE – DADOS  ATÉ 2013</a:t>
                      </a:r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VALE*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aseline="0" dirty="0" smtClean="0"/>
                        <a:t>DADOS ATÉ 2013</a:t>
                      </a:r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RIO DE JANEIRO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BARRA MANSA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NÃO</a:t>
                      </a: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BELO HORIZONTE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TRIÂNGULO*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DADOS</a:t>
                      </a:r>
                      <a:r>
                        <a:rPr lang="pt-BR" sz="1000" baseline="0" dirty="0" smtClean="0"/>
                        <a:t> ATÉ 2013</a:t>
                      </a:r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VITÓRIA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AFILIADA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ATRASO</a:t>
                      </a:r>
                      <a:r>
                        <a:rPr lang="pt-BR" sz="1000" baseline="0" dirty="0" smtClean="0"/>
                        <a:t> DE 02 SEMANAS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 rowSpan="3">
                  <a:txBody>
                    <a:bodyPr/>
                    <a:lstStyle/>
                    <a:p>
                      <a:r>
                        <a:rPr lang="pt-BR" sz="1000" dirty="0" smtClean="0"/>
                        <a:t>SUL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PORTO ALEGRE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CURITIBA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FLORIANÓPOLIS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AFILIADA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SIM</a:t>
                      </a:r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DADOS SOMENTE ATÉ 2011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 rowSpan="4">
                  <a:txBody>
                    <a:bodyPr/>
                    <a:lstStyle/>
                    <a:p>
                      <a:r>
                        <a:rPr lang="pt-BR" sz="1000" dirty="0" smtClean="0"/>
                        <a:t>NORDESTE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SALVADOR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NATAL*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DADOS ATÉ 2013</a:t>
                      </a:r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FORTALEZA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AFILIADA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RECIFE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AFILIADA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ATRASO</a:t>
                      </a:r>
                      <a:r>
                        <a:rPr lang="pt-BR" sz="1000" baseline="0" dirty="0" smtClean="0"/>
                        <a:t> DE 02 SEMANAS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r>
                        <a:rPr lang="pt-BR" sz="1000" dirty="0" smtClean="0"/>
                        <a:t>CENTRO-OESTE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BRASÍLIA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GOIÂNIA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AFILIADA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ATRASO</a:t>
                      </a:r>
                      <a:r>
                        <a:rPr lang="pt-BR" sz="1000" baseline="0" dirty="0" smtClean="0"/>
                        <a:t> DE 02 SEMANAS</a:t>
                      </a:r>
                      <a:endParaRPr lang="pt-BR" sz="1000" dirty="0"/>
                    </a:p>
                  </a:txBody>
                  <a:tcPr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 rowSpan="3">
                  <a:txBody>
                    <a:bodyPr/>
                    <a:lstStyle/>
                    <a:p>
                      <a:r>
                        <a:rPr lang="pt-BR" sz="1000" dirty="0" smtClean="0"/>
                        <a:t>NORTE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MANAUS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NÃO</a:t>
                      </a: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DADOS ATÉ 2013</a:t>
                      </a:r>
                      <a:endParaRPr lang="pt-BR" sz="1000" dirty="0"/>
                    </a:p>
                  </a:txBody>
                  <a:tcP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PALMAS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PRÓPRIA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NÃO</a:t>
                      </a: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BELEM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AFILIADA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SIM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Media Workstation</a:t>
                      </a:r>
                      <a:r>
                        <a:rPr lang="pt-BR" sz="1000" baseline="0" dirty="0" smtClean="0"/>
                        <a:t> (MW)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ATRASO</a:t>
                      </a:r>
                      <a:r>
                        <a:rPr lang="pt-BR" sz="1000" baseline="0" dirty="0" smtClean="0"/>
                        <a:t> DE 02 SEMANAS</a:t>
                      </a:r>
                      <a:endParaRPr lang="pt-B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503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Agenda do treinamento</a:t>
            </a:r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7240" y="1716673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Banco de dados da audiência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22910" y="1731645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1</a:t>
            </a:r>
            <a:endParaRPr lang="pt-BR" sz="1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7240" y="2216689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Resultado do questionário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2910" y="2231661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2</a:t>
            </a:r>
            <a:endParaRPr lang="pt-BR" sz="1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7240" y="2731677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Apresentação novo portal e </a:t>
            </a:r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help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22910" y="2746649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77240" y="3261544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Novos painéis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22910" y="3276516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4</a:t>
            </a:r>
            <a:endParaRPr lang="pt-BR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7240" y="3791411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Cases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2910" y="3806383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5</a:t>
            </a:r>
            <a:endParaRPr lang="pt-BR" sz="1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77240" y="4336250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Gerenciamento dos planos comerciais (marketing)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22910" y="4351222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6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411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802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Sugestões e observações recebidos através do questionário:</a:t>
            </a:r>
            <a:endParaRPr lang="pt-BR" sz="20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422910" y="1434465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1</a:t>
            </a:r>
            <a:endParaRPr lang="pt-BR" sz="1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77240" y="1419493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Análises comportamentais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4141" y="1959573"/>
            <a:ext cx="1024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Temos </a:t>
            </a:r>
            <a:r>
              <a:rPr lang="pt-BR" sz="1400" b="1" dirty="0" smtClean="0">
                <a:solidFill>
                  <a:srgbClr val="FF0000"/>
                </a:solidFill>
                <a:latin typeface="Trebuchet MS" panose="020B0603020202020204" pitchFamily="34" charset="0"/>
                <a:ea typeface="MS PGothic" pitchFamily="34" charset="-128"/>
              </a:rPr>
              <a:t>02</a:t>
            </a:r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</a:t>
            </a:r>
            <a:r>
              <a:rPr lang="pt-BR" sz="1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maneiras para defesas comportamentais</a:t>
            </a:r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:</a:t>
            </a:r>
          </a:p>
          <a:p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(</a:t>
            </a:r>
            <a:r>
              <a:rPr lang="pt-BR" sz="1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1) utilizando o painel "Análise </a:t>
            </a:r>
            <a:r>
              <a:rPr lang="pt-BR" sz="1400" dirty="0" err="1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Targets</a:t>
            </a:r>
            <a:r>
              <a:rPr lang="pt-BR" sz="1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Comportamentais" disponível no Portal IM no qual contempla as praças Net, SP e RJ; (2) solicitar ao IM uma pesquisa no TGI que contempla hábitos de consumo e </a:t>
            </a:r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análises de comportamento.</a:t>
            </a:r>
            <a:endParaRPr lang="pt-BR" sz="1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22910" y="2931344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77240" y="2916372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Cases</a:t>
            </a:r>
            <a:endParaRPr lang="pt-BR" sz="1600" i="1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4140" y="3446952"/>
            <a:ext cx="1024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O segundo treinamento será focado na resolução de </a:t>
            </a:r>
            <a:r>
              <a:rPr lang="pt-BR" sz="1400" i="1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cases</a:t>
            </a:r>
            <a:r>
              <a:rPr lang="pt-BR" sz="1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reais ocorridos durante todo o ano e </a:t>
            </a:r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 resolução </a:t>
            </a:r>
            <a:r>
              <a:rPr lang="pt-BR" sz="1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de 01 </a:t>
            </a:r>
            <a:r>
              <a:rPr lang="pt-BR" sz="1400" i="1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case</a:t>
            </a:r>
            <a:r>
              <a:rPr lang="pt-BR" sz="1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local.</a:t>
            </a:r>
          </a:p>
        </p:txBody>
      </p:sp>
      <p:sp>
        <p:nvSpPr>
          <p:cNvPr id="11" name="Elipse 10"/>
          <p:cNvSpPr/>
          <p:nvPr/>
        </p:nvSpPr>
        <p:spPr>
          <a:xfrm>
            <a:off x="422911" y="3992717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3</a:t>
            </a:r>
            <a:endParaRPr lang="pt-BR" sz="1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77241" y="3977745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Suporte de um profissional do IM para às praças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44141" y="4508325"/>
            <a:ext cx="1024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As praças devem alinhar o orçamento para a contratação de um profissional para a área de planejamento comercial.</a:t>
            </a:r>
            <a:endParaRPr lang="pt-BR" sz="1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22910" y="5037641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4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77240" y="5022669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Plan</a:t>
            </a:r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</a:t>
            </a:r>
            <a:r>
              <a:rPr lang="pt-BR" sz="1600" dirty="0" err="1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View</a:t>
            </a:r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Rio de Janeiro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44140" y="5553249"/>
            <a:ext cx="1024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Solicitar ao Diretor Comercial a disponibilidade de orçamento para este módulo do Ibope.</a:t>
            </a:r>
            <a:endParaRPr lang="pt-BR" sz="1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25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802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Sugestões e observações recebidos através do questionário</a:t>
            </a:r>
            <a:endParaRPr lang="pt-BR" sz="20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422910" y="1434465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7240" y="1419493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Painéis explicativos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4141" y="1959573"/>
            <a:ext cx="1024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Todos os painéis têm uma nova ferramenta chamada </a:t>
            </a:r>
            <a:r>
              <a:rPr lang="pt-BR" sz="1400" i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help</a:t>
            </a:r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onde é possível verificar quais são as etapas para a utilização do painel, assim como, uma breve descrição do seu objetivo.</a:t>
            </a:r>
            <a:endParaRPr lang="pt-BR" sz="1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22910" y="2699291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6</a:t>
            </a:r>
            <a:endParaRPr lang="pt-BR" sz="1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77240" y="2684319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Novos painéis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4140" y="3214899"/>
            <a:ext cx="10245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Para facilitar a elaboração das análises comerciais, estão disponíveis os seguintes painéis:</a:t>
            </a:r>
          </a:p>
          <a:p>
            <a:endParaRPr lang="pt-BR" sz="1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  <a:p>
            <a:pPr marL="807187" lvl="1" indent="-285750">
              <a:buFont typeface="Arial" panose="020B0604020202020204" pitchFamily="34" charset="0"/>
              <a:buChar char="•"/>
            </a:pPr>
            <a:r>
              <a:rPr lang="pt-BR" sz="1400" i="1" dirty="0" err="1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Share</a:t>
            </a:r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por meio;</a:t>
            </a:r>
          </a:p>
          <a:p>
            <a:pPr marL="807187" lvl="1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Investimento da categoria (por meio e por emissora);</a:t>
            </a:r>
          </a:p>
          <a:p>
            <a:pPr marL="807187" lvl="1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Cálculo de GRP ou TRP.</a:t>
            </a:r>
          </a:p>
          <a:p>
            <a:pPr marL="807187" lvl="1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  <a:p>
            <a:pPr marL="807187" lvl="1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  <a:p>
            <a:pPr marL="807187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2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503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Agenda do treinamento</a:t>
            </a:r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7240" y="1716673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Banco de dados da audiência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22910" y="1731645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1</a:t>
            </a:r>
            <a:endParaRPr lang="pt-BR" sz="1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7240" y="2216689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Resultado do questionário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2910" y="2231661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2</a:t>
            </a:r>
            <a:endParaRPr lang="pt-BR" sz="1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7240" y="2731677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Apresentação novo portal e </a:t>
            </a:r>
            <a:r>
              <a:rPr lang="pt-BR" sz="1600" i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help</a:t>
            </a:r>
            <a:endParaRPr lang="pt-BR" sz="1600" i="1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22910" y="2746649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77240" y="3261544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Novos painéis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22910" y="3276516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4</a:t>
            </a:r>
            <a:endParaRPr lang="pt-BR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7240" y="3791411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Cases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2910" y="3806383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5</a:t>
            </a:r>
            <a:endParaRPr lang="pt-BR" sz="1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77240" y="4336250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Gerenciamento dos planos comerciais (marketing)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22910" y="4351222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6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203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141" y="657867"/>
            <a:ext cx="503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Agenda do treinamento</a:t>
            </a:r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7240" y="1716673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Banco de dados da audiência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22910" y="1731645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1</a:t>
            </a:r>
            <a:endParaRPr lang="pt-BR" sz="1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77240" y="2216689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Resultado do questionário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2910" y="2231661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2</a:t>
            </a:r>
            <a:endParaRPr lang="pt-BR" sz="1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7240" y="2731677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Apresentação novo portal e </a:t>
            </a:r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help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422910" y="2746649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/>
              <a:t>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77240" y="3261544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Novos painéis</a:t>
            </a:r>
            <a:endParaRPr lang="pt-BR" sz="16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22910" y="3276516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4</a:t>
            </a:r>
            <a:endParaRPr lang="pt-BR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7240" y="3791411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Cases</a:t>
            </a:r>
            <a:endParaRPr lang="pt-BR" sz="1600" i="1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2910" y="3806383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5</a:t>
            </a:r>
            <a:endParaRPr lang="pt-BR" sz="1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77240" y="4336250"/>
            <a:ext cx="802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MS PGothic" pitchFamily="34" charset="-128"/>
              </a:rPr>
              <a:t>Gerenciamento dos planos comerciais (marketing)</a:t>
            </a:r>
            <a:endParaRPr lang="pt-B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22910" y="4351222"/>
            <a:ext cx="354330" cy="308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800" dirty="0" smtClean="0"/>
              <a:t>6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090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911</Words>
  <Application>Microsoft Office PowerPoint</Application>
  <PresentationFormat>Personalizar</PresentationFormat>
  <Paragraphs>305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Calibri</vt:lpstr>
      <vt:lpstr>Trebuchet MS</vt:lpstr>
      <vt:lpstr>Office Theme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Agencia</dc:creator>
  <cp:lastModifiedBy>Gustavo Roberti</cp:lastModifiedBy>
  <cp:revision>30</cp:revision>
  <dcterms:created xsi:type="dcterms:W3CDTF">2014-04-01T20:14:56Z</dcterms:created>
  <dcterms:modified xsi:type="dcterms:W3CDTF">2014-09-30T19:29:23Z</dcterms:modified>
</cp:coreProperties>
</file>