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5.xml" ContentType="application/vnd.openxmlformats-officedocument.drawingml.chart+xml"/>
  <Override PartName="/ppt/tags/tag4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1" r:id="rId6"/>
    <p:sldId id="262" r:id="rId7"/>
    <p:sldId id="266" r:id="rId8"/>
    <p:sldId id="273" r:id="rId9"/>
    <p:sldId id="263" r:id="rId10"/>
    <p:sldId id="268" r:id="rId11"/>
    <p:sldId id="272" r:id="rId12"/>
    <p:sldId id="270" r:id="rId13"/>
    <p:sldId id="274" r:id="rId14"/>
  </p:sldIdLst>
  <p:sldSz cx="10688638" cy="7562850"/>
  <p:notesSz cx="6858000" cy="9144000"/>
  <p:custDataLst>
    <p:tags r:id="rId15"/>
  </p:custData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 varScale="1">
        <p:scale>
          <a:sx n="85" d="100"/>
          <a:sy n="85" d="100"/>
        </p:scale>
        <p:origin x="744" y="96"/>
      </p:cViewPr>
      <p:guideLst>
        <p:guide orient="horz" pos="2382"/>
        <p:guide pos="33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615541299423197"/>
          <c:y val="0.27831514007232494"/>
          <c:w val="0.68551113791067342"/>
          <c:h val="0.59123031863920716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2014 R$ 000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tx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9.9253375951131317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8948726005654434"/>
                  <c:y val="9.144062810778072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217202393143428"/>
                  <c:y val="-4.399837050369197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251989119562539"/>
                      <c:h val="0.23269880173218849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11875654666078796"/>
                  <c:y val="-0.12029417015566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2293390219723461E-2"/>
                  <c:y val="-0.1452894795947719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7808199338093903E-2"/>
                  <c:y val="-0.1465528242026273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15527043023642176"/>
                  <c:y val="-6.084907790695807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21175603204550258"/>
                  <c:y val="7.5482415473667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3.9826504847159237E-2"/>
                  <c:y val="-0.121459748237448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562118361341677"/>
                  <c:y val="-0.165208608930940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2430557949394445"/>
                  <c:y val="-6.54318366282841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Plan1!$A$2:$A$9</c:f>
              <c:strCache>
                <c:ptCount val="8"/>
                <c:pt idx="0">
                  <c:v>TV ABERTA</c:v>
                </c:pt>
                <c:pt idx="1">
                  <c:v>TV ASSINATURA</c:v>
                </c:pt>
                <c:pt idx="2">
                  <c:v>TV MERCHANDISING</c:v>
                </c:pt>
                <c:pt idx="3">
                  <c:v>RADIO</c:v>
                </c:pt>
                <c:pt idx="4">
                  <c:v>REVISTA</c:v>
                </c:pt>
                <c:pt idx="5">
                  <c:v>INTERNET</c:v>
                </c:pt>
                <c:pt idx="6">
                  <c:v>JORNAL</c:v>
                </c:pt>
                <c:pt idx="7">
                  <c:v>OOH</c:v>
                </c:pt>
              </c:strCache>
            </c:strRef>
          </c:cat>
          <c:val>
            <c:numRef>
              <c:f>Plan1!$B$2:$B$9</c:f>
              <c:numCache>
                <c:formatCode>_-[$R$-416]\ * #,##0.0_-;\-[$R$-416]\ * #,##0.0_-;_-[$R$-416]\ * "-"??_-;_-@_-</c:formatCode>
                <c:ptCount val="8"/>
                <c:pt idx="0">
                  <c:v>33.836832337196604</c:v>
                </c:pt>
                <c:pt idx="1">
                  <c:v>2.7087796054840081</c:v>
                </c:pt>
                <c:pt idx="2">
                  <c:v>1.3888623876953117</c:v>
                </c:pt>
                <c:pt idx="3">
                  <c:v>1.0597099886082124</c:v>
                </c:pt>
                <c:pt idx="4">
                  <c:v>0.77794801042556794</c:v>
                </c:pt>
                <c:pt idx="5">
                  <c:v>0.2777407999999999</c:v>
                </c:pt>
                <c:pt idx="6">
                  <c:v>0.20320960311889638</c:v>
                </c:pt>
                <c:pt idx="7">
                  <c:v>0.10628879994735718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5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446472620297801"/>
          <c:y val="0.28216444151711684"/>
          <c:w val="0.68551113791067342"/>
          <c:h val="0.59123031863920716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2014 R$ 000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tx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1.6749470268730613E-2"/>
                  <c:y val="-3.8494425431298248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276888168781529"/>
                      <c:h val="0.2326988017321884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2.4755855260468081E-2"/>
                  <c:y val="3.754843250396538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26344463624415682"/>
                  <c:y val="-3.629933386457661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684203959639265E-2"/>
                  <c:y val="-6.64019745518506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7915846484559529E-2"/>
                  <c:y val="-9.17203946800097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9996924976922841E-2"/>
                  <c:y val="-1.182233519308894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15527043023642176"/>
                  <c:y val="-6.084907790695807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21175603204550258"/>
                  <c:y val="7.5482415473667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9826504847159237E-2"/>
                  <c:y val="-0.121459748237448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562118361341677"/>
                  <c:y val="-0.165208608930940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2430557949394445"/>
                  <c:y val="-6.54318366282841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Plan1!$A$2:$A$9</c:f>
              <c:strCache>
                <c:ptCount val="8"/>
                <c:pt idx="0">
                  <c:v>TV MERCHANDISING</c:v>
                </c:pt>
                <c:pt idx="1">
                  <c:v>TV ABERTA</c:v>
                </c:pt>
                <c:pt idx="2">
                  <c:v>TV ASSINATURA</c:v>
                </c:pt>
                <c:pt idx="3">
                  <c:v>RADIO</c:v>
                </c:pt>
                <c:pt idx="4">
                  <c:v>REVISTA</c:v>
                </c:pt>
                <c:pt idx="5">
                  <c:v>INTERNET</c:v>
                </c:pt>
                <c:pt idx="6">
                  <c:v>JORNAL</c:v>
                </c:pt>
                <c:pt idx="7">
                  <c:v>OOH</c:v>
                </c:pt>
              </c:strCache>
            </c:strRef>
          </c:cat>
          <c:val>
            <c:numRef>
              <c:f>Plan1!$B$2:$B$9</c:f>
              <c:numCache>
                <c:formatCode>_-[$R$-416]\ * #,##0.0_-;\-[$R$-416]\ * #,##0.0_-;_-[$R$-416]\ * "-"??_-;_-@_-</c:formatCode>
                <c:ptCount val="8"/>
                <c:pt idx="0">
                  <c:v>0.28849279296875008</c:v>
                </c:pt>
                <c:pt idx="1">
                  <c:v>0.1991212030220034</c:v>
                </c:pt>
                <c:pt idx="3">
                  <c:v>0.15077000022530546</c:v>
                </c:pt>
                <c:pt idx="4">
                  <c:v>4.5287998352050704E-2</c:v>
                </c:pt>
                <c:pt idx="5">
                  <c:v>1.7535999999999993E-2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615541299423197"/>
          <c:y val="0.27831514007232494"/>
          <c:w val="0.68551113791067342"/>
          <c:h val="0.59123031863920716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2014 R$ 000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F0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2"/>
            <c:bubble3D val="0"/>
            <c:spPr>
              <a:solidFill>
                <a:srgbClr val="7030A0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4"/>
            <c:bubble3D val="0"/>
            <c:spPr>
              <a:solidFill>
                <a:srgbClr val="FFC000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Lbls>
            <c:dLbl>
              <c:idx val="0"/>
              <c:layout>
                <c:manualLayout>
                  <c:x val="2.8479474029011378E-2"/>
                  <c:y val="3.079554034503735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128234604681983E-2"/>
                  <c:y val="9.52900706509104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9.7342715544817507E-2"/>
                  <c:y val="-8.249264438213264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7.7314756252594916E-2"/>
                  <c:y val="-9.334807235375831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6660636268726306"/>
                  <c:y val="-6.383709401642044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7808199338093903E-2"/>
                  <c:y val="-0.1465528242026273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15527043023642176"/>
                  <c:y val="-6.084907790695807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21175603204550258"/>
                  <c:y val="7.5482415473667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9826504847159237E-2"/>
                  <c:y val="-0.121459748237448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562118361341677"/>
                  <c:y val="-0.165208608930940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2430557949394445"/>
                  <c:y val="-6.54318366282841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Plan1!$A$2:$A$6</c:f>
              <c:strCache>
                <c:ptCount val="5"/>
                <c:pt idx="0">
                  <c:v>GLOBO</c:v>
                </c:pt>
                <c:pt idx="1">
                  <c:v>RECORD</c:v>
                </c:pt>
                <c:pt idx="2">
                  <c:v>SBT</c:v>
                </c:pt>
                <c:pt idx="3">
                  <c:v>BAND</c:v>
                </c:pt>
                <c:pt idx="4">
                  <c:v>REDE TV!</c:v>
                </c:pt>
              </c:strCache>
            </c:strRef>
          </c:cat>
          <c:val>
            <c:numRef>
              <c:f>Plan1!$B$2:$B$6</c:f>
              <c:numCache>
                <c:formatCode>_-[$R$-416]\ * #,##0.0_-;\-[$R$-416]\ * #,##0.0_-;_-[$R$-416]\ * "-"??_-;_-@_-</c:formatCode>
                <c:ptCount val="5"/>
                <c:pt idx="0">
                  <c:v>16.399206372857087</c:v>
                </c:pt>
                <c:pt idx="1">
                  <c:v>12.803643334193234</c:v>
                </c:pt>
                <c:pt idx="2">
                  <c:v>5.2131823760664613</c:v>
                </c:pt>
                <c:pt idx="3">
                  <c:v>0.45700823867988538</c:v>
                </c:pt>
                <c:pt idx="4">
                  <c:v>0.35265440309524526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615541299423197"/>
          <c:y val="0.27831514007232494"/>
          <c:w val="0.68551113791067342"/>
          <c:h val="0.59123031863920716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2015 R$ 000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7030A0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1"/>
            <c:bubble3D val="0"/>
            <c:spPr>
              <a:solidFill>
                <a:srgbClr val="FFC000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2"/>
            <c:bubble3D val="0"/>
            <c:spPr>
              <a:solidFill>
                <a:srgbClr val="00B0F0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4"/>
            <c:bubble3D val="0"/>
            <c:spPr>
              <a:solidFill>
                <a:schemeClr val="tx2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</c:dPt>
          <c:dLbls>
            <c:dLbl>
              <c:idx val="0"/>
              <c:layout>
                <c:manualLayout>
                  <c:x val="2.8479474029011378E-2"/>
                  <c:y val="3.079554034503735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3471107931582457E-2"/>
                  <c:y val="-6.253707361740598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5737703218812083E-2"/>
                  <c:y val="-0.1017398570977809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7.7314756252594916E-2"/>
                  <c:y val="-9.334807235375831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6660636268726306"/>
                  <c:y val="-6.383709401642044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7808199338093903E-2"/>
                  <c:y val="-0.1465528242026273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15527043023642176"/>
                  <c:y val="-6.084907790695807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21175603204550258"/>
                  <c:y val="7.5482415473667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9826504847159237E-2"/>
                  <c:y val="-0.121459748237448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562118361341677"/>
                  <c:y val="-0.165208608930940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2430557949394445"/>
                  <c:y val="-6.54318366282841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SBT</c:v>
                </c:pt>
                <c:pt idx="1">
                  <c:v>REDE TV!</c:v>
                </c:pt>
                <c:pt idx="2">
                  <c:v>GLOBO</c:v>
                </c:pt>
              </c:strCache>
            </c:strRef>
          </c:cat>
          <c:val>
            <c:numRef>
              <c:f>Plan1!$B$2:$B$4</c:f>
              <c:numCache>
                <c:formatCode>"R$"\ #,##0.0</c:formatCode>
                <c:ptCount val="3"/>
                <c:pt idx="0">
                  <c:v>0.28849279296875008</c:v>
                </c:pt>
                <c:pt idx="1">
                  <c:v>0.12247840202331542</c:v>
                </c:pt>
                <c:pt idx="2">
                  <c:v>7.664280099868799E-2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43881574088979E-2"/>
          <c:y val="3.2991881918819188E-2"/>
          <c:w val="0.970312236851822"/>
          <c:h val="0.77293815498154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dLbls>
            <c:dLbl>
              <c:idx val="1"/>
              <c:layout>
                <c:manualLayout>
                  <c:x val="1.3494437794626345E-3"/>
                  <c:y val="0.289258745387453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300" b="0">
                      <a:solidFill>
                        <a:schemeClr val="bg1"/>
                      </a:solidFill>
                      <a:latin typeface="Eras Demi ITC" panose="020B0805030504020804" pitchFamily="34" charset="0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9665603581232532E-2"/>
                      <c:h val="5.6791143911439114E-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2.6988875589253679E-3"/>
                  <c:y val="0.262850361623616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300" b="0">
                      <a:solidFill>
                        <a:schemeClr val="bg1"/>
                      </a:solidFill>
                      <a:latin typeface="Eras Demi ITC" panose="020B0805030504020804" pitchFamily="34" charset="0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300" b="0">
                      <a:solidFill>
                        <a:schemeClr val="bg1"/>
                      </a:solidFill>
                      <a:latin typeface="Eras Demi ITC" panose="020B0805030504020804" pitchFamily="34" charset="0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0">
                    <a:latin typeface="Eras Demi ITC" panose="020B08050305040208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Plan1!$A$2:$A$6</c:f>
              <c:strCache>
                <c:ptCount val="5"/>
                <c:pt idx="0">
                  <c:v>BAND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  <c:pt idx="4">
                  <c:v>REDE TV!</c:v>
                </c:pt>
              </c:strCache>
            </c:strRef>
          </c:cat>
          <c:val>
            <c:numRef>
              <c:f>Plan1!$B$2:$B$6</c:f>
              <c:numCache>
                <c:formatCode>0.0%</c:formatCode>
                <c:ptCount val="5"/>
                <c:pt idx="0">
                  <c:v>1.2973718254503146E-2</c:v>
                </c:pt>
                <c:pt idx="1">
                  <c:v>0.46554671244762535</c:v>
                </c:pt>
                <c:pt idx="2">
                  <c:v>0.36347454419814912</c:v>
                </c:pt>
                <c:pt idx="3">
                  <c:v>0.14799374197672285</c:v>
                </c:pt>
                <c:pt idx="4">
                  <c:v>1.0011283122999566E-2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dLbl>
              <c:idx val="1"/>
              <c:layout>
                <c:manualLayout>
                  <c:x val="2.698887558925269E-3"/>
                  <c:y val="0.190593653136531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0">
                    <a:latin typeface="Eras Demi ITC" panose="020B08050305040208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Plan1!$A$2:$A$6</c:f>
              <c:strCache>
                <c:ptCount val="5"/>
                <c:pt idx="0">
                  <c:v>BAND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  <c:pt idx="4">
                  <c:v>REDE TV!</c:v>
                </c:pt>
              </c:strCache>
            </c:strRef>
          </c:cat>
          <c:val>
            <c:numRef>
              <c:f>Plan1!$C$2:$C$6</c:f>
              <c:numCache>
                <c:formatCode>0.0%</c:formatCode>
                <c:ptCount val="5"/>
                <c:pt idx="0">
                  <c:v>5.0087E-2</c:v>
                </c:pt>
                <c:pt idx="1">
                  <c:v>0.36145899999999997</c:v>
                </c:pt>
                <c:pt idx="2">
                  <c:v>0.122811</c:v>
                </c:pt>
                <c:pt idx="3">
                  <c:v>0.127723</c:v>
                </c:pt>
                <c:pt idx="4">
                  <c:v>1.7052999999999999E-2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54840016"/>
        <c:axId val="252335392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1"/>
              <c:layout>
                <c:manualLayout>
                  <c:x val="-3.7119798199714539E-2"/>
                  <c:y val="-5.69484280442804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tx1"/>
                    </a:solidFill>
                    <a:latin typeface="Eras Medium ITC" panose="020B06020305040208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Plan1!$A$2:$A$6</c:f>
              <c:strCache>
                <c:ptCount val="5"/>
                <c:pt idx="0">
                  <c:v>BAND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  <c:pt idx="4">
                  <c:v>REDE TV!</c:v>
                </c:pt>
              </c:strCache>
            </c:strRef>
          </c:xVal>
          <c:yVal>
            <c:numRef>
              <c:f>Plan1!$D$2:$D$6</c:f>
              <c:numCache>
                <c:formatCode>0</c:formatCode>
                <c:ptCount val="5"/>
                <c:pt idx="0">
                  <c:v>25.90236639148511</c:v>
                </c:pt>
                <c:pt idx="1">
                  <c:v>128.79654745009125</c:v>
                </c:pt>
                <c:pt idx="2">
                  <c:v>295.96253120498091</c:v>
                </c:pt>
                <c:pt idx="3">
                  <c:v>115.87086270814406</c:v>
                </c:pt>
                <c:pt idx="4">
                  <c:v>58.70687341230029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659664"/>
        <c:axId val="325659104"/>
      </c:scatterChart>
      <c:catAx>
        <c:axId val="254840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Eras Demi ITC" panose="020B0805030504020804" pitchFamily="34" charset="0"/>
                <a:cs typeface="Arial" panose="020B0604020202020204" pitchFamily="34" charset="0"/>
              </a:defRPr>
            </a:pPr>
            <a:endParaRPr lang="pt-BR"/>
          </a:p>
        </c:txPr>
        <c:crossAx val="252335392"/>
        <c:crosses val="autoZero"/>
        <c:auto val="1"/>
        <c:lblAlgn val="ctr"/>
        <c:lblOffset val="100"/>
        <c:noMultiLvlLbl val="0"/>
      </c:catAx>
      <c:valAx>
        <c:axId val="252335392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254840016"/>
        <c:crosses val="autoZero"/>
        <c:crossBetween val="between"/>
      </c:valAx>
      <c:valAx>
        <c:axId val="32565910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325659664"/>
        <c:crosses val="max"/>
        <c:crossBetween val="midCat"/>
      </c:valAx>
      <c:valAx>
        <c:axId val="325659664"/>
        <c:scaling>
          <c:orientation val="minMax"/>
        </c:scaling>
        <c:delete val="1"/>
        <c:axPos val="b"/>
        <c:majorTickMark val="out"/>
        <c:minorTickMark val="none"/>
        <c:tickLblPos val="nextTo"/>
        <c:crossAx val="325659104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7.7146744573137457E-2"/>
          <c:y val="0.89415415498154993"/>
          <c:w val="0.84120776280816068"/>
          <c:h val="7.7659788431291552E-2"/>
        </c:manualLayout>
      </c:layout>
      <c:overlay val="0"/>
      <c:txPr>
        <a:bodyPr/>
        <a:lstStyle/>
        <a:p>
          <a:pPr>
            <a:defRPr sz="1600" b="0">
              <a:latin typeface="Eras Demi ITC" panose="020B0805030504020804" pitchFamily="34" charset="0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AC72F-EABA-4BE4-AE6F-0F7F9FB018B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B98DB13-FD0F-4236-97C7-02D5B3116C06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Entrega  de mídia ao longo de 16 meses</a:t>
          </a:r>
          <a:endParaRPr lang="pt-BR" sz="1000" b="1" dirty="0"/>
        </a:p>
      </dgm:t>
    </dgm:pt>
    <dgm:pt modelId="{440F7281-6D04-4EFE-AA2D-2FA3DF8D6292}" type="parTrans" cxnId="{D98E7CF7-0A57-41DC-88A1-6765C35AB26C}">
      <dgm:prSet/>
      <dgm:spPr/>
      <dgm:t>
        <a:bodyPr/>
        <a:lstStyle/>
        <a:p>
          <a:endParaRPr lang="pt-BR" sz="2400" b="1"/>
        </a:p>
      </dgm:t>
    </dgm:pt>
    <dgm:pt modelId="{3828D38B-9765-4722-BD1D-268A8A791DEB}" type="sibTrans" cxnId="{D98E7CF7-0A57-41DC-88A1-6765C35AB26C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pt-BR" sz="1000" b="1"/>
        </a:p>
      </dgm:t>
    </dgm:pt>
    <dgm:pt modelId="{9E2642F0-BE10-4176-A444-D6AC192BBC31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Entrega nos boletins, programas especiais e  transmissões, dos jogos</a:t>
          </a:r>
          <a:endParaRPr lang="pt-BR" sz="1000" b="1" dirty="0"/>
        </a:p>
      </dgm:t>
    </dgm:pt>
    <dgm:pt modelId="{F67748A7-320F-4A14-96C5-81545B34E2E0}" type="parTrans" cxnId="{F26EEE0D-337E-422E-99C2-FF050B252DD2}">
      <dgm:prSet/>
      <dgm:spPr/>
      <dgm:t>
        <a:bodyPr/>
        <a:lstStyle/>
        <a:p>
          <a:endParaRPr lang="pt-BR" sz="2400" b="1"/>
        </a:p>
      </dgm:t>
    </dgm:pt>
    <dgm:pt modelId="{0E699737-6AE7-4877-BEF5-285C86D6AA50}" type="sibTrans" cxnId="{F26EEE0D-337E-422E-99C2-FF050B252DD2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pt-BR" sz="1000" b="1"/>
        </a:p>
      </dgm:t>
    </dgm:pt>
    <dgm:pt modelId="{47BFDC30-9B02-4134-A6B4-9EE5E37DB815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Mais de 4.300 inserções sendo 40% da entrega  em comerciais de 30” </a:t>
          </a:r>
          <a:endParaRPr lang="pt-BR" sz="1000" b="1" dirty="0"/>
        </a:p>
      </dgm:t>
    </dgm:pt>
    <dgm:pt modelId="{2C6CAB9B-8A4B-4404-AB2E-D1E3D641D696}" type="parTrans" cxnId="{BCE58B85-A289-4CE3-80E7-53C388CF5FBE}">
      <dgm:prSet/>
      <dgm:spPr/>
      <dgm:t>
        <a:bodyPr/>
        <a:lstStyle/>
        <a:p>
          <a:endParaRPr lang="pt-BR" sz="2400" b="1"/>
        </a:p>
      </dgm:t>
    </dgm:pt>
    <dgm:pt modelId="{3308D409-E57D-4DC2-AE32-00891594950A}" type="sibTrans" cxnId="{BCE58B85-A289-4CE3-80E7-53C388CF5FBE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pt-BR" sz="900" b="1"/>
        </a:p>
      </dgm:t>
    </dgm:pt>
    <dgm:pt modelId="{978ACB03-F619-49F1-8A76-E88147EA40E9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Entrega estimada em 5.550 GRP (ponderando a secundagem)</a:t>
          </a:r>
          <a:endParaRPr lang="pt-BR" sz="1000" b="1" dirty="0"/>
        </a:p>
      </dgm:t>
    </dgm:pt>
    <dgm:pt modelId="{D13678D5-23A4-461E-B7F5-61EE71E4E7B2}" type="parTrans" cxnId="{E94930DE-7FCE-4891-B7E8-E95E016E2B1F}">
      <dgm:prSet/>
      <dgm:spPr/>
      <dgm:t>
        <a:bodyPr/>
        <a:lstStyle/>
        <a:p>
          <a:endParaRPr lang="pt-BR" sz="2400" b="1"/>
        </a:p>
      </dgm:t>
    </dgm:pt>
    <dgm:pt modelId="{FB8B9AB1-200B-468B-B96B-16FEB7B4BBBB}" type="sibTrans" cxnId="{E94930DE-7FCE-4891-B7E8-E95E016E2B1F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pt-BR" sz="900" b="1"/>
        </a:p>
      </dgm:t>
    </dgm:pt>
    <dgm:pt modelId="{3CED5940-4AB2-4642-8B81-105D4532584F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O CPP Domiciliar do projeto é R$ 15.062 abaixo da média praticada </a:t>
          </a:r>
          <a:r>
            <a:rPr lang="pt-BR" sz="1000" b="1" smtClean="0"/>
            <a:t>pela BAYER </a:t>
          </a:r>
          <a:r>
            <a:rPr lang="pt-BR" sz="1000" b="1" dirty="0" smtClean="0"/>
            <a:t>atualmente.</a:t>
          </a:r>
          <a:endParaRPr lang="pt-BR" sz="1000" b="1" dirty="0"/>
        </a:p>
      </dgm:t>
    </dgm:pt>
    <dgm:pt modelId="{BC1ADAFC-C5C5-458F-ADFA-3E2E1AAEA0BA}" type="parTrans" cxnId="{C3C5F675-3D26-4066-8B3B-AD89DF92AA6C}">
      <dgm:prSet/>
      <dgm:spPr/>
      <dgm:t>
        <a:bodyPr/>
        <a:lstStyle/>
        <a:p>
          <a:endParaRPr lang="pt-BR" sz="2400" b="1"/>
        </a:p>
      </dgm:t>
    </dgm:pt>
    <dgm:pt modelId="{2CF2B017-31A5-4930-9C11-10DEB6916369}" type="sibTrans" cxnId="{C3C5F675-3D26-4066-8B3B-AD89DF92AA6C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pt-BR" sz="900" b="1"/>
        </a:p>
      </dgm:t>
    </dgm:pt>
    <dgm:pt modelId="{C5F4AD40-2B5A-4B5E-8E8D-F08A20A0972F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Valor tabela TV que ultrapassa R$ 280 milhões</a:t>
          </a:r>
          <a:endParaRPr lang="pt-BR" sz="1000" b="1" dirty="0"/>
        </a:p>
      </dgm:t>
    </dgm:pt>
    <dgm:pt modelId="{689BB538-3055-4F9B-A451-C913AD56A6B7}" type="parTrans" cxnId="{FB904B1B-0758-4A98-A7F4-3648DB3563E7}">
      <dgm:prSet/>
      <dgm:spPr/>
      <dgm:t>
        <a:bodyPr/>
        <a:lstStyle/>
        <a:p>
          <a:endParaRPr lang="pt-BR" sz="2400" b="1"/>
        </a:p>
      </dgm:t>
    </dgm:pt>
    <dgm:pt modelId="{51B188D1-9FE5-43C9-8615-859D12481809}" type="sibTrans" cxnId="{FB904B1B-0758-4A98-A7F4-3648DB3563E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pt-BR" sz="1000" b="1"/>
        </a:p>
      </dgm:t>
    </dgm:pt>
    <dgm:pt modelId="{C3C959A8-3701-426E-8174-AF6B678F6B84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Produto nobre com rentabilidade abaixo da média do mercado. </a:t>
          </a:r>
          <a:endParaRPr lang="pt-BR" sz="1000" b="1" dirty="0"/>
        </a:p>
      </dgm:t>
    </dgm:pt>
    <dgm:pt modelId="{98BB0D9C-4BB3-4003-9F88-5D07D8110A54}" type="parTrans" cxnId="{8B330DAD-723C-4AF1-A7F7-36601E9A7F74}">
      <dgm:prSet/>
      <dgm:spPr/>
      <dgm:t>
        <a:bodyPr/>
        <a:lstStyle/>
        <a:p>
          <a:endParaRPr lang="pt-BR" sz="2400" b="1"/>
        </a:p>
      </dgm:t>
    </dgm:pt>
    <dgm:pt modelId="{1993289F-B58C-4AF0-A50C-FD21B5EE105D}" type="sibTrans" cxnId="{8B330DAD-723C-4AF1-A7F7-36601E9A7F74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pt-BR" sz="1000" b="1"/>
        </a:p>
      </dgm:t>
    </dgm:pt>
    <dgm:pt modelId="{C42B5235-5870-406B-9D84-1D9D37F4F784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Grande quantidade de mídia de apoio livre para  utilização do cliente, inclusive regionalmente</a:t>
          </a:r>
          <a:endParaRPr lang="pt-BR" sz="1000" b="1" dirty="0"/>
        </a:p>
      </dgm:t>
    </dgm:pt>
    <dgm:pt modelId="{11DE060C-FC88-4D86-87AB-1B467C6D0E1F}" type="parTrans" cxnId="{04896CB7-7825-4539-88F2-190319243A76}">
      <dgm:prSet/>
      <dgm:spPr/>
      <dgm:t>
        <a:bodyPr/>
        <a:lstStyle/>
        <a:p>
          <a:endParaRPr lang="pt-BR" sz="2400"/>
        </a:p>
      </dgm:t>
    </dgm:pt>
    <dgm:pt modelId="{1F8B51E1-CB46-415B-8B8F-8F1E7B343B0D}" type="sibTrans" cxnId="{04896CB7-7825-4539-88F2-190319243A76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pt-BR" sz="900"/>
        </a:p>
      </dgm:t>
    </dgm:pt>
    <dgm:pt modelId="{9DBB97A2-C06E-405B-91F0-B006B6EF7E0C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sz="1000" b="1" dirty="0" smtClean="0"/>
            <a:t>Valor negociado do projeto de R$ 40,0 milhões brutos.                </a:t>
          </a:r>
        </a:p>
      </dgm:t>
    </dgm:pt>
    <dgm:pt modelId="{F775D6BD-259E-428F-942A-9205AF586F99}" type="parTrans" cxnId="{DD521B33-E918-4C97-907B-6122509173E0}">
      <dgm:prSet/>
      <dgm:spPr/>
      <dgm:t>
        <a:bodyPr/>
        <a:lstStyle/>
        <a:p>
          <a:endParaRPr lang="pt-BR" sz="2400"/>
        </a:p>
      </dgm:t>
    </dgm:pt>
    <dgm:pt modelId="{3E2C20F6-CF73-4C22-AF73-5FB81BE8F901}" type="sibTrans" cxnId="{DD521B33-E918-4C97-907B-6122509173E0}">
      <dgm:prSet/>
      <dgm:spPr/>
      <dgm:t>
        <a:bodyPr/>
        <a:lstStyle/>
        <a:p>
          <a:endParaRPr lang="pt-BR" sz="2400"/>
        </a:p>
      </dgm:t>
    </dgm:pt>
    <dgm:pt modelId="{3B491E2E-572E-4DFD-9422-3777C1394FF5}" type="pres">
      <dgm:prSet presAssocID="{9DDAC72F-EABA-4BE4-AE6F-0F7F9FB018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542075-FE67-4E2F-BC6B-1953E484C800}" type="pres">
      <dgm:prSet presAssocID="{BB98DB13-FD0F-4236-97C7-02D5B3116C0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9E304C-CAB3-4F39-9123-7E70B76E0887}" type="pres">
      <dgm:prSet presAssocID="{3828D38B-9765-4722-BD1D-268A8A791DEB}" presName="sibTrans" presStyleLbl="sibTrans2D1" presStyleIdx="0" presStyleCnt="8"/>
      <dgm:spPr/>
      <dgm:t>
        <a:bodyPr/>
        <a:lstStyle/>
        <a:p>
          <a:endParaRPr lang="pt-BR"/>
        </a:p>
      </dgm:t>
    </dgm:pt>
    <dgm:pt modelId="{93410FCC-1274-4F29-9291-B862B6C89C81}" type="pres">
      <dgm:prSet presAssocID="{3828D38B-9765-4722-BD1D-268A8A791DEB}" presName="connectorText" presStyleLbl="sibTrans2D1" presStyleIdx="0" presStyleCnt="8"/>
      <dgm:spPr/>
      <dgm:t>
        <a:bodyPr/>
        <a:lstStyle/>
        <a:p>
          <a:endParaRPr lang="pt-BR"/>
        </a:p>
      </dgm:t>
    </dgm:pt>
    <dgm:pt modelId="{07540C0F-6079-483E-AA6B-02C13D1F026F}" type="pres">
      <dgm:prSet presAssocID="{9E2642F0-BE10-4176-A444-D6AC192BBC3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6C3098-ABDC-4422-81ED-954A583CAF13}" type="pres">
      <dgm:prSet presAssocID="{0E699737-6AE7-4877-BEF5-285C86D6AA50}" presName="sibTrans" presStyleLbl="sibTrans2D1" presStyleIdx="1" presStyleCnt="8"/>
      <dgm:spPr/>
      <dgm:t>
        <a:bodyPr/>
        <a:lstStyle/>
        <a:p>
          <a:endParaRPr lang="pt-BR"/>
        </a:p>
      </dgm:t>
    </dgm:pt>
    <dgm:pt modelId="{EA0C19B5-E2B3-4E80-8EEA-597939B99542}" type="pres">
      <dgm:prSet presAssocID="{0E699737-6AE7-4877-BEF5-285C86D6AA50}" presName="connectorText" presStyleLbl="sibTrans2D1" presStyleIdx="1" presStyleCnt="8"/>
      <dgm:spPr/>
      <dgm:t>
        <a:bodyPr/>
        <a:lstStyle/>
        <a:p>
          <a:endParaRPr lang="pt-BR"/>
        </a:p>
      </dgm:t>
    </dgm:pt>
    <dgm:pt modelId="{28D64251-6565-40AE-BA54-608DF351E6FC}" type="pres">
      <dgm:prSet presAssocID="{C42B5235-5870-406B-9D84-1D9D37F4F78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C9E2231-BF08-4FCF-B58D-B2C17203C4B7}" type="pres">
      <dgm:prSet presAssocID="{1F8B51E1-CB46-415B-8B8F-8F1E7B343B0D}" presName="sibTrans" presStyleLbl="sibTrans2D1" presStyleIdx="2" presStyleCnt="8"/>
      <dgm:spPr/>
      <dgm:t>
        <a:bodyPr/>
        <a:lstStyle/>
        <a:p>
          <a:endParaRPr lang="pt-BR"/>
        </a:p>
      </dgm:t>
    </dgm:pt>
    <dgm:pt modelId="{36C9C7BE-C5C3-400F-8000-F7DBF0FFE858}" type="pres">
      <dgm:prSet presAssocID="{1F8B51E1-CB46-415B-8B8F-8F1E7B343B0D}" presName="connectorText" presStyleLbl="sibTrans2D1" presStyleIdx="2" presStyleCnt="8"/>
      <dgm:spPr/>
      <dgm:t>
        <a:bodyPr/>
        <a:lstStyle/>
        <a:p>
          <a:endParaRPr lang="pt-BR"/>
        </a:p>
      </dgm:t>
    </dgm:pt>
    <dgm:pt modelId="{E2276471-3487-4793-ADA7-45913261A1A7}" type="pres">
      <dgm:prSet presAssocID="{47BFDC30-9B02-4134-A6B4-9EE5E37DB815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8E066C-33FF-454A-BCCB-E65FEE8812DE}" type="pres">
      <dgm:prSet presAssocID="{3308D409-E57D-4DC2-AE32-00891594950A}" presName="sibTrans" presStyleLbl="sibTrans2D1" presStyleIdx="3" presStyleCnt="8"/>
      <dgm:spPr/>
      <dgm:t>
        <a:bodyPr/>
        <a:lstStyle/>
        <a:p>
          <a:endParaRPr lang="pt-BR"/>
        </a:p>
      </dgm:t>
    </dgm:pt>
    <dgm:pt modelId="{7163C057-2920-4F1F-9393-F45078EBC6AA}" type="pres">
      <dgm:prSet presAssocID="{3308D409-E57D-4DC2-AE32-00891594950A}" presName="connectorText" presStyleLbl="sibTrans2D1" presStyleIdx="3" presStyleCnt="8"/>
      <dgm:spPr/>
      <dgm:t>
        <a:bodyPr/>
        <a:lstStyle/>
        <a:p>
          <a:endParaRPr lang="pt-BR"/>
        </a:p>
      </dgm:t>
    </dgm:pt>
    <dgm:pt modelId="{BAF67F1F-FB12-45CE-B7D4-B0AFC4B891AC}" type="pres">
      <dgm:prSet presAssocID="{978ACB03-F619-49F1-8A76-E88147EA40E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29C03F-8666-46F6-B34E-D5C682728415}" type="pres">
      <dgm:prSet presAssocID="{FB8B9AB1-200B-468B-B96B-16FEB7B4BBBB}" presName="sibTrans" presStyleLbl="sibTrans2D1" presStyleIdx="4" presStyleCnt="8"/>
      <dgm:spPr/>
      <dgm:t>
        <a:bodyPr/>
        <a:lstStyle/>
        <a:p>
          <a:endParaRPr lang="pt-BR"/>
        </a:p>
      </dgm:t>
    </dgm:pt>
    <dgm:pt modelId="{D0FB8C00-7B67-4D07-99B8-57AFD30EE705}" type="pres">
      <dgm:prSet presAssocID="{FB8B9AB1-200B-468B-B96B-16FEB7B4BBBB}" presName="connectorText" presStyleLbl="sibTrans2D1" presStyleIdx="4" presStyleCnt="8"/>
      <dgm:spPr/>
      <dgm:t>
        <a:bodyPr/>
        <a:lstStyle/>
        <a:p>
          <a:endParaRPr lang="pt-BR"/>
        </a:p>
      </dgm:t>
    </dgm:pt>
    <dgm:pt modelId="{8B5B10DF-16EA-42DF-A509-07CD130E34BD}" type="pres">
      <dgm:prSet presAssocID="{C5F4AD40-2B5A-4B5E-8E8D-F08A20A0972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AA770F-39E5-41D5-A12D-DFC3A6661987}" type="pres">
      <dgm:prSet presAssocID="{51B188D1-9FE5-43C9-8615-859D12481809}" presName="sibTrans" presStyleLbl="sibTrans2D1" presStyleIdx="5" presStyleCnt="8"/>
      <dgm:spPr/>
      <dgm:t>
        <a:bodyPr/>
        <a:lstStyle/>
        <a:p>
          <a:endParaRPr lang="pt-BR"/>
        </a:p>
      </dgm:t>
    </dgm:pt>
    <dgm:pt modelId="{67BFA0EE-127E-4E8F-942D-4B7535C938A5}" type="pres">
      <dgm:prSet presAssocID="{51B188D1-9FE5-43C9-8615-859D12481809}" presName="connectorText" presStyleLbl="sibTrans2D1" presStyleIdx="5" presStyleCnt="8"/>
      <dgm:spPr/>
      <dgm:t>
        <a:bodyPr/>
        <a:lstStyle/>
        <a:p>
          <a:endParaRPr lang="pt-BR"/>
        </a:p>
      </dgm:t>
    </dgm:pt>
    <dgm:pt modelId="{A70C4E80-86FB-4017-AB27-5A2C6985532F}" type="pres">
      <dgm:prSet presAssocID="{C3C959A8-3701-426E-8174-AF6B678F6B8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584329-52D1-473D-8008-63B8FE385E1C}" type="pres">
      <dgm:prSet presAssocID="{1993289F-B58C-4AF0-A50C-FD21B5EE105D}" presName="sibTrans" presStyleLbl="sibTrans2D1" presStyleIdx="6" presStyleCnt="8"/>
      <dgm:spPr/>
      <dgm:t>
        <a:bodyPr/>
        <a:lstStyle/>
        <a:p>
          <a:endParaRPr lang="pt-BR"/>
        </a:p>
      </dgm:t>
    </dgm:pt>
    <dgm:pt modelId="{99F0084A-E3E7-4C62-A1A6-A23F65E59B78}" type="pres">
      <dgm:prSet presAssocID="{1993289F-B58C-4AF0-A50C-FD21B5EE105D}" presName="connectorText" presStyleLbl="sibTrans2D1" presStyleIdx="6" presStyleCnt="8"/>
      <dgm:spPr/>
      <dgm:t>
        <a:bodyPr/>
        <a:lstStyle/>
        <a:p>
          <a:endParaRPr lang="pt-BR"/>
        </a:p>
      </dgm:t>
    </dgm:pt>
    <dgm:pt modelId="{C21A30AF-71CE-495B-9A49-43F5788967D8}" type="pres">
      <dgm:prSet presAssocID="{3CED5940-4AB2-4642-8B81-105D4532584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75C2DC-1CFA-4EF2-8CAA-7C980396DC29}" type="pres">
      <dgm:prSet presAssocID="{2CF2B017-31A5-4930-9C11-10DEB6916369}" presName="sibTrans" presStyleLbl="sibTrans2D1" presStyleIdx="7" presStyleCnt="8"/>
      <dgm:spPr/>
      <dgm:t>
        <a:bodyPr/>
        <a:lstStyle/>
        <a:p>
          <a:endParaRPr lang="pt-BR"/>
        </a:p>
      </dgm:t>
    </dgm:pt>
    <dgm:pt modelId="{AE79A400-9794-4D65-B985-1B698FC6A9AE}" type="pres">
      <dgm:prSet presAssocID="{2CF2B017-31A5-4930-9C11-10DEB6916369}" presName="connectorText" presStyleLbl="sibTrans2D1" presStyleIdx="7" presStyleCnt="8"/>
      <dgm:spPr/>
      <dgm:t>
        <a:bodyPr/>
        <a:lstStyle/>
        <a:p>
          <a:endParaRPr lang="pt-BR"/>
        </a:p>
      </dgm:t>
    </dgm:pt>
    <dgm:pt modelId="{B85ED54B-D476-4D08-A216-8FED6539E42C}" type="pres">
      <dgm:prSet presAssocID="{9DBB97A2-C06E-405B-91F0-B006B6EF7E0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B330DAD-723C-4AF1-A7F7-36601E9A7F74}" srcId="{9DDAC72F-EABA-4BE4-AE6F-0F7F9FB018B5}" destId="{C3C959A8-3701-426E-8174-AF6B678F6B84}" srcOrd="6" destOrd="0" parTransId="{98BB0D9C-4BB3-4003-9F88-5D07D8110A54}" sibTransId="{1993289F-B58C-4AF0-A50C-FD21B5EE105D}"/>
    <dgm:cxn modelId="{04896CB7-7825-4539-88F2-190319243A76}" srcId="{9DDAC72F-EABA-4BE4-AE6F-0F7F9FB018B5}" destId="{C42B5235-5870-406B-9D84-1D9D37F4F784}" srcOrd="2" destOrd="0" parTransId="{11DE060C-FC88-4D86-87AB-1B467C6D0E1F}" sibTransId="{1F8B51E1-CB46-415B-8B8F-8F1E7B343B0D}"/>
    <dgm:cxn modelId="{25B1C810-EEB4-4B76-B3F2-4FFF78E56BC6}" type="presOf" srcId="{3308D409-E57D-4DC2-AE32-00891594950A}" destId="{838E066C-33FF-454A-BCCB-E65FEE8812DE}" srcOrd="0" destOrd="0" presId="urn:microsoft.com/office/officeart/2005/8/layout/process5"/>
    <dgm:cxn modelId="{DD521B33-E918-4C97-907B-6122509173E0}" srcId="{9DDAC72F-EABA-4BE4-AE6F-0F7F9FB018B5}" destId="{9DBB97A2-C06E-405B-91F0-B006B6EF7E0C}" srcOrd="8" destOrd="0" parTransId="{F775D6BD-259E-428F-942A-9205AF586F99}" sibTransId="{3E2C20F6-CF73-4C22-AF73-5FB81BE8F901}"/>
    <dgm:cxn modelId="{672A7BBF-20E5-49DA-A40B-F01A603A9519}" type="presOf" srcId="{3CED5940-4AB2-4642-8B81-105D4532584F}" destId="{C21A30AF-71CE-495B-9A49-43F5788967D8}" srcOrd="0" destOrd="0" presId="urn:microsoft.com/office/officeart/2005/8/layout/process5"/>
    <dgm:cxn modelId="{9C0BB954-AA7A-4D18-B95D-D7001E5B4ECE}" type="presOf" srcId="{0E699737-6AE7-4877-BEF5-285C86D6AA50}" destId="{146C3098-ABDC-4422-81ED-954A583CAF13}" srcOrd="0" destOrd="0" presId="urn:microsoft.com/office/officeart/2005/8/layout/process5"/>
    <dgm:cxn modelId="{801ABB59-49C1-4C99-8C93-ABB847678B53}" type="presOf" srcId="{0E699737-6AE7-4877-BEF5-285C86D6AA50}" destId="{EA0C19B5-E2B3-4E80-8EEA-597939B99542}" srcOrd="1" destOrd="0" presId="urn:microsoft.com/office/officeart/2005/8/layout/process5"/>
    <dgm:cxn modelId="{9B3B22B2-07AE-49EB-95FE-48B31172D8B9}" type="presOf" srcId="{51B188D1-9FE5-43C9-8615-859D12481809}" destId="{67BFA0EE-127E-4E8F-942D-4B7535C938A5}" srcOrd="1" destOrd="0" presId="urn:microsoft.com/office/officeart/2005/8/layout/process5"/>
    <dgm:cxn modelId="{89BEA634-CD75-4B53-B120-B6B63A05DB27}" type="presOf" srcId="{2CF2B017-31A5-4930-9C11-10DEB6916369}" destId="{AE79A400-9794-4D65-B985-1B698FC6A9AE}" srcOrd="1" destOrd="0" presId="urn:microsoft.com/office/officeart/2005/8/layout/process5"/>
    <dgm:cxn modelId="{E867C92D-FFD0-4B64-85CC-7D7D72E43B0E}" type="presOf" srcId="{FB8B9AB1-200B-468B-B96B-16FEB7B4BBBB}" destId="{4229C03F-8666-46F6-B34E-D5C682728415}" srcOrd="0" destOrd="0" presId="urn:microsoft.com/office/officeart/2005/8/layout/process5"/>
    <dgm:cxn modelId="{1C2145E2-7A13-4F3C-A576-C13CB271DF50}" type="presOf" srcId="{3828D38B-9765-4722-BD1D-268A8A791DEB}" destId="{93410FCC-1274-4F29-9291-B862B6C89C81}" srcOrd="1" destOrd="0" presId="urn:microsoft.com/office/officeart/2005/8/layout/process5"/>
    <dgm:cxn modelId="{30A80233-DBDA-44E6-994E-9B01236EEC5C}" type="presOf" srcId="{3308D409-E57D-4DC2-AE32-00891594950A}" destId="{7163C057-2920-4F1F-9393-F45078EBC6AA}" srcOrd="1" destOrd="0" presId="urn:microsoft.com/office/officeart/2005/8/layout/process5"/>
    <dgm:cxn modelId="{C3C5F675-3D26-4066-8B3B-AD89DF92AA6C}" srcId="{9DDAC72F-EABA-4BE4-AE6F-0F7F9FB018B5}" destId="{3CED5940-4AB2-4642-8B81-105D4532584F}" srcOrd="7" destOrd="0" parTransId="{BC1ADAFC-C5C5-458F-ADFA-3E2E1AAEA0BA}" sibTransId="{2CF2B017-31A5-4930-9C11-10DEB6916369}"/>
    <dgm:cxn modelId="{BCE58B85-A289-4CE3-80E7-53C388CF5FBE}" srcId="{9DDAC72F-EABA-4BE4-AE6F-0F7F9FB018B5}" destId="{47BFDC30-9B02-4134-A6B4-9EE5E37DB815}" srcOrd="3" destOrd="0" parTransId="{2C6CAB9B-8A4B-4404-AB2E-D1E3D641D696}" sibTransId="{3308D409-E57D-4DC2-AE32-00891594950A}"/>
    <dgm:cxn modelId="{F2E75949-EA40-4E8F-9357-84E896791A95}" type="presOf" srcId="{C5F4AD40-2B5A-4B5E-8E8D-F08A20A0972F}" destId="{8B5B10DF-16EA-42DF-A509-07CD130E34BD}" srcOrd="0" destOrd="0" presId="urn:microsoft.com/office/officeart/2005/8/layout/process5"/>
    <dgm:cxn modelId="{2C751347-8EE0-4E97-97E8-AA7FA16F1613}" type="presOf" srcId="{9E2642F0-BE10-4176-A444-D6AC192BBC31}" destId="{07540C0F-6079-483E-AA6B-02C13D1F026F}" srcOrd="0" destOrd="0" presId="urn:microsoft.com/office/officeart/2005/8/layout/process5"/>
    <dgm:cxn modelId="{6C6D212F-308A-4928-9B21-F79A8910EC1A}" type="presOf" srcId="{1993289F-B58C-4AF0-A50C-FD21B5EE105D}" destId="{99F0084A-E3E7-4C62-A1A6-A23F65E59B78}" srcOrd="1" destOrd="0" presId="urn:microsoft.com/office/officeart/2005/8/layout/process5"/>
    <dgm:cxn modelId="{69053523-7563-45A5-BE9B-23110505FD76}" type="presOf" srcId="{51B188D1-9FE5-43C9-8615-859D12481809}" destId="{82AA770F-39E5-41D5-A12D-DFC3A6661987}" srcOrd="0" destOrd="0" presId="urn:microsoft.com/office/officeart/2005/8/layout/process5"/>
    <dgm:cxn modelId="{65730745-23E5-4D95-9A73-18E7F339435D}" type="presOf" srcId="{2CF2B017-31A5-4930-9C11-10DEB6916369}" destId="{7A75C2DC-1CFA-4EF2-8CAA-7C980396DC29}" srcOrd="0" destOrd="0" presId="urn:microsoft.com/office/officeart/2005/8/layout/process5"/>
    <dgm:cxn modelId="{5AE253A1-3110-45EA-8B02-64008560AFF9}" type="presOf" srcId="{9DBB97A2-C06E-405B-91F0-B006B6EF7E0C}" destId="{B85ED54B-D476-4D08-A216-8FED6539E42C}" srcOrd="0" destOrd="0" presId="urn:microsoft.com/office/officeart/2005/8/layout/process5"/>
    <dgm:cxn modelId="{E94930DE-7FCE-4891-B7E8-E95E016E2B1F}" srcId="{9DDAC72F-EABA-4BE4-AE6F-0F7F9FB018B5}" destId="{978ACB03-F619-49F1-8A76-E88147EA40E9}" srcOrd="4" destOrd="0" parTransId="{D13678D5-23A4-461E-B7F5-61EE71E4E7B2}" sibTransId="{FB8B9AB1-200B-468B-B96B-16FEB7B4BBBB}"/>
    <dgm:cxn modelId="{260A413B-4A9E-4F44-87B4-C3567B950E79}" type="presOf" srcId="{1F8B51E1-CB46-415B-8B8F-8F1E7B343B0D}" destId="{CC9E2231-BF08-4FCF-B58D-B2C17203C4B7}" srcOrd="0" destOrd="0" presId="urn:microsoft.com/office/officeart/2005/8/layout/process5"/>
    <dgm:cxn modelId="{F26EEE0D-337E-422E-99C2-FF050B252DD2}" srcId="{9DDAC72F-EABA-4BE4-AE6F-0F7F9FB018B5}" destId="{9E2642F0-BE10-4176-A444-D6AC192BBC31}" srcOrd="1" destOrd="0" parTransId="{F67748A7-320F-4A14-96C5-81545B34E2E0}" sibTransId="{0E699737-6AE7-4877-BEF5-285C86D6AA50}"/>
    <dgm:cxn modelId="{16975B0F-3444-47B5-B7FD-1C01A1A95B3C}" type="presOf" srcId="{1F8B51E1-CB46-415B-8B8F-8F1E7B343B0D}" destId="{36C9C7BE-C5C3-400F-8000-F7DBF0FFE858}" srcOrd="1" destOrd="0" presId="urn:microsoft.com/office/officeart/2005/8/layout/process5"/>
    <dgm:cxn modelId="{B1FC2D54-956A-46A5-9DD6-5C973479323B}" type="presOf" srcId="{BB98DB13-FD0F-4236-97C7-02D5B3116C06}" destId="{92542075-FE67-4E2F-BC6B-1953E484C800}" srcOrd="0" destOrd="0" presId="urn:microsoft.com/office/officeart/2005/8/layout/process5"/>
    <dgm:cxn modelId="{AD164BD7-D049-423F-84FE-4B62174F3300}" type="presOf" srcId="{C42B5235-5870-406B-9D84-1D9D37F4F784}" destId="{28D64251-6565-40AE-BA54-608DF351E6FC}" srcOrd="0" destOrd="0" presId="urn:microsoft.com/office/officeart/2005/8/layout/process5"/>
    <dgm:cxn modelId="{799479ED-5822-4357-BA13-23F108C66495}" type="presOf" srcId="{47BFDC30-9B02-4134-A6B4-9EE5E37DB815}" destId="{E2276471-3487-4793-ADA7-45913261A1A7}" srcOrd="0" destOrd="0" presId="urn:microsoft.com/office/officeart/2005/8/layout/process5"/>
    <dgm:cxn modelId="{D6DC8F02-EB40-4653-90C8-838A413163DE}" type="presOf" srcId="{FB8B9AB1-200B-468B-B96B-16FEB7B4BBBB}" destId="{D0FB8C00-7B67-4D07-99B8-57AFD30EE705}" srcOrd="1" destOrd="0" presId="urn:microsoft.com/office/officeart/2005/8/layout/process5"/>
    <dgm:cxn modelId="{D059E493-9FE3-47C6-A18B-D89FFF776191}" type="presOf" srcId="{978ACB03-F619-49F1-8A76-E88147EA40E9}" destId="{BAF67F1F-FB12-45CE-B7D4-B0AFC4B891AC}" srcOrd="0" destOrd="0" presId="urn:microsoft.com/office/officeart/2005/8/layout/process5"/>
    <dgm:cxn modelId="{D98E7CF7-0A57-41DC-88A1-6765C35AB26C}" srcId="{9DDAC72F-EABA-4BE4-AE6F-0F7F9FB018B5}" destId="{BB98DB13-FD0F-4236-97C7-02D5B3116C06}" srcOrd="0" destOrd="0" parTransId="{440F7281-6D04-4EFE-AA2D-2FA3DF8D6292}" sibTransId="{3828D38B-9765-4722-BD1D-268A8A791DEB}"/>
    <dgm:cxn modelId="{19CFD532-BC8A-4A1C-83BE-31120DAB582C}" type="presOf" srcId="{1993289F-B58C-4AF0-A50C-FD21B5EE105D}" destId="{5C584329-52D1-473D-8008-63B8FE385E1C}" srcOrd="0" destOrd="0" presId="urn:microsoft.com/office/officeart/2005/8/layout/process5"/>
    <dgm:cxn modelId="{FB904B1B-0758-4A98-A7F4-3648DB3563E7}" srcId="{9DDAC72F-EABA-4BE4-AE6F-0F7F9FB018B5}" destId="{C5F4AD40-2B5A-4B5E-8E8D-F08A20A0972F}" srcOrd="5" destOrd="0" parTransId="{689BB538-3055-4F9B-A451-C913AD56A6B7}" sibTransId="{51B188D1-9FE5-43C9-8615-859D12481809}"/>
    <dgm:cxn modelId="{86756E42-3EEB-4C11-B082-3FE8220B0C72}" type="presOf" srcId="{C3C959A8-3701-426E-8174-AF6B678F6B84}" destId="{A70C4E80-86FB-4017-AB27-5A2C6985532F}" srcOrd="0" destOrd="0" presId="urn:microsoft.com/office/officeart/2005/8/layout/process5"/>
    <dgm:cxn modelId="{591BC19F-5052-4CDB-A158-CD3AFFC9F56F}" type="presOf" srcId="{3828D38B-9765-4722-BD1D-268A8A791DEB}" destId="{D09E304C-CAB3-4F39-9123-7E70B76E0887}" srcOrd="0" destOrd="0" presId="urn:microsoft.com/office/officeart/2005/8/layout/process5"/>
    <dgm:cxn modelId="{14CAC7B8-0383-4AD4-B0BA-FBB5E64FDE8B}" type="presOf" srcId="{9DDAC72F-EABA-4BE4-AE6F-0F7F9FB018B5}" destId="{3B491E2E-572E-4DFD-9422-3777C1394FF5}" srcOrd="0" destOrd="0" presId="urn:microsoft.com/office/officeart/2005/8/layout/process5"/>
    <dgm:cxn modelId="{0C3679C8-2239-4699-87D0-25C2A02FBBB4}" type="presParOf" srcId="{3B491E2E-572E-4DFD-9422-3777C1394FF5}" destId="{92542075-FE67-4E2F-BC6B-1953E484C800}" srcOrd="0" destOrd="0" presId="urn:microsoft.com/office/officeart/2005/8/layout/process5"/>
    <dgm:cxn modelId="{59678CC3-D171-4EEA-9E76-DCDB5A31210C}" type="presParOf" srcId="{3B491E2E-572E-4DFD-9422-3777C1394FF5}" destId="{D09E304C-CAB3-4F39-9123-7E70B76E0887}" srcOrd="1" destOrd="0" presId="urn:microsoft.com/office/officeart/2005/8/layout/process5"/>
    <dgm:cxn modelId="{B7A76891-9019-4FD8-8C6F-CEBBE6A097D1}" type="presParOf" srcId="{D09E304C-CAB3-4F39-9123-7E70B76E0887}" destId="{93410FCC-1274-4F29-9291-B862B6C89C81}" srcOrd="0" destOrd="0" presId="urn:microsoft.com/office/officeart/2005/8/layout/process5"/>
    <dgm:cxn modelId="{E9DFBEA6-9643-4511-A527-689B083B746E}" type="presParOf" srcId="{3B491E2E-572E-4DFD-9422-3777C1394FF5}" destId="{07540C0F-6079-483E-AA6B-02C13D1F026F}" srcOrd="2" destOrd="0" presId="urn:microsoft.com/office/officeart/2005/8/layout/process5"/>
    <dgm:cxn modelId="{627E37F5-1307-4389-96FF-12F68D05E93E}" type="presParOf" srcId="{3B491E2E-572E-4DFD-9422-3777C1394FF5}" destId="{146C3098-ABDC-4422-81ED-954A583CAF13}" srcOrd="3" destOrd="0" presId="urn:microsoft.com/office/officeart/2005/8/layout/process5"/>
    <dgm:cxn modelId="{AB1BC6F2-6AEE-454C-82C0-382BB6E28952}" type="presParOf" srcId="{146C3098-ABDC-4422-81ED-954A583CAF13}" destId="{EA0C19B5-E2B3-4E80-8EEA-597939B99542}" srcOrd="0" destOrd="0" presId="urn:microsoft.com/office/officeart/2005/8/layout/process5"/>
    <dgm:cxn modelId="{6128053B-82B0-40EB-B900-089094A3BF03}" type="presParOf" srcId="{3B491E2E-572E-4DFD-9422-3777C1394FF5}" destId="{28D64251-6565-40AE-BA54-608DF351E6FC}" srcOrd="4" destOrd="0" presId="urn:microsoft.com/office/officeart/2005/8/layout/process5"/>
    <dgm:cxn modelId="{D1E65519-47A6-4E3D-B43F-8893D68C3319}" type="presParOf" srcId="{3B491E2E-572E-4DFD-9422-3777C1394FF5}" destId="{CC9E2231-BF08-4FCF-B58D-B2C17203C4B7}" srcOrd="5" destOrd="0" presId="urn:microsoft.com/office/officeart/2005/8/layout/process5"/>
    <dgm:cxn modelId="{B2F5E69B-5A06-4774-A409-9875EA95CF75}" type="presParOf" srcId="{CC9E2231-BF08-4FCF-B58D-B2C17203C4B7}" destId="{36C9C7BE-C5C3-400F-8000-F7DBF0FFE858}" srcOrd="0" destOrd="0" presId="urn:microsoft.com/office/officeart/2005/8/layout/process5"/>
    <dgm:cxn modelId="{03CDB1D9-1174-4F00-B17D-95B5FC2FDACC}" type="presParOf" srcId="{3B491E2E-572E-4DFD-9422-3777C1394FF5}" destId="{E2276471-3487-4793-ADA7-45913261A1A7}" srcOrd="6" destOrd="0" presId="urn:microsoft.com/office/officeart/2005/8/layout/process5"/>
    <dgm:cxn modelId="{470D570F-4030-4A31-B6DF-60E1A0CD25B0}" type="presParOf" srcId="{3B491E2E-572E-4DFD-9422-3777C1394FF5}" destId="{838E066C-33FF-454A-BCCB-E65FEE8812DE}" srcOrd="7" destOrd="0" presId="urn:microsoft.com/office/officeart/2005/8/layout/process5"/>
    <dgm:cxn modelId="{FAEAE677-B970-4E71-B979-C6AF15B8E34A}" type="presParOf" srcId="{838E066C-33FF-454A-BCCB-E65FEE8812DE}" destId="{7163C057-2920-4F1F-9393-F45078EBC6AA}" srcOrd="0" destOrd="0" presId="urn:microsoft.com/office/officeart/2005/8/layout/process5"/>
    <dgm:cxn modelId="{2EC0E793-1528-4125-8C7A-3A6A804E6D52}" type="presParOf" srcId="{3B491E2E-572E-4DFD-9422-3777C1394FF5}" destId="{BAF67F1F-FB12-45CE-B7D4-B0AFC4B891AC}" srcOrd="8" destOrd="0" presId="urn:microsoft.com/office/officeart/2005/8/layout/process5"/>
    <dgm:cxn modelId="{1DA237B5-9D90-49A6-A0F1-EEFB39D4C505}" type="presParOf" srcId="{3B491E2E-572E-4DFD-9422-3777C1394FF5}" destId="{4229C03F-8666-46F6-B34E-D5C682728415}" srcOrd="9" destOrd="0" presId="urn:microsoft.com/office/officeart/2005/8/layout/process5"/>
    <dgm:cxn modelId="{8DD6710E-0409-4B5E-91FD-CA59DC3E83D5}" type="presParOf" srcId="{4229C03F-8666-46F6-B34E-D5C682728415}" destId="{D0FB8C00-7B67-4D07-99B8-57AFD30EE705}" srcOrd="0" destOrd="0" presId="urn:microsoft.com/office/officeart/2005/8/layout/process5"/>
    <dgm:cxn modelId="{089C53AC-AFA1-4BBB-B553-FE254028ACE2}" type="presParOf" srcId="{3B491E2E-572E-4DFD-9422-3777C1394FF5}" destId="{8B5B10DF-16EA-42DF-A509-07CD130E34BD}" srcOrd="10" destOrd="0" presId="urn:microsoft.com/office/officeart/2005/8/layout/process5"/>
    <dgm:cxn modelId="{5D65642B-E588-4DAD-9DE8-96F2EA079DA8}" type="presParOf" srcId="{3B491E2E-572E-4DFD-9422-3777C1394FF5}" destId="{82AA770F-39E5-41D5-A12D-DFC3A6661987}" srcOrd="11" destOrd="0" presId="urn:microsoft.com/office/officeart/2005/8/layout/process5"/>
    <dgm:cxn modelId="{4318A217-01B0-4126-A939-2B4609EBE4C6}" type="presParOf" srcId="{82AA770F-39E5-41D5-A12D-DFC3A6661987}" destId="{67BFA0EE-127E-4E8F-942D-4B7535C938A5}" srcOrd="0" destOrd="0" presId="urn:microsoft.com/office/officeart/2005/8/layout/process5"/>
    <dgm:cxn modelId="{30149C9F-FD25-4F5A-9904-7D7AA36B2349}" type="presParOf" srcId="{3B491E2E-572E-4DFD-9422-3777C1394FF5}" destId="{A70C4E80-86FB-4017-AB27-5A2C6985532F}" srcOrd="12" destOrd="0" presId="urn:microsoft.com/office/officeart/2005/8/layout/process5"/>
    <dgm:cxn modelId="{AD5EFE63-34EA-4AAD-AA4D-8EF216A9D538}" type="presParOf" srcId="{3B491E2E-572E-4DFD-9422-3777C1394FF5}" destId="{5C584329-52D1-473D-8008-63B8FE385E1C}" srcOrd="13" destOrd="0" presId="urn:microsoft.com/office/officeart/2005/8/layout/process5"/>
    <dgm:cxn modelId="{51987A8A-C62F-480E-BAB0-1855002F6783}" type="presParOf" srcId="{5C584329-52D1-473D-8008-63B8FE385E1C}" destId="{99F0084A-E3E7-4C62-A1A6-A23F65E59B78}" srcOrd="0" destOrd="0" presId="urn:microsoft.com/office/officeart/2005/8/layout/process5"/>
    <dgm:cxn modelId="{B0DBCF6D-CC60-462A-9A30-6CFC887ED91F}" type="presParOf" srcId="{3B491E2E-572E-4DFD-9422-3777C1394FF5}" destId="{C21A30AF-71CE-495B-9A49-43F5788967D8}" srcOrd="14" destOrd="0" presId="urn:microsoft.com/office/officeart/2005/8/layout/process5"/>
    <dgm:cxn modelId="{B9E2E928-F2FF-4C1E-B9E8-67F9852123B1}" type="presParOf" srcId="{3B491E2E-572E-4DFD-9422-3777C1394FF5}" destId="{7A75C2DC-1CFA-4EF2-8CAA-7C980396DC29}" srcOrd="15" destOrd="0" presId="urn:microsoft.com/office/officeart/2005/8/layout/process5"/>
    <dgm:cxn modelId="{8F474F06-DBC9-4E70-BE07-AFFC269C0241}" type="presParOf" srcId="{7A75C2DC-1CFA-4EF2-8CAA-7C980396DC29}" destId="{AE79A400-9794-4D65-B985-1B698FC6A9AE}" srcOrd="0" destOrd="0" presId="urn:microsoft.com/office/officeart/2005/8/layout/process5"/>
    <dgm:cxn modelId="{42D2A7C8-A7EE-43AA-A174-EEB59C1B0001}" type="presParOf" srcId="{3B491E2E-572E-4DFD-9422-3777C1394FF5}" destId="{B85ED54B-D476-4D08-A216-8FED6539E42C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2075-FE67-4E2F-BC6B-1953E484C800}">
      <dsp:nvSpPr>
        <dsp:cNvPr id="0" name=""/>
        <dsp:cNvSpPr/>
      </dsp:nvSpPr>
      <dsp:spPr>
        <a:xfrm>
          <a:off x="5058" y="106025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Entrega  de mídia ao longo de 16 meses</a:t>
          </a:r>
          <a:endParaRPr lang="pt-BR" sz="1000" b="1" kern="1200" dirty="0"/>
        </a:p>
      </dsp:txBody>
      <dsp:txXfrm>
        <a:off x="31629" y="132596"/>
        <a:ext cx="1458855" cy="854056"/>
      </dsp:txXfrm>
    </dsp:sp>
    <dsp:sp modelId="{D09E304C-CAB3-4F39-9123-7E70B76E0887}">
      <dsp:nvSpPr>
        <dsp:cNvPr id="0" name=""/>
        <dsp:cNvSpPr/>
      </dsp:nvSpPr>
      <dsp:spPr>
        <a:xfrm>
          <a:off x="1650112" y="372137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b="1" kern="1200"/>
        </a:p>
      </dsp:txBody>
      <dsp:txXfrm>
        <a:off x="1650112" y="447132"/>
        <a:ext cx="224380" cy="224985"/>
      </dsp:txXfrm>
    </dsp:sp>
    <dsp:sp modelId="{07540C0F-6079-483E-AA6B-02C13D1F026F}">
      <dsp:nvSpPr>
        <dsp:cNvPr id="0" name=""/>
        <dsp:cNvSpPr/>
      </dsp:nvSpPr>
      <dsp:spPr>
        <a:xfrm>
          <a:off x="2121855" y="106025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Entrega nos boletins, programas especiais e  transmissões, dos jogos</a:t>
          </a:r>
          <a:endParaRPr lang="pt-BR" sz="1000" b="1" kern="1200" dirty="0"/>
        </a:p>
      </dsp:txBody>
      <dsp:txXfrm>
        <a:off x="2148426" y="132596"/>
        <a:ext cx="1458855" cy="854056"/>
      </dsp:txXfrm>
    </dsp:sp>
    <dsp:sp modelId="{146C3098-ABDC-4422-81ED-954A583CAF13}">
      <dsp:nvSpPr>
        <dsp:cNvPr id="0" name=""/>
        <dsp:cNvSpPr/>
      </dsp:nvSpPr>
      <dsp:spPr>
        <a:xfrm>
          <a:off x="3766909" y="372137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b="1" kern="1200"/>
        </a:p>
      </dsp:txBody>
      <dsp:txXfrm>
        <a:off x="3766909" y="447132"/>
        <a:ext cx="224380" cy="224985"/>
      </dsp:txXfrm>
    </dsp:sp>
    <dsp:sp modelId="{28D64251-6565-40AE-BA54-608DF351E6FC}">
      <dsp:nvSpPr>
        <dsp:cNvPr id="0" name=""/>
        <dsp:cNvSpPr/>
      </dsp:nvSpPr>
      <dsp:spPr>
        <a:xfrm>
          <a:off x="4238652" y="106025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Grande quantidade de mídia de apoio livre para  utilização do cliente, inclusive regionalmente</a:t>
          </a:r>
          <a:endParaRPr lang="pt-BR" sz="1000" b="1" kern="1200" dirty="0"/>
        </a:p>
      </dsp:txBody>
      <dsp:txXfrm>
        <a:off x="4265223" y="132596"/>
        <a:ext cx="1458855" cy="854056"/>
      </dsp:txXfrm>
    </dsp:sp>
    <dsp:sp modelId="{CC9E2231-BF08-4FCF-B58D-B2C17203C4B7}">
      <dsp:nvSpPr>
        <dsp:cNvPr id="0" name=""/>
        <dsp:cNvSpPr/>
      </dsp:nvSpPr>
      <dsp:spPr>
        <a:xfrm rot="5400000">
          <a:off x="4834379" y="1119063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 rot="-5400000">
        <a:off x="4882159" y="1146279"/>
        <a:ext cx="224985" cy="224380"/>
      </dsp:txXfrm>
    </dsp:sp>
    <dsp:sp modelId="{E2276471-3487-4793-ADA7-45913261A1A7}">
      <dsp:nvSpPr>
        <dsp:cNvPr id="0" name=""/>
        <dsp:cNvSpPr/>
      </dsp:nvSpPr>
      <dsp:spPr>
        <a:xfrm>
          <a:off x="4238652" y="1618023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Mais de 4.300 inserções sendo 40% da entrega  em comerciais de 30” </a:t>
          </a:r>
          <a:endParaRPr lang="pt-BR" sz="1000" b="1" kern="1200" dirty="0"/>
        </a:p>
      </dsp:txBody>
      <dsp:txXfrm>
        <a:off x="4265223" y="1644594"/>
        <a:ext cx="1458855" cy="854056"/>
      </dsp:txXfrm>
    </dsp:sp>
    <dsp:sp modelId="{838E066C-33FF-454A-BCCB-E65FEE8812DE}">
      <dsp:nvSpPr>
        <dsp:cNvPr id="0" name=""/>
        <dsp:cNvSpPr/>
      </dsp:nvSpPr>
      <dsp:spPr>
        <a:xfrm rot="10800000">
          <a:off x="3785053" y="1884134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b="1" kern="1200"/>
        </a:p>
      </dsp:txBody>
      <dsp:txXfrm rot="10800000">
        <a:off x="3881216" y="1959129"/>
        <a:ext cx="224380" cy="224985"/>
      </dsp:txXfrm>
    </dsp:sp>
    <dsp:sp modelId="{BAF67F1F-FB12-45CE-B7D4-B0AFC4B891AC}">
      <dsp:nvSpPr>
        <dsp:cNvPr id="0" name=""/>
        <dsp:cNvSpPr/>
      </dsp:nvSpPr>
      <dsp:spPr>
        <a:xfrm>
          <a:off x="2121855" y="1618023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Entrega estimada em 5.550 GRP (ponderando a secundagem)</a:t>
          </a:r>
          <a:endParaRPr lang="pt-BR" sz="1000" b="1" kern="1200" dirty="0"/>
        </a:p>
      </dsp:txBody>
      <dsp:txXfrm>
        <a:off x="2148426" y="1644594"/>
        <a:ext cx="1458855" cy="854056"/>
      </dsp:txXfrm>
    </dsp:sp>
    <dsp:sp modelId="{4229C03F-8666-46F6-B34E-D5C682728415}">
      <dsp:nvSpPr>
        <dsp:cNvPr id="0" name=""/>
        <dsp:cNvSpPr/>
      </dsp:nvSpPr>
      <dsp:spPr>
        <a:xfrm rot="10800000">
          <a:off x="1668256" y="1884134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b="1" kern="1200"/>
        </a:p>
      </dsp:txBody>
      <dsp:txXfrm rot="10800000">
        <a:off x="1764419" y="1959129"/>
        <a:ext cx="224380" cy="224985"/>
      </dsp:txXfrm>
    </dsp:sp>
    <dsp:sp modelId="{8B5B10DF-16EA-42DF-A509-07CD130E34BD}">
      <dsp:nvSpPr>
        <dsp:cNvPr id="0" name=""/>
        <dsp:cNvSpPr/>
      </dsp:nvSpPr>
      <dsp:spPr>
        <a:xfrm>
          <a:off x="5058" y="1618023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Valor tabela TV que ultrapassa R$ 280 milhões</a:t>
          </a:r>
          <a:endParaRPr lang="pt-BR" sz="1000" b="1" kern="1200" dirty="0"/>
        </a:p>
      </dsp:txBody>
      <dsp:txXfrm>
        <a:off x="31629" y="1644594"/>
        <a:ext cx="1458855" cy="854056"/>
      </dsp:txXfrm>
    </dsp:sp>
    <dsp:sp modelId="{82AA770F-39E5-41D5-A12D-DFC3A6661987}">
      <dsp:nvSpPr>
        <dsp:cNvPr id="0" name=""/>
        <dsp:cNvSpPr/>
      </dsp:nvSpPr>
      <dsp:spPr>
        <a:xfrm rot="5400000">
          <a:off x="600785" y="2631061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b="1" kern="1200"/>
        </a:p>
      </dsp:txBody>
      <dsp:txXfrm rot="-5400000">
        <a:off x="648565" y="2658277"/>
        <a:ext cx="224985" cy="224380"/>
      </dsp:txXfrm>
    </dsp:sp>
    <dsp:sp modelId="{A70C4E80-86FB-4017-AB27-5A2C6985532F}">
      <dsp:nvSpPr>
        <dsp:cNvPr id="0" name=""/>
        <dsp:cNvSpPr/>
      </dsp:nvSpPr>
      <dsp:spPr>
        <a:xfrm>
          <a:off x="5058" y="3130020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Produto nobre com rentabilidade abaixo da média do mercado. </a:t>
          </a:r>
          <a:endParaRPr lang="pt-BR" sz="1000" b="1" kern="1200" dirty="0"/>
        </a:p>
      </dsp:txBody>
      <dsp:txXfrm>
        <a:off x="31629" y="3156591"/>
        <a:ext cx="1458855" cy="854056"/>
      </dsp:txXfrm>
    </dsp:sp>
    <dsp:sp modelId="{5C584329-52D1-473D-8008-63B8FE385E1C}">
      <dsp:nvSpPr>
        <dsp:cNvPr id="0" name=""/>
        <dsp:cNvSpPr/>
      </dsp:nvSpPr>
      <dsp:spPr>
        <a:xfrm>
          <a:off x="1650112" y="3396132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b="1" kern="1200"/>
        </a:p>
      </dsp:txBody>
      <dsp:txXfrm>
        <a:off x="1650112" y="3471127"/>
        <a:ext cx="224380" cy="224985"/>
      </dsp:txXfrm>
    </dsp:sp>
    <dsp:sp modelId="{C21A30AF-71CE-495B-9A49-43F5788967D8}">
      <dsp:nvSpPr>
        <dsp:cNvPr id="0" name=""/>
        <dsp:cNvSpPr/>
      </dsp:nvSpPr>
      <dsp:spPr>
        <a:xfrm>
          <a:off x="2121855" y="3130020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O CPP Domiciliar do projeto é R$ 15.062 abaixo da média praticada </a:t>
          </a:r>
          <a:r>
            <a:rPr lang="pt-BR" sz="1000" b="1" kern="1200" smtClean="0"/>
            <a:t>pela BAYER </a:t>
          </a:r>
          <a:r>
            <a:rPr lang="pt-BR" sz="1000" b="1" kern="1200" dirty="0" smtClean="0"/>
            <a:t>atualmente.</a:t>
          </a:r>
          <a:endParaRPr lang="pt-BR" sz="1000" b="1" kern="1200" dirty="0"/>
        </a:p>
      </dsp:txBody>
      <dsp:txXfrm>
        <a:off x="2148426" y="3156591"/>
        <a:ext cx="1458855" cy="854056"/>
      </dsp:txXfrm>
    </dsp:sp>
    <dsp:sp modelId="{7A75C2DC-1CFA-4EF2-8CAA-7C980396DC29}">
      <dsp:nvSpPr>
        <dsp:cNvPr id="0" name=""/>
        <dsp:cNvSpPr/>
      </dsp:nvSpPr>
      <dsp:spPr>
        <a:xfrm>
          <a:off x="3766909" y="3396132"/>
          <a:ext cx="320543" cy="37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b="1" kern="1200"/>
        </a:p>
      </dsp:txBody>
      <dsp:txXfrm>
        <a:off x="3766909" y="3471127"/>
        <a:ext cx="224380" cy="224985"/>
      </dsp:txXfrm>
    </dsp:sp>
    <dsp:sp modelId="{B85ED54B-D476-4D08-A216-8FED6539E42C}">
      <dsp:nvSpPr>
        <dsp:cNvPr id="0" name=""/>
        <dsp:cNvSpPr/>
      </dsp:nvSpPr>
      <dsp:spPr>
        <a:xfrm>
          <a:off x="4238652" y="3130020"/>
          <a:ext cx="1511997" cy="90719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Valor negociado do projeto de R$ 40,0 milhões brutos.                </a:t>
          </a:r>
        </a:p>
      </dsp:txBody>
      <dsp:txXfrm>
        <a:off x="4265223" y="3156591"/>
        <a:ext cx="1458855" cy="85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0234425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1" y="198438"/>
            <a:ext cx="499749" cy="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jpg"/><Relationship Id="rId2" Type="http://schemas.openxmlformats.org/officeDocument/2006/relationships/tags" Target="../tags/tag4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10" Type="http://schemas.openxmlformats.org/officeDocument/2006/relationships/image" Target="../media/image14.jp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oleObject" Target="../embeddings/oleObject11.bin"/><Relationship Id="rId3" Type="http://schemas.openxmlformats.org/officeDocument/2006/relationships/tags" Target="../tags/tag45.xml"/><Relationship Id="rId21" Type="http://schemas.openxmlformats.org/officeDocument/2006/relationships/image" Target="../media/image16.emf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19" Type="http://schemas.openxmlformats.org/officeDocument/2006/relationships/image" Target="../media/image9.emf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7.emf"/><Relationship Id="rId2" Type="http://schemas.openxmlformats.org/officeDocument/2006/relationships/tags" Target="../tags/tag8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1.emf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1.emf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oleObject" Target="../embeddings/oleObject7.bin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vmlDrawing" Target="../drawings/vmlDrawing6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image" Target="../media/image8.emf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chart" Target="../charts/chart5.xml"/><Relationship Id="rId2" Type="http://schemas.openxmlformats.org/officeDocument/2006/relationships/tags" Target="../tags/tag4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12577" y="4732469"/>
            <a:ext cx="5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Informações de Mercado e Mídia</a:t>
            </a:r>
          </a:p>
          <a:p>
            <a:pPr algn="ctr"/>
            <a:r>
              <a:rPr lang="pt-BR" sz="24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Rentabilidade Projeto Olimpíadas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São Paulo, 25 de Março de 2015</a:t>
            </a:r>
            <a:endParaRPr lang="pt-BR" sz="11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69" y="235094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66106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700997" y="520963"/>
            <a:ext cx="550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Previsão de Investimentos em 2015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79961" y="1575675"/>
            <a:ext cx="41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sz="1400" u="sng" dirty="0" smtClean="0">
                <a:solidFill>
                  <a:schemeClr val="tx1"/>
                </a:solidFill>
              </a:rPr>
              <a:t>EXPECTATIVA:</a:t>
            </a:r>
            <a:endParaRPr lang="pt-BR" sz="1400" u="sng" dirty="0">
              <a:solidFill>
                <a:schemeClr val="tx1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50637"/>
              </p:ext>
            </p:extLst>
          </p:nvPr>
        </p:nvGraphicFramePr>
        <p:xfrm>
          <a:off x="2979960" y="1908542"/>
          <a:ext cx="4117146" cy="43164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8573"/>
                <a:gridCol w="2058573"/>
              </a:tblGrid>
              <a:tr h="61663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Demi ITC" panose="020B0805030504020804" pitchFamily="34" charset="0"/>
                        </a:rPr>
                        <a:t>PRODUTO</a:t>
                      </a:r>
                      <a:endParaRPr lang="pt-BR" sz="1400" b="0" dirty="0">
                        <a:latin typeface="Eras Demi ITC" panose="020B0805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Demi ITC" panose="020B0805030504020804" pitchFamily="34" charset="0"/>
                        </a:rPr>
                        <a:t>INVESTIMENTO R$</a:t>
                      </a:r>
                      <a:endParaRPr lang="pt-BR" sz="1400" b="0" dirty="0">
                        <a:latin typeface="Eras Demi ITC" panose="020B0805030504020804" pitchFamily="34" charset="0"/>
                      </a:endParaRPr>
                    </a:p>
                  </a:txBody>
                  <a:tcPr anchor="ctr"/>
                </a:tc>
              </a:tr>
              <a:tr h="616634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 R$2.460.364,97 </a:t>
                      </a:r>
                      <a:endParaRPr lang="pt-BR" sz="1400" dirty="0">
                        <a:latin typeface="Eras Demi ITC" panose="020B0805030504020804" pitchFamily="34" charset="0"/>
                      </a:endParaRPr>
                    </a:p>
                  </a:txBody>
                  <a:tcPr anchor="ctr"/>
                </a:tc>
              </a:tr>
              <a:tr h="616634">
                <a:tc>
                  <a:txBody>
                    <a:bodyPr/>
                    <a:lstStyle/>
                    <a:p>
                      <a:pPr algn="ctr"/>
                      <a:endParaRPr lang="pt-BR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 R$1.225.000,00 </a:t>
                      </a:r>
                      <a:endParaRPr lang="pt-BR" sz="1400" dirty="0">
                        <a:latin typeface="Eras Demi ITC" panose="020B0805030504020804" pitchFamily="34" charset="0"/>
                      </a:endParaRPr>
                    </a:p>
                  </a:txBody>
                  <a:tcPr anchor="ctr"/>
                </a:tc>
              </a:tr>
              <a:tr h="616634">
                <a:tc>
                  <a:txBody>
                    <a:bodyPr/>
                    <a:lstStyle/>
                    <a:p>
                      <a:pPr algn="ctr"/>
                      <a:endParaRPr lang="pt-BR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 R$980.000,00 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6634">
                <a:tc>
                  <a:txBody>
                    <a:bodyPr/>
                    <a:lstStyle/>
                    <a:p>
                      <a:pPr algn="ctr"/>
                      <a:endParaRPr lang="pt-BR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 R$490.000,00 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6634"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R$350.000,00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6634"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TOTAL GERAL</a:t>
                      </a:r>
                      <a:r>
                        <a:rPr lang="pt-BR" sz="1400" b="0" kern="1200" baseline="0" dirty="0" smtClean="0">
                          <a:solidFill>
                            <a:schemeClr val="bg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R$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effectLst/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 R$5.505.364,97 </a:t>
                      </a:r>
                      <a:endParaRPr lang="pt-BR" sz="1400" b="0" kern="1200" dirty="0">
                        <a:solidFill>
                          <a:schemeClr val="bg1"/>
                        </a:solidFill>
                        <a:effectLst/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83" y="2609397"/>
            <a:ext cx="1197517" cy="48389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62" y="3381560"/>
            <a:ext cx="1893159" cy="22769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09" y="3939393"/>
            <a:ext cx="1802665" cy="29126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2" r="4677" b="23048"/>
          <a:stretch/>
        </p:blipFill>
        <p:spPr>
          <a:xfrm>
            <a:off x="3532828" y="4448245"/>
            <a:ext cx="992227" cy="5284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43" y="5094712"/>
            <a:ext cx="851596" cy="4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34482" y="2627263"/>
            <a:ext cx="8891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sz="3600" dirty="0" smtClean="0"/>
              <a:t>Aumentando a performance de mídia na TV Aberta da BAYER com a compra do projeto Olimpíadas 2015/2016 da TV Band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255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97791" y="553756"/>
            <a:ext cx="558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Principais vantagens do Projeto Olimpíadas 2015/2016 da TV Band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8" y="2929181"/>
            <a:ext cx="4311505" cy="2553573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19579493"/>
              </p:ext>
            </p:extLst>
          </p:nvPr>
        </p:nvGraphicFramePr>
        <p:xfrm>
          <a:off x="4520331" y="2105415"/>
          <a:ext cx="5755709" cy="4143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68812" y="5416061"/>
            <a:ext cx="3066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Eras Demi ITC" panose="020B0805030504020804" pitchFamily="34" charset="0"/>
              </a:rPr>
              <a:t>(*) entrega a partir de maio/2015.</a:t>
            </a:r>
            <a:endParaRPr lang="pt-BR" sz="12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to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6477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Slide do think-cell" r:id="rId18" imgW="270" imgH="270" progId="TCLayout.ActiveDocument.1">
                  <p:embed/>
                </p:oleObj>
              </mc:Choice>
              <mc:Fallback>
                <p:oleObj name="Slide do think-cell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10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97791" y="553756"/>
            <a:ext cx="558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Rentabilidade do Projeto Olimpíadas 2015/2016 da TV Band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02288"/>
              </p:ext>
            </p:extLst>
          </p:nvPr>
        </p:nvGraphicFramePr>
        <p:xfrm>
          <a:off x="527575" y="1702771"/>
          <a:ext cx="9704926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418"/>
                <a:gridCol w="1386418"/>
                <a:gridCol w="1386418"/>
                <a:gridCol w="1277873"/>
                <a:gridCol w="1494963"/>
                <a:gridCol w="1386418"/>
                <a:gridCol w="13864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Projeto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Entrega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Tabela Bruto R$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Desconto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Negociado</a:t>
                      </a:r>
                      <a:r>
                        <a:rPr lang="pt-BR" sz="1400" b="0" baseline="0" dirty="0" smtClean="0">
                          <a:latin typeface="+mn-lt"/>
                        </a:rPr>
                        <a:t> Bruto R$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Estimativa GRP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+mn-lt"/>
                        </a:rPr>
                        <a:t>CPP Negociado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Olimpíadas 2016</a:t>
                      </a:r>
                    </a:p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(16 meses de entrega)*</a:t>
                      </a:r>
                      <a:endParaRPr lang="pt-BR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Mídia Regular</a:t>
                      </a:r>
                      <a:endParaRPr lang="pt-BR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280.962.251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89,6%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29.307.930</a:t>
                      </a:r>
                      <a:endParaRPr lang="pt-BR" sz="1400" b="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5.552</a:t>
                      </a:r>
                      <a:endParaRPr lang="pt-BR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5.279</a:t>
                      </a:r>
                      <a:endParaRPr lang="pt-BR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  <a:r>
                        <a:rPr lang="pt-BR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Projeto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280.962.251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89,6%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29.307.930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5.552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5.279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3300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913288" y="6710525"/>
            <a:ext cx="479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Eras Demi ITC" panose="020B0805030504020804" pitchFamily="34" charset="0"/>
              </a:rPr>
              <a:t>(*) Valor do projeto apresentado nesse slide corresponde apenas a parte da Band TV para cálculo de CPP.</a:t>
            </a:r>
          </a:p>
          <a:p>
            <a:r>
              <a:rPr lang="pt-BR" sz="800" dirty="0" smtClean="0">
                <a:latin typeface="Eras Demi ITC" panose="020B0805030504020804" pitchFamily="34" charset="0"/>
              </a:rPr>
              <a:t>Estimativa de GRP base mercado PNT, com ponderação por duração base tabela de preços.</a:t>
            </a:r>
            <a:endParaRPr lang="pt-BR" sz="800" dirty="0">
              <a:latin typeface="Eras Demi ITC" panose="020B08050305040208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40811" y="3832226"/>
            <a:ext cx="455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"/>
            </a:pPr>
            <a:r>
              <a:rPr lang="pt-BR" sz="2000" dirty="0"/>
              <a:t>O Projeto Olimpíadas </a:t>
            </a:r>
            <a:r>
              <a:rPr lang="pt-BR" sz="2000" dirty="0" smtClean="0"/>
              <a:t>2015/2016 da Band é 16% menor em relação </a:t>
            </a:r>
            <a:r>
              <a:rPr lang="pt-BR" sz="2000" dirty="0"/>
              <a:t>ao CPP </a:t>
            </a:r>
            <a:r>
              <a:rPr lang="pt-BR" sz="2000" dirty="0" smtClean="0"/>
              <a:t>médio praticado </a:t>
            </a:r>
            <a:r>
              <a:rPr lang="pt-BR" sz="2000" dirty="0"/>
              <a:t>pela </a:t>
            </a:r>
            <a:r>
              <a:rPr lang="pt-BR" sz="2000" dirty="0" smtClean="0"/>
              <a:t>BAYER em 2014.</a:t>
            </a:r>
            <a:endParaRPr lang="pt-BR" sz="2000" dirty="0"/>
          </a:p>
        </p:txBody>
      </p:sp>
      <p:graphicFrame>
        <p:nvGraphicFramePr>
          <p:cNvPr id="2" name="Objeto 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59353577"/>
              </p:ext>
            </p:extLst>
          </p:nvPr>
        </p:nvGraphicFramePr>
        <p:xfrm>
          <a:off x="228600" y="3695700"/>
          <a:ext cx="5781594" cy="272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Gráfico" r:id="rId20" imgW="5781594" imgH="2724170" progId="MSGraph.Chart.8">
                  <p:embed followColorScheme="full"/>
                </p:oleObj>
              </mc:Choice>
              <mc:Fallback>
                <p:oleObj name="Gráfico" r:id="rId20" imgW="5781594" imgH="272417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600" y="3695700"/>
                        <a:ext cx="5781594" cy="272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reto 9"/>
          <p:cNvCxnSpPr/>
          <p:nvPr>
            <p:custDataLst>
              <p:tags r:id="rId5"/>
            </p:custDataLst>
          </p:nvPr>
        </p:nvCxnSpPr>
        <p:spPr bwMode="auto">
          <a:xfrm>
            <a:off x="4519613" y="3832225"/>
            <a:ext cx="92868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>
            <p:custDataLst>
              <p:tags r:id="rId6"/>
            </p:custDataLst>
          </p:nvPr>
        </p:nvCxnSpPr>
        <p:spPr bwMode="auto">
          <a:xfrm flipV="1">
            <a:off x="4519613" y="3832226"/>
            <a:ext cx="0" cy="1746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>
            <p:custDataLst>
              <p:tags r:id="rId7"/>
            </p:custDataLst>
          </p:nvPr>
        </p:nvCxnSpPr>
        <p:spPr bwMode="auto">
          <a:xfrm>
            <a:off x="5448300" y="3832224"/>
            <a:ext cx="0" cy="5080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exto 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357313" y="6429375"/>
            <a:ext cx="76200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6A49E86-B190-4DCB-B328-26CF69650613}" type="datetime'2''''''''''''''º T''RIM''''''E''''''''S''''TR''''''''''E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2º TRIMESTRE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21" name="Espaço Reservado para Texto 5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28625" y="6429375"/>
            <a:ext cx="76200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8A4E18-C8FF-45E9-BAF7-91D4CFAEF903}" type="datetime'''''1º'''' ''T''R''I''''M''''E''S''T''R''''''''''E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1º TRIMESTRE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5" name="Espaço Reservado para Texto 14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691063" y="3695700"/>
            <a:ext cx="584200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1D80A05B-4A32-408F-98EA-193E416A5C4C}" type="datetime'-''''''''''1''''''''''''''''6''''''''''''''''''%''''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-16%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27" name="Espaço Reservado para Texto 9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209925" y="6429375"/>
            <a:ext cx="76200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5F53F6A-369B-4D78-9863-E93A6EEE217E}" type="datetime'''''''4''''º'' ''''T''R''''''''I''M''E''ST''R''''''E''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4º TRIMESTRE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23" name="Espaço Reservado para Texto 7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286000" y="6429375"/>
            <a:ext cx="76200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E9AD31-182E-4B13-B4E3-E552FDBDB91C}" type="datetime'''''''''''''''''''''3º'' T''R''I''ME''ST''R''E''''''''''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3º TRIMESTRE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29" name="Espaço Reservado para Texto 10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171950" y="6429375"/>
            <a:ext cx="69691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75C3287-0F26-4F16-BF23-14D6AA5D5032}" type="datetime'M''''''''''É''DI''A'''''' ''''''''2014''''''''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MÉDIA 2014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1" name="Espaço Reservado para Texto 11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87938" y="6429375"/>
            <a:ext cx="720725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205AEFF-7737-48A0-A24F-8DC5A7E900FD}" type="datetime'''O''''L''IMP''ÍA''''''''''D''AS'' B''''''AN''''''D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OLIMPÍADAS BAND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" name="Retângulo 4"/>
          <p:cNvSpPr/>
          <p:nvPr>
            <p:custDataLst>
              <p:tags r:id="rId15"/>
            </p:custDataLst>
          </p:nvPr>
        </p:nvSpPr>
        <p:spPr bwMode="auto">
          <a:xfrm>
            <a:off x="2222500" y="3598863"/>
            <a:ext cx="214313" cy="160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Texto 8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487613" y="3594100"/>
            <a:ext cx="15255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D8ED2E-59E7-413D-B48F-0C411C684F0A}" type="datetime'CPP ''''R$ -'''''''' D''O''''''''''MIC''''I''''LI''''A''R'">
              <a:rPr lang="en-US" sz="12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CPP R$ - DOMICILIAR</a:t>
            </a:fld>
            <a:endParaRPr lang="pt-BR" sz="12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84489" y="564507"/>
            <a:ext cx="54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r>
              <a:rPr lang="pt-BR" dirty="0" smtClean="0"/>
              <a:t>Perfil do Executivo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56075" y="1608291"/>
            <a:ext cx="6745544" cy="4108823"/>
          </a:xfrm>
          <a:prstGeom prst="rect">
            <a:avLst/>
          </a:prstGeom>
        </p:spPr>
        <p:txBody>
          <a:bodyPr wrap="square" lIns="91444" tIns="45723" rIns="91444" bIns="45723">
            <a:spAutoFit/>
          </a:bodyPr>
          <a:lstStyle/>
          <a:p>
            <a:r>
              <a:rPr lang="pt-BR" sz="1800" b="1" u="sng" dirty="0" smtClean="0">
                <a:latin typeface="Eras Medium ITC" panose="020B0602030504020804" pitchFamily="34" charset="0"/>
              </a:rPr>
              <a:t>Jonas Marques: Diretor da Consumer </a:t>
            </a:r>
            <a:r>
              <a:rPr lang="pt-BR" sz="1800" b="1" u="sng" dirty="0">
                <a:latin typeface="Eras Medium ITC" panose="020B0602030504020804" pitchFamily="34" charset="0"/>
              </a:rPr>
              <a:t>Care </a:t>
            </a:r>
            <a:r>
              <a:rPr lang="pt-BR" sz="1800" b="1" u="sng" dirty="0" smtClean="0">
                <a:latin typeface="Eras Medium ITC" panose="020B0602030504020804" pitchFamily="34" charset="0"/>
              </a:rPr>
              <a:t>do Brasil</a:t>
            </a:r>
          </a:p>
          <a:p>
            <a:r>
              <a:rPr lang="pt-BR" sz="1600" dirty="0">
                <a:latin typeface="Eras Medium ITC" panose="020B0602030504020804" pitchFamily="34" charset="0"/>
              </a:rPr>
              <a:t/>
            </a:r>
            <a:br>
              <a:rPr lang="pt-BR" sz="1600" dirty="0">
                <a:latin typeface="Eras Medium ITC" panose="020B0602030504020804" pitchFamily="34" charset="0"/>
              </a:rPr>
            </a:br>
            <a:r>
              <a:rPr lang="pt-BR" sz="1600" dirty="0" smtClean="0">
                <a:latin typeface="Eras Medium ITC" panose="020B0602030504020804" pitchFamily="34" charset="0"/>
              </a:rPr>
              <a:t>O </a:t>
            </a:r>
            <a:r>
              <a:rPr lang="pt-BR" sz="1600" dirty="0">
                <a:latin typeface="Eras Medium ITC" panose="020B0602030504020804" pitchFamily="34" charset="0"/>
              </a:rPr>
              <a:t>executivo </a:t>
            </a:r>
            <a:r>
              <a:rPr lang="pt-BR" sz="1600" dirty="0" smtClean="0">
                <a:latin typeface="Eras Medium ITC" panose="020B0602030504020804" pitchFamily="34" charset="0"/>
              </a:rPr>
              <a:t>lidera </a:t>
            </a:r>
            <a:r>
              <a:rPr lang="pt-BR" sz="1600" dirty="0">
                <a:latin typeface="Eras Medium ITC" panose="020B0602030504020804" pitchFamily="34" charset="0"/>
              </a:rPr>
              <a:t>a área de medicamentos isentos de prescrição (Consumer Care) e produtos </a:t>
            </a:r>
            <a:r>
              <a:rPr lang="pt-BR" sz="1600" dirty="0" smtClean="0">
                <a:latin typeface="Eras Medium ITC" panose="020B0602030504020804" pitchFamily="34" charset="0"/>
              </a:rPr>
              <a:t>dermatológicos.</a:t>
            </a:r>
          </a:p>
          <a:p>
            <a:endParaRPr lang="pt-BR" sz="1600" dirty="0">
              <a:latin typeface="Eras Medium ITC" panose="020B0602030504020804" pitchFamily="34" charset="0"/>
            </a:endParaRPr>
          </a:p>
          <a:p>
            <a:r>
              <a:rPr lang="pt-BR" sz="1600" dirty="0">
                <a:latin typeface="Eras Medium ITC" panose="020B0602030504020804" pitchFamily="34" charset="0"/>
              </a:rPr>
              <a:t>Antes de ingressar na Bayer </a:t>
            </a:r>
            <a:r>
              <a:rPr lang="pt-BR" sz="1600" dirty="0" err="1">
                <a:latin typeface="Eras Medium ITC" panose="020B0602030504020804" pitchFamily="34" charset="0"/>
              </a:rPr>
              <a:t>Healthcare</a:t>
            </a:r>
            <a:r>
              <a:rPr lang="pt-BR" sz="1600" dirty="0">
                <a:latin typeface="Eras Medium ITC" panose="020B0602030504020804" pitchFamily="34" charset="0"/>
              </a:rPr>
              <a:t>, </a:t>
            </a:r>
            <a:r>
              <a:rPr lang="pt-BR" sz="1600" dirty="0" smtClean="0">
                <a:latin typeface="Eras Medium ITC" panose="020B0602030504020804" pitchFamily="34" charset="0"/>
              </a:rPr>
              <a:t>ocupou </a:t>
            </a:r>
            <a:r>
              <a:rPr lang="pt-BR" sz="1600" dirty="0">
                <a:latin typeface="Eras Medium ITC" panose="020B0602030504020804" pitchFamily="34" charset="0"/>
              </a:rPr>
              <a:t>posições em indústrias farmacêuticas como Roche, </a:t>
            </a:r>
            <a:r>
              <a:rPr lang="pt-BR" sz="1600" dirty="0" err="1">
                <a:latin typeface="Eras Medium ITC" panose="020B0602030504020804" pitchFamily="34" charset="0"/>
              </a:rPr>
              <a:t>Stiefel</a:t>
            </a:r>
            <a:r>
              <a:rPr lang="pt-BR" sz="1600" dirty="0">
                <a:latin typeface="Eras Medium ITC" panose="020B0602030504020804" pitchFamily="34" charset="0"/>
              </a:rPr>
              <a:t>/GSK e ISDIN, na qual atuava como gerente geral para o Brasil</a:t>
            </a:r>
            <a:r>
              <a:rPr lang="pt-BR" sz="1600" dirty="0" smtClean="0">
                <a:latin typeface="Eras Medium ITC" panose="020B0602030504020804" pitchFamily="34" charset="0"/>
              </a:rPr>
              <a:t>.</a:t>
            </a:r>
          </a:p>
          <a:p>
            <a:endParaRPr lang="pt-BR" sz="1600" dirty="0">
              <a:latin typeface="Eras Medium ITC" panose="020B0602030504020804" pitchFamily="34" charset="0"/>
            </a:endParaRPr>
          </a:p>
          <a:p>
            <a:r>
              <a:rPr lang="pt-BR" sz="1600" dirty="0">
                <a:latin typeface="Eras Medium ITC" panose="020B0602030504020804" pitchFamily="34" charset="0"/>
              </a:rPr>
              <a:t>É formado em </a:t>
            </a:r>
            <a:r>
              <a:rPr lang="pt-BR" sz="1600" dirty="0" smtClean="0">
                <a:latin typeface="Eras Medium ITC" panose="020B0602030504020804" pitchFamily="34" charset="0"/>
              </a:rPr>
              <a:t>psicologia</a:t>
            </a:r>
            <a:r>
              <a:rPr lang="pt-BR" sz="1600" dirty="0">
                <a:latin typeface="Eras Medium ITC" panose="020B0602030504020804" pitchFamily="34" charset="0"/>
              </a:rPr>
              <a:t>, com MBA Executivo Internacional pela USP/FIA, tendo também realizado cursos de extensão na China, Reino Unido e França</a:t>
            </a:r>
            <a:r>
              <a:rPr lang="pt-BR" sz="1600" dirty="0" smtClean="0">
                <a:latin typeface="Eras Medium ITC" panose="020B0602030504020804" pitchFamily="34" charset="0"/>
              </a:rPr>
              <a:t>.</a:t>
            </a:r>
          </a:p>
          <a:p>
            <a:endParaRPr lang="pt-BR" sz="1600" dirty="0" smtClean="0">
              <a:latin typeface="Eras Medium ITC" panose="020B0602030504020804" pitchFamily="34" charset="0"/>
            </a:endParaRPr>
          </a:p>
          <a:p>
            <a:r>
              <a:rPr lang="pt-BR" sz="1600" dirty="0" smtClean="0">
                <a:latin typeface="Eras Medium ITC" panose="020B0602030504020804" pitchFamily="34" charset="0"/>
              </a:rPr>
              <a:t>Jonas ocupa também a presidência </a:t>
            </a:r>
            <a:r>
              <a:rPr lang="pt-BR" sz="1600" dirty="0">
                <a:latin typeface="Eras Medium ITC" panose="020B0602030504020804" pitchFamily="34" charset="0"/>
              </a:rPr>
              <a:t>da </a:t>
            </a:r>
            <a:r>
              <a:rPr lang="pt-BR" sz="1600" dirty="0" smtClean="0">
                <a:latin typeface="Eras Medium ITC" panose="020B0602030504020804" pitchFamily="34" charset="0"/>
              </a:rPr>
              <a:t>ABIMIP (Associação Brasileira da Indústria de Medicamentos Isentos de Prescrição) - atual gestão tem mandato até 03/2015.</a:t>
            </a:r>
            <a:endParaRPr lang="pt-BR" sz="1600" dirty="0">
              <a:latin typeface="Eras Medium ITC" panose="020B0602030504020804" pitchFamily="34" charset="0"/>
            </a:endParaRPr>
          </a:p>
        </p:txBody>
      </p:sp>
      <p:pic>
        <p:nvPicPr>
          <p:cNvPr id="5" name="Picture 2" descr="http://aboutme.com.br/media/upload/4837-byer_8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6" y="1636427"/>
            <a:ext cx="3107315" cy="2330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217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125" y="2904262"/>
            <a:ext cx="7972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BAYER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</a:t>
            </a:r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dos </a:t>
            </a:r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Investimentos em Mídia</a:t>
            </a:r>
          </a:p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Base: Ibope Monitor</a:t>
            </a:r>
          </a:p>
        </p:txBody>
      </p:sp>
    </p:spTree>
    <p:extLst>
      <p:ext uri="{BB962C8B-B14F-4D97-AF65-F5344CB8AC3E}">
        <p14:creationId xmlns:p14="http://schemas.microsoft.com/office/powerpoint/2010/main" val="31467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34070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30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84489" y="564507"/>
            <a:ext cx="54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dos Investimentos em Mídia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193040" y="1111429"/>
            <a:ext cx="1035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De acordo com o Ibope Monitor e considerando descontos estimados, o budget de mídia da BAYER em 2014 foi de R$40,4 milhões e no período de janeiro e fevereiro de 2015 o investimento é de R$ 700 mil, com grande foco em Merchandising.</a:t>
            </a:r>
            <a:endParaRPr lang="pt-BR" sz="18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5939632" y="6659142"/>
            <a:ext cx="4749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- </a:t>
            </a:r>
            <a:r>
              <a:rPr lang="pt-BR" sz="900" dirty="0"/>
              <a:t>Valores líquidos com descontos estimados:</a:t>
            </a:r>
          </a:p>
          <a:p>
            <a:r>
              <a:rPr lang="pt-BR" sz="900" dirty="0"/>
              <a:t>Band TV: </a:t>
            </a:r>
            <a:r>
              <a:rPr lang="pt-BR" sz="900" dirty="0" smtClean="0"/>
              <a:t>87%, </a:t>
            </a:r>
            <a:r>
              <a:rPr lang="pt-BR" sz="900" dirty="0"/>
              <a:t>Globo: </a:t>
            </a:r>
            <a:r>
              <a:rPr lang="pt-BR" sz="900" dirty="0" smtClean="0"/>
              <a:t>15%, </a:t>
            </a:r>
            <a:r>
              <a:rPr lang="pt-BR" sz="900" dirty="0"/>
              <a:t>Record e SBT: </a:t>
            </a:r>
            <a:r>
              <a:rPr lang="pt-BR" sz="900" dirty="0" smtClean="0"/>
              <a:t>80% e Rede TV!: 90%</a:t>
            </a:r>
          </a:p>
          <a:p>
            <a:r>
              <a:rPr lang="pt-BR" sz="900" dirty="0" smtClean="0"/>
              <a:t>Rádio: 75%, TV por Assinatura: 76</a:t>
            </a:r>
            <a:r>
              <a:rPr lang="pt-BR" sz="900" dirty="0"/>
              <a:t>%, Internet e </a:t>
            </a:r>
            <a:r>
              <a:rPr lang="pt-BR" sz="900" dirty="0" smtClean="0"/>
              <a:t>Jornal: 80%, Revista: 85%, OOH: 70%</a:t>
            </a:r>
            <a:endParaRPr lang="pt-BR" sz="900" dirty="0"/>
          </a:p>
        </p:txBody>
      </p:sp>
      <p:graphicFrame>
        <p:nvGraphicFramePr>
          <p:cNvPr id="52" name="Gráfico 51"/>
          <p:cNvGraphicFramePr/>
          <p:nvPr>
            <p:extLst>
              <p:ext uri="{D42A27DB-BD31-4B8C-83A1-F6EECF244321}">
                <p14:modId xmlns:p14="http://schemas.microsoft.com/office/powerpoint/2010/main" val="2577799971"/>
              </p:ext>
            </p:extLst>
          </p:nvPr>
        </p:nvGraphicFramePr>
        <p:xfrm>
          <a:off x="116546" y="2676869"/>
          <a:ext cx="5209717" cy="32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5" name="Retângulo 54"/>
          <p:cNvSpPr/>
          <p:nvPr/>
        </p:nvSpPr>
        <p:spPr>
          <a:xfrm>
            <a:off x="245693" y="2282239"/>
            <a:ext cx="452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2014 (</a:t>
            </a:r>
            <a:r>
              <a:rPr lang="pt-BR" sz="1400" u="sng" dirty="0" err="1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jan</a:t>
            </a:r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-dez): Investimento em Mídia R$40,4 MM </a:t>
            </a:r>
            <a:endParaRPr lang="pt-BR" sz="1400" u="sng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5368467" y="2117435"/>
            <a:ext cx="0" cy="428400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5492942" y="2282239"/>
            <a:ext cx="452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2015 (</a:t>
            </a:r>
            <a:r>
              <a:rPr lang="pt-BR" sz="1400" u="sng" dirty="0" err="1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jan</a:t>
            </a:r>
            <a:r>
              <a:rPr lang="pt-BR" sz="1400" u="sng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 </a:t>
            </a:r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e </a:t>
            </a:r>
            <a:r>
              <a:rPr lang="pt-BR" sz="1400" u="sng" dirty="0" err="1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fev</a:t>
            </a:r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): Investimento em Mídia R$0,7 MM </a:t>
            </a:r>
            <a:endParaRPr lang="pt-BR" sz="1400" u="sng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graphicFrame>
        <p:nvGraphicFramePr>
          <p:cNvPr id="62" name="Gráfico 61"/>
          <p:cNvGraphicFramePr/>
          <p:nvPr>
            <p:extLst>
              <p:ext uri="{D42A27DB-BD31-4B8C-83A1-F6EECF244321}">
                <p14:modId xmlns:p14="http://schemas.microsoft.com/office/powerpoint/2010/main" val="668270803"/>
              </p:ext>
            </p:extLst>
          </p:nvPr>
        </p:nvGraphicFramePr>
        <p:xfrm>
          <a:off x="5428981" y="2676869"/>
          <a:ext cx="5209717" cy="32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614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125" y="2904262"/>
            <a:ext cx="7972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BAYER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Investimentos </a:t>
            </a:r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em </a:t>
            </a:r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TV Aberta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Base: Ibope Monitor</a:t>
            </a:r>
          </a:p>
        </p:txBody>
      </p:sp>
    </p:spTree>
    <p:extLst>
      <p:ext uri="{BB962C8B-B14F-4D97-AF65-F5344CB8AC3E}">
        <p14:creationId xmlns:p14="http://schemas.microsoft.com/office/powerpoint/2010/main" val="39088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1474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95491" y="564507"/>
            <a:ext cx="638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dos Investimentos </a:t>
            </a:r>
            <a:r>
              <a:rPr lang="pt-BR" dirty="0" smtClean="0"/>
              <a:t>em TV Aberta 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01613" y="1159564"/>
            <a:ext cx="103568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700" dirty="0" smtClean="0"/>
              <a:t>Em 2014 a BAYER investiu cerca de R$ 35,2 milhões em TV Aberta + Merchandising e 83% da verba concentrada na Globo e Record, a Band apresentou apenas 1% de participação (R$ 457 mil).</a:t>
            </a:r>
          </a:p>
          <a:p>
            <a:pPr algn="l"/>
            <a:r>
              <a:rPr lang="pt-BR" sz="1700" dirty="0" smtClean="0"/>
              <a:t>Nos dois primeiros meses de 2015 o Sbt deu um grande salto de participação, em especial por investimentos em merchandising no Programa da Eliana.</a:t>
            </a:r>
            <a:endParaRPr lang="pt-BR" sz="1700" dirty="0"/>
          </a:p>
        </p:txBody>
      </p:sp>
      <p:graphicFrame>
        <p:nvGraphicFramePr>
          <p:cNvPr id="37" name="Gráfico 36"/>
          <p:cNvGraphicFramePr/>
          <p:nvPr>
            <p:extLst>
              <p:ext uri="{D42A27DB-BD31-4B8C-83A1-F6EECF244321}">
                <p14:modId xmlns:p14="http://schemas.microsoft.com/office/powerpoint/2010/main" val="2033611180"/>
              </p:ext>
            </p:extLst>
          </p:nvPr>
        </p:nvGraphicFramePr>
        <p:xfrm>
          <a:off x="116546" y="2754820"/>
          <a:ext cx="5209717" cy="32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Retângulo 37"/>
          <p:cNvSpPr/>
          <p:nvPr/>
        </p:nvSpPr>
        <p:spPr>
          <a:xfrm>
            <a:off x="245693" y="2406523"/>
            <a:ext cx="452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2014 (</a:t>
            </a:r>
            <a:r>
              <a:rPr lang="pt-BR" sz="1400" u="sng" dirty="0" err="1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jan</a:t>
            </a:r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-dez): Investimento em Mídia R$35,2 MM </a:t>
            </a:r>
            <a:endParaRPr lang="pt-BR" sz="1400" u="sng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5368467" y="2241719"/>
            <a:ext cx="0" cy="428400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5492942" y="2406523"/>
            <a:ext cx="452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2015 (</a:t>
            </a:r>
            <a:r>
              <a:rPr lang="pt-BR" sz="1400" u="sng" dirty="0" err="1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jan</a:t>
            </a:r>
            <a:r>
              <a:rPr lang="pt-BR" sz="1400" u="sng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 </a:t>
            </a:r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e </a:t>
            </a:r>
            <a:r>
              <a:rPr lang="pt-BR" sz="1400" u="sng" dirty="0" err="1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fev</a:t>
            </a:r>
            <a:r>
              <a:rPr lang="pt-BR" sz="1400" u="sng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): Investimento em Mídia R$0,5 MM </a:t>
            </a:r>
            <a:endParaRPr lang="pt-BR" sz="1400" u="sng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1138263005"/>
              </p:ext>
            </p:extLst>
          </p:nvPr>
        </p:nvGraphicFramePr>
        <p:xfrm>
          <a:off x="5478921" y="2754820"/>
          <a:ext cx="5209717" cy="32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939632" y="6829740"/>
            <a:ext cx="474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- </a:t>
            </a:r>
            <a:r>
              <a:rPr lang="pt-BR" sz="900" dirty="0"/>
              <a:t>Valores líquidos com descontos estimados:</a:t>
            </a:r>
          </a:p>
          <a:p>
            <a:r>
              <a:rPr lang="pt-BR" sz="900" dirty="0"/>
              <a:t>Band TV: </a:t>
            </a:r>
            <a:r>
              <a:rPr lang="pt-BR" sz="900" dirty="0" smtClean="0"/>
              <a:t>87%, Globo: 15%, </a:t>
            </a:r>
            <a:r>
              <a:rPr lang="pt-BR" sz="900" dirty="0"/>
              <a:t>Record e SBT: </a:t>
            </a:r>
            <a:r>
              <a:rPr lang="pt-BR" sz="900" dirty="0" smtClean="0"/>
              <a:t>80% e Rede TV!: 90%</a:t>
            </a:r>
          </a:p>
        </p:txBody>
      </p:sp>
    </p:spTree>
    <p:extLst>
      <p:ext uri="{BB962C8B-B14F-4D97-AF65-F5344CB8AC3E}">
        <p14:creationId xmlns:p14="http://schemas.microsoft.com/office/powerpoint/2010/main" val="17172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76808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Slide do think-cell" r:id="rId14" imgW="270" imgH="270" progId="TCLayout.ActiveDocument.1">
                  <p:embed/>
                </p:oleObj>
              </mc:Choice>
              <mc:Fallback>
                <p:oleObj name="Slide do think-cell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223008" y="1462589"/>
            <a:ext cx="1035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Em 2014 os investimentos dos </a:t>
            </a:r>
            <a:r>
              <a:rPr lang="pt-BR" sz="1800" dirty="0"/>
              <a:t>produtos </a:t>
            </a:r>
            <a:r>
              <a:rPr lang="pt-BR" sz="1800" dirty="0" smtClean="0"/>
              <a:t>CONSUMER CAR representaram cerca de </a:t>
            </a:r>
            <a:r>
              <a:rPr lang="pt-BR" sz="1800" dirty="0"/>
              <a:t>95% </a:t>
            </a:r>
            <a:r>
              <a:rPr lang="pt-BR" sz="1800" dirty="0" smtClean="0"/>
              <a:t>da verba do </a:t>
            </a:r>
            <a:r>
              <a:rPr lang="pt-BR" sz="1800" dirty="0"/>
              <a:t>meio TV Aberta (</a:t>
            </a:r>
            <a:r>
              <a:rPr lang="pt-BR" sz="1800" dirty="0" err="1"/>
              <a:t>Flanax</a:t>
            </a:r>
            <a:r>
              <a:rPr lang="pt-BR" sz="1800" dirty="0"/>
              <a:t>, </a:t>
            </a:r>
            <a:r>
              <a:rPr lang="pt-BR" sz="1800" dirty="0" err="1"/>
              <a:t>Redoxitos</a:t>
            </a:r>
            <a:r>
              <a:rPr lang="pt-BR" sz="1800" dirty="0"/>
              <a:t> e </a:t>
            </a:r>
            <a:r>
              <a:rPr lang="pt-BR" sz="1800" dirty="0" err="1"/>
              <a:t>Bepantol</a:t>
            </a:r>
            <a:r>
              <a:rPr lang="pt-BR" sz="1800" dirty="0" smtClean="0"/>
              <a:t>).</a:t>
            </a: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19311" y="520963"/>
            <a:ext cx="6688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Maiores Marcas em Investimento na </a:t>
            </a:r>
          </a:p>
          <a:p>
            <a:pPr algn="r"/>
            <a:r>
              <a:rPr lang="pt-BR" dirty="0" smtClean="0"/>
              <a:t>TV Aberta</a:t>
            </a:r>
            <a:endParaRPr lang="pt-BR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88410" y="2535087"/>
            <a:ext cx="100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u="sng" dirty="0" smtClean="0">
                <a:latin typeface="Eras Medium ITC" panose="020B0602030504020804" pitchFamily="34" charset="0"/>
              </a:rPr>
              <a:t>R$ </a:t>
            </a:r>
            <a:r>
              <a:rPr lang="pt-BR" sz="1200" b="1" u="sng" dirty="0">
                <a:latin typeface="Eras Medium ITC" panose="020B0602030504020804" pitchFamily="34" charset="0"/>
              </a:rPr>
              <a:t>M</a:t>
            </a:r>
            <a:r>
              <a:rPr lang="pt-BR" sz="1200" b="1" u="sng" dirty="0" smtClean="0">
                <a:latin typeface="Eras Medium ITC" panose="020B0602030504020804" pitchFamily="34" charset="0"/>
              </a:rPr>
              <a:t>ilhões</a:t>
            </a:r>
            <a:endParaRPr lang="pt-BR" sz="1200" b="1" u="sng" dirty="0">
              <a:latin typeface="Eras Medium ITC" panose="020B0602030504020804" pitchFamily="34" charset="0"/>
            </a:endParaRPr>
          </a:p>
        </p:txBody>
      </p:sp>
      <p:graphicFrame>
        <p:nvGraphicFramePr>
          <p:cNvPr id="2" name="Objeto 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91889928"/>
              </p:ext>
            </p:extLst>
          </p:nvPr>
        </p:nvGraphicFramePr>
        <p:xfrm>
          <a:off x="876300" y="2400300"/>
          <a:ext cx="9286776" cy="40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Gráfico" r:id="rId16" imgW="9286776" imgH="4010133" progId="MSGraph.Chart.8">
                  <p:embed followColorScheme="full"/>
                </p:oleObj>
              </mc:Choice>
              <mc:Fallback>
                <p:oleObj name="Gráfico" r:id="rId16" imgW="9286776" imgH="401013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6300" y="2400300"/>
                        <a:ext cx="9286776" cy="4010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Espaço Reservado para Texto 1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87875" y="6432550"/>
            <a:ext cx="7588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45D9832-96AC-407C-B6F2-B1F63B749907}" type="datetime'''B''EP''''''A''''''''''''''''N''''''''''''''T''''OL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BEPANTOL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8" name="Espaço Reservado para Texto 21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695950" y="6432550"/>
            <a:ext cx="8001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832D93-05D8-4F19-9E06-152DDD8BE94C}" type="datetime'''''''''''''''ADVO''''''C''''A''''''''T''E''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ADVOCATE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3" name="Espaço Reservado para Texto 16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9258300" y="6432550"/>
            <a:ext cx="4667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8305900-805E-4203-9BEB-DD3E7AFBF008}" type="datetime'''''''''''''''''B''A''''''''''''''''''Y''''''''''E''''R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BAYER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1" name="Espaço Reservado para Texto 14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767513" y="6432550"/>
            <a:ext cx="9144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E607B7-7401-4D96-935E-8141DB1E2607}" type="datetime'''''''''''''AD''''V''''''A''''''''''''N''''''''''''''TAGE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ADVANTAGE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2" name="Espaço Reservado para Texto 15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7827963" y="6432550"/>
            <a:ext cx="106045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33F58E-774C-46F3-BA05-6F1A5698DF5E}" type="datetime'''''''''''DRO''''''''N''''''TAL'''' P''''''L''''''U''''S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DRONTAL PLUS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6" name="Espaço Reservado para Texto 9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279525" y="6432550"/>
            <a:ext cx="57467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8FF00EA-0B89-42C8-BDB6-41056FCCD827}" type="datetime'''''''''''''''''''''''''F''''L''''A''''N''''''A''X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FLANAX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8" name="Espaço Reservado para Texto 1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686175" y="6432550"/>
            <a:ext cx="2968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C132C61-0102-4D9E-9E8D-53ED9B634EF3}" type="datetime'''''F''''''''''''''''''''''''''''''''''''''OX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FOX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7" name="Espaço Reservado para Texto 10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297113" y="6432550"/>
            <a:ext cx="80645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FFD8FBB-C37A-480F-8BD8-F82544CEE1F1}" type="datetime'RED''''O''''X''''I''''''''''''''''T''''O''''''S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REDOXITOS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939632" y="6829740"/>
            <a:ext cx="474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- </a:t>
            </a:r>
            <a:r>
              <a:rPr lang="pt-BR" sz="900" dirty="0"/>
              <a:t>Valores líquidos com descontos estimados:</a:t>
            </a:r>
          </a:p>
          <a:p>
            <a:r>
              <a:rPr lang="pt-BR" sz="900" dirty="0"/>
              <a:t>Band TV: </a:t>
            </a:r>
            <a:r>
              <a:rPr lang="pt-BR" sz="900" dirty="0" smtClean="0"/>
              <a:t>87%, Globo: 15%, </a:t>
            </a:r>
            <a:r>
              <a:rPr lang="pt-BR" sz="900" dirty="0"/>
              <a:t>Record e SBT: </a:t>
            </a:r>
            <a:r>
              <a:rPr lang="pt-BR" sz="900" dirty="0" smtClean="0"/>
              <a:t>80% e Rede TV!: 90%</a:t>
            </a:r>
          </a:p>
        </p:txBody>
      </p:sp>
    </p:spTree>
    <p:extLst>
      <p:ext uri="{BB962C8B-B14F-4D97-AF65-F5344CB8AC3E}">
        <p14:creationId xmlns:p14="http://schemas.microsoft.com/office/powerpoint/2010/main" val="18991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69717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Slide do think-cell" r:id="rId25" imgW="270" imgH="270" progId="TCLayout.ActiveDocument.1">
                  <p:embed/>
                </p:oleObj>
              </mc:Choice>
              <mc:Fallback>
                <p:oleObj name="Slide do think-cell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30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19311" y="520963"/>
            <a:ext cx="668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Share Emissoras TV Aberta por Marca</a:t>
            </a:r>
            <a:endParaRPr lang="pt-BR" dirty="0"/>
          </a:p>
        </p:txBody>
      </p:sp>
      <p:graphicFrame>
        <p:nvGraphicFramePr>
          <p:cNvPr id="34" name="Objeto 33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58024308"/>
              </p:ext>
            </p:extLst>
          </p:nvPr>
        </p:nvGraphicFramePr>
        <p:xfrm>
          <a:off x="1028700" y="2133600"/>
          <a:ext cx="8581960" cy="381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Gráfico" r:id="rId27" imgW="8581960" imgH="3810112" progId="MSGraph.Chart.8">
                  <p:embed followColorScheme="full"/>
                </p:oleObj>
              </mc:Choice>
              <mc:Fallback>
                <p:oleObj name="Gráfico" r:id="rId27" imgW="8581960" imgH="381011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28700" y="2133600"/>
                        <a:ext cx="8581960" cy="381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Espaço Reservado para Texto 68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9613899" y="5140325"/>
            <a:ext cx="4953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3813" tIns="0" rIns="23813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76546C84-D99C-4037-BD33-BC48583705AD}" type="datetime'''''''''''''0'''''''''''''',''5'''''''''''">
              <a:rPr lang="en-US" sz="13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0,5</a:t>
            </a:fld>
            <a:endParaRPr lang="pt-BR" sz="13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6" name="Espaço Reservado para Texto 29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331325" y="2738438"/>
            <a:ext cx="254000" cy="182563"/>
          </a:xfrm>
          <a:prstGeom prst="rect">
            <a:avLst/>
          </a:prstGeom>
          <a:solidFill>
            <a:srgbClr val="56201F"/>
          </a:solidFill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AA17A2-A6BF-4C66-9982-60A1F193CF6D}" type="datetime'''''''''''''''1''''''''''''''''''''''''''''''''''%'''''''">
              <a:rPr lang="en-US" sz="120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1%</a:t>
            </a:fld>
            <a:endParaRPr lang="pt-BR" sz="1200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3" name="Espaço Reservado para Texto 36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9340850" y="3943350"/>
            <a:ext cx="254000" cy="182563"/>
          </a:xfrm>
          <a:prstGeom prst="rect">
            <a:avLst/>
          </a:prstGeom>
          <a:solidFill>
            <a:srgbClr val="56201F"/>
          </a:solidFill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50020C4-423F-457C-A2EE-890448552052}" type="datetime'''''''''''''''''''''''''''''''''''''1''''''''''%'''''''''">
              <a:rPr lang="en-US" sz="120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1%</a:t>
            </a:fld>
            <a:endParaRPr lang="pt-BR" sz="1200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5" name="Espaço Reservado para Texto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74625" y="3949700"/>
            <a:ext cx="79375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FCE1CAB-0A7E-47B3-9B4F-39F83BD26BC4}" type="datetime'''R''''''''''''''E''''''D''''OX''''''''''I''''''''''T''OS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REDOXITOS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1" name="Espaço Reservado para Texto 66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9613899" y="3935413"/>
            <a:ext cx="4953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3813" tIns="0" rIns="23813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BCDCEFF8-FB54-4B0E-A053-ECBEF3281ABB}" type="datetime'''5'''''',''5'''''''''''''''''''''''''''''''''''''">
              <a:rPr lang="en-US" sz="13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5,5</a:t>
            </a:fld>
            <a:endParaRPr lang="pt-BR" sz="13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1" name="Espaço Reservado para Texto 4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22250" y="5154613"/>
            <a:ext cx="7461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3356A32-44AB-47BC-ADEB-63D2DB73C3F3}" type="datetime'''''''''B''''EPAN''T''''''''''''''''O''L''''''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BEPANTOL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7" name="Espaço Reservado para Texto 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06400" y="2744788"/>
            <a:ext cx="56197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A9673A4-824F-44B7-B4C8-3BC202E8C889}" type="datetime'''''''F''''''LA''''''''''N''''''''''''A''''X'''''''''''''''''">
              <a:rPr lang="en-US" sz="1100">
                <a:latin typeface="Eras Demi ITC" panose="020B0805030504020804" pitchFamily="34" charset="0"/>
                <a:sym typeface="Eras Demi ITC" panose="020B0805030504020804" pitchFamily="34" charset="0"/>
              </a:rPr>
              <a:pPr/>
              <a:t>FLANAX</a:t>
            </a:fld>
            <a:endParaRPr lang="pt-BR" sz="11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120" name="Espaço Reservado para Texto 65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9613900" y="2730500"/>
            <a:ext cx="595313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3813" tIns="0" rIns="23813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dirty="0" smtClean="0">
                <a:latin typeface="Eras Demi ITC" panose="020B0805030504020804" pitchFamily="34" charset="0"/>
                <a:sym typeface="Eras Demi ITC" panose="020B0805030504020804" pitchFamily="34" charset="0"/>
              </a:rPr>
              <a:t>R$</a:t>
            </a:r>
            <a:fld id="{C7A4D005-3CD9-4A81-93CA-8FFB4D51A94F}" type="datetime'''2''''''''''''''''''7,''''''''''''''''''''''6'''''''''''''">
              <a:rPr lang="en-US" sz="13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27,6</a:t>
            </a:fld>
            <a:endParaRPr lang="pt-BR" sz="13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5" name="Espaço Reservado para Texto 20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096963" y="2738438"/>
            <a:ext cx="254000" cy="182563"/>
          </a:xfrm>
          <a:prstGeom prst="rect">
            <a:avLst/>
          </a:prstGeom>
          <a:solidFill>
            <a:srgbClr val="046212"/>
          </a:solidFill>
        </p:spPr>
        <p:txBody>
          <a:bodyPr wrap="none" lIns="22225" tIns="0" rIns="22225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344D494-DF8C-43CE-88A2-E29272D08DB8}" type="datetime'''''''''''''''''''''''2''''''''''''''''''''''''''''''%'''''">
              <a:rPr lang="en-US" sz="1200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pt-BR" sz="1200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9437145" y="2057451"/>
            <a:ext cx="112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u="sng" dirty="0" smtClean="0">
                <a:latin typeface="Eras Medium ITC" panose="020B0602030504020804" pitchFamily="34" charset="0"/>
              </a:rPr>
              <a:t>R$ </a:t>
            </a:r>
            <a:r>
              <a:rPr lang="pt-BR" sz="1400" b="1" u="sng" dirty="0">
                <a:latin typeface="Eras Medium ITC" panose="020B0602030504020804" pitchFamily="34" charset="0"/>
              </a:rPr>
              <a:t>M</a:t>
            </a:r>
            <a:r>
              <a:rPr lang="pt-BR" sz="1400" b="1" u="sng" dirty="0" smtClean="0">
                <a:latin typeface="Eras Medium ITC" panose="020B0602030504020804" pitchFamily="34" charset="0"/>
              </a:rPr>
              <a:t>ilhões</a:t>
            </a:r>
            <a:endParaRPr lang="pt-BR" sz="1400" b="1" u="sng" dirty="0">
              <a:latin typeface="Eras Medium ITC" panose="020B06020305040208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223008" y="1139424"/>
            <a:ext cx="1035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Em 2014 a BAYER (CONSUMER CARE) programou a Band TV apenas na comunicação do FLANAX, que é o principal produto em investimento no meio TV Aberta, com 78% de participação. </a:t>
            </a:r>
            <a:endParaRPr lang="pt-BR" sz="1800" dirty="0"/>
          </a:p>
        </p:txBody>
      </p:sp>
      <p:sp>
        <p:nvSpPr>
          <p:cNvPr id="17" name="Retângulo 16"/>
          <p:cNvSpPr/>
          <p:nvPr>
            <p:custDataLst>
              <p:tags r:id="rId14"/>
            </p:custDataLst>
          </p:nvPr>
        </p:nvSpPr>
        <p:spPr bwMode="auto">
          <a:xfrm>
            <a:off x="6078538" y="5988050"/>
            <a:ext cx="214313" cy="160338"/>
          </a:xfrm>
          <a:prstGeom prst="rect">
            <a:avLst/>
          </a:prstGeom>
          <a:solidFill>
            <a:srgbClr val="C30C3E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>
            <p:custDataLst>
              <p:tags r:id="rId15"/>
            </p:custDataLst>
          </p:nvPr>
        </p:nvSpPr>
        <p:spPr bwMode="auto">
          <a:xfrm>
            <a:off x="3217863" y="5988050"/>
            <a:ext cx="214313" cy="160338"/>
          </a:xfrm>
          <a:prstGeom prst="rect">
            <a:avLst/>
          </a:prstGeom>
          <a:solidFill>
            <a:srgbClr val="046212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>
            <p:custDataLst>
              <p:tags r:id="rId16"/>
            </p:custDataLst>
          </p:nvPr>
        </p:nvSpPr>
        <p:spPr bwMode="auto">
          <a:xfrm>
            <a:off x="4232275" y="5988050"/>
            <a:ext cx="214313" cy="160338"/>
          </a:xfrm>
          <a:prstGeom prst="rect">
            <a:avLst/>
          </a:prstGeom>
          <a:solidFill>
            <a:srgbClr val="897801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>
            <p:custDataLst>
              <p:tags r:id="rId17"/>
            </p:custDataLst>
          </p:nvPr>
        </p:nvSpPr>
        <p:spPr bwMode="auto">
          <a:xfrm>
            <a:off x="6689725" y="5988050"/>
            <a:ext cx="214313" cy="160338"/>
          </a:xfrm>
          <a:prstGeom prst="rect">
            <a:avLst/>
          </a:prstGeom>
          <a:solidFill>
            <a:srgbClr val="56201F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>
            <p:custDataLst>
              <p:tags r:id="rId18"/>
            </p:custDataLst>
          </p:nvPr>
        </p:nvSpPr>
        <p:spPr bwMode="auto">
          <a:xfrm>
            <a:off x="5124450" y="5988050"/>
            <a:ext cx="214313" cy="1603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spaço Reservado para Texto 39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343650" y="5983288"/>
            <a:ext cx="2444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F650668-AAB6-46BA-B5C2-08B78A21C618}" type="datetime'''''''S''''''''''B''''''''''''''''''''''''''''T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SBT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2" name="Espaço Reservado para Texto 40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389563" y="5983288"/>
            <a:ext cx="587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5A577B7-D88B-4DA2-8ECB-7CB43A447E95}" type="datetime'''''''''''''''''''''''R''''''''''E''''''C''OR''''D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RECORD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3" name="Espaço Reservado para Texto 41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954838" y="5983288"/>
            <a:ext cx="631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36A6976-235C-4536-B3CA-71B75EB16FF2}" type="datetime'''''''R''''''''ED''''''E'''''''' T''V''''''''!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REDE TV!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4" name="Espaço Reservado para Texto 4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497388" y="5983288"/>
            <a:ext cx="5254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E352168-AAF6-42C7-B6CC-5FF74C8C5C7A}" type="datetime'GL''''''''''''''''''OB''''''''''''''O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GLOBO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5" name="Espaço Reservado para Texto 43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482975" y="5983288"/>
            <a:ext cx="6477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41D731A-23DC-4210-B3F8-90A5A9298100}" type="datetime'''B''''''''A''N''''''D'''''' ''T''V''''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BAND TV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939632" y="6829740"/>
            <a:ext cx="474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- </a:t>
            </a:r>
            <a:r>
              <a:rPr lang="pt-BR" sz="900" dirty="0"/>
              <a:t>Valores líquidos com descontos estimados:</a:t>
            </a:r>
          </a:p>
          <a:p>
            <a:r>
              <a:rPr lang="pt-BR" sz="900" dirty="0"/>
              <a:t>Band TV: </a:t>
            </a:r>
            <a:r>
              <a:rPr lang="pt-BR" sz="900" dirty="0" smtClean="0"/>
              <a:t>87%, Globo: 15%, </a:t>
            </a:r>
            <a:r>
              <a:rPr lang="pt-BR" sz="900" dirty="0"/>
              <a:t>Record e SBT: </a:t>
            </a:r>
            <a:r>
              <a:rPr lang="pt-BR" sz="900" dirty="0" smtClean="0"/>
              <a:t>80% e Rede TV!: 90%</a:t>
            </a:r>
          </a:p>
        </p:txBody>
      </p:sp>
    </p:spTree>
    <p:extLst>
      <p:ext uri="{BB962C8B-B14F-4D97-AF65-F5344CB8AC3E}">
        <p14:creationId xmlns:p14="http://schemas.microsoft.com/office/powerpoint/2010/main" val="9025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239647" y="2604267"/>
            <a:ext cx="26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>
                <a:latin typeface="Eras Demi ITC" panose="020B0805030504020804" pitchFamily="34" charset="0"/>
              </a:rPr>
              <a:t>2014 (Janeiro a Dezembro)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41242" y="6693787"/>
            <a:ext cx="48473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- Valores líquidos com descontos estimados:</a:t>
            </a:r>
          </a:p>
          <a:p>
            <a:r>
              <a:rPr lang="pt-BR" sz="900" dirty="0"/>
              <a:t>Band TV: 87%, Globo: 15%, Record e SBT: 80% e Rede TV!: 90%</a:t>
            </a:r>
          </a:p>
          <a:p>
            <a:r>
              <a:rPr lang="pt-BR" sz="900" dirty="0" smtClean="0"/>
              <a:t>Fonte</a:t>
            </a:r>
            <a:r>
              <a:rPr lang="pt-BR" sz="900" dirty="0"/>
              <a:t>: Ibope Media Workstation – PNT – 2014 – Share de </a:t>
            </a:r>
            <a:r>
              <a:rPr lang="pt-BR" sz="900" dirty="0" smtClean="0"/>
              <a:t>Audiência  Domiciliar</a:t>
            </a:r>
            <a:endParaRPr lang="pt-BR" sz="900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149283109"/>
              </p:ext>
            </p:extLst>
          </p:nvPr>
        </p:nvGraphicFramePr>
        <p:xfrm>
          <a:off x="674395" y="2718943"/>
          <a:ext cx="9411285" cy="3896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239395" y="1764836"/>
            <a:ext cx="10281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Entre </a:t>
            </a:r>
            <a:r>
              <a:rPr lang="pt-BR" sz="1800" dirty="0"/>
              <a:t>as principais emissoras </a:t>
            </a:r>
            <a:r>
              <a:rPr lang="pt-BR" sz="1800" dirty="0" smtClean="0"/>
              <a:t>a Band tem o pior índice (26) na relação Share de Investimentos vs Share de Audiência. A Record apresenta participação de investimento </a:t>
            </a:r>
            <a:r>
              <a:rPr lang="pt-BR" sz="1800" dirty="0"/>
              <a:t>muito superior ao Share de Audiência </a:t>
            </a:r>
            <a:r>
              <a:rPr lang="pt-BR" sz="1800" dirty="0" smtClean="0"/>
              <a:t>que a emissora entrega.</a:t>
            </a:r>
            <a:endParaRPr lang="pt-BR" sz="1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46339" y="564507"/>
            <a:ext cx="713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Análise Share das Emissoras de TV Aberta 2014, investimento base Ibope Monitor e audiência Domiciliar - PNT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4&quot;&gt;&lt;elem m_fUsage=&quot;4.52556721000000020000E+000&quot;&gt;&lt;m_msothmcolidx val=&quot;0&quot;/&gt;&lt;m_rgb r=&quot;89&quot; g=&quot;78&quot; b=&quot;1&quot;/&gt;&lt;m_ppcolschidx tagver0=&quot;23004&quot; tagname0=&quot;m_ppcolschidxUNRECOGNIZED&quot; val=&quot;0&quot;/&gt;&lt;m_nBrightness val=&quot;0&quot;/&gt;&lt;/elem&gt;&lt;elem m_fUsage=&quot;1.91403849609000030000E+000&quot;&gt;&lt;m_msothmcolidx val=&quot;0&quot;/&gt;&lt;m_rgb r=&quot;0&quot; g=&quot;80&quot; b=&quot;0&quot;/&gt;&lt;m_ppcolschidx tagver0=&quot;23004&quot; tagname0=&quot;m_ppcolschidxUNRECOGNIZED&quot; val=&quot;0&quot;/&gt;&lt;m_nBrightness val=&quot;0&quot;/&gt;&lt;/elem&gt;&lt;elem m_fUsage=&quot;3.87420489000000150000E-001&quot;&gt;&lt;m_msothmcolidx val=&quot;0&quot;/&gt;&lt;m_rgb r=&quot;8c&quot; g=&quot;b0&quot; b=&quot;7b&quot;/&gt;&lt;m_ppcolschidx tagver0=&quot;23004&quot; tagname0=&quot;m_ppcolschidxUNRECOGNIZED&quot; val=&quot;0&quot;/&gt;&lt;m_nBrightness val=&quot;0&quot;/&gt;&lt;/elem&gt;&lt;elem m_fUsage=&quot;3.48678440100000150000E-001&quot;&gt;&lt;m_msothmcolidx val=&quot;0&quot;/&gt;&lt;m_rgb r=&quot;56&quot; g=&quot;20&quot; b=&quot;1f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AQv5dXMY0eoYSUxcYTB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E5lZJhXkycPrMttj3LV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FqyCUFEOXynmcT__4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otkhWCMUq7U7JrGCl4q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NL9s.mzUyyb_uoa.P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_skjjMu5U2bmGgzW6j_.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ds7sX.DkGCZGqMfo.0Y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WeQSduTkCQaNlO4V7Gh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UvCwS8JEmTYh.18Dz42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KZIAV2Skm.j0yBaPGmP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5xsWM7CEanrYvEO7Sgk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Xr8kXyykCL_dG5tZqq1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LQkKzDmU28Hm6H_nfza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duPW6YJEWrPhN_Uo2t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_9qeooMEGPP_hlp0q0e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21Ob21m061a5L9YgAkW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8fHlh5G0uboqBRtK.3w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gGqDIqgE.EJN50nTOqM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CP05hjwUuUHjC9kHVkT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_u1irElkGT1sjiDcRRC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JFHTArT0ib_tb7z6Yt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fBHyVwaEqg5HhCIC9bh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hEjx_4SEiGyjn2zzx8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QzIch2AkG9VPHjZ3DP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4i3eArUahYA.mb8neU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x9JFYO3kCIMQpbd.axZ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5cgrI_gkKfMKryY3EEM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zyJVOKSECY74k4Rwzp5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oXWD4BUEOgni1Sr5nXR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DMwLD4U0mtJYKRujGZj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C4iNOocEa_Q8QvQ_GOT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_rqfPlAUSydlEpiQEZF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_hMwKO5U.KQVZu5IfhH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5scDzRhEegRjrG9l9X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B7od_PnkGMF20OGraB7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9Qhxk7lkOa4xmWkkSF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zj4RWSyEuo.V8Qq2Kyn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7xKR3ZDUOGoXzMjdPl1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YmqW7mo0.iegWxAmtHU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B1X8lenkOQQHZn50NI5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g6zDYIcU6qbYsNVi6RD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J6TxmMrEmuQqvG9jc64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5ltQ59m0W1cIz38P3b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heme/theme1.xml><?xml version="1.0" encoding="utf-8"?>
<a:theme xmlns:a="http://schemas.openxmlformats.org/drawingml/2006/main" name="Office Them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1B6F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861</Words>
  <Application>Microsoft Office PowerPoint</Application>
  <PresentationFormat>Personalizar</PresentationFormat>
  <Paragraphs>142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MS PGothic</vt:lpstr>
      <vt:lpstr>Arial</vt:lpstr>
      <vt:lpstr>Calibri</vt:lpstr>
      <vt:lpstr>Eras Demi ITC</vt:lpstr>
      <vt:lpstr>Eras Medium ITC</vt:lpstr>
      <vt:lpstr>Trebuchet MS</vt:lpstr>
      <vt:lpstr>Wingdings</vt:lpstr>
      <vt:lpstr>Office Theme</vt:lpstr>
      <vt:lpstr>Slide do think-cell</vt:lpstr>
      <vt:lpstr>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Cássio Soares</dc:creator>
  <cp:lastModifiedBy>Filipe Rodrigues Pereira</cp:lastModifiedBy>
  <cp:revision>124</cp:revision>
  <dcterms:created xsi:type="dcterms:W3CDTF">2014-04-01T20:14:56Z</dcterms:created>
  <dcterms:modified xsi:type="dcterms:W3CDTF">2015-03-27T15:12:34Z</dcterms:modified>
</cp:coreProperties>
</file>