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charts/chart3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77" r:id="rId4"/>
    <p:sldId id="290" r:id="rId5"/>
    <p:sldId id="289" r:id="rId6"/>
    <p:sldId id="292" r:id="rId7"/>
    <p:sldId id="291" r:id="rId8"/>
    <p:sldId id="275" r:id="rId9"/>
    <p:sldId id="294" r:id="rId10"/>
    <p:sldId id="293" r:id="rId11"/>
  </p:sldIdLst>
  <p:sldSz cx="10688638" cy="7562850"/>
  <p:notesSz cx="6858000" cy="9144000"/>
  <p:custDataLst>
    <p:tags r:id="rId12"/>
  </p:custData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EFF3EA"/>
    <a:srgbClr val="DEE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37" autoAdjust="0"/>
  </p:normalViewPr>
  <p:slideViewPr>
    <p:cSldViewPr snapToGrid="0" snapToObjects="1">
      <p:cViewPr varScale="1">
        <p:scale>
          <a:sx n="68" d="100"/>
          <a:sy n="68" d="100"/>
        </p:scale>
        <p:origin x="1116" y="60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348487148129264"/>
          <c:y val="0.22334837472516617"/>
          <c:w val="0.72702130606870408"/>
          <c:h val="0.62601070399546277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R$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Pt>
            <c:idx val="11"/>
            <c:bubble3D val="0"/>
          </c:dPt>
          <c:dLbls>
            <c:dLbl>
              <c:idx val="0"/>
              <c:layout>
                <c:manualLayout>
                  <c:x val="2.8228583475079248E-2"/>
                  <c:y val="-0.2089534958166519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0.152929301028140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9331607878403927E-2"/>
                  <c:y val="-0.1097073541123541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1700785249408641E-3"/>
                  <c:y val="-9.65030165700434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7493414221487788"/>
                  <c:y val="-6.184133134761669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8903598921683479E-2"/>
                  <c:y val="-7.310783466078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428842274343026E-2"/>
                  <c:y val="-0.1312557474512631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6648599256963843E-2"/>
                  <c:y val="-9.262956524572868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6.160686585578546E-2"/>
                  <c:y val="-0.110385688986381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7976"/>
                  <c:y val="-4.40039635136772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14"/>
                  <c:y val="-4.92651409379433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000"/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Plan1!$A$2:$A$6</c:f>
              <c:strCache>
                <c:ptCount val="5"/>
                <c:pt idx="0">
                  <c:v>LIZA</c:v>
                </c:pt>
                <c:pt idx="1">
                  <c:v>POMAROLA</c:v>
                </c:pt>
                <c:pt idx="2">
                  <c:v>ELEFANTE</c:v>
                </c:pt>
                <c:pt idx="3">
                  <c:v>CARGILL</c:v>
                </c:pt>
                <c:pt idx="4">
                  <c:v>MARIA</c:v>
                </c:pt>
              </c:strCache>
            </c:strRef>
          </c:cat>
          <c:val>
            <c:numRef>
              <c:f>Plan1!$B$2:$B$6</c:f>
              <c:numCache>
                <c:formatCode>_-[$R$-416]\ * #,##0.0_-;\-[$R$-416]\ * #,##0.0_-;_-[$R$-416]\ * "-"??_-;_-@_-</c:formatCode>
                <c:ptCount val="5"/>
                <c:pt idx="0">
                  <c:v>3.8831883332144557</c:v>
                </c:pt>
                <c:pt idx="1">
                  <c:v>2.8563362552822711</c:v>
                </c:pt>
                <c:pt idx="2">
                  <c:v>0.82309240165805786</c:v>
                </c:pt>
                <c:pt idx="3">
                  <c:v>0.11365760070800786</c:v>
                </c:pt>
                <c:pt idx="4">
                  <c:v>3.0239999389648472E-3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400">
          <a:latin typeface="Eras Demi ITC" panose="020B0805030504020804" pitchFamily="34" charset="0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348487148129264"/>
          <c:y val="0.22334837472516617"/>
          <c:w val="0.72702130606870408"/>
          <c:h val="0.62601070399546277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R$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Pt>
            <c:idx val="11"/>
            <c:bubble3D val="0"/>
          </c:dPt>
          <c:dLbls>
            <c:dLbl>
              <c:idx val="0"/>
              <c:layout>
                <c:manualLayout>
                  <c:x val="9.6667653195199113E-2"/>
                  <c:y val="-5.323290266258753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25376732828744E-2"/>
                  <c:y val="5.256783916891895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4919924132866207E-2"/>
                  <c:y val="-4.832824638044504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1700785249408138E-3"/>
                  <c:y val="-6.610695226202364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7493414221487799"/>
                  <c:y val="-4.284379115510430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8903598921683479E-2"/>
                  <c:y val="-7.310783466078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428842274343026E-2"/>
                  <c:y val="-0.1312557474512631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6648599256963843E-2"/>
                  <c:y val="-9.262956524572868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6.160686585578546E-2"/>
                  <c:y val="-0.110385688986381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7976"/>
                  <c:y val="-4.40039635136772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14"/>
                  <c:y val="-4.926514093794332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476"/>
                  <c:y val="6.95223925283897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000"/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Plan1!$A$2:$A$6</c:f>
              <c:strCache>
                <c:ptCount val="5"/>
                <c:pt idx="0">
                  <c:v>LIZA</c:v>
                </c:pt>
                <c:pt idx="1">
                  <c:v>POMAROLA</c:v>
                </c:pt>
                <c:pt idx="2">
                  <c:v>ELEFANTE</c:v>
                </c:pt>
                <c:pt idx="3">
                  <c:v>CARGILL</c:v>
                </c:pt>
                <c:pt idx="4">
                  <c:v>MARIA</c:v>
                </c:pt>
              </c:strCache>
            </c:strRef>
          </c:cat>
          <c:val>
            <c:numRef>
              <c:f>Plan1!$B$2:$B$6</c:f>
              <c:numCache>
                <c:formatCode>_-[$R$-416]\ * #,##0.0_-;\-[$R$-416]\ * #,##0.0_-;_-[$R$-416]\ * "-"??_-;_-@_-</c:formatCode>
                <c:ptCount val="5"/>
                <c:pt idx="0">
                  <c:v>0.61122240570068354</c:v>
                </c:pt>
                <c:pt idx="1">
                  <c:v>1.9611315928611743</c:v>
                </c:pt>
                <c:pt idx="2">
                  <c:v>0.26174047924280142</c:v>
                </c:pt>
                <c:pt idx="3">
                  <c:v>3.6252800292968783E-2</c:v>
                </c:pt>
                <c:pt idx="4">
                  <c:v>1.0844799804687505E-2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400">
          <a:latin typeface="Eras Demi ITC" panose="020B0805030504020804" pitchFamily="34" charset="0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997288217357625E-2"/>
          <c:y val="7.7004778968787812E-3"/>
          <c:w val="0.97831316566925741"/>
          <c:h val="0.786224369496031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Share de Investimento</c:v>
                </c:pt>
              </c:strCache>
            </c:strRef>
          </c:tx>
          <c:spPr>
            <a:solidFill>
              <a:srgbClr val="00642D"/>
            </a:solidFill>
          </c:spPr>
          <c:invertIfNegative val="0"/>
          <c:dLbls>
            <c:dLbl>
              <c:idx val="0"/>
              <c:layout>
                <c:manualLayout>
                  <c:x val="5.6310725242235881E-3"/>
                  <c:y val="1.02768379248656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8.4466087863352794E-3"/>
                  <c:y val="9.92161798967004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1">
                  <c:v>0.78898539840115001</c:v>
                </c:pt>
                <c:pt idx="2" formatCode="0.0%">
                  <c:v>0.11196142286386057</c:v>
                </c:pt>
                <c:pt idx="3" formatCode="0.0%">
                  <c:v>9.9053178734989297E-2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Share de Audiência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layout>
                <c:manualLayout>
                  <c:x val="9.854376917391253E-3"/>
                  <c:y val="6.502310648113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Plan1!$C$2:$C$5</c:f>
              <c:numCache>
                <c:formatCode>0.0%</c:formatCode>
                <c:ptCount val="4"/>
                <c:pt idx="0">
                  <c:v>5.0087E-2</c:v>
                </c:pt>
                <c:pt idx="1">
                  <c:v>0.36145899999999997</c:v>
                </c:pt>
                <c:pt idx="2">
                  <c:v>0.122811</c:v>
                </c:pt>
                <c:pt idx="3">
                  <c:v>0.127723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500480576"/>
        <c:axId val="500481136"/>
      </c:barChart>
      <c:scatterChart>
        <c:scatterStyle val="lineMarker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Índice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1"/>
              <c:layout>
                <c:manualLayout>
                  <c:x val="-1.8405995710713153E-2"/>
                  <c:y val="-5.76694601469383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Plan1!$A$2:$A$5</c:f>
              <c:strCache>
                <c:ptCount val="4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xVal>
          <c:yVal>
            <c:numRef>
              <c:f>Plan1!$D$2:$D$5</c:f>
              <c:numCache>
                <c:formatCode>0</c:formatCode>
                <c:ptCount val="4"/>
                <c:pt idx="0">
                  <c:v>0</c:v>
                </c:pt>
                <c:pt idx="1">
                  <c:v>218.27797852623675</c:v>
                </c:pt>
                <c:pt idx="2">
                  <c:v>91.165630817972797</c:v>
                </c:pt>
                <c:pt idx="3">
                  <c:v>77.553125697790762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478896"/>
        <c:axId val="500480016"/>
      </c:scatterChart>
      <c:catAx>
        <c:axId val="500480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Eras Demi ITC" panose="020B0805030504020804" pitchFamily="34" charset="0"/>
              </a:defRPr>
            </a:pPr>
            <a:endParaRPr lang="pt-BR"/>
          </a:p>
        </c:txPr>
        <c:crossAx val="500481136"/>
        <c:crosses val="autoZero"/>
        <c:auto val="1"/>
        <c:lblAlgn val="ctr"/>
        <c:lblOffset val="100"/>
        <c:noMultiLvlLbl val="0"/>
      </c:catAx>
      <c:valAx>
        <c:axId val="50048113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500480576"/>
        <c:crosses val="autoZero"/>
        <c:crossBetween val="between"/>
      </c:valAx>
      <c:valAx>
        <c:axId val="500480016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500478896"/>
        <c:crosses val="max"/>
        <c:crossBetween val="midCat"/>
      </c:valAx>
      <c:valAx>
        <c:axId val="500478896"/>
        <c:scaling>
          <c:orientation val="minMax"/>
        </c:scaling>
        <c:delete val="1"/>
        <c:axPos val="b"/>
        <c:majorTickMark val="out"/>
        <c:minorTickMark val="none"/>
        <c:tickLblPos val="nextTo"/>
        <c:crossAx val="500480016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2267524274578191"/>
          <c:y val="0.91960429955767564"/>
          <c:w val="0.75327019804667261"/>
          <c:h val="7.8521905051894741E-2"/>
        </c:manualLayout>
      </c:layout>
      <c:overlay val="0"/>
      <c:txPr>
        <a:bodyPr/>
        <a:lstStyle/>
        <a:p>
          <a:pPr>
            <a:defRPr sz="1800" b="0">
              <a:latin typeface="Eras Medium ITC" panose="020B06020305040208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EA4A7-15A8-4BDC-A5DA-26E802DBC97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C0C56992-C037-4FE7-96DA-4AF9CAE6ADF9}">
      <dgm:prSet phldrT="[Texto]"/>
      <dgm:spPr/>
      <dgm:t>
        <a:bodyPr/>
        <a:lstStyle/>
        <a:p>
          <a:pPr algn="ctr"/>
          <a:r>
            <a:rPr lang="pt-BR" b="0" dirty="0" smtClean="0">
              <a:latin typeface="Eras Medium ITC" panose="020B0602030504020804" pitchFamily="34" charset="0"/>
            </a:rPr>
            <a:t>Em 2013 o investimento da Cargill com a Band TV foi de R$ 101 mil (1,5% de participação)</a:t>
          </a:r>
          <a:endParaRPr lang="pt-BR" b="0" dirty="0">
            <a:latin typeface="Eras Medium ITC" panose="020B0602030504020804" pitchFamily="34" charset="0"/>
          </a:endParaRPr>
        </a:p>
      </dgm:t>
    </dgm:pt>
    <dgm:pt modelId="{BB612B97-914E-46FC-BB93-06C4CAE6B036}" type="sibTrans" cxnId="{910CFF8E-F643-4097-BFD7-E3CA997B2ABB}">
      <dgm:prSet/>
      <dgm:spPr/>
      <dgm:t>
        <a:bodyPr/>
        <a:lstStyle/>
        <a:p>
          <a:endParaRPr lang="pt-BR">
            <a:latin typeface="Eras Medium ITC" panose="020B0602030504020804" pitchFamily="34" charset="0"/>
          </a:endParaRPr>
        </a:p>
      </dgm:t>
    </dgm:pt>
    <dgm:pt modelId="{161B2474-B338-4290-9B97-0272664DA8BE}" type="parTrans" cxnId="{910CFF8E-F643-4097-BFD7-E3CA997B2ABB}">
      <dgm:prSet/>
      <dgm:spPr/>
      <dgm:t>
        <a:bodyPr/>
        <a:lstStyle/>
        <a:p>
          <a:endParaRPr lang="pt-BR">
            <a:latin typeface="Eras Medium ITC" panose="020B0602030504020804" pitchFamily="34" charset="0"/>
          </a:endParaRPr>
        </a:p>
      </dgm:t>
    </dgm:pt>
    <dgm:pt modelId="{FB3F7E24-C406-4D9F-8962-599D1159BCEE}" type="pres">
      <dgm:prSet presAssocID="{30CEA4A7-15A8-4BDC-A5DA-26E802DBC9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BABD0F0-A45C-434B-9FD6-DCB9060DAA65}" type="pres">
      <dgm:prSet presAssocID="{C0C56992-C037-4FE7-96DA-4AF9CAE6ADF9}" presName="node" presStyleLbl="node1" presStyleIdx="0" presStyleCnt="1" custLinFactNeighborX="510" custLinFactNeighborY="-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10CFF8E-F643-4097-BFD7-E3CA997B2ABB}" srcId="{30CEA4A7-15A8-4BDC-A5DA-26E802DBC97C}" destId="{C0C56992-C037-4FE7-96DA-4AF9CAE6ADF9}" srcOrd="0" destOrd="0" parTransId="{161B2474-B338-4290-9B97-0272664DA8BE}" sibTransId="{BB612B97-914E-46FC-BB93-06C4CAE6B036}"/>
    <dgm:cxn modelId="{5CF46B21-3C90-47A5-81AE-E80120FE9834}" type="presOf" srcId="{30CEA4A7-15A8-4BDC-A5DA-26E802DBC97C}" destId="{FB3F7E24-C406-4D9F-8962-599D1159BCEE}" srcOrd="0" destOrd="0" presId="urn:microsoft.com/office/officeart/2005/8/layout/default"/>
    <dgm:cxn modelId="{F9E42A86-CDE0-4C0B-9C9F-1D3FC3633D5A}" type="presOf" srcId="{C0C56992-C037-4FE7-96DA-4AF9CAE6ADF9}" destId="{BBABD0F0-A45C-434B-9FD6-DCB9060DAA65}" srcOrd="0" destOrd="0" presId="urn:microsoft.com/office/officeart/2005/8/layout/default"/>
    <dgm:cxn modelId="{4827E56E-25B7-4751-82FF-F269BB3363F1}" type="presParOf" srcId="{FB3F7E24-C406-4D9F-8962-599D1159BCEE}" destId="{BBABD0F0-A45C-434B-9FD6-DCB9060DAA65}" srcOrd="0" destOrd="0" presId="urn:microsoft.com/office/officeart/2005/8/layout/default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BD0F0-A45C-434B-9FD6-DCB9060DAA65}">
      <dsp:nvSpPr>
        <dsp:cNvPr id="0" name=""/>
        <dsp:cNvSpPr/>
      </dsp:nvSpPr>
      <dsp:spPr>
        <a:xfrm>
          <a:off x="0" y="2"/>
          <a:ext cx="2817287" cy="16903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dirty="0" smtClean="0">
              <a:latin typeface="Eras Medium ITC" panose="020B0602030504020804" pitchFamily="34" charset="0"/>
            </a:rPr>
            <a:t>Em 2013 o investimento da Cargill com a Band TV foi de R$ 101 mil (1,5% de participação)</a:t>
          </a:r>
          <a:endParaRPr lang="pt-BR" sz="2100" b="0" kern="1200" dirty="0">
            <a:latin typeface="Eras Medium ITC" panose="020B0602030504020804" pitchFamily="34" charset="0"/>
          </a:endParaRPr>
        </a:p>
      </dsp:txBody>
      <dsp:txXfrm>
        <a:off x="0" y="2"/>
        <a:ext cx="2817287" cy="1690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9" y="2349390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8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4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3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3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6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4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9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2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7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9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4" y="1692893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13" indent="0">
              <a:buNone/>
              <a:defRPr sz="2300" b="1"/>
            </a:lvl2pPr>
            <a:lvl3pPr marL="1042826" indent="0">
              <a:buNone/>
              <a:defRPr sz="2100" b="1"/>
            </a:lvl3pPr>
            <a:lvl4pPr marL="1564240" indent="0">
              <a:buNone/>
              <a:defRPr sz="1800" b="1"/>
            </a:lvl4pPr>
            <a:lvl5pPr marL="2085653" indent="0">
              <a:buNone/>
              <a:defRPr sz="1800" b="1"/>
            </a:lvl5pPr>
            <a:lvl6pPr marL="2607065" indent="0">
              <a:buNone/>
              <a:defRPr sz="1800" b="1"/>
            </a:lvl6pPr>
            <a:lvl7pPr marL="3128478" indent="0">
              <a:buNone/>
              <a:defRPr sz="1800" b="1"/>
            </a:lvl7pPr>
            <a:lvl8pPr marL="3649892" indent="0">
              <a:buNone/>
              <a:defRPr sz="1800" b="1"/>
            </a:lvl8pPr>
            <a:lvl9pPr marL="4171305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4" y="2398408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1" y="1692893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13" indent="0">
              <a:buNone/>
              <a:defRPr sz="2300" b="1"/>
            </a:lvl2pPr>
            <a:lvl3pPr marL="1042826" indent="0">
              <a:buNone/>
              <a:defRPr sz="2100" b="1"/>
            </a:lvl3pPr>
            <a:lvl4pPr marL="1564240" indent="0">
              <a:buNone/>
              <a:defRPr sz="1800" b="1"/>
            </a:lvl4pPr>
            <a:lvl5pPr marL="2085653" indent="0">
              <a:buNone/>
              <a:defRPr sz="1800" b="1"/>
            </a:lvl5pPr>
            <a:lvl6pPr marL="2607065" indent="0">
              <a:buNone/>
              <a:defRPr sz="1800" b="1"/>
            </a:lvl6pPr>
            <a:lvl7pPr marL="3128478" indent="0">
              <a:buNone/>
              <a:defRPr sz="1800" b="1"/>
            </a:lvl7pPr>
            <a:lvl8pPr marL="3649892" indent="0">
              <a:buNone/>
              <a:defRPr sz="1800" b="1"/>
            </a:lvl8pPr>
            <a:lvl9pPr marL="4171305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1" y="2398408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4" y="301117"/>
            <a:ext cx="3516487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8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4" y="1582597"/>
            <a:ext cx="3516487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13" indent="0">
              <a:buNone/>
              <a:defRPr sz="1400"/>
            </a:lvl2pPr>
            <a:lvl3pPr marL="1042826" indent="0">
              <a:buNone/>
              <a:defRPr sz="1100"/>
            </a:lvl3pPr>
            <a:lvl4pPr marL="1564240" indent="0">
              <a:buNone/>
              <a:defRPr sz="1000"/>
            </a:lvl4pPr>
            <a:lvl5pPr marL="2085653" indent="0">
              <a:buNone/>
              <a:defRPr sz="1000"/>
            </a:lvl5pPr>
            <a:lvl6pPr marL="2607065" indent="0">
              <a:buNone/>
              <a:defRPr sz="1000"/>
            </a:lvl6pPr>
            <a:lvl7pPr marL="3128478" indent="0">
              <a:buNone/>
              <a:defRPr sz="1000"/>
            </a:lvl7pPr>
            <a:lvl8pPr marL="3649892" indent="0">
              <a:buNone/>
              <a:defRPr sz="1000"/>
            </a:lvl8pPr>
            <a:lvl9pPr marL="4171305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9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9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13" indent="0">
              <a:buNone/>
              <a:defRPr sz="3200"/>
            </a:lvl2pPr>
            <a:lvl3pPr marL="1042826" indent="0">
              <a:buNone/>
              <a:defRPr sz="2700"/>
            </a:lvl3pPr>
            <a:lvl4pPr marL="1564240" indent="0">
              <a:buNone/>
              <a:defRPr sz="2300"/>
            </a:lvl4pPr>
            <a:lvl5pPr marL="2085653" indent="0">
              <a:buNone/>
              <a:defRPr sz="2300"/>
            </a:lvl5pPr>
            <a:lvl6pPr marL="2607065" indent="0">
              <a:buNone/>
              <a:defRPr sz="2300"/>
            </a:lvl6pPr>
            <a:lvl7pPr marL="3128478" indent="0">
              <a:buNone/>
              <a:defRPr sz="2300"/>
            </a:lvl7pPr>
            <a:lvl8pPr marL="3649892" indent="0">
              <a:buNone/>
              <a:defRPr sz="2300"/>
            </a:lvl8pPr>
            <a:lvl9pPr marL="41713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9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13" indent="0">
              <a:buNone/>
              <a:defRPr sz="1400"/>
            </a:lvl2pPr>
            <a:lvl3pPr marL="1042826" indent="0">
              <a:buNone/>
              <a:defRPr sz="1100"/>
            </a:lvl3pPr>
            <a:lvl4pPr marL="1564240" indent="0">
              <a:buNone/>
              <a:defRPr sz="1000"/>
            </a:lvl4pPr>
            <a:lvl5pPr marL="2085653" indent="0">
              <a:buNone/>
              <a:defRPr sz="1000"/>
            </a:lvl5pPr>
            <a:lvl6pPr marL="2607065" indent="0">
              <a:buNone/>
              <a:defRPr sz="1000"/>
            </a:lvl6pPr>
            <a:lvl7pPr marL="3128478" indent="0">
              <a:buNone/>
              <a:defRPr sz="1000"/>
            </a:lvl7pPr>
            <a:lvl8pPr marL="3649892" indent="0">
              <a:buNone/>
              <a:defRPr sz="1000"/>
            </a:lvl8pPr>
            <a:lvl9pPr marL="4171305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71007119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9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70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4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1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2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4239274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latin typeface="Eras Demi ITC" panose="020B0805030504020804" pitchFamily="34" charset="0"/>
              </a:rPr>
              <a:t>Inteligência</a:t>
            </a:r>
            <a:r>
              <a:rPr lang="en-US" sz="1400" dirty="0" smtClean="0">
                <a:latin typeface="Eras Demi ITC" panose="020B0805030504020804" pitchFamily="34" charset="0"/>
              </a:rPr>
              <a:t> de Mercado </a:t>
            </a:r>
            <a:r>
              <a:rPr lang="en-US" sz="1400" dirty="0" err="1" smtClean="0">
                <a:latin typeface="Eras Demi ITC" panose="020B0805030504020804" pitchFamily="34" charset="0"/>
              </a:rPr>
              <a:t>Grupo</a:t>
            </a:r>
            <a:r>
              <a:rPr lang="en-US" sz="1400" dirty="0" smtClean="0">
                <a:latin typeface="Eras Demi ITC" panose="020B0805030504020804" pitchFamily="34" charset="0"/>
              </a:rPr>
              <a:t> </a:t>
            </a:r>
            <a:r>
              <a:rPr lang="en-US" sz="1400" dirty="0" err="1" smtClean="0">
                <a:latin typeface="Eras Demi ITC" panose="020B0805030504020804" pitchFamily="34" charset="0"/>
              </a:rPr>
              <a:t>Bandeirantes</a:t>
            </a:r>
            <a:endParaRPr lang="en-US" sz="1400" dirty="0">
              <a:latin typeface="Eras Demi ITC" panose="020B08050305040208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8" y="209914"/>
            <a:ext cx="1068305" cy="5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521413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60" indent="-391060" algn="l" defTabSz="521413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297" indent="-325883" algn="l" defTabSz="521413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34" indent="-260706" algn="l" defTabSz="52141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946" indent="-260706" algn="l" defTabSz="52141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359" indent="-260706" algn="l" defTabSz="521413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772" indent="-260706" algn="l" defTabSz="5214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185" indent="-260706" algn="l" defTabSz="5214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599" indent="-260706" algn="l" defTabSz="5214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012" indent="-260706" algn="l" defTabSz="5214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13" algn="l" defTabSz="5214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26" algn="l" defTabSz="5214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240" algn="l" defTabSz="5214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653" algn="l" defTabSz="5214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065" algn="l" defTabSz="5214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478" algn="l" defTabSz="5214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892" algn="l" defTabSz="5214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305" algn="l" defTabSz="5214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oleObject" Target="../embeddings/oleObject11.bin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slideLayout" Target="../slideLayouts/slideLayout7.xml"/><Relationship Id="rId33" Type="http://schemas.openxmlformats.org/officeDocument/2006/relationships/image" Target="../media/image12.emf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oleObject" Target="../embeddings/oleObject14.bin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oleObject" Target="../embeddings/oleObject12.bin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image" Target="../media/image11.emf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image" Target="../media/image9.emf"/><Relationship Id="rId30" Type="http://schemas.openxmlformats.org/officeDocument/2006/relationships/oleObject" Target="../embeddings/oleObject13.bin"/><Relationship Id="rId8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oleObject" Target="../embeddings/oleObject4.bin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oleObject" Target="../embeddings/oleObject3.bin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image" Target="../media/image6.emf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image" Target="../media/image1.emf"/><Relationship Id="rId20" Type="http://schemas.openxmlformats.org/officeDocument/2006/relationships/tags" Target="../tags/tag22.xml"/><Relationship Id="rId4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47.xml"/><Relationship Id="rId7" Type="http://schemas.openxmlformats.org/officeDocument/2006/relationships/chart" Target="../charts/chart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image" Target="../media/image1.emf"/><Relationship Id="rId3" Type="http://schemas.openxmlformats.org/officeDocument/2006/relationships/tags" Target="../tags/tag49.xml"/><Relationship Id="rId21" Type="http://schemas.openxmlformats.org/officeDocument/2006/relationships/tags" Target="../tags/tag67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oleObject" Target="../embeddings/oleObject6.bin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tags" Target="../tags/tag69.xml"/><Relationship Id="rId28" Type="http://schemas.openxmlformats.org/officeDocument/2006/relationships/image" Target="../media/image7.emf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tags" Target="../tags/tag68.xml"/><Relationship Id="rId27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tags" Target="../tags/tag94.xml"/><Relationship Id="rId39" Type="http://schemas.microsoft.com/office/2007/relationships/diagramDrawing" Target="../diagrams/drawing1.xml"/><Relationship Id="rId21" Type="http://schemas.openxmlformats.org/officeDocument/2006/relationships/tags" Target="../tags/tag89.xml"/><Relationship Id="rId34" Type="http://schemas.openxmlformats.org/officeDocument/2006/relationships/image" Target="../media/image8.emf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oleObject" Target="../embeddings/oleObject9.bin"/><Relationship Id="rId38" Type="http://schemas.openxmlformats.org/officeDocument/2006/relationships/diagramColors" Target="../diagrams/colors1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29" Type="http://schemas.openxmlformats.org/officeDocument/2006/relationships/tags" Target="../tags/tag97.xml"/><Relationship Id="rId1" Type="http://schemas.openxmlformats.org/officeDocument/2006/relationships/vmlDrawing" Target="../drawings/vmlDrawing6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image" Target="../media/image1.emf"/><Relationship Id="rId37" Type="http://schemas.openxmlformats.org/officeDocument/2006/relationships/diagramQuickStyle" Target="../diagrams/quickStyle1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tags" Target="../tags/tag96.xml"/><Relationship Id="rId36" Type="http://schemas.openxmlformats.org/officeDocument/2006/relationships/diagramLayout" Target="../diagrams/layout1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oleObject" Target="../embeddings/oleObject8.bin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tags" Target="../tags/tag95.xml"/><Relationship Id="rId30" Type="http://schemas.openxmlformats.org/officeDocument/2006/relationships/slideLayout" Target="../slideLayouts/slideLayout1.xml"/><Relationship Id="rId35" Type="http://schemas.openxmlformats.org/officeDocument/2006/relationships/diagramData" Target="../diagrams/data1.xml"/><Relationship Id="rId8" Type="http://schemas.openxmlformats.org/officeDocument/2006/relationships/tags" Target="../tags/tag76.xml"/><Relationship Id="rId3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3.xml"/><Relationship Id="rId2" Type="http://schemas.openxmlformats.org/officeDocument/2006/relationships/tags" Target="../tags/tag9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29" y="3231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5" y="1062991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Inteligência de Mercado 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ras Demi ITC" panose="020B0805030504020804" pitchFamily="34" charset="0"/>
              </a:rPr>
              <a:t>Grupo Bandeirantes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412577" y="4658476"/>
            <a:ext cx="5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dos Investimentos </a:t>
            </a:r>
            <a:r>
              <a:rPr lang="pt-BR" sz="24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em Mídia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663285" y="5651098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São Paulo, 23 de março de 2015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66" y="3016277"/>
            <a:ext cx="3048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80566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Slide do think-cell" r:id="rId26" imgW="270" imgH="270" progId="TCLayout.ActiveDocument.1">
                  <p:embed/>
                </p:oleObj>
              </mc:Choice>
              <mc:Fallback>
                <p:oleObj name="Slide do think-cell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2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97039" y="564507"/>
            <a:ext cx="648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/>
              <a:t>Principais Veículos em Investimentos 2014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76481929"/>
              </p:ext>
            </p:extLst>
          </p:nvPr>
        </p:nvGraphicFramePr>
        <p:xfrm>
          <a:off x="304800" y="1028700"/>
          <a:ext cx="4848138" cy="24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Gráfico" r:id="rId28" imgW="4848138" imgH="2457475" progId="MSGraph.Chart.8">
                  <p:embed followColorScheme="full"/>
                </p:oleObj>
              </mc:Choice>
              <mc:Fallback>
                <p:oleObj name="Gráfico" r:id="rId28" imgW="4848138" imgH="245747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4800" y="1028700"/>
                        <a:ext cx="4848138" cy="245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ço Reservado para Texto 7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535113" y="3508375"/>
            <a:ext cx="5492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9E5E86A-26EC-4610-8A22-6A4DB559C52B}" type="datetime'''''''''''C''''LA''''U''''D''I''A''''''''''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CLAUDIA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5" name="Espaço Reservado para Texto 10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360738" y="3508375"/>
            <a:ext cx="5953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585984-1E9C-44FC-84DA-6D7870411A03}" type="datetime'VE''''J''A SA''''''''''O'''''''''' P''AU''''''''L''''''O''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VEJA SAO PAULO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3" name="Espaço Reservado para Texto 8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441575" y="3508375"/>
            <a:ext cx="584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D32A18-8787-4C02-AE35-F79EEE86D635}" type="datetime'''C''''''''''''''O''N''''''''TI''''''''''''G''O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CONTIGO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1" name="Espaço Reservado para Texto 6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85800" y="3508375"/>
            <a:ext cx="4016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34459E-F742-4200-86F0-70B53BAF6F20}" type="datetime'''''''''''''''C''''''''''A''''''''''''''''R''''''A''''S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CARAS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6" name="Espaço Reservado para Texto 11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206875" y="3508375"/>
            <a:ext cx="749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7F5E28-5B86-4E9A-96AA-066C3F218B69}" type="datetime'''''''''''''B''''O''''A FOR''''M''''''''''''''''A''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BOA FORMA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9" name="Retângulo 18"/>
          <p:cNvSpPr/>
          <p:nvPr>
            <p:custDataLst>
              <p:tags r:id="rId10"/>
            </p:custDataLst>
          </p:nvPr>
        </p:nvSpPr>
        <p:spPr bwMode="auto">
          <a:xfrm>
            <a:off x="4048125" y="1338263"/>
            <a:ext cx="214313" cy="160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Texto 13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313238" y="1333500"/>
            <a:ext cx="5715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22978C6-3727-4556-AAF7-98116F400493}" type="datetime'''''''''''''''''''''R''''''E''''V''I''''''''S''''''TA'''''''''">
              <a:rPr lang="en-US" sz="1200" b="1">
                <a:latin typeface="Eras Medium ITC" panose="020B0602030504020804" pitchFamily="34" charset="0"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REVISTA</a:t>
            </a:fld>
            <a:endParaRPr lang="pt-BR" sz="1400" b="1" dirty="0">
              <a:latin typeface="Eras Medium ITC" panose="020B0602030504020804" pitchFamily="34" charset="0"/>
              <a:sym typeface="+mn-lt"/>
            </a:endParaRPr>
          </a:p>
        </p:txBody>
      </p:sp>
      <p:graphicFrame>
        <p:nvGraphicFramePr>
          <p:cNvPr id="21" name="Objeto 20"/>
          <p:cNvGraphicFramePr>
            <a:graphicFrameLocks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461391235"/>
              </p:ext>
            </p:extLst>
          </p:nvPr>
        </p:nvGraphicFramePr>
        <p:xfrm>
          <a:off x="5562600" y="1295400"/>
          <a:ext cx="4381410" cy="219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Gráfico" r:id="rId30" imgW="4381410" imgH="2190781" progId="MSGraph.Chart.8">
                  <p:embed followColorScheme="full"/>
                </p:oleObj>
              </mc:Choice>
              <mc:Fallback>
                <p:oleObj name="Gráfico" r:id="rId30" imgW="4381410" imgH="2190781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562600" y="1295400"/>
                        <a:ext cx="4381410" cy="2190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Espaço Reservado para Texto 27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8389938" y="2449513"/>
            <a:ext cx="8143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DD7A843-D0D4-4AA7-8D92-FE5C813F0D58}" type="datetime'''R''''''''''$ ''''''''''''''1''40''.''''''''''''5''63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R$ 140.563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7" name="Espaço Reservado para Texto 26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6313488" y="1201738"/>
            <a:ext cx="8143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C05C7D-6FBF-4BE4-A30F-8BEB4ECB4718}" type="datetime'''''R$'''' ''3''7''''''''''''8''''''''.5''2''''''4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R$ 378.524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2" name="Espaço Reservado para Texto 7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8661400" y="3508375"/>
            <a:ext cx="269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9BA505-4918-41E3-A69A-A9222ED462F1}" type="datetime'''''''''''''''''''''''''''''G''''NT''''''''''''''''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GNT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5" name="Espaço Reservado para Texto 6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229350" y="3508375"/>
            <a:ext cx="9826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6EC3AA-F397-425F-ACAA-43E3591820DF}" type="datetime'''''''''''DISC''''''''O''VER''''''Y'''''' ''''''H''&amp;''''''''H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DISCOVERY H&amp;H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4" name="Retângulo 33"/>
          <p:cNvSpPr/>
          <p:nvPr>
            <p:custDataLst>
              <p:tags r:id="rId17"/>
            </p:custDataLst>
          </p:nvPr>
        </p:nvSpPr>
        <p:spPr bwMode="auto">
          <a:xfrm>
            <a:off x="8078788" y="1338263"/>
            <a:ext cx="214313" cy="160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spaço Reservado para Texto 17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343900" y="1333500"/>
            <a:ext cx="14446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C7E3E2B-288C-4957-9495-049083C0BBB0}" type="datetime'''T''V P''''OR'' A''''''SSI''N''A''''''''TU''R''''''''A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TV POR ASSINATURA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36" name="Objeto 35"/>
          <p:cNvGraphicFramePr>
            <a:graphicFrameLocks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405736305"/>
              </p:ext>
            </p:extLst>
          </p:nvPr>
        </p:nvGraphicFramePr>
        <p:xfrm>
          <a:off x="2552699" y="3886200"/>
          <a:ext cx="5724636" cy="256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Gráfico" r:id="rId32" imgW="5724636" imgH="2562210" progId="MSGraph.Chart.8">
                  <p:embed followColorScheme="full"/>
                </p:oleObj>
              </mc:Choice>
              <mc:Fallback>
                <p:oleObj name="Gráfico" r:id="rId32" imgW="5724636" imgH="256221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552699" y="3886200"/>
                        <a:ext cx="5724636" cy="256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Espaço Reservado para Texto 21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542088" y="6461125"/>
            <a:ext cx="142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60C441F-46C7-4E32-ACF5-55252832D970}" type="datetime'G''L''O''B''''O ''''''''FM'' (''S''''''''A''''LV''''''ADOR)''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GLOBO FM (SALVADOR)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8" name="Espaço Reservado para Texto 6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014663" y="6461125"/>
            <a:ext cx="114458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36CBB6-760A-4B01-9197-2AAE5F0CD2F2}" type="datetime'FA''R''''ROUPIL''HA -'' AM ''(P''O''RTO'''' ''''AL''''EGR''E)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FARROUPILHA - AM (PORTO ALEGRE)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7" name="Espaço Reservado para Texto 7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692650" y="6461125"/>
            <a:ext cx="14557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D69606E-9BED-440B-AD80-3D7E86B2182C}" type="datetime'''''''1''''0''4 ''F''''''M (PORTO'' ''''''ALE''''G''R''''E)'''">
              <a:rPr lang="en-US" sz="10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104 FM (PORTO ALEGRE)</a:t>
            </a:fld>
            <a:endParaRPr lang="pt-BR" sz="10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" name="Retângulo 42"/>
          <p:cNvSpPr/>
          <p:nvPr>
            <p:custDataLst>
              <p:tags r:id="rId23"/>
            </p:custDataLst>
          </p:nvPr>
        </p:nvSpPr>
        <p:spPr bwMode="auto">
          <a:xfrm>
            <a:off x="7246938" y="4176713"/>
            <a:ext cx="214313" cy="160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paço Reservado para Texto 2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512050" y="4171950"/>
            <a:ext cx="4651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91060" indent="-391060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297" indent="-325883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34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46" indent="-260706" algn="l" defTabSz="521413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359" indent="-260706" algn="l" defTabSz="521413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77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185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599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012" indent="-260706" algn="l" defTabSz="521413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AF27829-039F-4F5D-8A06-3D57C81841D6}" type="datetime'''''''''''''''''R''''''''''''''''''''A''''''''DI''O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RADIO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939632" y="6807163"/>
            <a:ext cx="4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</a:t>
            </a:r>
            <a:r>
              <a:rPr lang="pt-BR" sz="900" dirty="0" smtClean="0"/>
              <a:t>Monitor </a:t>
            </a:r>
            <a:r>
              <a:rPr lang="pt-BR" sz="900" dirty="0"/>
              <a:t>2014 - Valores líquidos com descontos estimados:</a:t>
            </a:r>
          </a:p>
          <a:p>
            <a:r>
              <a:rPr lang="pt-BR" sz="900" dirty="0" smtClean="0"/>
              <a:t>Rádio: 65%, TV por Assinatura: 70% e Revista: 80%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6875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125" y="2904262"/>
            <a:ext cx="7972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Cargill</a:t>
            </a:r>
          </a:p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</a:t>
            </a:r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dos </a:t>
            </a:r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Investimentos em Mídia</a:t>
            </a:r>
          </a:p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Base: Ibope Monitor</a:t>
            </a:r>
          </a:p>
        </p:txBody>
      </p:sp>
    </p:spTree>
    <p:extLst>
      <p:ext uri="{BB962C8B-B14F-4D97-AF65-F5344CB8AC3E}">
        <p14:creationId xmlns:p14="http://schemas.microsoft.com/office/powerpoint/2010/main" val="35176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220831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Slide do think-cell" r:id="rId45" imgW="270" imgH="270" progId="TCLayout.ActiveDocument.1">
                  <p:embed/>
                </p:oleObj>
              </mc:Choice>
              <mc:Fallback>
                <p:oleObj name="Slide do think-cell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84489" y="564507"/>
            <a:ext cx="54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dos Investimentos em Mídia</a:t>
            </a:r>
          </a:p>
        </p:txBody>
      </p:sp>
      <p:graphicFrame>
        <p:nvGraphicFramePr>
          <p:cNvPr id="23" name="Objeto 22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09171795"/>
              </p:ext>
            </p:extLst>
          </p:nvPr>
        </p:nvGraphicFramePr>
        <p:xfrm>
          <a:off x="419100" y="2400300"/>
          <a:ext cx="9810731" cy="3895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Gráfico" r:id="rId47" imgW="9810731" imgH="3895681" progId="MSGraph.Chart.8">
                  <p:embed followColorScheme="full"/>
                </p:oleObj>
              </mc:Choice>
              <mc:Fallback>
                <p:oleObj name="Gráfico" r:id="rId47" imgW="9810731" imgH="3895681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19100" y="2400300"/>
                        <a:ext cx="9810731" cy="3895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ector reto 15"/>
          <p:cNvCxnSpPr/>
          <p:nvPr>
            <p:custDataLst>
              <p:tags r:id="rId5"/>
            </p:custDataLst>
          </p:nvPr>
        </p:nvCxnSpPr>
        <p:spPr bwMode="auto">
          <a:xfrm>
            <a:off x="5729288" y="5646738"/>
            <a:ext cx="42386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>
            <p:custDataLst>
              <p:tags r:id="rId6"/>
            </p:custDataLst>
          </p:nvPr>
        </p:nvCxnSpPr>
        <p:spPr bwMode="auto">
          <a:xfrm flipV="1">
            <a:off x="4529138" y="5608638"/>
            <a:ext cx="0" cy="2794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>
            <p:custDataLst>
              <p:tags r:id="rId7"/>
            </p:custDataLst>
          </p:nvPr>
        </p:nvCxnSpPr>
        <p:spPr bwMode="auto">
          <a:xfrm>
            <a:off x="7348538" y="5627689"/>
            <a:ext cx="0" cy="3079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>
            <p:custDataLst>
              <p:tags r:id="rId8"/>
            </p:custDataLst>
          </p:nvPr>
        </p:nvCxnSpPr>
        <p:spPr bwMode="auto">
          <a:xfrm>
            <a:off x="4529138" y="5608638"/>
            <a:ext cx="4286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>
            <p:custDataLst>
              <p:tags r:id="rId9"/>
            </p:custDataLst>
          </p:nvPr>
        </p:nvCxnSpPr>
        <p:spPr bwMode="auto">
          <a:xfrm>
            <a:off x="6919914" y="5627688"/>
            <a:ext cx="4286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>
            <p:custDataLst>
              <p:tags r:id="rId10"/>
            </p:custDataLst>
          </p:nvPr>
        </p:nvCxnSpPr>
        <p:spPr bwMode="auto">
          <a:xfrm>
            <a:off x="9320214" y="2303463"/>
            <a:ext cx="4286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>
            <p:custDataLst>
              <p:tags r:id="rId11"/>
            </p:custDataLst>
          </p:nvPr>
        </p:nvCxnSpPr>
        <p:spPr bwMode="auto">
          <a:xfrm>
            <a:off x="9748838" y="2303464"/>
            <a:ext cx="0" cy="23463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>
            <p:custDataLst>
              <p:tags r:id="rId12"/>
            </p:custDataLst>
          </p:nvPr>
        </p:nvCxnSpPr>
        <p:spPr bwMode="auto">
          <a:xfrm flipV="1">
            <a:off x="928688" y="3322639"/>
            <a:ext cx="0" cy="2127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>
            <p:custDataLst>
              <p:tags r:id="rId13"/>
            </p:custDataLst>
          </p:nvPr>
        </p:nvCxnSpPr>
        <p:spPr bwMode="auto">
          <a:xfrm>
            <a:off x="1357313" y="3322639"/>
            <a:ext cx="0" cy="19081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>
            <p:custDataLst>
              <p:tags r:id="rId14"/>
            </p:custDataLst>
          </p:nvPr>
        </p:nvCxnSpPr>
        <p:spPr bwMode="auto">
          <a:xfrm flipV="1">
            <a:off x="2128838" y="5208588"/>
            <a:ext cx="0" cy="2127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>
            <p:custDataLst>
              <p:tags r:id="rId15"/>
            </p:custDataLst>
          </p:nvPr>
        </p:nvCxnSpPr>
        <p:spPr bwMode="auto">
          <a:xfrm>
            <a:off x="928689" y="3322638"/>
            <a:ext cx="4286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>
            <p:custDataLst>
              <p:tags r:id="rId16"/>
            </p:custDataLst>
          </p:nvPr>
        </p:nvCxnSpPr>
        <p:spPr bwMode="auto">
          <a:xfrm flipV="1">
            <a:off x="3328988" y="5370514"/>
            <a:ext cx="0" cy="127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>
            <p:custDataLst>
              <p:tags r:id="rId17"/>
            </p:custDataLst>
          </p:nvPr>
        </p:nvCxnSpPr>
        <p:spPr bwMode="auto">
          <a:xfrm>
            <a:off x="3757613" y="5370514"/>
            <a:ext cx="0" cy="2317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>
            <p:custDataLst>
              <p:tags r:id="rId18"/>
            </p:custDataLst>
          </p:nvPr>
        </p:nvCxnSpPr>
        <p:spPr bwMode="auto">
          <a:xfrm>
            <a:off x="6153150" y="5646739"/>
            <a:ext cx="0" cy="2889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>
            <p:custDataLst>
              <p:tags r:id="rId19"/>
            </p:custDataLst>
          </p:nvPr>
        </p:nvCxnSpPr>
        <p:spPr bwMode="auto">
          <a:xfrm flipV="1">
            <a:off x="6919913" y="5627689"/>
            <a:ext cx="0" cy="3079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>
            <p:custDataLst>
              <p:tags r:id="rId20"/>
            </p:custDataLst>
          </p:nvPr>
        </p:nvCxnSpPr>
        <p:spPr bwMode="auto">
          <a:xfrm>
            <a:off x="2557463" y="5208589"/>
            <a:ext cx="0" cy="7270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>
            <p:custDataLst>
              <p:tags r:id="rId21"/>
            </p:custDataLst>
          </p:nvPr>
        </p:nvCxnSpPr>
        <p:spPr bwMode="auto">
          <a:xfrm flipV="1">
            <a:off x="9320213" y="2303464"/>
            <a:ext cx="0" cy="2127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>
            <p:custDataLst>
              <p:tags r:id="rId22"/>
            </p:custDataLst>
          </p:nvPr>
        </p:nvCxnSpPr>
        <p:spPr bwMode="auto">
          <a:xfrm flipV="1">
            <a:off x="5729288" y="5646738"/>
            <a:ext cx="0" cy="2794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>
            <p:custDataLst>
              <p:tags r:id="rId23"/>
            </p:custDataLst>
          </p:nvPr>
        </p:nvCxnSpPr>
        <p:spPr bwMode="auto">
          <a:xfrm>
            <a:off x="2128839" y="5208588"/>
            <a:ext cx="4286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>
            <p:custDataLst>
              <p:tags r:id="rId24"/>
            </p:custDataLst>
          </p:nvPr>
        </p:nvCxnSpPr>
        <p:spPr bwMode="auto">
          <a:xfrm>
            <a:off x="4957763" y="5608639"/>
            <a:ext cx="0" cy="3079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83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551364" y="6286502"/>
            <a:ext cx="38417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22A5908-A58A-4256-80D1-B86AA6D3BE19}" type="datetime'''''''R''''''''''''''''''''A''''''DI''''O''''''''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RADIO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74" name="Espaço Reservado para Texto 24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305177" y="6286502"/>
            <a:ext cx="477838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A90A24E-2367-4500-A175-BAECC39419D3}" type="datetime'''''R''''''''''''''''''''EV''I''''''''STA''''''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REVISTA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5" name="Espaço Reservado para Texto 84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703888" y="6286502"/>
            <a:ext cx="471488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856738-BC83-4BE6-98DF-1692741ABDDB}" type="datetime'''''''''JO''RN''''''''''''A''''''''''''L''''''''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JORNAL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3" name="Espaço Reservado para Texto 3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823914" y="6286502"/>
            <a:ext cx="63976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A9F046-8D78-4907-B0BB-559937B1358C}" type="datetime'''TV'''''''''''''''' ABE''RTA''''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TV ABERTA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42" name="Espaço Reservado para Texto 69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9342439" y="6286502"/>
            <a:ext cx="38576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AFCB6D6-55E8-4A00-AA3F-80769CDFD2AC}" type="datetime'''''''''''''''T''''O''TA''''''''''''''''''''''''''''''''L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TOTAL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60" name="Espaço Reservado para Texto 88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6767515" y="5472113"/>
            <a:ext cx="735013" cy="3111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3B8A96D-CB47-4245-878D-7AA1C798D7FC}" type="datetime'''''''''''''''''''''''''''''''-''10''''''''''0''%'''">
              <a:rPr lang="en-US" sz="1600" b="1"/>
              <a:pPr mar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-100%</a:t>
            </a:fld>
            <a:endParaRPr lang="pt-BR" sz="1600" b="1" dirty="0">
              <a:sym typeface="+mn-lt"/>
            </a:endParaRPr>
          </a:p>
        </p:txBody>
      </p:sp>
      <p:sp>
        <p:nvSpPr>
          <p:cNvPr id="46" name="Espaço Reservado para Texto 85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4427539" y="5453063"/>
            <a:ext cx="631825" cy="3111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682A868-64C3-4A51-A31F-95A6399CFC0D}" type="datetime'''''''''-''''''''''6''3''''''''%'''''''''''''''''''''">
              <a:rPr lang="en-US" sz="16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-63%</a:t>
            </a:fld>
            <a:endParaRPr lang="pt-BR" sz="16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0" name="Espaço Reservado para Texto 86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592765" y="5510213"/>
            <a:ext cx="696913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6D19C2-F668-4EB3-A832-8A711F61ABCB}" type="datetime'-''1''0''''''''''0''%''''''''''''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-100%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73" name="Espaço Reservado para Texto 23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763715" y="6286502"/>
            <a:ext cx="115887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F6AADC-E633-4A39-A2EB-6D86CCB185F3}" type="datetime'T''V M''''''''''E''''R''''''C''H''''AN''D''I''''SIN''G''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TV MERCHANDISING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9" name="Espaço Reservado para Texto 87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850065" y="6286502"/>
            <a:ext cx="5683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41C5669-7327-4D6F-A2F7-830A0CE56A5E}" type="datetime'''I''''''NT''''E''''''''''R''''''''''''''''NE''''T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INTERNET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89" name="Espaço Reservado para Texto 34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3267077" y="5148264"/>
            <a:ext cx="552450" cy="27305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571A79-1385-4DA7-BE09-2A428F75A80D}" type="datetime'''-''''''2''''''''''''''''''''''''''''''''''''''''5''''''%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-25%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1" name="Espaço Reservado para Texto 68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880350" y="6286502"/>
            <a:ext cx="908050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EA5C5C-5038-4035-B53F-ABAF436A15E0}" type="datetime'''TV'''''''' ''''''AS''S''I''NAT''U''''''''''''''''''RA'''">
              <a:rPr lang="en-US" sz="9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TV ASSINATURA</a:t>
            </a:fld>
            <a:endParaRPr lang="pt-BR" sz="9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85" name="Espaço Reservado para Texto 33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1995491" y="5072064"/>
            <a:ext cx="696913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09003964-4B70-490E-BDC9-CDFEA0406F18}" type="datetime'''''''''-''1''''''''''''''''''''''''0''''''''''''''''''''''0%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-100%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2" name="Espaço Reservado para Texto 3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866775" y="3186114"/>
            <a:ext cx="552450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25E42D73-07F4-4118-A69F-CC178AF4CF86}" type="datetime'-''''''''7''''''''''''''''''''''''''''1''''%''''''''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-71%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1" name="Espaço Reservado para Texto 74"/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9258300" y="2166939"/>
            <a:ext cx="552450" cy="273050"/>
          </a:xfrm>
          <a:prstGeom prst="ellipse">
            <a:avLst/>
          </a:prstGeom>
          <a:solidFill>
            <a:srgbClr val="C30C3E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5E2916CC-156A-4225-98D2-B4C0E9283568}" type="datetime'''''''''''-''6''''''''''''''''''2''''''''''''%'''">
              <a:rPr lang="en-US" sz="1400" b="1">
                <a:solidFill>
                  <a:schemeClr val="bg1"/>
                </a:solidFill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-62%</a:t>
            </a:fld>
            <a:endParaRPr lang="pt-BR" sz="1400" b="1" dirty="0">
              <a:solidFill>
                <a:schemeClr val="bg1"/>
              </a:solidFill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" name="Retângulo 3"/>
          <p:cNvSpPr/>
          <p:nvPr>
            <p:custDataLst>
              <p:tags r:id="rId40"/>
            </p:custDataLst>
          </p:nvPr>
        </p:nvSpPr>
        <p:spPr bwMode="auto">
          <a:xfrm>
            <a:off x="600076" y="2508251"/>
            <a:ext cx="250825" cy="1873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>
            <p:custDataLst>
              <p:tags r:id="rId41"/>
            </p:custDataLst>
          </p:nvPr>
        </p:nvSpPr>
        <p:spPr bwMode="auto">
          <a:xfrm>
            <a:off x="1435100" y="2508251"/>
            <a:ext cx="250825" cy="187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spaço Reservado para Texto 9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736726" y="2503490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8C32F3D-45C2-48C0-94B6-E884139D8A4C}" type="datetime'2''''''''''''''''''''''''''''0''''''''''''''1''''''''''4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7" name="Espaço Reservado para Texto 8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901700" y="2503490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59E1463-EA08-4F18-902D-D2A2B4F67D8D}" type="datetime'''''''''''''''''''''''''''''''''''2''0''''''''''''13''''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193040" y="1209905"/>
            <a:ext cx="10356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900" dirty="0"/>
              <a:t>A Cargill reduziu </a:t>
            </a:r>
            <a:r>
              <a:rPr lang="pt-BR" sz="1900" dirty="0" smtClean="0"/>
              <a:t>em 62% o </a:t>
            </a:r>
            <a:r>
              <a:rPr lang="pt-BR" sz="1900" dirty="0"/>
              <a:t>budget de mídia em </a:t>
            </a:r>
            <a:r>
              <a:rPr lang="pt-BR" sz="1900" dirty="0" smtClean="0"/>
              <a:t>2014 quando </a:t>
            </a:r>
            <a:r>
              <a:rPr lang="pt-BR" sz="1900" dirty="0"/>
              <a:t>comparamos com os investimentos realizados em 2013.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939632" y="6673207"/>
            <a:ext cx="46001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 2013 e 2014 - Valores líquidos com descontos estimados:</a:t>
            </a:r>
          </a:p>
          <a:p>
            <a:r>
              <a:rPr lang="pt-BR" sz="900" dirty="0"/>
              <a:t>Band TV: </a:t>
            </a:r>
            <a:r>
              <a:rPr lang="pt-BR" sz="900" dirty="0" smtClean="0"/>
              <a:t>77%, </a:t>
            </a:r>
            <a:r>
              <a:rPr lang="pt-BR" sz="900" dirty="0"/>
              <a:t>Globo: </a:t>
            </a:r>
            <a:r>
              <a:rPr lang="pt-BR" sz="900" dirty="0" smtClean="0"/>
              <a:t>12%, </a:t>
            </a:r>
            <a:r>
              <a:rPr lang="pt-BR" sz="900" dirty="0"/>
              <a:t>Record e SBT: </a:t>
            </a:r>
            <a:r>
              <a:rPr lang="pt-BR" sz="900" dirty="0" smtClean="0"/>
              <a:t>75%.</a:t>
            </a:r>
          </a:p>
          <a:p>
            <a:r>
              <a:rPr lang="pt-BR" sz="900" dirty="0" smtClean="0"/>
              <a:t>Rádio: 65%, Internet e TV por Assinatura: 70%, Jornal e Revista: 80%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2814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41343" y="564507"/>
            <a:ext cx="644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de Investimento por Marca</a:t>
            </a:r>
          </a:p>
        </p:txBody>
      </p:sp>
      <p:graphicFrame>
        <p:nvGraphicFramePr>
          <p:cNvPr id="32" name="Gráfico 31"/>
          <p:cNvGraphicFramePr/>
          <p:nvPr>
            <p:extLst>
              <p:ext uri="{D42A27DB-BD31-4B8C-83A1-F6EECF244321}">
                <p14:modId xmlns:p14="http://schemas.microsoft.com/office/powerpoint/2010/main" val="2792721716"/>
              </p:ext>
            </p:extLst>
          </p:nvPr>
        </p:nvGraphicFramePr>
        <p:xfrm>
          <a:off x="394336" y="2926080"/>
          <a:ext cx="4639163" cy="334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204471" y="1260950"/>
            <a:ext cx="102812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900" dirty="0" smtClean="0"/>
              <a:t>A POMAROLA é a marca que recebeu </a:t>
            </a:r>
            <a:r>
              <a:rPr lang="pt-BR" sz="1900" dirty="0"/>
              <a:t>o </a:t>
            </a:r>
            <a:r>
              <a:rPr lang="pt-BR" sz="1900" dirty="0" smtClean="0"/>
              <a:t>maior </a:t>
            </a:r>
            <a:r>
              <a:rPr lang="pt-BR" sz="1900" dirty="0"/>
              <a:t>esforço de mídia em 2014, apresentando 68% de participação, cerca de R$ 2,0 milhões.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91286" y="2392322"/>
            <a:ext cx="399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>
                <a:latin typeface="Eras Demi ITC" panose="020B0805030504020804" pitchFamily="34" charset="0"/>
              </a:rPr>
              <a:t>2013 (Janeiro a Dezembro): R$ 7,7 Milhões </a:t>
            </a: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586056380"/>
              </p:ext>
            </p:extLst>
          </p:nvPr>
        </p:nvGraphicFramePr>
        <p:xfrm>
          <a:off x="5625173" y="2926080"/>
          <a:ext cx="4639163" cy="334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05002" y="2392322"/>
            <a:ext cx="399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>
                <a:latin typeface="Eras Demi ITC" panose="020B0805030504020804" pitchFamily="34" charset="0"/>
              </a:rPr>
              <a:t>2014 (Janeiro a Dezembro): 2,9 Milhões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39632" y="6673207"/>
            <a:ext cx="46001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 2013 e 2014 - Valores líquidos com descontos estimados:</a:t>
            </a:r>
          </a:p>
          <a:p>
            <a:r>
              <a:rPr lang="pt-BR" sz="900" dirty="0"/>
              <a:t>Band TV: </a:t>
            </a:r>
            <a:r>
              <a:rPr lang="pt-BR" sz="900" dirty="0" smtClean="0"/>
              <a:t>77%, </a:t>
            </a:r>
            <a:r>
              <a:rPr lang="pt-BR" sz="900" dirty="0"/>
              <a:t>Globo: </a:t>
            </a:r>
            <a:r>
              <a:rPr lang="pt-BR" sz="900" dirty="0" smtClean="0"/>
              <a:t>12%, </a:t>
            </a:r>
            <a:r>
              <a:rPr lang="pt-BR" sz="900" dirty="0"/>
              <a:t>Record e SBT: </a:t>
            </a:r>
            <a:r>
              <a:rPr lang="pt-BR" sz="900" dirty="0" smtClean="0"/>
              <a:t>75%.</a:t>
            </a:r>
          </a:p>
          <a:p>
            <a:r>
              <a:rPr lang="pt-BR" sz="900" dirty="0" smtClean="0"/>
              <a:t>Rádio: 65%, Internet e TV por Assinatura: 70%, Jornal e Revista: 80%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3869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408926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Slide do think-cell" r:id="rId25" imgW="270" imgH="270" progId="TCLayout.ActiveDocument.1">
                  <p:embed/>
                </p:oleObj>
              </mc:Choice>
              <mc:Fallback>
                <p:oleObj name="Slide do think-cell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4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11501" y="564507"/>
            <a:ext cx="527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de Investimento por Meio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938597" y="2199842"/>
            <a:ext cx="3271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u="sng" dirty="0">
                <a:latin typeface="Eras Demi ITC" panose="020B0805030504020804" pitchFamily="34" charset="0"/>
              </a:rPr>
              <a:t>2014 (Janeiro a Dezembro) - R$ Milhões</a:t>
            </a:r>
          </a:p>
        </p:txBody>
      </p:sp>
      <p:graphicFrame>
        <p:nvGraphicFramePr>
          <p:cNvPr id="4" name="Objeto 3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94116451"/>
              </p:ext>
            </p:extLst>
          </p:nvPr>
        </p:nvGraphicFramePr>
        <p:xfrm>
          <a:off x="76201" y="2705100"/>
          <a:ext cx="10515547" cy="309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Gráfico" r:id="rId27" imgW="10515547" imgH="3095598" progId="MSGraph.Chart.8">
                  <p:embed followColorScheme="full"/>
                </p:oleObj>
              </mc:Choice>
              <mc:Fallback>
                <p:oleObj name="Gráfico" r:id="rId27" imgW="10515547" imgH="309559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201" y="2705100"/>
                        <a:ext cx="10515547" cy="309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Espaço Reservado para Texto 28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747715" y="5949951"/>
            <a:ext cx="9826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AEDB1A-8C79-45B5-8D8F-E9A18A202ACA}" type="datetime'PO''''''''M''''''A''''''R''''''O''''''''L''''''''A'''">
              <a:rPr lang="en-US" sz="1400" b="1">
                <a:latin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POMAROLA</a:t>
            </a:fld>
            <a:endParaRPr lang="pt-BR" sz="1400" b="1" dirty="0">
              <a:latin typeface="Eras Medium ITC" panose="020B0602030504020804" pitchFamily="34" charset="0"/>
              <a:sym typeface="+mn-lt"/>
            </a:endParaRPr>
          </a:p>
        </p:txBody>
      </p:sp>
      <p:sp>
        <p:nvSpPr>
          <p:cNvPr id="27" name="Espaço Reservado para Texto 34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30276" y="2568577"/>
            <a:ext cx="6175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8575" tIns="0" rIns="28575" bIns="0" numCol="1" spcCol="0" anchor="b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Eras Medium ITC" panose="020B0602030504020804" pitchFamily="34" charset="0"/>
              </a:rPr>
              <a:t>R</a:t>
            </a:r>
            <a:r>
              <a:rPr lang="en-US" sz="1600" b="1">
                <a:latin typeface="Eras Medium ITC" panose="020B0602030504020804" pitchFamily="34" charset="0"/>
              </a:rPr>
              <a:t>$ </a:t>
            </a:r>
            <a:fld id="{3BC4EEA6-A49F-4B82-8851-92CDD46821EB}" type="datetime'''''''''2'''''''''''',''''''''''''''0'''''''''''''''''">
              <a:rPr lang="en-US" sz="16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2,0</a:t>
            </a:fld>
            <a:endParaRPr lang="pt-BR" sz="16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6" name="Espaço Reservado para Texto 58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9188450" y="2600326"/>
            <a:ext cx="5397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latin typeface="Eras Medium ITC" panose="020B0602030504020804" pitchFamily="34" charset="0"/>
                <a:sym typeface="Eras Medium ITC" panose="020B0602030504020804" pitchFamily="34" charset="0"/>
              </a:rPr>
              <a:t>R</a:t>
            </a:r>
            <a:r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t>$ </a:t>
            </a:r>
            <a:fld id="{52D84E3B-D035-489C-B381-E0D4C8F483C2}" type="datetime'''''''''''''''''''''''2'''''',''''''''''9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2,9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5" name="Espaço Reservado para Texto 57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183690" y="5949951"/>
            <a:ext cx="5508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5141E5-6455-46F7-8B3E-EED60E698A32}" type="datetime'''''''T''''''''''''''''''''''''''''''OT''''''AL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TOTAL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7" name="Espaço Reservado para Texto 59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9324975" y="5575301"/>
            <a:ext cx="268288" cy="212725"/>
          </a:xfrm>
          <a:prstGeom prst="rect">
            <a:avLst/>
          </a:prstGeom>
          <a:solidFill>
            <a:srgbClr val="007770"/>
          </a:solidFill>
        </p:spPr>
        <p:txBody>
          <a:bodyPr wrap="none" lIns="25400" tIns="0" rIns="2540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2265D93-493D-48E2-A41F-B6F4117971FD}" type="datetime'''''''''''''''''''''1%'''''''''''''">
              <a:rPr lang="en-US" sz="1400">
                <a:solidFill>
                  <a:schemeClr val="bg1"/>
                </a:solidFill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1%</a:t>
            </a:fld>
            <a:endParaRPr lang="pt-BR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3" name="Espaço Reservado para Texto 55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050090" y="5949951"/>
            <a:ext cx="703262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91BA4DA-8081-40CD-AE6A-89AC2EFDE459}" type="datetime'''''''''''''''''''OU''''T''RO''''''''S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OUTROS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4" name="Espaço Reservado para Texto 56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131050" y="2600326"/>
            <a:ext cx="5397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latin typeface="Eras Medium ITC" panose="020B0602030504020804" pitchFamily="34" charset="0"/>
                <a:sym typeface="Eras Medium ITC" panose="020B0602030504020804" pitchFamily="34" charset="0"/>
              </a:rPr>
              <a:t>R</a:t>
            </a:r>
            <a:r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t>$ </a:t>
            </a:r>
            <a:fld id="{ECD50D80-D20D-4E6D-8FDD-3C9B363584FC}" type="datetime'''''''''''''''''''0'''',''''''''''''''0''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0,0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7" name="Espaço Reservado para Texto 49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926012" y="5949951"/>
            <a:ext cx="84613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5E52FF4-3D7E-415A-89D6-8B4DBAF69348}" type="datetime'''''E''''''''LE''''''F''''''''''''''''''''A''N''''''T''''E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ELEFANTE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9" name="Espaço Reservado para Texto 36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078414" y="2600326"/>
            <a:ext cx="5397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latin typeface="Eras Medium ITC" panose="020B0602030504020804" pitchFamily="34" charset="0"/>
              </a:rPr>
              <a:t>R</a:t>
            </a:r>
            <a:r>
              <a:rPr lang="en-US" sz="1400" b="1">
                <a:latin typeface="Eras Medium ITC" panose="020B0602030504020804" pitchFamily="34" charset="0"/>
              </a:rPr>
              <a:t>$ </a:t>
            </a:r>
            <a:fld id="{67D1D2D4-884E-4C3A-90DF-B1CC1A0728AF}" type="datetime'''''''0'''',''''''''''''''3''''''''''''''''''''''''''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0,3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3" name="Espaço Reservado para Texto 45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111501" y="5949951"/>
            <a:ext cx="3698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E9E97D9-C042-4B74-9712-09197CC372CD}" type="datetime'L''''''''''''''''''''''''''I''''''Z''''A''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LIZA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28" name="Espaço Reservado para Texto 35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025775" y="2600326"/>
            <a:ext cx="5397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5400" tIns="0" rIns="25400" bIns="0" numCol="1" spcCol="0" anchor="b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latin typeface="Eras Medium ITC" panose="020B0602030504020804" pitchFamily="34" charset="0"/>
              </a:rPr>
              <a:t>R</a:t>
            </a:r>
            <a:r>
              <a:rPr lang="en-US" sz="1400" b="1">
                <a:latin typeface="Eras Medium ITC" panose="020B0602030504020804" pitchFamily="34" charset="0"/>
              </a:rPr>
              <a:t>$ </a:t>
            </a:r>
            <a:fld id="{5B374A14-BC65-4A3D-A606-446F951AC123}" type="datetime'''''''''0,''''''''''''''''6''''''''''''''''''''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0,6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70" name="Retângulo 69"/>
          <p:cNvSpPr/>
          <p:nvPr>
            <p:custDataLst>
              <p:tags r:id="rId16"/>
            </p:custDataLst>
          </p:nvPr>
        </p:nvSpPr>
        <p:spPr bwMode="auto">
          <a:xfrm>
            <a:off x="6775451" y="6369052"/>
            <a:ext cx="250825" cy="187325"/>
          </a:xfrm>
          <a:prstGeom prst="rect">
            <a:avLst/>
          </a:prstGeom>
          <a:solidFill>
            <a:srgbClr val="007770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>
            <p:custDataLst>
              <p:tags r:id="rId17"/>
            </p:custDataLst>
          </p:nvPr>
        </p:nvSpPr>
        <p:spPr bwMode="auto">
          <a:xfrm>
            <a:off x="2705101" y="6369052"/>
            <a:ext cx="250825" cy="187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>
            <p:custDataLst>
              <p:tags r:id="rId18"/>
            </p:custDataLst>
          </p:nvPr>
        </p:nvSpPr>
        <p:spPr bwMode="auto">
          <a:xfrm>
            <a:off x="5076827" y="6369052"/>
            <a:ext cx="250825" cy="187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>
            <p:custDataLst>
              <p:tags r:id="rId19"/>
            </p:custDataLst>
          </p:nvPr>
        </p:nvSpPr>
        <p:spPr bwMode="auto">
          <a:xfrm>
            <a:off x="4010027" y="6369052"/>
            <a:ext cx="250825" cy="187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4" name="Espaço Reservado para Texto 65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378451" y="6364290"/>
            <a:ext cx="1295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0808318-A35C-44D3-BB41-494733389FB7}" type="datetime'''T''''''''''''''''''V'' ASSI''N''''''ATU''RA''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TV ASSINATURA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63" name="Espaço Reservado para Texto 64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4311652" y="6364290"/>
            <a:ext cx="6635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D403E7E-C05F-4740-A726-7F5A44F606B5}" type="datetime'R''''''''E''V''''''''''''''I''''S''''''T''''''''''''A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REVISTA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66" name="Espaço Reservado para Texto 67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7077077" y="6364290"/>
            <a:ext cx="542926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6DF8D8D-DB13-447B-8A09-D9CB1C96E8A5}" type="datetime'''''''''''''''''''''R''''A''D''''''''''''''I''''O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RADIO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65" name="Espaço Reservado para Texto 66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006726" y="6364290"/>
            <a:ext cx="9017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4FB8FB9-0F0C-47DD-86D4-38C44ADDDDB4}" type="datetime'TV'''' A''B''''E''''''''R''''''''''''''TA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TV ABERTA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11454" y="1217427"/>
            <a:ext cx="102812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900" dirty="0" smtClean="0"/>
              <a:t>A TV </a:t>
            </a:r>
            <a:r>
              <a:rPr lang="pt-BR" sz="1900" dirty="0"/>
              <a:t>Aberta foi o principal meio em investimento pela Cargill em 2014, </a:t>
            </a:r>
            <a:r>
              <a:rPr lang="pt-BR" sz="1900" dirty="0" smtClean="0"/>
              <a:t>apresentando </a:t>
            </a:r>
            <a:r>
              <a:rPr lang="pt-BR" sz="1900" dirty="0"/>
              <a:t>55% de participação do budget total </a:t>
            </a:r>
            <a:r>
              <a:rPr lang="pt-BR" sz="1900" dirty="0" smtClean="0"/>
              <a:t>com </a:t>
            </a:r>
            <a:r>
              <a:rPr lang="pt-BR" sz="1900" dirty="0"/>
              <a:t>os produtos POMAROLA / ELEFANTE. 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939632" y="6714151"/>
            <a:ext cx="46001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2014 </a:t>
            </a:r>
            <a:r>
              <a:rPr lang="pt-BR" sz="900" dirty="0"/>
              <a:t>- Valores líquidos com descontos estimados:</a:t>
            </a:r>
          </a:p>
          <a:p>
            <a:r>
              <a:rPr lang="pt-BR" sz="900" dirty="0"/>
              <a:t>Band TV: </a:t>
            </a:r>
            <a:r>
              <a:rPr lang="pt-BR" sz="900" dirty="0" smtClean="0"/>
              <a:t>77%, </a:t>
            </a:r>
            <a:r>
              <a:rPr lang="pt-BR" sz="900" dirty="0"/>
              <a:t>Globo: </a:t>
            </a:r>
            <a:r>
              <a:rPr lang="pt-BR" sz="900" dirty="0" smtClean="0"/>
              <a:t>12%, </a:t>
            </a:r>
            <a:r>
              <a:rPr lang="pt-BR" sz="900" dirty="0"/>
              <a:t>Record e SBT: </a:t>
            </a:r>
            <a:r>
              <a:rPr lang="pt-BR" sz="900" dirty="0" smtClean="0"/>
              <a:t>75%.</a:t>
            </a:r>
          </a:p>
          <a:p>
            <a:r>
              <a:rPr lang="pt-BR" sz="900" dirty="0" smtClean="0"/>
              <a:t>Rádio: 65%, Internet e TV por Assinatura: 70%, Jornal e Revista: 80%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1473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125" y="2904262"/>
            <a:ext cx="7972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Cargill</a:t>
            </a:r>
          </a:p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Investimentos </a:t>
            </a:r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em </a:t>
            </a:r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TV Aberta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Base: Ibope Monitor</a:t>
            </a:r>
          </a:p>
        </p:txBody>
      </p:sp>
    </p:spTree>
    <p:extLst>
      <p:ext uri="{BB962C8B-B14F-4D97-AF65-F5344CB8AC3E}">
        <p14:creationId xmlns:p14="http://schemas.microsoft.com/office/powerpoint/2010/main" val="32349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073228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Slide do think-cell" r:id="rId31" imgW="270" imgH="270" progId="TCLayout.ActiveDocument.1">
                  <p:embed/>
                </p:oleObj>
              </mc:Choice>
              <mc:Fallback>
                <p:oleObj name="Slide do think-cell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95491" y="564507"/>
            <a:ext cx="638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dos Investimentos </a:t>
            </a:r>
            <a:r>
              <a:rPr lang="pt-BR" dirty="0" smtClean="0"/>
              <a:t>em TV Aberta</a:t>
            </a:r>
            <a:endParaRPr lang="pt-BR" dirty="0"/>
          </a:p>
        </p:txBody>
      </p:sp>
      <p:graphicFrame>
        <p:nvGraphicFramePr>
          <p:cNvPr id="23" name="Objeto 22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61278938"/>
              </p:ext>
            </p:extLst>
          </p:nvPr>
        </p:nvGraphicFramePr>
        <p:xfrm>
          <a:off x="800100" y="2400300"/>
          <a:ext cx="9086750" cy="3895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Gráfico" r:id="rId33" imgW="9086750" imgH="3895681" progId="MSGraph.Chart.8">
                  <p:embed followColorScheme="full"/>
                </p:oleObj>
              </mc:Choice>
              <mc:Fallback>
                <p:oleObj name="Gráfico" r:id="rId33" imgW="9086750" imgH="3895681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00100" y="2400300"/>
                        <a:ext cx="9086750" cy="3895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Conector reto 20"/>
          <p:cNvCxnSpPr/>
          <p:nvPr>
            <p:custDataLst>
              <p:tags r:id="rId5"/>
            </p:custDataLst>
          </p:nvPr>
        </p:nvCxnSpPr>
        <p:spPr bwMode="auto">
          <a:xfrm>
            <a:off x="6853238" y="5094288"/>
            <a:ext cx="0" cy="71755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>
            <p:custDataLst>
              <p:tags r:id="rId6"/>
            </p:custDataLst>
          </p:nvPr>
        </p:nvCxnSpPr>
        <p:spPr bwMode="auto">
          <a:xfrm>
            <a:off x="8281988" y="5313363"/>
            <a:ext cx="7905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>
            <p:custDataLst>
              <p:tags r:id="rId7"/>
            </p:custDataLst>
          </p:nvPr>
        </p:nvCxnSpPr>
        <p:spPr bwMode="auto">
          <a:xfrm>
            <a:off x="4633913" y="2341563"/>
            <a:ext cx="0" cy="27178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>
            <p:custDataLst>
              <p:tags r:id="rId8"/>
            </p:custDataLst>
          </p:nvPr>
        </p:nvCxnSpPr>
        <p:spPr bwMode="auto">
          <a:xfrm flipV="1">
            <a:off x="6062663" y="5094288"/>
            <a:ext cx="0" cy="17462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>
            <p:custDataLst>
              <p:tags r:id="rId9"/>
            </p:custDataLst>
          </p:nvPr>
        </p:nvCxnSpPr>
        <p:spPr bwMode="auto">
          <a:xfrm>
            <a:off x="2414588" y="5694363"/>
            <a:ext cx="0" cy="2413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>
            <p:custDataLst>
              <p:tags r:id="rId10"/>
            </p:custDataLst>
          </p:nvPr>
        </p:nvCxnSpPr>
        <p:spPr bwMode="auto">
          <a:xfrm flipV="1">
            <a:off x="3843338" y="2341563"/>
            <a:ext cx="0" cy="1746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>
            <p:custDataLst>
              <p:tags r:id="rId11"/>
            </p:custDataLst>
          </p:nvPr>
        </p:nvCxnSpPr>
        <p:spPr bwMode="auto">
          <a:xfrm flipV="1">
            <a:off x="8281988" y="5313363"/>
            <a:ext cx="0" cy="1936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>
            <p:custDataLst>
              <p:tags r:id="rId12"/>
            </p:custDataLst>
          </p:nvPr>
        </p:nvCxnSpPr>
        <p:spPr bwMode="auto">
          <a:xfrm>
            <a:off x="1624013" y="5694363"/>
            <a:ext cx="7905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>
            <p:custDataLst>
              <p:tags r:id="rId13"/>
            </p:custDataLst>
          </p:nvPr>
        </p:nvCxnSpPr>
        <p:spPr bwMode="auto">
          <a:xfrm flipV="1">
            <a:off x="1624013" y="5694363"/>
            <a:ext cx="0" cy="17462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>
            <p:custDataLst>
              <p:tags r:id="rId14"/>
            </p:custDataLst>
          </p:nvPr>
        </p:nvCxnSpPr>
        <p:spPr bwMode="auto">
          <a:xfrm>
            <a:off x="3843338" y="2341563"/>
            <a:ext cx="7905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>
            <p:custDataLst>
              <p:tags r:id="rId15"/>
            </p:custDataLst>
          </p:nvPr>
        </p:nvCxnSpPr>
        <p:spPr bwMode="auto">
          <a:xfrm>
            <a:off x="9072563" y="5313363"/>
            <a:ext cx="0" cy="5080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>
            <p:custDataLst>
              <p:tags r:id="rId16"/>
            </p:custDataLst>
          </p:nvPr>
        </p:nvCxnSpPr>
        <p:spPr bwMode="auto">
          <a:xfrm>
            <a:off x="6734175" y="5094288"/>
            <a:ext cx="11906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/>
          <p:cNvCxnSpPr/>
          <p:nvPr>
            <p:custDataLst>
              <p:tags r:id="rId17"/>
            </p:custDataLst>
          </p:nvPr>
        </p:nvCxnSpPr>
        <p:spPr bwMode="auto">
          <a:xfrm>
            <a:off x="6062663" y="5094288"/>
            <a:ext cx="11906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83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539163" y="6334125"/>
            <a:ext cx="27622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BC1124E-9CE6-4EC2-8AB1-D9FE3532921F}" type="datetime'''''''''''''''''''''''''''S''''''''''''''''''''''B''''T'''''">
              <a:rPr lang="en-US" sz="13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SBT</a:t>
            </a:fld>
            <a:endParaRPr lang="pt-BR" sz="13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74" name="Espaço Reservado para Texto 24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132513" y="6334125"/>
            <a:ext cx="652463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26D6EC9-BAE7-44BC-92F7-EEAE1167AE71}" type="datetime'R''''E''''''C''''''O''R''''''''''''''''D'''''''''''''''">
              <a:rPr lang="en-US" sz="13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RECORD</a:t>
            </a:fld>
            <a:endParaRPr lang="pt-BR" sz="13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73" name="Espaço Reservado para Texto 23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946525" y="6334125"/>
            <a:ext cx="5842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07B302B-AB80-4905-8C18-47B16AA7CE72}" type="datetime'''''G''''''''''''''''''''L''''''''OB''''''''''''''''O'''">
              <a:rPr lang="en-US" sz="13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GLOBO</a:t>
            </a:fld>
            <a:endParaRPr lang="pt-BR" sz="13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3" name="Espaço Reservado para Texto 3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782763" y="6334125"/>
            <a:ext cx="474663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CEA291-C3F7-4E1C-9C86-811E86A3E117}" type="datetime'B''''''''''''''''''''''A''''''''N''''''''''''''D'''''''''''''">
              <a:rPr lang="en-US" sz="1300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BAND</a:t>
            </a:fld>
            <a:endParaRPr lang="pt-BR" sz="1300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46" name="Espaço Reservado para Texto 85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361363" y="5157788"/>
            <a:ext cx="631825" cy="3111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3C3C421-C964-4324-AF1C-41775E752907}" type="datetime'''''''''''''''''''''''''-''''''''''''75%'''">
              <a:rPr lang="en-US" sz="16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-75%</a:t>
            </a:fld>
            <a:endParaRPr lang="pt-BR" sz="16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9" name="Espaço Reservado para Texto 34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181725" y="4957763"/>
            <a:ext cx="552450" cy="27305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0F84CAF7-1FF0-4A12-9A7A-6269B7248B87}" type="datetime'''''''''''''-''''''8''1''''''%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-81%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5" name="Espaço Reservado para Texto 33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962400" y="2205038"/>
            <a:ext cx="552450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3EB34FA7-02DA-4621-ABDE-9446475296C8}" type="datetime'''''''''''''''''''''''''''-''''''7''4''%''''''''''''''''''''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-74%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2" name="Espaço Reservado para Texto 3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671638" y="5557838"/>
            <a:ext cx="696913" cy="273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82CA31F-9785-4E0C-8059-C88971A00528}" type="datetime'''''''''-''''''''''1''''''''0''''''''0''''''''%'">
              <a:rPr lang="en-US" sz="14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-100%</a:t>
            </a:fld>
            <a:endParaRPr lang="pt-BR" sz="14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6" name="Retângulo 5"/>
          <p:cNvSpPr/>
          <p:nvPr>
            <p:custDataLst>
              <p:tags r:id="rId26"/>
            </p:custDataLst>
          </p:nvPr>
        </p:nvSpPr>
        <p:spPr bwMode="auto">
          <a:xfrm>
            <a:off x="1800225" y="2508251"/>
            <a:ext cx="250825" cy="187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>
            <p:custDataLst>
              <p:tags r:id="rId27"/>
            </p:custDataLst>
          </p:nvPr>
        </p:nvSpPr>
        <p:spPr bwMode="auto">
          <a:xfrm>
            <a:off x="965200" y="2508251"/>
            <a:ext cx="250825" cy="1873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spaço Reservado para Texto 8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266825" y="2503490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59E1463-EA08-4F18-902D-D2A2B4F67D8D}" type="datetime'''''''''''''''''''''''''''''''''''2''0''''''''''''13''''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58" name="Espaço Reservado para Texto 9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2101850" y="2503490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8C32F3D-45C2-48C0-94B6-E884139D8A4C}" type="datetime'2''''''''''''''''''''''''''''0''''''''''''''1''''''''''4'">
              <a:rPr lang="en-US" sz="1400">
                <a:latin typeface="Eras Demi ITC" panose="020B0805030504020804" pitchFamily="34" charset="0"/>
                <a:sym typeface="Eras Demi ITC" panose="020B08050305040208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pt-BR" sz="1400" dirty="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193040" y="1209905"/>
            <a:ext cx="10356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900" dirty="0" smtClean="0"/>
              <a:t>A Cargill reduziu os investimentos com todas as emissoras de TV Aberta, porém, apenas a Band não foi programada em 2014.</a:t>
            </a:r>
            <a:endParaRPr lang="pt-BR" sz="19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5939632" y="6823335"/>
            <a:ext cx="4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 2013 e 2014 - Valores líquidos com descontos estimados:</a:t>
            </a:r>
          </a:p>
          <a:p>
            <a:r>
              <a:rPr lang="pt-BR" sz="900" dirty="0"/>
              <a:t>Band TV: </a:t>
            </a:r>
            <a:r>
              <a:rPr lang="pt-BR" sz="900" dirty="0" smtClean="0"/>
              <a:t>77%, </a:t>
            </a:r>
            <a:r>
              <a:rPr lang="pt-BR" sz="900" dirty="0"/>
              <a:t>Globo: </a:t>
            </a:r>
            <a:r>
              <a:rPr lang="pt-BR" sz="900" dirty="0" smtClean="0"/>
              <a:t>12%, </a:t>
            </a:r>
            <a:r>
              <a:rPr lang="pt-BR" sz="900" dirty="0"/>
              <a:t>Record e SBT: </a:t>
            </a:r>
            <a:r>
              <a:rPr lang="pt-BR" sz="900" dirty="0" smtClean="0"/>
              <a:t>75%.</a:t>
            </a:r>
          </a:p>
        </p:txBody>
      </p:sp>
      <p:graphicFrame>
        <p:nvGraphicFramePr>
          <p:cNvPr id="24" name="Diagrama 23"/>
          <p:cNvGraphicFramePr/>
          <p:nvPr>
            <p:extLst>
              <p:ext uri="{D42A27DB-BD31-4B8C-83A1-F6EECF244321}">
                <p14:modId xmlns:p14="http://schemas.microsoft.com/office/powerpoint/2010/main" val="2622915936"/>
              </p:ext>
            </p:extLst>
          </p:nvPr>
        </p:nvGraphicFramePr>
        <p:xfrm>
          <a:off x="6952719" y="2205038"/>
          <a:ext cx="2817287" cy="1693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</p:spTree>
    <p:extLst>
      <p:ext uri="{BB962C8B-B14F-4D97-AF65-F5344CB8AC3E}">
        <p14:creationId xmlns:p14="http://schemas.microsoft.com/office/powerpoint/2010/main" val="2811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7952" y="564507"/>
            <a:ext cx="631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Share das Emissoras de TV Aberta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11454" y="1206414"/>
            <a:ext cx="102812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900" dirty="0"/>
              <a:t>A Cargill concentrou 79% dos investimentos de TV Aberta em 2014 na TV Globo, apresentando Share de Investimento muito superior ao Share de Audiência da emissora. </a:t>
            </a: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78481857"/>
              </p:ext>
            </p:extLst>
          </p:nvPr>
        </p:nvGraphicFramePr>
        <p:xfrm>
          <a:off x="691533" y="2339429"/>
          <a:ext cx="9307159" cy="403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239647" y="2604267"/>
            <a:ext cx="26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>
                <a:latin typeface="Eras Demi ITC" panose="020B0805030504020804" pitchFamily="34" charset="0"/>
              </a:rPr>
              <a:t>2014 (Janeiro a Dezembro)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41242" y="6567175"/>
            <a:ext cx="484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2014 - Valores líquidos com descontos estimados:</a:t>
            </a:r>
          </a:p>
          <a:p>
            <a:r>
              <a:rPr lang="pt-BR" sz="900" dirty="0"/>
              <a:t>Globo: 12%, Record e SBT: 75.</a:t>
            </a:r>
          </a:p>
          <a:p>
            <a:r>
              <a:rPr lang="pt-BR" sz="900" dirty="0"/>
              <a:t>Fonte: Ibope Media Workstation – PNT – 2014 – Share de Audiência </a:t>
            </a:r>
          </a:p>
          <a:p>
            <a:r>
              <a:rPr lang="pt-BR" sz="900" dirty="0"/>
              <a:t>Domiciliar – Total </a:t>
            </a:r>
            <a:r>
              <a:rPr lang="pt-BR" sz="900" dirty="0" smtClean="0"/>
              <a:t>Ligados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5645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125" y="2904262"/>
            <a:ext cx="7972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Cargill</a:t>
            </a:r>
          </a:p>
          <a:p>
            <a:pPr algn="ctr"/>
            <a:r>
              <a:rPr lang="pt-BR" sz="36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Detalhamento Outros Meios</a:t>
            </a:r>
            <a:endParaRPr lang="pt-BR" sz="36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  <a:p>
            <a:pPr algn="ctr"/>
            <a:r>
              <a:rPr lang="pt-BR" sz="3600" dirty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Base: Ibope Monitor</a:t>
            </a:r>
          </a:p>
        </p:txBody>
      </p:sp>
    </p:spTree>
    <p:extLst>
      <p:ext uri="{BB962C8B-B14F-4D97-AF65-F5344CB8AC3E}">
        <p14:creationId xmlns:p14="http://schemas.microsoft.com/office/powerpoint/2010/main" val="4268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3&quot;&gt;&lt;elem m_fUsage=&quot;3.43488690000000000000E+000&quot;&gt;&lt;m_msothmcolidx val=&quot;0&quot;/&gt;&lt;m_rgb r=&quot;0&quot; g=&quot;80&quot; b=&quot;0&quot;/&gt;&lt;m_ppcolschidx tagver0=&quot;23004&quot; tagname0=&quot;m_ppcolschidxUNRECOGNIZED&quot; val=&quot;0&quot;/&gt;&lt;m_nBrightness val=&quot;0&quot;/&gt;&lt;/elem&gt;&lt;elem m_fUsage=&quot;1.72900000000000010000E+000&quot;&gt;&lt;m_msothmcolidx val=&quot;0&quot;/&gt;&lt;m_rgb r=&quot;4&quot; g=&quot;62&quot; b=&quot;12&quot;/&gt;&lt;m_ppcolschidx tagver0=&quot;23004&quot; tagname0=&quot;m_ppcolschidxUNRECOGNIZED&quot; val=&quot;0&quot;/&gt;&lt;m_nBrightness val=&quot;0&quot;/&gt;&lt;/elem&gt;&lt;elem m_fUsage=&quot;5.31441000000000160000E-001&quot;&gt;&lt;m_msothmcolidx val=&quot;0&quot;/&gt;&lt;m_rgb r=&quot;56&quot; g=&quot;20&quot; b=&quot;1f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xEbotsg02Aba6JCONVS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3kFx3d7EqGRHki4keC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iDWo0kMk2L7IaleI9F1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bQSzy8WUmjTPmimj.If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B1VPXsq0Kl6Fo6OWyjS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BuUqMSGUqMdyHQdfDaS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3AmXXRYAUy97yVRlTAzo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o0fahapki4.9erlriUF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sXLiQ.BEuii4b4WWfBx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qX7oGevEOmDkOq2dYDB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7uFcmY80SEK8rFnZGGr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91.eB6rESUpag8h4TF0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SBv.t8XkeP5rA_46ZcZ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1pA.iurEmABb2vXGKtq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mlwmOESUyjohhqa9FEh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JY7EDv0eW4.6zdTWSk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iIVZRg0ESeOH30dlXF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fZxkSZBU271A882x9W1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GCUeuw6k6KybOsWTIwM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VC47NX.0GTRef9vx8Xk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23cUp46EeGOgpvinzru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i1ewN0wEKXswn4CwNSh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1AFfxDJEWIW58o7CsvH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5Mq4R4Y0mdo5_OjCWu2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ylKepW9UO0n6fT92VC6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nAn062skKoQDiEP97M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Ltjp6o1kaWCUOLIvV8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28smBy8UKRfo.xnKb7V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wvnbRAPkm4j0gLeU2OE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iHiqFupkSrHNp.XJed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0hUZqfEC0IG.LlXL2T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2.QS3beU.4J.BLHNsjb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qxxu3nOECe.dikWbaSy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0kjkwc00CpCnObGkuWj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8uJuiH_02duTu7ElNCX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.CGqirBJ0KChmdiV_PW.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MnQnYmKUecOkfcYwbdE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mBNZXzmkiprxdDrXRDd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S81DSddEKcV5v9rAv3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sCRwJjm0iDiumyGauH.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vMQdYCkE24qJql3_yZy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5fNrFmHke8lEo97p3a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5Q91u0mEeo7DhwNV6HC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STfp57rEWc4zQ7GJClt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1_eL6XECE0q.uX5Cr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nFMhZb70.7D_N0kuk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fG_AlAaEqaI6qNHq93U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gL.lxfkKztvzIg_WhA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eq6rmr.UaOMUx_WinH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NErbzLtkOOlr3r6hhyL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FN4nBL20yT4x_2rCUTe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2trjdhotEGeV3MiATNq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1s1mYBvA02aOi5TdimHH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fnon.itkG9oMRXDMV7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54tCXV0kWHDNtLjOyDO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FaI5uyeU6dCiuQorsxK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n1yMpMk02KSTeEwSYMY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rWt2Q8xkGz13PG6OFy9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NWMY8cZkiT5I4gKW88r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kTHAUnGEi.pICzEyGrN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nc9iZeJECtjP7Em2hpa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XsKFhFovUqrlPp1oTxZw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38hSJij0ad4IddIMVT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LAHpbJ40yh5giiJ7dUR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jPpjAiFUSZhuL1DibYQ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0TYn_R1E.dYISPLE74q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rI6lH9p0yhE4dpJt5sR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M_WDnOFUKQEr5B4U4K6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76xQdQmUmlEdxWvVTXk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y_7ykrk2WDXjz5WxPp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9cPa.sHkmX_j_rGfsqk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MmvesFe0SlDqfDolRNy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mmjDdp0KrF1yHA.TO7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AGz3qR7EC.BrE7iYnkS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gSASw1fE6b0aKGXnxYX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apRk5oDUOxU7r7I0xTc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1.WRcNEEKmlgDUKARCR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YT3f6kOKEqS4cSoA.H_V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Q9lFF6rE2llEZF74ml3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TdrHzHJo0ajeS3CfIxgX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76xQdQmUmlEdxWvVTXk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2.QS3beU.4J.BLHNsjb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xEbotsg02Aba6JCONVS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8uJuiH_02duTu7ElNCX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0hUZqfEC0IG.LlXL2T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28smBy8UKRfo.xnKb7V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wvnbRAPkm4j0gLeU2OE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E7OmA0kuZe0Z4I4Npa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E7OmA0kuZe0Z4I4Npa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iHiqFupkSrHNp.XJedM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Ltjp6o1kaWCUOLIvV8r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mBNZXzmkiprxdDrXRDd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S81DSddEKcV5v9rAv3o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4Ed8uZb0CnEMjtdhYQo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KV_vZTVkO4ZFniN_dpH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sCRwJjm0iDiumyGauH.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vMQdYCkE24qJql3_yZy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gL.lxfkKztvzIg_WhA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5Q91u0mEeo7DhwNV6H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XDxwfnm0u4P2kbnemdg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nFMhZb70.7D_N0kukXo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NErbzLtkOOlr3r6hhyL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2trjdhotEGeV3MiATNqb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1s1mYBvA02aOi5TdimHH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FaI5uyeU6dCiuQorsxK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54tCXV0kWHDNtLjOyDO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rWt2Q8xkGz13PG6OFy9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n1yMpMk02KSTeEwSYMY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heme/theme1.xml><?xml version="1.0" encoding="utf-8"?>
<a:theme xmlns:a="http://schemas.openxmlformats.org/drawingml/2006/main" name="Office Theme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576</Words>
  <Application>Microsoft Office PowerPoint</Application>
  <PresentationFormat>Personalizar</PresentationFormat>
  <Paragraphs>113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MS PGothic</vt:lpstr>
      <vt:lpstr>Arial</vt:lpstr>
      <vt:lpstr>Calibri</vt:lpstr>
      <vt:lpstr>Eras Demi ITC</vt:lpstr>
      <vt:lpstr>Eras Medium ITC</vt:lpstr>
      <vt:lpstr>Office Theme</vt:lpstr>
      <vt:lpstr>Slide do think-cell</vt:lpstr>
      <vt:lpstr>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Cássio Soares</dc:creator>
  <cp:lastModifiedBy>Cassio Soares</cp:lastModifiedBy>
  <cp:revision>184</cp:revision>
  <dcterms:created xsi:type="dcterms:W3CDTF">2014-04-01T20:14:56Z</dcterms:created>
  <dcterms:modified xsi:type="dcterms:W3CDTF">2015-03-24T00:43:48Z</dcterms:modified>
</cp:coreProperties>
</file>