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70" r:id="rId5"/>
    <p:sldId id="269" r:id="rId6"/>
    <p:sldId id="264" r:id="rId7"/>
    <p:sldId id="265" r:id="rId8"/>
    <p:sldId id="273" r:id="rId9"/>
    <p:sldId id="266" r:id="rId10"/>
  </p:sldIdLst>
  <p:sldSz cx="10688638" cy="7562850"/>
  <p:notesSz cx="6858000" cy="9144000"/>
  <p:custDataLst>
    <p:tags r:id="rId11"/>
  </p:custData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4" userDrawn="1">
          <p15:clr>
            <a:srgbClr val="A4A3A4"/>
          </p15:clr>
        </p15:guide>
        <p15:guide id="2" pos="3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 varScale="1">
        <p:scale>
          <a:sx n="88" d="100"/>
          <a:sy n="88" d="100"/>
        </p:scale>
        <p:origin x="1038" y="102"/>
      </p:cViewPr>
      <p:guideLst>
        <p:guide orient="horz" pos="2314"/>
        <p:guide pos="33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615541299423197"/>
          <c:y val="0.27831514007232494"/>
          <c:w val="0.68551113791067342"/>
          <c:h val="0.59123031863920716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2014 R$ 000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9.0565137657553276E-3"/>
                  <c:y val="8.18227807584857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211362449472428E-3"/>
                  <c:y val="6.7528921589280243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0660984640983288E-2"/>
                  <c:y val="2.782813542399487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076816907549843E-2"/>
                  <c:y val="-9.442985664009136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0701248794996319E-2"/>
                  <c:y val="-0.1134167015490823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2208913754027792E-2"/>
                  <c:y val="-0.1619505943751460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12309539746672106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6250924164727444E-2"/>
                  <c:y val="-0.1460514564283364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9826504847159237E-2"/>
                  <c:y val="-0.121459748237448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562118361341677"/>
                  <c:y val="-0.165208608930940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2430557949394445"/>
                  <c:y val="-6.54318366282841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Plan1!$A$2:$A$7</c:f>
              <c:strCache>
                <c:ptCount val="6"/>
                <c:pt idx="0">
                  <c:v>VOLKSWAGEN</c:v>
                </c:pt>
                <c:pt idx="1">
                  <c:v>FIAT</c:v>
                </c:pt>
                <c:pt idx="2">
                  <c:v>RENAULT</c:v>
                </c:pt>
                <c:pt idx="3">
                  <c:v>GENERAL MOTORS</c:v>
                </c:pt>
                <c:pt idx="4">
                  <c:v>HYUNDAI</c:v>
                </c:pt>
                <c:pt idx="5">
                  <c:v>FORD</c:v>
                </c:pt>
              </c:strCache>
            </c:strRef>
          </c:cat>
          <c:val>
            <c:numRef>
              <c:f>Plan1!$B$2:$B$7</c:f>
              <c:numCache>
                <c:formatCode>_-[$R$-416]\ * #,##0.0_-;\-[$R$-416]\ * #,##0.0_-;_-[$R$-416]\ * "-"??_-;_-@_-</c:formatCode>
                <c:ptCount val="6"/>
                <c:pt idx="0">
                  <c:v>301.93824870043994</c:v>
                </c:pt>
                <c:pt idx="1">
                  <c:v>273.35930004687748</c:v>
                </c:pt>
                <c:pt idx="2">
                  <c:v>270.48558870227293</c:v>
                </c:pt>
                <c:pt idx="3">
                  <c:v>257.7954265727945</c:v>
                </c:pt>
                <c:pt idx="4">
                  <c:v>215.60748537457926</c:v>
                </c:pt>
                <c:pt idx="5">
                  <c:v>174.04001146513895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615541299423197"/>
          <c:y val="0.27831514007232494"/>
          <c:w val="0.68551113791067342"/>
          <c:h val="0.59123031863920716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AS AB 18+ TRP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9.0565137657553276E-3"/>
                  <c:y val="8.18227807584857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211362449472428E-3"/>
                  <c:y val="6.7528921589280243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0660984640983288E-2"/>
                  <c:y val="2.782813542399487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076816907549843E-2"/>
                  <c:y val="-9.442985664009136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0701248794996319E-2"/>
                  <c:y val="-0.1134167015490823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2208913754027792E-2"/>
                  <c:y val="-0.1619505943751460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12309539746672106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6250924164727444E-2"/>
                  <c:y val="-0.1460514564283364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9826504847159237E-2"/>
                  <c:y val="-0.121459748237448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562118361341677"/>
                  <c:y val="-0.165208608930940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2430557949394445"/>
                  <c:y val="-6.54318366282841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Plan1!$A$2:$A$7</c:f>
              <c:strCache>
                <c:ptCount val="6"/>
                <c:pt idx="0">
                  <c:v>VOLKSWAGEN</c:v>
                </c:pt>
                <c:pt idx="1">
                  <c:v>FIAT</c:v>
                </c:pt>
                <c:pt idx="2">
                  <c:v>RENAULT</c:v>
                </c:pt>
                <c:pt idx="3">
                  <c:v>GENERAL MOTORS</c:v>
                </c:pt>
                <c:pt idx="4">
                  <c:v>HYUNDAI</c:v>
                </c:pt>
                <c:pt idx="5">
                  <c:v>FORD</c:v>
                </c:pt>
              </c:strCache>
            </c:strRef>
          </c:cat>
          <c:val>
            <c:numRef>
              <c:f>Plan1!$B$2:$B$7</c:f>
              <c:numCache>
                <c:formatCode>#,##0</c:formatCode>
                <c:ptCount val="6"/>
                <c:pt idx="0">
                  <c:v>10836.1212</c:v>
                </c:pt>
                <c:pt idx="1">
                  <c:v>11459.019200000001</c:v>
                </c:pt>
                <c:pt idx="2">
                  <c:v>11502.114700000006</c:v>
                </c:pt>
                <c:pt idx="3">
                  <c:v>9904.5867000000017</c:v>
                </c:pt>
                <c:pt idx="4">
                  <c:v>7865.6799999999985</c:v>
                </c:pt>
                <c:pt idx="5">
                  <c:v>6689.371199999996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AC72F-EABA-4BE4-AE6F-0F7F9FB018B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B98DB13-FD0F-4236-97C7-02D5B3116C06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Entrega  de mídia ao longo de 16 meses</a:t>
          </a:r>
          <a:endParaRPr lang="pt-BR" b="1" dirty="0"/>
        </a:p>
      </dgm:t>
    </dgm:pt>
    <dgm:pt modelId="{440F7281-6D04-4EFE-AA2D-2FA3DF8D6292}" type="parTrans" cxnId="{D98E7CF7-0A57-41DC-88A1-6765C35AB26C}">
      <dgm:prSet/>
      <dgm:spPr/>
      <dgm:t>
        <a:bodyPr/>
        <a:lstStyle/>
        <a:p>
          <a:endParaRPr lang="pt-BR" b="1"/>
        </a:p>
      </dgm:t>
    </dgm:pt>
    <dgm:pt modelId="{3828D38B-9765-4722-BD1D-268A8A791DEB}" type="sibTrans" cxnId="{D98E7CF7-0A57-41DC-88A1-6765C35AB26C}">
      <dgm:prSet/>
      <dgm:spPr>
        <a:solidFill>
          <a:srgbClr val="00B050"/>
        </a:solidFill>
      </dgm:spPr>
      <dgm:t>
        <a:bodyPr/>
        <a:lstStyle/>
        <a:p>
          <a:endParaRPr lang="pt-BR" b="1"/>
        </a:p>
      </dgm:t>
    </dgm:pt>
    <dgm:pt modelId="{9E2642F0-BE10-4176-A444-D6AC192BBC31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Entrega nos boletins, programas especiais e  transmissões, dos jogos</a:t>
          </a:r>
          <a:endParaRPr lang="pt-BR" b="1" dirty="0"/>
        </a:p>
      </dgm:t>
    </dgm:pt>
    <dgm:pt modelId="{F67748A7-320F-4A14-96C5-81545B34E2E0}" type="parTrans" cxnId="{F26EEE0D-337E-422E-99C2-FF050B252DD2}">
      <dgm:prSet/>
      <dgm:spPr/>
      <dgm:t>
        <a:bodyPr/>
        <a:lstStyle/>
        <a:p>
          <a:endParaRPr lang="pt-BR" b="1"/>
        </a:p>
      </dgm:t>
    </dgm:pt>
    <dgm:pt modelId="{0E699737-6AE7-4877-BEF5-285C86D6AA50}" type="sibTrans" cxnId="{F26EEE0D-337E-422E-99C2-FF050B252DD2}">
      <dgm:prSet/>
      <dgm:spPr>
        <a:solidFill>
          <a:srgbClr val="00B050"/>
        </a:solidFill>
      </dgm:spPr>
      <dgm:t>
        <a:bodyPr/>
        <a:lstStyle/>
        <a:p>
          <a:endParaRPr lang="pt-BR" b="1"/>
        </a:p>
      </dgm:t>
    </dgm:pt>
    <dgm:pt modelId="{47BFDC30-9B02-4134-A6B4-9EE5E37DB815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Mais de 4.300 inserções sendo 40% da entrega  em comerciais de 30” </a:t>
          </a:r>
          <a:endParaRPr lang="pt-BR" b="1" dirty="0"/>
        </a:p>
      </dgm:t>
    </dgm:pt>
    <dgm:pt modelId="{2C6CAB9B-8A4B-4404-AB2E-D1E3D641D696}" type="parTrans" cxnId="{BCE58B85-A289-4CE3-80E7-53C388CF5FBE}">
      <dgm:prSet/>
      <dgm:spPr/>
      <dgm:t>
        <a:bodyPr/>
        <a:lstStyle/>
        <a:p>
          <a:endParaRPr lang="pt-BR" b="1"/>
        </a:p>
      </dgm:t>
    </dgm:pt>
    <dgm:pt modelId="{3308D409-E57D-4DC2-AE32-00891594950A}" type="sibTrans" cxnId="{BCE58B85-A289-4CE3-80E7-53C388CF5FBE}">
      <dgm:prSet/>
      <dgm:spPr>
        <a:solidFill>
          <a:srgbClr val="00B050"/>
        </a:solidFill>
      </dgm:spPr>
      <dgm:t>
        <a:bodyPr/>
        <a:lstStyle/>
        <a:p>
          <a:endParaRPr lang="pt-BR" b="1"/>
        </a:p>
      </dgm:t>
    </dgm:pt>
    <dgm:pt modelId="{978ACB03-F619-49F1-8A76-E88147EA40E9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Entrega estimada em 1.940 TRP no target  AS AB 18+ (ponderando a secundagem)</a:t>
          </a:r>
          <a:endParaRPr lang="pt-BR" b="1" dirty="0"/>
        </a:p>
      </dgm:t>
    </dgm:pt>
    <dgm:pt modelId="{D13678D5-23A4-461E-B7F5-61EE71E4E7B2}" type="parTrans" cxnId="{E94930DE-7FCE-4891-B7E8-E95E016E2B1F}">
      <dgm:prSet/>
      <dgm:spPr/>
      <dgm:t>
        <a:bodyPr/>
        <a:lstStyle/>
        <a:p>
          <a:endParaRPr lang="pt-BR" b="1"/>
        </a:p>
      </dgm:t>
    </dgm:pt>
    <dgm:pt modelId="{FB8B9AB1-200B-468B-B96B-16FEB7B4BBBB}" type="sibTrans" cxnId="{E94930DE-7FCE-4891-B7E8-E95E016E2B1F}">
      <dgm:prSet/>
      <dgm:spPr>
        <a:solidFill>
          <a:srgbClr val="00B050"/>
        </a:solidFill>
      </dgm:spPr>
      <dgm:t>
        <a:bodyPr/>
        <a:lstStyle/>
        <a:p>
          <a:endParaRPr lang="pt-BR" b="1"/>
        </a:p>
      </dgm:t>
    </dgm:pt>
    <dgm:pt modelId="{3CED5940-4AB2-4642-8B81-105D4532584F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O CPP do projeto no target AS AB 18+ é R$ 15.062 abaixo da média praticada pela Hyundai e por todos os seus concorrentes atualmente.</a:t>
          </a:r>
          <a:endParaRPr lang="pt-BR" b="1" dirty="0"/>
        </a:p>
      </dgm:t>
    </dgm:pt>
    <dgm:pt modelId="{BC1ADAFC-C5C5-458F-ADFA-3E2E1AAEA0BA}" type="parTrans" cxnId="{C3C5F675-3D26-4066-8B3B-AD89DF92AA6C}">
      <dgm:prSet/>
      <dgm:spPr/>
      <dgm:t>
        <a:bodyPr/>
        <a:lstStyle/>
        <a:p>
          <a:endParaRPr lang="pt-BR" b="1"/>
        </a:p>
      </dgm:t>
    </dgm:pt>
    <dgm:pt modelId="{2CF2B017-31A5-4930-9C11-10DEB6916369}" type="sibTrans" cxnId="{C3C5F675-3D26-4066-8B3B-AD89DF92AA6C}">
      <dgm:prSet/>
      <dgm:spPr>
        <a:solidFill>
          <a:srgbClr val="00B050"/>
        </a:solidFill>
      </dgm:spPr>
      <dgm:t>
        <a:bodyPr/>
        <a:lstStyle/>
        <a:p>
          <a:endParaRPr lang="pt-BR" b="1"/>
        </a:p>
      </dgm:t>
    </dgm:pt>
    <dgm:pt modelId="{C5F4AD40-2B5A-4B5E-8E8D-F08A20A0972F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Valor tabela TV que ultrapassa R$ 280 milhões</a:t>
          </a:r>
          <a:endParaRPr lang="pt-BR" b="1" dirty="0"/>
        </a:p>
      </dgm:t>
    </dgm:pt>
    <dgm:pt modelId="{689BB538-3055-4F9B-A451-C913AD56A6B7}" type="parTrans" cxnId="{FB904B1B-0758-4A98-A7F4-3648DB3563E7}">
      <dgm:prSet/>
      <dgm:spPr/>
      <dgm:t>
        <a:bodyPr/>
        <a:lstStyle/>
        <a:p>
          <a:endParaRPr lang="pt-BR" b="1"/>
        </a:p>
      </dgm:t>
    </dgm:pt>
    <dgm:pt modelId="{51B188D1-9FE5-43C9-8615-859D12481809}" type="sibTrans" cxnId="{FB904B1B-0758-4A98-A7F4-3648DB3563E7}">
      <dgm:prSet/>
      <dgm:spPr>
        <a:solidFill>
          <a:srgbClr val="00B050"/>
        </a:solidFill>
      </dgm:spPr>
      <dgm:t>
        <a:bodyPr/>
        <a:lstStyle/>
        <a:p>
          <a:endParaRPr lang="pt-BR" b="1"/>
        </a:p>
      </dgm:t>
    </dgm:pt>
    <dgm:pt modelId="{C3C959A8-3701-426E-8174-AF6B678F6B84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Produto nobre com rentabilidade abaixo da média do mercado. </a:t>
          </a:r>
          <a:endParaRPr lang="pt-BR" b="1" dirty="0"/>
        </a:p>
      </dgm:t>
    </dgm:pt>
    <dgm:pt modelId="{98BB0D9C-4BB3-4003-9F88-5D07D8110A54}" type="parTrans" cxnId="{8B330DAD-723C-4AF1-A7F7-36601E9A7F74}">
      <dgm:prSet/>
      <dgm:spPr/>
      <dgm:t>
        <a:bodyPr/>
        <a:lstStyle/>
        <a:p>
          <a:endParaRPr lang="pt-BR" b="1"/>
        </a:p>
      </dgm:t>
    </dgm:pt>
    <dgm:pt modelId="{1993289F-B58C-4AF0-A50C-FD21B5EE105D}" type="sibTrans" cxnId="{8B330DAD-723C-4AF1-A7F7-36601E9A7F74}">
      <dgm:prSet/>
      <dgm:spPr>
        <a:solidFill>
          <a:srgbClr val="00B050"/>
        </a:solidFill>
      </dgm:spPr>
      <dgm:t>
        <a:bodyPr/>
        <a:lstStyle/>
        <a:p>
          <a:endParaRPr lang="pt-BR" b="1"/>
        </a:p>
      </dgm:t>
    </dgm:pt>
    <dgm:pt modelId="{C42B5235-5870-406B-9D84-1D9D37F4F784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Grande quantidade de mídia de apoio livre para  utilização do cliente, inclusive regionalmente</a:t>
          </a:r>
          <a:endParaRPr lang="pt-BR" b="1" dirty="0"/>
        </a:p>
      </dgm:t>
    </dgm:pt>
    <dgm:pt modelId="{11DE060C-FC88-4D86-87AB-1B467C6D0E1F}" type="parTrans" cxnId="{04896CB7-7825-4539-88F2-190319243A76}">
      <dgm:prSet/>
      <dgm:spPr/>
      <dgm:t>
        <a:bodyPr/>
        <a:lstStyle/>
        <a:p>
          <a:endParaRPr lang="pt-BR"/>
        </a:p>
      </dgm:t>
    </dgm:pt>
    <dgm:pt modelId="{1F8B51E1-CB46-415B-8B8F-8F1E7B343B0D}" type="sibTrans" cxnId="{04896CB7-7825-4539-88F2-190319243A76}">
      <dgm:prSet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9DBB97A2-C06E-405B-91F0-B006B6EF7E0C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Valor negociado do projeto de R$ 40,0 milhões brutos.                </a:t>
          </a:r>
        </a:p>
      </dgm:t>
    </dgm:pt>
    <dgm:pt modelId="{F775D6BD-259E-428F-942A-9205AF586F99}" type="parTrans" cxnId="{DD521B33-E918-4C97-907B-6122509173E0}">
      <dgm:prSet/>
      <dgm:spPr/>
      <dgm:t>
        <a:bodyPr/>
        <a:lstStyle/>
        <a:p>
          <a:endParaRPr lang="pt-BR"/>
        </a:p>
      </dgm:t>
    </dgm:pt>
    <dgm:pt modelId="{3E2C20F6-CF73-4C22-AF73-5FB81BE8F901}" type="sibTrans" cxnId="{DD521B33-E918-4C97-907B-6122509173E0}">
      <dgm:prSet/>
      <dgm:spPr/>
      <dgm:t>
        <a:bodyPr/>
        <a:lstStyle/>
        <a:p>
          <a:endParaRPr lang="pt-BR"/>
        </a:p>
      </dgm:t>
    </dgm:pt>
    <dgm:pt modelId="{3B491E2E-572E-4DFD-9422-3777C1394FF5}" type="pres">
      <dgm:prSet presAssocID="{9DDAC72F-EABA-4BE4-AE6F-0F7F9FB018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542075-FE67-4E2F-BC6B-1953E484C800}" type="pres">
      <dgm:prSet presAssocID="{BB98DB13-FD0F-4236-97C7-02D5B3116C0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9E304C-CAB3-4F39-9123-7E70B76E0887}" type="pres">
      <dgm:prSet presAssocID="{3828D38B-9765-4722-BD1D-268A8A791DEB}" presName="sibTrans" presStyleLbl="sibTrans2D1" presStyleIdx="0" presStyleCnt="8"/>
      <dgm:spPr/>
      <dgm:t>
        <a:bodyPr/>
        <a:lstStyle/>
        <a:p>
          <a:endParaRPr lang="pt-BR"/>
        </a:p>
      </dgm:t>
    </dgm:pt>
    <dgm:pt modelId="{93410FCC-1274-4F29-9291-B862B6C89C81}" type="pres">
      <dgm:prSet presAssocID="{3828D38B-9765-4722-BD1D-268A8A791DEB}" presName="connectorText" presStyleLbl="sibTrans2D1" presStyleIdx="0" presStyleCnt="8"/>
      <dgm:spPr/>
      <dgm:t>
        <a:bodyPr/>
        <a:lstStyle/>
        <a:p>
          <a:endParaRPr lang="pt-BR"/>
        </a:p>
      </dgm:t>
    </dgm:pt>
    <dgm:pt modelId="{07540C0F-6079-483E-AA6B-02C13D1F026F}" type="pres">
      <dgm:prSet presAssocID="{9E2642F0-BE10-4176-A444-D6AC192BBC3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6C3098-ABDC-4422-81ED-954A583CAF13}" type="pres">
      <dgm:prSet presAssocID="{0E699737-6AE7-4877-BEF5-285C86D6AA50}" presName="sibTrans" presStyleLbl="sibTrans2D1" presStyleIdx="1" presStyleCnt="8"/>
      <dgm:spPr/>
      <dgm:t>
        <a:bodyPr/>
        <a:lstStyle/>
        <a:p>
          <a:endParaRPr lang="pt-BR"/>
        </a:p>
      </dgm:t>
    </dgm:pt>
    <dgm:pt modelId="{EA0C19B5-E2B3-4E80-8EEA-597939B99542}" type="pres">
      <dgm:prSet presAssocID="{0E699737-6AE7-4877-BEF5-285C86D6AA50}" presName="connectorText" presStyleLbl="sibTrans2D1" presStyleIdx="1" presStyleCnt="8"/>
      <dgm:spPr/>
      <dgm:t>
        <a:bodyPr/>
        <a:lstStyle/>
        <a:p>
          <a:endParaRPr lang="pt-BR"/>
        </a:p>
      </dgm:t>
    </dgm:pt>
    <dgm:pt modelId="{28D64251-6565-40AE-BA54-608DF351E6FC}" type="pres">
      <dgm:prSet presAssocID="{C42B5235-5870-406B-9D84-1D9D37F4F78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C9E2231-BF08-4FCF-B58D-B2C17203C4B7}" type="pres">
      <dgm:prSet presAssocID="{1F8B51E1-CB46-415B-8B8F-8F1E7B343B0D}" presName="sibTrans" presStyleLbl="sibTrans2D1" presStyleIdx="2" presStyleCnt="8"/>
      <dgm:spPr/>
      <dgm:t>
        <a:bodyPr/>
        <a:lstStyle/>
        <a:p>
          <a:endParaRPr lang="pt-BR"/>
        </a:p>
      </dgm:t>
    </dgm:pt>
    <dgm:pt modelId="{36C9C7BE-C5C3-400F-8000-F7DBF0FFE858}" type="pres">
      <dgm:prSet presAssocID="{1F8B51E1-CB46-415B-8B8F-8F1E7B343B0D}" presName="connectorText" presStyleLbl="sibTrans2D1" presStyleIdx="2" presStyleCnt="8"/>
      <dgm:spPr/>
      <dgm:t>
        <a:bodyPr/>
        <a:lstStyle/>
        <a:p>
          <a:endParaRPr lang="pt-BR"/>
        </a:p>
      </dgm:t>
    </dgm:pt>
    <dgm:pt modelId="{E2276471-3487-4793-ADA7-45913261A1A7}" type="pres">
      <dgm:prSet presAssocID="{47BFDC30-9B02-4134-A6B4-9EE5E37DB815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8E066C-33FF-454A-BCCB-E65FEE8812DE}" type="pres">
      <dgm:prSet presAssocID="{3308D409-E57D-4DC2-AE32-00891594950A}" presName="sibTrans" presStyleLbl="sibTrans2D1" presStyleIdx="3" presStyleCnt="8"/>
      <dgm:spPr/>
      <dgm:t>
        <a:bodyPr/>
        <a:lstStyle/>
        <a:p>
          <a:endParaRPr lang="pt-BR"/>
        </a:p>
      </dgm:t>
    </dgm:pt>
    <dgm:pt modelId="{7163C057-2920-4F1F-9393-F45078EBC6AA}" type="pres">
      <dgm:prSet presAssocID="{3308D409-E57D-4DC2-AE32-00891594950A}" presName="connectorText" presStyleLbl="sibTrans2D1" presStyleIdx="3" presStyleCnt="8"/>
      <dgm:spPr/>
      <dgm:t>
        <a:bodyPr/>
        <a:lstStyle/>
        <a:p>
          <a:endParaRPr lang="pt-BR"/>
        </a:p>
      </dgm:t>
    </dgm:pt>
    <dgm:pt modelId="{BAF67F1F-FB12-45CE-B7D4-B0AFC4B891AC}" type="pres">
      <dgm:prSet presAssocID="{978ACB03-F619-49F1-8A76-E88147EA40E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29C03F-8666-46F6-B34E-D5C682728415}" type="pres">
      <dgm:prSet presAssocID="{FB8B9AB1-200B-468B-B96B-16FEB7B4BBBB}" presName="sibTrans" presStyleLbl="sibTrans2D1" presStyleIdx="4" presStyleCnt="8"/>
      <dgm:spPr/>
      <dgm:t>
        <a:bodyPr/>
        <a:lstStyle/>
        <a:p>
          <a:endParaRPr lang="pt-BR"/>
        </a:p>
      </dgm:t>
    </dgm:pt>
    <dgm:pt modelId="{D0FB8C00-7B67-4D07-99B8-57AFD30EE705}" type="pres">
      <dgm:prSet presAssocID="{FB8B9AB1-200B-468B-B96B-16FEB7B4BBBB}" presName="connectorText" presStyleLbl="sibTrans2D1" presStyleIdx="4" presStyleCnt="8"/>
      <dgm:spPr/>
      <dgm:t>
        <a:bodyPr/>
        <a:lstStyle/>
        <a:p>
          <a:endParaRPr lang="pt-BR"/>
        </a:p>
      </dgm:t>
    </dgm:pt>
    <dgm:pt modelId="{8B5B10DF-16EA-42DF-A509-07CD130E34BD}" type="pres">
      <dgm:prSet presAssocID="{C5F4AD40-2B5A-4B5E-8E8D-F08A20A0972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AA770F-39E5-41D5-A12D-DFC3A6661987}" type="pres">
      <dgm:prSet presAssocID="{51B188D1-9FE5-43C9-8615-859D12481809}" presName="sibTrans" presStyleLbl="sibTrans2D1" presStyleIdx="5" presStyleCnt="8"/>
      <dgm:spPr/>
      <dgm:t>
        <a:bodyPr/>
        <a:lstStyle/>
        <a:p>
          <a:endParaRPr lang="pt-BR"/>
        </a:p>
      </dgm:t>
    </dgm:pt>
    <dgm:pt modelId="{67BFA0EE-127E-4E8F-942D-4B7535C938A5}" type="pres">
      <dgm:prSet presAssocID="{51B188D1-9FE5-43C9-8615-859D12481809}" presName="connectorText" presStyleLbl="sibTrans2D1" presStyleIdx="5" presStyleCnt="8"/>
      <dgm:spPr/>
      <dgm:t>
        <a:bodyPr/>
        <a:lstStyle/>
        <a:p>
          <a:endParaRPr lang="pt-BR"/>
        </a:p>
      </dgm:t>
    </dgm:pt>
    <dgm:pt modelId="{A70C4E80-86FB-4017-AB27-5A2C6985532F}" type="pres">
      <dgm:prSet presAssocID="{C3C959A8-3701-426E-8174-AF6B678F6B8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584329-52D1-473D-8008-63B8FE385E1C}" type="pres">
      <dgm:prSet presAssocID="{1993289F-B58C-4AF0-A50C-FD21B5EE105D}" presName="sibTrans" presStyleLbl="sibTrans2D1" presStyleIdx="6" presStyleCnt="8"/>
      <dgm:spPr/>
      <dgm:t>
        <a:bodyPr/>
        <a:lstStyle/>
        <a:p>
          <a:endParaRPr lang="pt-BR"/>
        </a:p>
      </dgm:t>
    </dgm:pt>
    <dgm:pt modelId="{99F0084A-E3E7-4C62-A1A6-A23F65E59B78}" type="pres">
      <dgm:prSet presAssocID="{1993289F-B58C-4AF0-A50C-FD21B5EE105D}" presName="connectorText" presStyleLbl="sibTrans2D1" presStyleIdx="6" presStyleCnt="8"/>
      <dgm:spPr/>
      <dgm:t>
        <a:bodyPr/>
        <a:lstStyle/>
        <a:p>
          <a:endParaRPr lang="pt-BR"/>
        </a:p>
      </dgm:t>
    </dgm:pt>
    <dgm:pt modelId="{C21A30AF-71CE-495B-9A49-43F5788967D8}" type="pres">
      <dgm:prSet presAssocID="{3CED5940-4AB2-4642-8B81-105D4532584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75C2DC-1CFA-4EF2-8CAA-7C980396DC29}" type="pres">
      <dgm:prSet presAssocID="{2CF2B017-31A5-4930-9C11-10DEB6916369}" presName="sibTrans" presStyleLbl="sibTrans2D1" presStyleIdx="7" presStyleCnt="8"/>
      <dgm:spPr/>
      <dgm:t>
        <a:bodyPr/>
        <a:lstStyle/>
        <a:p>
          <a:endParaRPr lang="pt-BR"/>
        </a:p>
      </dgm:t>
    </dgm:pt>
    <dgm:pt modelId="{AE79A400-9794-4D65-B985-1B698FC6A9AE}" type="pres">
      <dgm:prSet presAssocID="{2CF2B017-31A5-4930-9C11-10DEB6916369}" presName="connectorText" presStyleLbl="sibTrans2D1" presStyleIdx="7" presStyleCnt="8"/>
      <dgm:spPr/>
      <dgm:t>
        <a:bodyPr/>
        <a:lstStyle/>
        <a:p>
          <a:endParaRPr lang="pt-BR"/>
        </a:p>
      </dgm:t>
    </dgm:pt>
    <dgm:pt modelId="{B85ED54B-D476-4D08-A216-8FED6539E42C}" type="pres">
      <dgm:prSet presAssocID="{9DBB97A2-C06E-405B-91F0-B006B6EF7E0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B330DAD-723C-4AF1-A7F7-36601E9A7F74}" srcId="{9DDAC72F-EABA-4BE4-AE6F-0F7F9FB018B5}" destId="{C3C959A8-3701-426E-8174-AF6B678F6B84}" srcOrd="6" destOrd="0" parTransId="{98BB0D9C-4BB3-4003-9F88-5D07D8110A54}" sibTransId="{1993289F-B58C-4AF0-A50C-FD21B5EE105D}"/>
    <dgm:cxn modelId="{EB9920E4-582D-41BB-9016-655CF3F7FC63}" type="presOf" srcId="{1993289F-B58C-4AF0-A50C-FD21B5EE105D}" destId="{99F0084A-E3E7-4C62-A1A6-A23F65E59B78}" srcOrd="1" destOrd="0" presId="urn:microsoft.com/office/officeart/2005/8/layout/process5"/>
    <dgm:cxn modelId="{04896CB7-7825-4539-88F2-190319243A76}" srcId="{9DDAC72F-EABA-4BE4-AE6F-0F7F9FB018B5}" destId="{C42B5235-5870-406B-9D84-1D9D37F4F784}" srcOrd="2" destOrd="0" parTransId="{11DE060C-FC88-4D86-87AB-1B467C6D0E1F}" sibTransId="{1F8B51E1-CB46-415B-8B8F-8F1E7B343B0D}"/>
    <dgm:cxn modelId="{54538BC4-0D5F-4C84-BE8B-9999885D192F}" type="presOf" srcId="{3828D38B-9765-4722-BD1D-268A8A791DEB}" destId="{93410FCC-1274-4F29-9291-B862B6C89C81}" srcOrd="1" destOrd="0" presId="urn:microsoft.com/office/officeart/2005/8/layout/process5"/>
    <dgm:cxn modelId="{DD521B33-E918-4C97-907B-6122509173E0}" srcId="{9DDAC72F-EABA-4BE4-AE6F-0F7F9FB018B5}" destId="{9DBB97A2-C06E-405B-91F0-B006B6EF7E0C}" srcOrd="8" destOrd="0" parTransId="{F775D6BD-259E-428F-942A-9205AF586F99}" sibTransId="{3E2C20F6-CF73-4C22-AF73-5FB81BE8F901}"/>
    <dgm:cxn modelId="{5064ED8C-C27A-4990-8391-12FA0580A17B}" type="presOf" srcId="{0E699737-6AE7-4877-BEF5-285C86D6AA50}" destId="{146C3098-ABDC-4422-81ED-954A583CAF13}" srcOrd="0" destOrd="0" presId="urn:microsoft.com/office/officeart/2005/8/layout/process5"/>
    <dgm:cxn modelId="{C613CD64-473D-4188-9A35-A91659EC0680}" type="presOf" srcId="{1F8B51E1-CB46-415B-8B8F-8F1E7B343B0D}" destId="{36C9C7BE-C5C3-400F-8000-F7DBF0FFE858}" srcOrd="1" destOrd="0" presId="urn:microsoft.com/office/officeart/2005/8/layout/process5"/>
    <dgm:cxn modelId="{2EBDCFE2-6D9E-45F1-9EBA-D003FF1A8BCC}" type="presOf" srcId="{C5F4AD40-2B5A-4B5E-8E8D-F08A20A0972F}" destId="{8B5B10DF-16EA-42DF-A509-07CD130E34BD}" srcOrd="0" destOrd="0" presId="urn:microsoft.com/office/officeart/2005/8/layout/process5"/>
    <dgm:cxn modelId="{7DF82434-65B8-449A-AE15-67637F89625C}" type="presOf" srcId="{3308D409-E57D-4DC2-AE32-00891594950A}" destId="{838E066C-33FF-454A-BCCB-E65FEE8812DE}" srcOrd="0" destOrd="0" presId="urn:microsoft.com/office/officeart/2005/8/layout/process5"/>
    <dgm:cxn modelId="{DFB54952-FE3B-4C82-9E64-8227B14D7F5D}" type="presOf" srcId="{51B188D1-9FE5-43C9-8615-859D12481809}" destId="{67BFA0EE-127E-4E8F-942D-4B7535C938A5}" srcOrd="1" destOrd="0" presId="urn:microsoft.com/office/officeart/2005/8/layout/process5"/>
    <dgm:cxn modelId="{C3C5F675-3D26-4066-8B3B-AD89DF92AA6C}" srcId="{9DDAC72F-EABA-4BE4-AE6F-0F7F9FB018B5}" destId="{3CED5940-4AB2-4642-8B81-105D4532584F}" srcOrd="7" destOrd="0" parTransId="{BC1ADAFC-C5C5-458F-ADFA-3E2E1AAEA0BA}" sibTransId="{2CF2B017-31A5-4930-9C11-10DEB6916369}"/>
    <dgm:cxn modelId="{7664FDF3-58E8-41EE-9413-6426F8CB1E83}" type="presOf" srcId="{BB98DB13-FD0F-4236-97C7-02D5B3116C06}" destId="{92542075-FE67-4E2F-BC6B-1953E484C800}" srcOrd="0" destOrd="0" presId="urn:microsoft.com/office/officeart/2005/8/layout/process5"/>
    <dgm:cxn modelId="{E1BD7A71-3C8F-4828-8E12-B6511FF1D828}" type="presOf" srcId="{C42B5235-5870-406B-9D84-1D9D37F4F784}" destId="{28D64251-6565-40AE-BA54-608DF351E6FC}" srcOrd="0" destOrd="0" presId="urn:microsoft.com/office/officeart/2005/8/layout/process5"/>
    <dgm:cxn modelId="{04A1ABBC-AB13-43E1-A5CF-7FD020A112DB}" type="presOf" srcId="{FB8B9AB1-200B-468B-B96B-16FEB7B4BBBB}" destId="{4229C03F-8666-46F6-B34E-D5C682728415}" srcOrd="0" destOrd="0" presId="urn:microsoft.com/office/officeart/2005/8/layout/process5"/>
    <dgm:cxn modelId="{DF4D39A7-7D88-4120-A959-2D84A137A548}" type="presOf" srcId="{9DBB97A2-C06E-405B-91F0-B006B6EF7E0C}" destId="{B85ED54B-D476-4D08-A216-8FED6539E42C}" srcOrd="0" destOrd="0" presId="urn:microsoft.com/office/officeart/2005/8/layout/process5"/>
    <dgm:cxn modelId="{8AE74590-F2EC-410A-BB57-C2CFB611AE04}" type="presOf" srcId="{978ACB03-F619-49F1-8A76-E88147EA40E9}" destId="{BAF67F1F-FB12-45CE-B7D4-B0AFC4B891AC}" srcOrd="0" destOrd="0" presId="urn:microsoft.com/office/officeart/2005/8/layout/process5"/>
    <dgm:cxn modelId="{BCE58B85-A289-4CE3-80E7-53C388CF5FBE}" srcId="{9DDAC72F-EABA-4BE4-AE6F-0F7F9FB018B5}" destId="{47BFDC30-9B02-4134-A6B4-9EE5E37DB815}" srcOrd="3" destOrd="0" parTransId="{2C6CAB9B-8A4B-4404-AB2E-D1E3D641D696}" sibTransId="{3308D409-E57D-4DC2-AE32-00891594950A}"/>
    <dgm:cxn modelId="{8DB494D3-D256-4427-92A8-981A98CC843A}" type="presOf" srcId="{51B188D1-9FE5-43C9-8615-859D12481809}" destId="{82AA770F-39E5-41D5-A12D-DFC3A6661987}" srcOrd="0" destOrd="0" presId="urn:microsoft.com/office/officeart/2005/8/layout/process5"/>
    <dgm:cxn modelId="{4212C3BC-4CD3-4DFD-809B-3542A526AE20}" type="presOf" srcId="{2CF2B017-31A5-4930-9C11-10DEB6916369}" destId="{AE79A400-9794-4D65-B985-1B698FC6A9AE}" srcOrd="1" destOrd="0" presId="urn:microsoft.com/office/officeart/2005/8/layout/process5"/>
    <dgm:cxn modelId="{1217A4F5-B606-4F08-8298-E4277B1E0C82}" type="presOf" srcId="{9DDAC72F-EABA-4BE4-AE6F-0F7F9FB018B5}" destId="{3B491E2E-572E-4DFD-9422-3777C1394FF5}" srcOrd="0" destOrd="0" presId="urn:microsoft.com/office/officeart/2005/8/layout/process5"/>
    <dgm:cxn modelId="{020A44E7-51B8-4D5F-8395-351A10839869}" type="presOf" srcId="{0E699737-6AE7-4877-BEF5-285C86D6AA50}" destId="{EA0C19B5-E2B3-4E80-8EEA-597939B99542}" srcOrd="1" destOrd="0" presId="urn:microsoft.com/office/officeart/2005/8/layout/process5"/>
    <dgm:cxn modelId="{6339A74E-3A9D-401C-B4E3-A056DC24420A}" type="presOf" srcId="{2CF2B017-31A5-4930-9C11-10DEB6916369}" destId="{7A75C2DC-1CFA-4EF2-8CAA-7C980396DC29}" srcOrd="0" destOrd="0" presId="urn:microsoft.com/office/officeart/2005/8/layout/process5"/>
    <dgm:cxn modelId="{316B1792-1DCE-47E4-88A1-0BAC87EBADDB}" type="presOf" srcId="{1993289F-B58C-4AF0-A50C-FD21B5EE105D}" destId="{5C584329-52D1-473D-8008-63B8FE385E1C}" srcOrd="0" destOrd="0" presId="urn:microsoft.com/office/officeart/2005/8/layout/process5"/>
    <dgm:cxn modelId="{5D0FDFCC-994F-417A-89AD-1FB6C05BD86A}" type="presOf" srcId="{3828D38B-9765-4722-BD1D-268A8A791DEB}" destId="{D09E304C-CAB3-4F39-9123-7E70B76E0887}" srcOrd="0" destOrd="0" presId="urn:microsoft.com/office/officeart/2005/8/layout/process5"/>
    <dgm:cxn modelId="{E94930DE-7FCE-4891-B7E8-E95E016E2B1F}" srcId="{9DDAC72F-EABA-4BE4-AE6F-0F7F9FB018B5}" destId="{978ACB03-F619-49F1-8A76-E88147EA40E9}" srcOrd="4" destOrd="0" parTransId="{D13678D5-23A4-461E-B7F5-61EE71E4E7B2}" sibTransId="{FB8B9AB1-200B-468B-B96B-16FEB7B4BBBB}"/>
    <dgm:cxn modelId="{763C04A2-6C85-4D5B-AC63-C391A7A707C8}" type="presOf" srcId="{9E2642F0-BE10-4176-A444-D6AC192BBC31}" destId="{07540C0F-6079-483E-AA6B-02C13D1F026F}" srcOrd="0" destOrd="0" presId="urn:microsoft.com/office/officeart/2005/8/layout/process5"/>
    <dgm:cxn modelId="{F26EEE0D-337E-422E-99C2-FF050B252DD2}" srcId="{9DDAC72F-EABA-4BE4-AE6F-0F7F9FB018B5}" destId="{9E2642F0-BE10-4176-A444-D6AC192BBC31}" srcOrd="1" destOrd="0" parTransId="{F67748A7-320F-4A14-96C5-81545B34E2E0}" sibTransId="{0E699737-6AE7-4877-BEF5-285C86D6AA50}"/>
    <dgm:cxn modelId="{C8C69153-73A3-43F8-9F31-DC2AED368F3B}" type="presOf" srcId="{3308D409-E57D-4DC2-AE32-00891594950A}" destId="{7163C057-2920-4F1F-9393-F45078EBC6AA}" srcOrd="1" destOrd="0" presId="urn:microsoft.com/office/officeart/2005/8/layout/process5"/>
    <dgm:cxn modelId="{0811C0A1-3174-4B19-9562-9433CB6F6915}" type="presOf" srcId="{3CED5940-4AB2-4642-8B81-105D4532584F}" destId="{C21A30AF-71CE-495B-9A49-43F5788967D8}" srcOrd="0" destOrd="0" presId="urn:microsoft.com/office/officeart/2005/8/layout/process5"/>
    <dgm:cxn modelId="{D98E7CF7-0A57-41DC-88A1-6765C35AB26C}" srcId="{9DDAC72F-EABA-4BE4-AE6F-0F7F9FB018B5}" destId="{BB98DB13-FD0F-4236-97C7-02D5B3116C06}" srcOrd="0" destOrd="0" parTransId="{440F7281-6D04-4EFE-AA2D-2FA3DF8D6292}" sibTransId="{3828D38B-9765-4722-BD1D-268A8A791DEB}"/>
    <dgm:cxn modelId="{15AA589F-443A-4FE2-8201-C005CD23D1FD}" type="presOf" srcId="{47BFDC30-9B02-4134-A6B4-9EE5E37DB815}" destId="{E2276471-3487-4793-ADA7-45913261A1A7}" srcOrd="0" destOrd="0" presId="urn:microsoft.com/office/officeart/2005/8/layout/process5"/>
    <dgm:cxn modelId="{115863A5-999B-4150-A2F2-7F3A1E8A7492}" type="presOf" srcId="{1F8B51E1-CB46-415B-8B8F-8F1E7B343B0D}" destId="{CC9E2231-BF08-4FCF-B58D-B2C17203C4B7}" srcOrd="0" destOrd="0" presId="urn:microsoft.com/office/officeart/2005/8/layout/process5"/>
    <dgm:cxn modelId="{B59AE468-5B67-422B-8A70-F9D50AA96367}" type="presOf" srcId="{C3C959A8-3701-426E-8174-AF6B678F6B84}" destId="{A70C4E80-86FB-4017-AB27-5A2C6985532F}" srcOrd="0" destOrd="0" presId="urn:microsoft.com/office/officeart/2005/8/layout/process5"/>
    <dgm:cxn modelId="{4180B60E-963A-415E-8BD1-4EE42D2FD67D}" type="presOf" srcId="{FB8B9AB1-200B-468B-B96B-16FEB7B4BBBB}" destId="{D0FB8C00-7B67-4D07-99B8-57AFD30EE705}" srcOrd="1" destOrd="0" presId="urn:microsoft.com/office/officeart/2005/8/layout/process5"/>
    <dgm:cxn modelId="{FB904B1B-0758-4A98-A7F4-3648DB3563E7}" srcId="{9DDAC72F-EABA-4BE4-AE6F-0F7F9FB018B5}" destId="{C5F4AD40-2B5A-4B5E-8E8D-F08A20A0972F}" srcOrd="5" destOrd="0" parTransId="{689BB538-3055-4F9B-A451-C913AD56A6B7}" sibTransId="{51B188D1-9FE5-43C9-8615-859D12481809}"/>
    <dgm:cxn modelId="{D20D79F6-7BF2-4865-984D-B0A85D09DDB0}" type="presParOf" srcId="{3B491E2E-572E-4DFD-9422-3777C1394FF5}" destId="{92542075-FE67-4E2F-BC6B-1953E484C800}" srcOrd="0" destOrd="0" presId="urn:microsoft.com/office/officeart/2005/8/layout/process5"/>
    <dgm:cxn modelId="{A5266B41-E318-40AC-901B-DF2BBF3D8F6B}" type="presParOf" srcId="{3B491E2E-572E-4DFD-9422-3777C1394FF5}" destId="{D09E304C-CAB3-4F39-9123-7E70B76E0887}" srcOrd="1" destOrd="0" presId="urn:microsoft.com/office/officeart/2005/8/layout/process5"/>
    <dgm:cxn modelId="{85962087-DDFB-4204-8313-29E2865B2628}" type="presParOf" srcId="{D09E304C-CAB3-4F39-9123-7E70B76E0887}" destId="{93410FCC-1274-4F29-9291-B862B6C89C81}" srcOrd="0" destOrd="0" presId="urn:microsoft.com/office/officeart/2005/8/layout/process5"/>
    <dgm:cxn modelId="{CE8E6B11-1CA2-40A6-AC64-55B065FDC3D8}" type="presParOf" srcId="{3B491E2E-572E-4DFD-9422-3777C1394FF5}" destId="{07540C0F-6079-483E-AA6B-02C13D1F026F}" srcOrd="2" destOrd="0" presId="urn:microsoft.com/office/officeart/2005/8/layout/process5"/>
    <dgm:cxn modelId="{1440B111-4BA9-466F-94B5-E5C86F7BFF9E}" type="presParOf" srcId="{3B491E2E-572E-4DFD-9422-3777C1394FF5}" destId="{146C3098-ABDC-4422-81ED-954A583CAF13}" srcOrd="3" destOrd="0" presId="urn:microsoft.com/office/officeart/2005/8/layout/process5"/>
    <dgm:cxn modelId="{80CB3EEF-AE8D-4E71-8936-5179ED3D7BDC}" type="presParOf" srcId="{146C3098-ABDC-4422-81ED-954A583CAF13}" destId="{EA0C19B5-E2B3-4E80-8EEA-597939B99542}" srcOrd="0" destOrd="0" presId="urn:microsoft.com/office/officeart/2005/8/layout/process5"/>
    <dgm:cxn modelId="{3CAF90FC-21EF-4E0E-B6E9-9F4F17C6941D}" type="presParOf" srcId="{3B491E2E-572E-4DFD-9422-3777C1394FF5}" destId="{28D64251-6565-40AE-BA54-608DF351E6FC}" srcOrd="4" destOrd="0" presId="urn:microsoft.com/office/officeart/2005/8/layout/process5"/>
    <dgm:cxn modelId="{41E5D34E-626A-495E-B76C-1AC9D5446388}" type="presParOf" srcId="{3B491E2E-572E-4DFD-9422-3777C1394FF5}" destId="{CC9E2231-BF08-4FCF-B58D-B2C17203C4B7}" srcOrd="5" destOrd="0" presId="urn:microsoft.com/office/officeart/2005/8/layout/process5"/>
    <dgm:cxn modelId="{F669258E-3D4C-4152-A607-C306F9BAA8AE}" type="presParOf" srcId="{CC9E2231-BF08-4FCF-B58D-B2C17203C4B7}" destId="{36C9C7BE-C5C3-400F-8000-F7DBF0FFE858}" srcOrd="0" destOrd="0" presId="urn:microsoft.com/office/officeart/2005/8/layout/process5"/>
    <dgm:cxn modelId="{26A76260-09A3-4E90-9C64-223932D80530}" type="presParOf" srcId="{3B491E2E-572E-4DFD-9422-3777C1394FF5}" destId="{E2276471-3487-4793-ADA7-45913261A1A7}" srcOrd="6" destOrd="0" presId="urn:microsoft.com/office/officeart/2005/8/layout/process5"/>
    <dgm:cxn modelId="{B270BB58-E2E2-4E64-852A-4BE34E61EB5A}" type="presParOf" srcId="{3B491E2E-572E-4DFD-9422-3777C1394FF5}" destId="{838E066C-33FF-454A-BCCB-E65FEE8812DE}" srcOrd="7" destOrd="0" presId="urn:microsoft.com/office/officeart/2005/8/layout/process5"/>
    <dgm:cxn modelId="{4A052C3B-9656-4700-A722-13C7A93A2B73}" type="presParOf" srcId="{838E066C-33FF-454A-BCCB-E65FEE8812DE}" destId="{7163C057-2920-4F1F-9393-F45078EBC6AA}" srcOrd="0" destOrd="0" presId="urn:microsoft.com/office/officeart/2005/8/layout/process5"/>
    <dgm:cxn modelId="{8CEF9586-C490-4E42-9B36-D78D059F9DCE}" type="presParOf" srcId="{3B491E2E-572E-4DFD-9422-3777C1394FF5}" destId="{BAF67F1F-FB12-45CE-B7D4-B0AFC4B891AC}" srcOrd="8" destOrd="0" presId="urn:microsoft.com/office/officeart/2005/8/layout/process5"/>
    <dgm:cxn modelId="{8D9A3517-0A5D-4362-BE8D-D45F78AA794F}" type="presParOf" srcId="{3B491E2E-572E-4DFD-9422-3777C1394FF5}" destId="{4229C03F-8666-46F6-B34E-D5C682728415}" srcOrd="9" destOrd="0" presId="urn:microsoft.com/office/officeart/2005/8/layout/process5"/>
    <dgm:cxn modelId="{44B1A055-7446-4D9A-96BC-4B80A7EA176B}" type="presParOf" srcId="{4229C03F-8666-46F6-B34E-D5C682728415}" destId="{D0FB8C00-7B67-4D07-99B8-57AFD30EE705}" srcOrd="0" destOrd="0" presId="urn:microsoft.com/office/officeart/2005/8/layout/process5"/>
    <dgm:cxn modelId="{4BB4733F-0EDD-47A8-B9CB-B7509AB64DCC}" type="presParOf" srcId="{3B491E2E-572E-4DFD-9422-3777C1394FF5}" destId="{8B5B10DF-16EA-42DF-A509-07CD130E34BD}" srcOrd="10" destOrd="0" presId="urn:microsoft.com/office/officeart/2005/8/layout/process5"/>
    <dgm:cxn modelId="{7678FA57-1336-4C7B-B616-DDE4785B41A7}" type="presParOf" srcId="{3B491E2E-572E-4DFD-9422-3777C1394FF5}" destId="{82AA770F-39E5-41D5-A12D-DFC3A6661987}" srcOrd="11" destOrd="0" presId="urn:microsoft.com/office/officeart/2005/8/layout/process5"/>
    <dgm:cxn modelId="{AE568241-1005-4A85-8E9E-D8AD79109ADF}" type="presParOf" srcId="{82AA770F-39E5-41D5-A12D-DFC3A6661987}" destId="{67BFA0EE-127E-4E8F-942D-4B7535C938A5}" srcOrd="0" destOrd="0" presId="urn:microsoft.com/office/officeart/2005/8/layout/process5"/>
    <dgm:cxn modelId="{D3200432-92A4-47EA-9DC8-5C8A798ECB40}" type="presParOf" srcId="{3B491E2E-572E-4DFD-9422-3777C1394FF5}" destId="{A70C4E80-86FB-4017-AB27-5A2C6985532F}" srcOrd="12" destOrd="0" presId="urn:microsoft.com/office/officeart/2005/8/layout/process5"/>
    <dgm:cxn modelId="{D7D262F7-EDB5-4B47-A462-584543A0631B}" type="presParOf" srcId="{3B491E2E-572E-4DFD-9422-3777C1394FF5}" destId="{5C584329-52D1-473D-8008-63B8FE385E1C}" srcOrd="13" destOrd="0" presId="urn:microsoft.com/office/officeart/2005/8/layout/process5"/>
    <dgm:cxn modelId="{ABB1B5AB-5D93-4DAF-AC0B-7315C6FF8DCD}" type="presParOf" srcId="{5C584329-52D1-473D-8008-63B8FE385E1C}" destId="{99F0084A-E3E7-4C62-A1A6-A23F65E59B78}" srcOrd="0" destOrd="0" presId="urn:microsoft.com/office/officeart/2005/8/layout/process5"/>
    <dgm:cxn modelId="{18FD128E-40CB-4B74-B729-F5748E42E7FC}" type="presParOf" srcId="{3B491E2E-572E-4DFD-9422-3777C1394FF5}" destId="{C21A30AF-71CE-495B-9A49-43F5788967D8}" srcOrd="14" destOrd="0" presId="urn:microsoft.com/office/officeart/2005/8/layout/process5"/>
    <dgm:cxn modelId="{B76766C1-A177-476F-980E-C341F7DEC420}" type="presParOf" srcId="{3B491E2E-572E-4DFD-9422-3777C1394FF5}" destId="{7A75C2DC-1CFA-4EF2-8CAA-7C980396DC29}" srcOrd="15" destOrd="0" presId="urn:microsoft.com/office/officeart/2005/8/layout/process5"/>
    <dgm:cxn modelId="{B8AE7784-FF04-4DCB-A283-1D7084D3EDED}" type="presParOf" srcId="{7A75C2DC-1CFA-4EF2-8CAA-7C980396DC29}" destId="{AE79A400-9794-4D65-B985-1B698FC6A9AE}" srcOrd="0" destOrd="0" presId="urn:microsoft.com/office/officeart/2005/8/layout/process5"/>
    <dgm:cxn modelId="{9F7726ED-AD10-4D85-AED5-146DBA225C07}" type="presParOf" srcId="{3B491E2E-572E-4DFD-9422-3777C1394FF5}" destId="{B85ED54B-D476-4D08-A216-8FED6539E42C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2075-FE67-4E2F-BC6B-1953E484C800}">
      <dsp:nvSpPr>
        <dsp:cNvPr id="0" name=""/>
        <dsp:cNvSpPr/>
      </dsp:nvSpPr>
      <dsp:spPr>
        <a:xfrm>
          <a:off x="5058" y="106025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Entrega  de mídia ao longo de 16 meses</a:t>
          </a:r>
          <a:endParaRPr lang="pt-BR" sz="900" b="1" kern="1200" dirty="0"/>
        </a:p>
      </dsp:txBody>
      <dsp:txXfrm>
        <a:off x="31629" y="132596"/>
        <a:ext cx="1458855" cy="854056"/>
      </dsp:txXfrm>
    </dsp:sp>
    <dsp:sp modelId="{D09E304C-CAB3-4F39-9123-7E70B76E0887}">
      <dsp:nvSpPr>
        <dsp:cNvPr id="0" name=""/>
        <dsp:cNvSpPr/>
      </dsp:nvSpPr>
      <dsp:spPr>
        <a:xfrm>
          <a:off x="1650112" y="372137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b="1" kern="1200"/>
        </a:p>
      </dsp:txBody>
      <dsp:txXfrm>
        <a:off x="1650112" y="447132"/>
        <a:ext cx="224380" cy="224985"/>
      </dsp:txXfrm>
    </dsp:sp>
    <dsp:sp modelId="{07540C0F-6079-483E-AA6B-02C13D1F026F}">
      <dsp:nvSpPr>
        <dsp:cNvPr id="0" name=""/>
        <dsp:cNvSpPr/>
      </dsp:nvSpPr>
      <dsp:spPr>
        <a:xfrm>
          <a:off x="2121855" y="106025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Entrega nos boletins, programas especiais e  transmissões, dos jogos</a:t>
          </a:r>
          <a:endParaRPr lang="pt-BR" sz="900" b="1" kern="1200" dirty="0"/>
        </a:p>
      </dsp:txBody>
      <dsp:txXfrm>
        <a:off x="2148426" y="132596"/>
        <a:ext cx="1458855" cy="854056"/>
      </dsp:txXfrm>
    </dsp:sp>
    <dsp:sp modelId="{146C3098-ABDC-4422-81ED-954A583CAF13}">
      <dsp:nvSpPr>
        <dsp:cNvPr id="0" name=""/>
        <dsp:cNvSpPr/>
      </dsp:nvSpPr>
      <dsp:spPr>
        <a:xfrm>
          <a:off x="3766909" y="372137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b="1" kern="1200"/>
        </a:p>
      </dsp:txBody>
      <dsp:txXfrm>
        <a:off x="3766909" y="447132"/>
        <a:ext cx="224380" cy="224985"/>
      </dsp:txXfrm>
    </dsp:sp>
    <dsp:sp modelId="{28D64251-6565-40AE-BA54-608DF351E6FC}">
      <dsp:nvSpPr>
        <dsp:cNvPr id="0" name=""/>
        <dsp:cNvSpPr/>
      </dsp:nvSpPr>
      <dsp:spPr>
        <a:xfrm>
          <a:off x="4238652" y="106025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Grande quantidade de mídia de apoio livre para  utilização do cliente, inclusive regionalmente</a:t>
          </a:r>
          <a:endParaRPr lang="pt-BR" sz="900" b="1" kern="1200" dirty="0"/>
        </a:p>
      </dsp:txBody>
      <dsp:txXfrm>
        <a:off x="4265223" y="132596"/>
        <a:ext cx="1458855" cy="854056"/>
      </dsp:txXfrm>
    </dsp:sp>
    <dsp:sp modelId="{CC9E2231-BF08-4FCF-B58D-B2C17203C4B7}">
      <dsp:nvSpPr>
        <dsp:cNvPr id="0" name=""/>
        <dsp:cNvSpPr/>
      </dsp:nvSpPr>
      <dsp:spPr>
        <a:xfrm rot="5400000">
          <a:off x="4834379" y="1119063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 rot="-5400000">
        <a:off x="4882159" y="1146279"/>
        <a:ext cx="224985" cy="224380"/>
      </dsp:txXfrm>
    </dsp:sp>
    <dsp:sp modelId="{E2276471-3487-4793-ADA7-45913261A1A7}">
      <dsp:nvSpPr>
        <dsp:cNvPr id="0" name=""/>
        <dsp:cNvSpPr/>
      </dsp:nvSpPr>
      <dsp:spPr>
        <a:xfrm>
          <a:off x="4238652" y="1618023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Mais de 4.300 inserções sendo 40% da entrega  em comerciais de 30” </a:t>
          </a:r>
          <a:endParaRPr lang="pt-BR" sz="900" b="1" kern="1200" dirty="0"/>
        </a:p>
      </dsp:txBody>
      <dsp:txXfrm>
        <a:off x="4265223" y="1644594"/>
        <a:ext cx="1458855" cy="854056"/>
      </dsp:txXfrm>
    </dsp:sp>
    <dsp:sp modelId="{838E066C-33FF-454A-BCCB-E65FEE8812DE}">
      <dsp:nvSpPr>
        <dsp:cNvPr id="0" name=""/>
        <dsp:cNvSpPr/>
      </dsp:nvSpPr>
      <dsp:spPr>
        <a:xfrm rot="10800000">
          <a:off x="3785053" y="1884134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b="1" kern="1200"/>
        </a:p>
      </dsp:txBody>
      <dsp:txXfrm rot="10800000">
        <a:off x="3881216" y="1959129"/>
        <a:ext cx="224380" cy="224985"/>
      </dsp:txXfrm>
    </dsp:sp>
    <dsp:sp modelId="{BAF67F1F-FB12-45CE-B7D4-B0AFC4B891AC}">
      <dsp:nvSpPr>
        <dsp:cNvPr id="0" name=""/>
        <dsp:cNvSpPr/>
      </dsp:nvSpPr>
      <dsp:spPr>
        <a:xfrm>
          <a:off x="2121855" y="1618023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Entrega estimada em 1.940 TRP no target  AS AB 18+ (ponderando a secundagem)</a:t>
          </a:r>
          <a:endParaRPr lang="pt-BR" sz="900" b="1" kern="1200" dirty="0"/>
        </a:p>
      </dsp:txBody>
      <dsp:txXfrm>
        <a:off x="2148426" y="1644594"/>
        <a:ext cx="1458855" cy="854056"/>
      </dsp:txXfrm>
    </dsp:sp>
    <dsp:sp modelId="{4229C03F-8666-46F6-B34E-D5C682728415}">
      <dsp:nvSpPr>
        <dsp:cNvPr id="0" name=""/>
        <dsp:cNvSpPr/>
      </dsp:nvSpPr>
      <dsp:spPr>
        <a:xfrm rot="10800000">
          <a:off x="1668256" y="1884134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b="1" kern="1200"/>
        </a:p>
      </dsp:txBody>
      <dsp:txXfrm rot="10800000">
        <a:off x="1764419" y="1959129"/>
        <a:ext cx="224380" cy="224985"/>
      </dsp:txXfrm>
    </dsp:sp>
    <dsp:sp modelId="{8B5B10DF-16EA-42DF-A509-07CD130E34BD}">
      <dsp:nvSpPr>
        <dsp:cNvPr id="0" name=""/>
        <dsp:cNvSpPr/>
      </dsp:nvSpPr>
      <dsp:spPr>
        <a:xfrm>
          <a:off x="5058" y="1618023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Valor tabela TV que ultrapassa R$ 280 milhões</a:t>
          </a:r>
          <a:endParaRPr lang="pt-BR" sz="900" b="1" kern="1200" dirty="0"/>
        </a:p>
      </dsp:txBody>
      <dsp:txXfrm>
        <a:off x="31629" y="1644594"/>
        <a:ext cx="1458855" cy="854056"/>
      </dsp:txXfrm>
    </dsp:sp>
    <dsp:sp modelId="{82AA770F-39E5-41D5-A12D-DFC3A6661987}">
      <dsp:nvSpPr>
        <dsp:cNvPr id="0" name=""/>
        <dsp:cNvSpPr/>
      </dsp:nvSpPr>
      <dsp:spPr>
        <a:xfrm rot="5400000">
          <a:off x="600785" y="2631061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b="1" kern="1200"/>
        </a:p>
      </dsp:txBody>
      <dsp:txXfrm rot="-5400000">
        <a:off x="648565" y="2658277"/>
        <a:ext cx="224985" cy="224380"/>
      </dsp:txXfrm>
    </dsp:sp>
    <dsp:sp modelId="{A70C4E80-86FB-4017-AB27-5A2C6985532F}">
      <dsp:nvSpPr>
        <dsp:cNvPr id="0" name=""/>
        <dsp:cNvSpPr/>
      </dsp:nvSpPr>
      <dsp:spPr>
        <a:xfrm>
          <a:off x="5058" y="3130020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Produto nobre com rentabilidade abaixo da média do mercado. </a:t>
          </a:r>
          <a:endParaRPr lang="pt-BR" sz="900" b="1" kern="1200" dirty="0"/>
        </a:p>
      </dsp:txBody>
      <dsp:txXfrm>
        <a:off x="31629" y="3156591"/>
        <a:ext cx="1458855" cy="854056"/>
      </dsp:txXfrm>
    </dsp:sp>
    <dsp:sp modelId="{5C584329-52D1-473D-8008-63B8FE385E1C}">
      <dsp:nvSpPr>
        <dsp:cNvPr id="0" name=""/>
        <dsp:cNvSpPr/>
      </dsp:nvSpPr>
      <dsp:spPr>
        <a:xfrm>
          <a:off x="1650112" y="3396132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b="1" kern="1200"/>
        </a:p>
      </dsp:txBody>
      <dsp:txXfrm>
        <a:off x="1650112" y="3471127"/>
        <a:ext cx="224380" cy="224985"/>
      </dsp:txXfrm>
    </dsp:sp>
    <dsp:sp modelId="{C21A30AF-71CE-495B-9A49-43F5788967D8}">
      <dsp:nvSpPr>
        <dsp:cNvPr id="0" name=""/>
        <dsp:cNvSpPr/>
      </dsp:nvSpPr>
      <dsp:spPr>
        <a:xfrm>
          <a:off x="2121855" y="3130020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O CPP do projeto no target AS AB 18+ é R$ 15.062 abaixo da média praticada pela Hyundai e por todos os seus concorrentes atualmente.</a:t>
          </a:r>
          <a:endParaRPr lang="pt-BR" sz="900" b="1" kern="1200" dirty="0"/>
        </a:p>
      </dsp:txBody>
      <dsp:txXfrm>
        <a:off x="2148426" y="3156591"/>
        <a:ext cx="1458855" cy="854056"/>
      </dsp:txXfrm>
    </dsp:sp>
    <dsp:sp modelId="{7A75C2DC-1CFA-4EF2-8CAA-7C980396DC29}">
      <dsp:nvSpPr>
        <dsp:cNvPr id="0" name=""/>
        <dsp:cNvSpPr/>
      </dsp:nvSpPr>
      <dsp:spPr>
        <a:xfrm>
          <a:off x="3766909" y="3396132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b="1" kern="1200"/>
        </a:p>
      </dsp:txBody>
      <dsp:txXfrm>
        <a:off x="3766909" y="3471127"/>
        <a:ext cx="224380" cy="224985"/>
      </dsp:txXfrm>
    </dsp:sp>
    <dsp:sp modelId="{B85ED54B-D476-4D08-A216-8FED6539E42C}">
      <dsp:nvSpPr>
        <dsp:cNvPr id="0" name=""/>
        <dsp:cNvSpPr/>
      </dsp:nvSpPr>
      <dsp:spPr>
        <a:xfrm>
          <a:off x="4238652" y="3130020"/>
          <a:ext cx="1511997" cy="9071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Valor negociado do projeto de R$ 40,0 milhões brutos.                </a:t>
          </a:r>
        </a:p>
      </dsp:txBody>
      <dsp:txXfrm>
        <a:off x="4265223" y="3156591"/>
        <a:ext cx="1458855" cy="85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399408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8" y="168179"/>
            <a:ext cx="770921" cy="6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1.emf"/><Relationship Id="rId2" Type="http://schemas.openxmlformats.org/officeDocument/2006/relationships/tags" Target="../tags/tag5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3.xml"/><Relationship Id="rId19" Type="http://schemas.openxmlformats.org/officeDocument/2006/relationships/image" Target="../media/image6.emf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image" Target="../media/image7.emf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oleObject" Target="../embeddings/oleObject7.bin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tags" Target="../tags/tag45.xml"/><Relationship Id="rId1" Type="http://schemas.openxmlformats.org/officeDocument/2006/relationships/vmlDrawing" Target="../drawings/vmlDrawing5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image" Target="../media/image1.emf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oleObject" Target="../embeddings/oleObject6.bin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24.xml"/><Relationship Id="rId3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oleObject" Target="../embeddings/oleObject8.bin"/><Relationship Id="rId3" Type="http://schemas.openxmlformats.org/officeDocument/2006/relationships/tags" Target="../tags/tag52.xml"/><Relationship Id="rId21" Type="http://schemas.openxmlformats.org/officeDocument/2006/relationships/image" Target="../media/image8.emf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1.emf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1" Type="http://schemas.openxmlformats.org/officeDocument/2006/relationships/tags" Target="../tags/tag85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image" Target="../media/image10.emf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oleObject" Target="../embeddings/oleObject10.bin"/><Relationship Id="rId30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12577" y="4658475"/>
            <a:ext cx="5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Informações de Mercado e Mídia</a:t>
            </a:r>
          </a:p>
          <a:p>
            <a:pPr algn="ctr"/>
            <a:r>
              <a:rPr lang="pt-BR" sz="24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Projeto Olimpíadas 2015 / 2016</a:t>
            </a:r>
            <a:endParaRPr lang="pt-BR" sz="24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São Paulo, 12 de março de 2015</a:t>
            </a:r>
            <a:endParaRPr lang="pt-BR" sz="11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28" y="2433030"/>
            <a:ext cx="2419476" cy="20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39590" y="1358457"/>
            <a:ext cx="1028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prstClr val="black"/>
                </a:solidFill>
                <a:latin typeface="Eras Medium ITC" panose="020B0602030504020804" pitchFamily="34" charset="0"/>
                <a:ea typeface="MS PGothic" pitchFamily="34" charset="-128"/>
              </a:defRPr>
            </a:lvl1pPr>
          </a:lstStyle>
          <a:p>
            <a:r>
              <a:rPr lang="pt-BR" sz="1800" dirty="0"/>
              <a:t>Os principais players da categoria investiram em 2014 cerca de R$1,49 bilhões, sendo a Volkswagen líder em investimento com cerca de 20% de share </a:t>
            </a:r>
            <a:r>
              <a:rPr lang="pt-BR" sz="1800" dirty="0" err="1"/>
              <a:t>of</a:t>
            </a:r>
            <a:r>
              <a:rPr lang="pt-BR" sz="1800" dirty="0"/>
              <a:t> spending, seguido pela Fiat e Renault com aproximadamente 18% cada.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418114" y="536371"/>
            <a:ext cx="474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SOS e SOV: Principais Players da Categoria em TV Aberta</a:t>
            </a:r>
            <a:endParaRPr lang="pt-BR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816063219"/>
              </p:ext>
            </p:extLst>
          </p:nvPr>
        </p:nvGraphicFramePr>
        <p:xfrm>
          <a:off x="443670" y="2841673"/>
          <a:ext cx="4536293" cy="32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951800" y="6762188"/>
            <a:ext cx="4291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dirty="0"/>
              <a:t>Fonte: Ibope Monitor </a:t>
            </a:r>
            <a:r>
              <a:rPr lang="pt-BR" dirty="0" smtClean="0"/>
              <a:t>- </a:t>
            </a:r>
            <a:r>
              <a:rPr lang="pt-BR" dirty="0"/>
              <a:t>investimento </a:t>
            </a:r>
            <a:r>
              <a:rPr lang="pt-BR" dirty="0" smtClean="0"/>
              <a:t>bruto 2014 </a:t>
            </a:r>
            <a:r>
              <a:rPr lang="pt-BR" dirty="0"/>
              <a:t>com descontos </a:t>
            </a:r>
            <a:r>
              <a:rPr lang="pt-BR" dirty="0" smtClean="0"/>
              <a:t>estimados:</a:t>
            </a:r>
          </a:p>
          <a:p>
            <a:r>
              <a:rPr lang="pt-BR" dirty="0"/>
              <a:t>Descontos considerados: Band 85%, Globo </a:t>
            </a:r>
            <a:r>
              <a:rPr lang="pt-BR" dirty="0" smtClean="0"/>
              <a:t>15%, </a:t>
            </a:r>
            <a:r>
              <a:rPr lang="pt-BR" dirty="0"/>
              <a:t>Record </a:t>
            </a:r>
            <a:r>
              <a:rPr lang="pt-BR" dirty="0" smtClean="0"/>
              <a:t>e Sbt 75%, Rede </a:t>
            </a:r>
            <a:r>
              <a:rPr lang="pt-BR" dirty="0"/>
              <a:t>TV</a:t>
            </a:r>
            <a:r>
              <a:rPr lang="pt-BR" dirty="0" smtClean="0"/>
              <a:t>!, CNT e Gazeta 90%.</a:t>
            </a:r>
            <a:endParaRPr lang="pt-BR" dirty="0"/>
          </a:p>
          <a:p>
            <a:r>
              <a:rPr lang="pt-BR" dirty="0" smtClean="0"/>
              <a:t>TRP em AS AB 18+ - ponderado mercado NET e em secundagem conforme critérios de conversão.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45693" y="2447043"/>
            <a:ext cx="452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SOS (principais anunciantes): R$1,49 bilhões </a:t>
            </a:r>
            <a:endParaRPr lang="pt-BR" sz="1400" u="sng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2536690929"/>
              </p:ext>
            </p:extLst>
          </p:nvPr>
        </p:nvGraphicFramePr>
        <p:xfrm>
          <a:off x="5883911" y="2841673"/>
          <a:ext cx="4536293" cy="32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tângulo 12"/>
          <p:cNvSpPr/>
          <p:nvPr/>
        </p:nvSpPr>
        <p:spPr>
          <a:xfrm>
            <a:off x="5606146" y="2447043"/>
            <a:ext cx="5023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SOV (principais anunciantes): 58.257 TRP’s (AS AB 18+)</a:t>
            </a:r>
            <a:endParaRPr lang="pt-BR" sz="1400" u="sng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3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39067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10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439886" y="520963"/>
            <a:ext cx="475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Principais Players</a:t>
            </a:r>
          </a:p>
          <a:p>
            <a:r>
              <a:rPr lang="pt-BR" dirty="0" smtClean="0"/>
              <a:t>Rentabilidade TV Aberta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222340" y="1424000"/>
            <a:ext cx="1028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prstClr val="black"/>
                </a:solidFill>
                <a:latin typeface="Eras Medium ITC" panose="020B0602030504020804" pitchFamily="34" charset="0"/>
                <a:ea typeface="MS PGothic" pitchFamily="34" charset="-128"/>
              </a:defRPr>
            </a:lvl1pPr>
          </a:lstStyle>
          <a:p>
            <a:r>
              <a:rPr lang="pt-BR" sz="1800" dirty="0"/>
              <a:t>Com exceção da Fiat e Renault, os demais players analisados apresentam CPP </a:t>
            </a:r>
            <a:r>
              <a:rPr lang="pt-BR" sz="1800" dirty="0" smtClean="0"/>
              <a:t>R$ superior </a:t>
            </a:r>
            <a:r>
              <a:rPr lang="pt-BR" sz="1800" dirty="0"/>
              <a:t>à média </a:t>
            </a:r>
            <a:r>
              <a:rPr lang="pt-BR" sz="1800" dirty="0" smtClean="0"/>
              <a:t>da “categoria”.</a:t>
            </a:r>
            <a:endParaRPr lang="pt-BR" sz="1800" dirty="0"/>
          </a:p>
          <a:p>
            <a:r>
              <a:rPr lang="pt-BR" sz="1800" dirty="0"/>
              <a:t>A média de CPP </a:t>
            </a:r>
            <a:r>
              <a:rPr lang="pt-BR" sz="1800" dirty="0" smtClean="0"/>
              <a:t>R$ considerando </a:t>
            </a:r>
            <a:r>
              <a:rPr lang="pt-BR" sz="1800" dirty="0"/>
              <a:t>apenas os principais anunciantes da categoria é de R$ 25.632.</a:t>
            </a:r>
          </a:p>
        </p:txBody>
      </p:sp>
      <p:graphicFrame>
        <p:nvGraphicFramePr>
          <p:cNvPr id="2" name="Objeto 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95840908"/>
              </p:ext>
            </p:extLst>
          </p:nvPr>
        </p:nvGraphicFramePr>
        <p:xfrm>
          <a:off x="495301" y="2286000"/>
          <a:ext cx="9620153" cy="376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Gráfico" r:id="rId18" imgW="9620153" imgH="3762334" progId="MSGraph.Chart.8">
                  <p:embed followColorScheme="full"/>
                </p:oleObj>
              </mc:Choice>
              <mc:Fallback>
                <p:oleObj name="Gráfico" r:id="rId18" imgW="9620153" imgH="376233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5301" y="2286000"/>
                        <a:ext cx="9620153" cy="3762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reto 9"/>
          <p:cNvCxnSpPr/>
          <p:nvPr>
            <p:custDataLst>
              <p:tags r:id="rId5"/>
            </p:custDataLst>
          </p:nvPr>
        </p:nvCxnSpPr>
        <p:spPr bwMode="gray">
          <a:xfrm>
            <a:off x="619125" y="2905125"/>
            <a:ext cx="9382125" cy="0"/>
          </a:xfrm>
          <a:prstGeom prst="line">
            <a:avLst/>
          </a:prstGeom>
          <a:ln w="28575">
            <a:solidFill>
              <a:srgbClr val="C30C3E"/>
            </a:solidFill>
            <a:prstDash val="solid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spaço Reservado para Texto 14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498725" y="6080125"/>
            <a:ext cx="26035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8EFEB7D-4645-45D2-9679-A6E13D73DF33}" type="datetime'''''''''''''''''''V''''''''''W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VW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7" name="Espaço Reservado para Texto 11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54100" y="6080125"/>
            <a:ext cx="47307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0BEDD3-34E9-4D81-9375-BC8196B1C3CD}" type="datetime'''M''''''''''''''É''''''''''''''''''''''D''''''I''''''A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MÉDIA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00" name="Espaço Reservado para Texto 19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999538" y="6080125"/>
            <a:ext cx="6619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BF35FC3-226D-4BEE-9A08-B85B0581D640}" type="datetime'''''''''''R''''E''''''''N''''''''''''AU''''''''LT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RENAULT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98" name="Espaço Reservado para Texto 17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453188" y="6080125"/>
            <a:ext cx="40163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033A50E-C614-4FC8-B8F4-58E1E6C3B1CB}" type="datetime'''''''F''''''''''''OR''''''''D''''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FORD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99" name="Espaço Reservado para Texto 18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832725" y="6080125"/>
            <a:ext cx="3190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5A5141-C413-4837-93BF-DE3FB50D8A7D}" type="datetime'''''F''''''''''''''''''''''I''''''''''A''''''''T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FIAT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1" name="Espaço Reservado para Texto 15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633788" y="6080125"/>
            <a:ext cx="66833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E12FBA-3C7E-4A89-84C9-B4DC3684C252}" type="datetime'''H''''''''''YU''N''''''''D''A''''''''''''''''''I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HYUNDAI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92" name="Espaço Reservado para Texto 16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189538" y="6080125"/>
            <a:ext cx="2428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B8B1A7-8AB9-4207-949B-0E56FD5F9859}" type="datetime'''G''''''M''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GM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" name="Retângulo 3"/>
          <p:cNvSpPr/>
          <p:nvPr>
            <p:custDataLst>
              <p:tags r:id="rId13"/>
            </p:custDataLst>
          </p:nvPr>
        </p:nvSpPr>
        <p:spPr bwMode="auto">
          <a:xfrm>
            <a:off x="8394700" y="2416175"/>
            <a:ext cx="214313" cy="160338"/>
          </a:xfrm>
          <a:prstGeom prst="rect">
            <a:avLst/>
          </a:prstGeom>
          <a:solidFill>
            <a:srgbClr val="4C6C9C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spaço Reservado para Texto 20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659813" y="2411413"/>
            <a:ext cx="13017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36ED109-16D5-4BB4-9390-479CC655D704}" type="datetime'''C''''''P''''P'''''''''' ''R''$ ''''- A''S A''''''B 18+'">
              <a:rPr lang="en-US" sz="1200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CPP R$ - AS AB 18+</a:t>
            </a:fld>
            <a:endParaRPr lang="pt-BR" sz="12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951800" y="6762188"/>
            <a:ext cx="4291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dirty="0"/>
              <a:t>Fonte: Ibope Monitor </a:t>
            </a:r>
            <a:r>
              <a:rPr lang="pt-BR" dirty="0" smtClean="0"/>
              <a:t>- </a:t>
            </a:r>
            <a:r>
              <a:rPr lang="pt-BR" dirty="0"/>
              <a:t>investimento </a:t>
            </a:r>
            <a:r>
              <a:rPr lang="pt-BR" dirty="0" smtClean="0"/>
              <a:t>bruto 2014 </a:t>
            </a:r>
            <a:r>
              <a:rPr lang="pt-BR" dirty="0"/>
              <a:t>com descontos </a:t>
            </a:r>
            <a:r>
              <a:rPr lang="pt-BR" dirty="0" smtClean="0"/>
              <a:t>estimados:</a:t>
            </a:r>
          </a:p>
          <a:p>
            <a:r>
              <a:rPr lang="pt-BR" dirty="0"/>
              <a:t>Descontos considerados: Band 85%, Globo </a:t>
            </a:r>
            <a:r>
              <a:rPr lang="pt-BR" dirty="0" smtClean="0"/>
              <a:t>15%, </a:t>
            </a:r>
            <a:r>
              <a:rPr lang="pt-BR" dirty="0"/>
              <a:t>Record </a:t>
            </a:r>
            <a:r>
              <a:rPr lang="pt-BR" dirty="0" smtClean="0"/>
              <a:t>e Sbt 75%, Rede </a:t>
            </a:r>
            <a:r>
              <a:rPr lang="pt-BR" dirty="0"/>
              <a:t>TV</a:t>
            </a:r>
            <a:r>
              <a:rPr lang="pt-BR" dirty="0" smtClean="0"/>
              <a:t>!, CNT e Gazeta 90%.</a:t>
            </a:r>
            <a:endParaRPr lang="pt-BR" dirty="0"/>
          </a:p>
          <a:p>
            <a:r>
              <a:rPr lang="pt-BR" dirty="0" smtClean="0"/>
              <a:t>TRP em AS AB 18+ - ponderado mercado NET e em secundagem conforme critérios de conversão.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94499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Slide do think-cell" r:id="rId36" imgW="270" imgH="270" progId="TCLayout.ActiveDocument.1">
                  <p:embed/>
                </p:oleObj>
              </mc:Choice>
              <mc:Fallback>
                <p:oleObj name="Slide do think-cell" r:id="rId3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2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71060" y="520963"/>
            <a:ext cx="573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Share de Investimento em TV Aberta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253658" y="1104302"/>
            <a:ext cx="1028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>
                <a:latin typeface="Eras Medium ITC" panose="020B0602030504020804" pitchFamily="34" charset="0"/>
              </a:rPr>
              <a:t>A Band TV é a segunda emissora em investimento, apresentando participação média de 9% do budget de TV Aberta dos principais players, principalmente em função dos grandes patrocínios: </a:t>
            </a:r>
            <a:r>
              <a:rPr lang="pt-BR" sz="1800" dirty="0">
                <a:latin typeface="Eras Medium ITC" panose="020B0602030504020804" pitchFamily="34" charset="0"/>
              </a:rPr>
              <a:t>(Volkswagen: </a:t>
            </a:r>
            <a:r>
              <a:rPr lang="pt-BR" sz="1800" dirty="0" smtClean="0">
                <a:latin typeface="Eras Medium ITC" panose="020B0602030504020804" pitchFamily="34" charset="0"/>
              </a:rPr>
              <a:t>Copa </a:t>
            </a:r>
            <a:r>
              <a:rPr lang="pt-BR" sz="1800" dirty="0">
                <a:latin typeface="Eras Medium ITC" panose="020B0602030504020804" pitchFamily="34" charset="0"/>
              </a:rPr>
              <a:t>do </a:t>
            </a:r>
            <a:r>
              <a:rPr lang="pt-BR" sz="1800" dirty="0" smtClean="0">
                <a:latin typeface="Eras Medium ITC" panose="020B0602030504020804" pitchFamily="34" charset="0"/>
              </a:rPr>
              <a:t>Mundo, GM</a:t>
            </a:r>
            <a:r>
              <a:rPr lang="pt-BR" sz="1800" dirty="0">
                <a:latin typeface="Eras Medium ITC" panose="020B0602030504020804" pitchFamily="34" charset="0"/>
              </a:rPr>
              <a:t>: </a:t>
            </a:r>
            <a:r>
              <a:rPr lang="pt-BR" sz="1800" dirty="0" smtClean="0">
                <a:latin typeface="Eras Medium ITC" panose="020B0602030504020804" pitchFamily="34" charset="0"/>
              </a:rPr>
              <a:t>Futebol e Ford: CQC).</a:t>
            </a:r>
            <a:endParaRPr lang="pt-BR" sz="1800" dirty="0">
              <a:latin typeface="Eras Medium ITC" panose="020B0602030504020804" pitchFamily="34" charset="0"/>
            </a:endParaRPr>
          </a:p>
        </p:txBody>
      </p:sp>
      <p:graphicFrame>
        <p:nvGraphicFramePr>
          <p:cNvPr id="34" name="Objeto 33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3212295"/>
              </p:ext>
            </p:extLst>
          </p:nvPr>
        </p:nvGraphicFramePr>
        <p:xfrm>
          <a:off x="990599" y="1943100"/>
          <a:ext cx="8791704" cy="45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Gráfico" r:id="rId38" imgW="8791704" imgH="4572135" progId="MSGraph.Chart.8">
                  <p:embed followColorScheme="full"/>
                </p:oleObj>
              </mc:Choice>
              <mc:Fallback>
                <p:oleObj name="Gráfico" r:id="rId38" imgW="8791704" imgH="457213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990599" y="1943100"/>
                        <a:ext cx="8791704" cy="457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Conector reto 22"/>
          <p:cNvCxnSpPr/>
          <p:nvPr>
            <p:custDataLst>
              <p:tags r:id="rId5"/>
            </p:custDataLst>
          </p:nvPr>
        </p:nvCxnSpPr>
        <p:spPr bwMode="auto">
          <a:xfrm flipV="1">
            <a:off x="9534525" y="2479675"/>
            <a:ext cx="0" cy="5715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Espaço Reservado para Texto 27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498013" y="5376863"/>
            <a:ext cx="254000" cy="182563"/>
          </a:xfrm>
          <a:prstGeom prst="rect">
            <a:avLst/>
          </a:prstGeom>
          <a:solidFill>
            <a:srgbClr val="C30C3E"/>
          </a:solidFill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476CC8C-8090-4AED-999A-CD191DBA7787}" type="datetime'''''''''''''''''''''''1''%'''''''''''''''''">
              <a:rPr lang="en-US" sz="1200" b="1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1%</a:t>
            </a:fld>
            <a:endParaRPr lang="pt-BR" sz="1200" b="1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0" name="Espaço Reservado para Texto 5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63513" y="4752975"/>
            <a:ext cx="715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10C24BD-29A5-4858-B0C5-9256073E4B2D}" type="datetime'''''H''Y''''''''U''''''''''''''''''N''''D''A''I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HYUNDAI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4" name="Espaço Reservado para Texto 69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9790112" y="4752975"/>
            <a:ext cx="6492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B29F3780-1853-4EF6-8F1C-30786B6F6F33}" type="datetime'''''''''''2''1''''''5'''''''''''''',''''''''6'''''">
              <a:rPr lang="en-US" sz="1200" smtClean="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215,6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5" name="Espaço Reservado para Texto 25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019175" y="4752975"/>
            <a:ext cx="268288" cy="182563"/>
          </a:xfrm>
          <a:prstGeom prst="rect">
            <a:avLst/>
          </a:prstGeom>
          <a:solidFill>
            <a:srgbClr val="046212"/>
          </a:solidFill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E008B7F-24D0-4A2B-BBA8-1C43F18340CF}" type="datetime'''''''''''''''''''''1''''''''''%'''''''''''''''''''''''''">
              <a:rPr lang="en-US" sz="1200">
                <a:solidFill>
                  <a:schemeClr val="bg1"/>
                </a:solidFill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1%</a:t>
            </a:fld>
            <a:endParaRPr lang="pt-BR" sz="1200" dirty="0">
              <a:solidFill>
                <a:schemeClr val="bg1"/>
              </a:solidFill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6" name="Espaço Reservado para Texto 26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9407525" y="4752975"/>
            <a:ext cx="254000" cy="182563"/>
          </a:xfrm>
          <a:prstGeom prst="rect">
            <a:avLst/>
          </a:prstGeom>
          <a:solidFill>
            <a:schemeClr val="tx2"/>
          </a:solidFill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19C771-B07B-447A-8D07-7DD4B9FBECB1}" type="datetime'''''''''''''1''''''''''''''''''''%'''''''''''''''''''''''''">
              <a:rPr lang="en-US" sz="1200" b="1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1%</a:t>
            </a:fld>
            <a:endParaRPr lang="pt-BR" sz="1200" b="1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1" name="Espaço Reservado para Texto 4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28650" y="4129088"/>
            <a:ext cx="250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9F8CE92-5050-4C90-87AE-310D2775F640}" type="datetime'''''''''''''''''''G''''''''''''''''''''''''''''''''M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GM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3" name="Espaço Reservado para Texto 68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9790112" y="4129088"/>
            <a:ext cx="6492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98FF1A42-F28D-4DA4-BD6D-A2B27A08AC2A}" type="datetime'''''''''2''''5''''''''''7,''''''7'''''''''">
              <a:rPr lang="en-US" sz="1200" smtClean="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257,7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4" name="Espaço Reservado para Texto 17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54025" y="5376863"/>
            <a:ext cx="4254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724A671-5A43-4D50-B387-2639840635A5}" type="datetime'''''F''''''''''O''''''''''R''''''''''D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FORD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5" name="Espaço Reservado para Texto 70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9790112" y="5376863"/>
            <a:ext cx="6492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90B4624F-852D-42D9-A8C0-16757505AA44}" type="datetime'''1''''''''''''7''''''''4'''''''''',0'''''''''''''">
              <a:rPr lang="en-US" sz="1200" smtClean="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174,0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6" name="Espaço Reservado para Texto 71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9790112" y="6000750"/>
            <a:ext cx="7826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F8A34084-C5E1-4950-B7BE-FC31F0C8D313}" type="datetime'''''1''.4''9''''''''''''''''3'''',''0'''''''">
              <a:rPr lang="en-US" sz="1200" smtClean="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1.493,0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8" name="Espaço Reservado para Texto 28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77825" y="6000750"/>
            <a:ext cx="5016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EA21D1C-B6C1-41CF-AD24-D58CA8E30620}" type="datetime'''''''''''''''''''MÉD''''''''''''''''''I''''A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MÉDIA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8" name="Espaço Reservado para Texto 73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9517063" y="4129088"/>
            <a:ext cx="254000" cy="182563"/>
          </a:xfrm>
          <a:prstGeom prst="rect">
            <a:avLst/>
          </a:prstGeom>
          <a:solidFill>
            <a:srgbClr val="56201F"/>
          </a:solidFill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A5E560-40F5-456D-A741-03A3DAB2CCD5}" type="datetime'''''''1''''''''''''''''%'''''''''''''''''''''''''''''">
              <a:rPr lang="en-US" sz="120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1%</a:t>
            </a:fld>
            <a:endParaRPr lang="pt-BR" sz="1200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2" name="Espaço Reservado para Texto 3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69863" y="3505200"/>
            <a:ext cx="709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8936261-537F-4C4B-B897-14EF1B857816}" type="datetime'R''''''E''''''''''''''''''''''''''''N''''A''U''L''''''''T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RENAULT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2" name="Espaço Reservado para Texto 67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9790112" y="3505200"/>
            <a:ext cx="6492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913FE329-891D-4CD5-B174-AE23B0522698}" type="datetime'''''''''''''2''''''''''7''0'''''''''''''''''''''''',''''''5'''">
              <a:rPr lang="en-US" sz="1200" smtClean="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270,5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5" name="Espaço Reservado para Texto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46100" y="2881313"/>
            <a:ext cx="333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5BD6FB0-BBA9-4192-95DE-7E9F6F3E6572}" type="datetime'''''''''''''F''''I''''''A''''''''''''T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FIAT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1" name="Espaço Reservado para Texto 66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790112" y="2881313"/>
            <a:ext cx="6492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687733D9-19B1-4C15-B4C3-C860A6FD63A7}" type="datetime'''2''''''''7''''''3'''',''''''''''4'''''">
              <a:rPr lang="en-US" sz="1200" smtClean="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273,4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7" name="Espaço Reservado para Texto 1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11188" y="2257425"/>
            <a:ext cx="2682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DAB3027-AB1E-4EC1-97D1-2B4B20B82863}" type="datetime'''''''''''''''''''V''''''''''''''''''''''''''''W''''''''''''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VW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0" name="Espaço Reservado para Texto 65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790112" y="2257425"/>
            <a:ext cx="6492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31E448C1-CBCA-4A29-B48A-3C5624D548BB}" type="datetime'3''''''''''''''''''''0''''''''''1'',''''''''''''9'">
              <a:rPr lang="en-US" sz="1200" smtClean="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301,9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5" name="Espaço Reservado para Texto 18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9488488" y="2257425"/>
            <a:ext cx="254000" cy="182563"/>
          </a:xfrm>
          <a:prstGeom prst="rect">
            <a:avLst/>
          </a:prstGeom>
          <a:solidFill>
            <a:srgbClr val="C30C3E"/>
          </a:solidFill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27B4425-393B-4CA8-B0D8-5801D6152615}" type="datetime'''''''''''''''''''''''''''''''''''1''''%'''''''''">
              <a:rPr lang="en-US" sz="1200" b="1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1%</a:t>
            </a:fld>
            <a:endParaRPr lang="pt-BR" sz="1200" b="1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9" name="Retângulo 48"/>
          <p:cNvSpPr/>
          <p:nvPr>
            <p:custDataLst>
              <p:tags r:id="rId25"/>
            </p:custDataLst>
          </p:nvPr>
        </p:nvSpPr>
        <p:spPr bwMode="auto">
          <a:xfrm>
            <a:off x="6670675" y="6470650"/>
            <a:ext cx="214313" cy="160338"/>
          </a:xfrm>
          <a:prstGeom prst="rect">
            <a:avLst/>
          </a:prstGeom>
          <a:solidFill>
            <a:srgbClr val="56201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>
            <p:custDataLst>
              <p:tags r:id="rId26"/>
            </p:custDataLst>
          </p:nvPr>
        </p:nvSpPr>
        <p:spPr bwMode="auto">
          <a:xfrm>
            <a:off x="5105400" y="6470650"/>
            <a:ext cx="214313" cy="1603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>
            <p:custDataLst>
              <p:tags r:id="rId27"/>
            </p:custDataLst>
          </p:nvPr>
        </p:nvSpPr>
        <p:spPr bwMode="auto">
          <a:xfrm>
            <a:off x="6059488" y="6470650"/>
            <a:ext cx="214313" cy="160338"/>
          </a:xfrm>
          <a:prstGeom prst="rect">
            <a:avLst/>
          </a:prstGeom>
          <a:solidFill>
            <a:srgbClr val="C30C3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>
            <p:custDataLst>
              <p:tags r:id="rId28"/>
            </p:custDataLst>
          </p:nvPr>
        </p:nvSpPr>
        <p:spPr bwMode="auto">
          <a:xfrm>
            <a:off x="4213225" y="6470650"/>
            <a:ext cx="214313" cy="160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>
            <p:custDataLst>
              <p:tags r:id="rId29"/>
            </p:custDataLst>
          </p:nvPr>
        </p:nvSpPr>
        <p:spPr bwMode="auto">
          <a:xfrm>
            <a:off x="3201988" y="6470650"/>
            <a:ext cx="214313" cy="160338"/>
          </a:xfrm>
          <a:prstGeom prst="rect">
            <a:avLst/>
          </a:prstGeom>
          <a:solidFill>
            <a:srgbClr val="04621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spaço Reservado para Texto 28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6935788" y="6465888"/>
            <a:ext cx="630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BC195DB-EC84-4778-ACD4-C1C922885BD2}" type="datetime'''''''''''R''''''E''''''''D''E'''' ''''''T''''V''!'''''''">
              <a:rPr lang="en-US" sz="1200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REDE TV!</a:t>
            </a:fld>
            <a:endParaRPr lang="pt-BR" sz="12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60" name="Espaço Reservado para Texto 29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3467100" y="6465888"/>
            <a:ext cx="6445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64908F9-A552-4FC5-8540-1C340CD73FE1}" type="datetime'''''''B''''''''''AN''''''''''''''''D'''''''''''''''''''' TV'">
              <a:rPr lang="en-US" sz="1200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BAND TV</a:t>
            </a:fld>
            <a:endParaRPr lang="pt-BR" sz="12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61" name="Espaço Reservado para Texto 26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324600" y="6465888"/>
            <a:ext cx="2444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7211363-46AE-422B-9A08-1C1F668BE715}" type="datetime'''''''''''''''''''''''''''''S''''''''''''B''T'''''">
              <a:rPr lang="en-US" sz="1200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SBT</a:t>
            </a:fld>
            <a:endParaRPr lang="pt-BR" sz="12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62" name="Espaço Reservado para Texto 31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5370513" y="6465888"/>
            <a:ext cx="587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B772B7A-3634-4A05-8E6E-1D951A2B99CE}" type="datetime'R''''''''''EC''O''''''''''''''''''''''R''''D'''''''''''">
              <a:rPr lang="en-US" sz="1200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RECORD</a:t>
            </a:fld>
            <a:endParaRPr lang="pt-BR" sz="12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8" name="Espaço Reservado para Texto 25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4478338" y="6465888"/>
            <a:ext cx="5254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EB7B2BF-0B83-4F9D-BB82-BC524F1526BF}" type="datetime'''G''''''''L''''''''''''''OBO'''''''''''''''''''''''''''">
              <a:rPr lang="en-US" sz="1200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GLOBO</a:t>
            </a:fld>
            <a:endParaRPr lang="pt-BR" sz="12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9559354" y="1940544"/>
            <a:ext cx="1129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latin typeface="Eras Medium ITC" panose="020B0602030504020804" pitchFamily="34" charset="0"/>
              </a:rPr>
              <a:t>R$ </a:t>
            </a:r>
            <a:r>
              <a:rPr lang="pt-BR" sz="1200" b="1" dirty="0">
                <a:latin typeface="Eras Medium ITC" panose="020B0602030504020804" pitchFamily="34" charset="0"/>
              </a:rPr>
              <a:t>M</a:t>
            </a:r>
            <a:r>
              <a:rPr lang="pt-BR" sz="1200" b="1" dirty="0" smtClean="0">
                <a:latin typeface="Eras Medium ITC" panose="020B0602030504020804" pitchFamily="34" charset="0"/>
              </a:rPr>
              <a:t>ilhões</a:t>
            </a:r>
            <a:endParaRPr lang="pt-BR" sz="1200" b="1" dirty="0">
              <a:latin typeface="Eras Medium ITC" panose="020B06020305040208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951800" y="6762188"/>
            <a:ext cx="4291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dirty="0"/>
              <a:t>Fonte: Ibope Monitor </a:t>
            </a:r>
            <a:r>
              <a:rPr lang="pt-BR" dirty="0" smtClean="0"/>
              <a:t>- </a:t>
            </a:r>
            <a:r>
              <a:rPr lang="pt-BR" dirty="0"/>
              <a:t>investimento </a:t>
            </a:r>
            <a:r>
              <a:rPr lang="pt-BR" dirty="0" smtClean="0"/>
              <a:t>bruto 2014 </a:t>
            </a:r>
            <a:r>
              <a:rPr lang="pt-BR" dirty="0"/>
              <a:t>com descontos </a:t>
            </a:r>
            <a:r>
              <a:rPr lang="pt-BR" dirty="0" smtClean="0"/>
              <a:t>estimados:</a:t>
            </a:r>
          </a:p>
          <a:p>
            <a:r>
              <a:rPr lang="pt-BR" dirty="0"/>
              <a:t>Descontos considerados: Band 85%, Globo </a:t>
            </a:r>
            <a:r>
              <a:rPr lang="pt-BR" dirty="0" smtClean="0"/>
              <a:t>15%, </a:t>
            </a:r>
            <a:r>
              <a:rPr lang="pt-BR" dirty="0"/>
              <a:t>Record </a:t>
            </a:r>
            <a:r>
              <a:rPr lang="pt-BR" dirty="0" smtClean="0"/>
              <a:t>e Sbt 75%, Rede </a:t>
            </a:r>
            <a:r>
              <a:rPr lang="pt-BR" dirty="0"/>
              <a:t>TV</a:t>
            </a:r>
            <a:r>
              <a:rPr lang="pt-BR" dirty="0" smtClean="0"/>
              <a:t>!, CNT e Gazeta 90%.</a:t>
            </a:r>
            <a:endParaRPr lang="pt-BR" dirty="0"/>
          </a:p>
          <a:p>
            <a:r>
              <a:rPr lang="pt-BR" dirty="0" smtClean="0"/>
              <a:t>TRP em AS AB 18+ - ponderado mercado NET e em secundagem conforme critérios de conversão.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0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9863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Slide do think-cell" r:id="rId18" imgW="270" imgH="270" progId="TCLayout.ActiveDocument.1">
                  <p:embed/>
                </p:oleObj>
              </mc:Choice>
              <mc:Fallback>
                <p:oleObj name="Slide do think-cell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937783" y="520963"/>
            <a:ext cx="521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Hyundai: Rentabilidade TV Aberta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211454" y="1189641"/>
            <a:ext cx="1028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prstClr val="black"/>
                </a:solidFill>
                <a:latin typeface="Eras Medium ITC" panose="020B0602030504020804" pitchFamily="34" charset="0"/>
                <a:ea typeface="MS PGothic" pitchFamily="34" charset="-128"/>
              </a:defRPr>
            </a:lvl1pPr>
          </a:lstStyle>
          <a:p>
            <a:r>
              <a:rPr lang="pt-BR" sz="1800" dirty="0" smtClean="0"/>
              <a:t>O CPP R$ médio da Hyundai é praticamente o mesmo obtido na TV Globo, em função da concentração dos investimentos na emissora.</a:t>
            </a:r>
          </a:p>
          <a:p>
            <a:r>
              <a:rPr lang="pt-BR" sz="1800" dirty="0" smtClean="0"/>
              <a:t> A Band TV é a emissora mais rentável na programação da Hyundai, apresentando um CPP R$ aproximadamente 15% menor em relação a TV Globo.</a:t>
            </a:r>
            <a:endParaRPr lang="pt-BR" sz="1800" dirty="0"/>
          </a:p>
        </p:txBody>
      </p:sp>
      <p:graphicFrame>
        <p:nvGraphicFramePr>
          <p:cNvPr id="2" name="Objeto 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31234712"/>
              </p:ext>
            </p:extLst>
          </p:nvPr>
        </p:nvGraphicFramePr>
        <p:xfrm>
          <a:off x="876300" y="2590801"/>
          <a:ext cx="8963117" cy="3790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Gráfico" r:id="rId20" imgW="8963117" imgH="3790947" progId="MSGraph.Chart.8">
                  <p:embed followColorScheme="full"/>
                </p:oleObj>
              </mc:Choice>
              <mc:Fallback>
                <p:oleObj name="Gráfico" r:id="rId20" imgW="8963117" imgH="379094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76300" y="2590801"/>
                        <a:ext cx="8963117" cy="3790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reto 9"/>
          <p:cNvCxnSpPr/>
          <p:nvPr>
            <p:custDataLst>
              <p:tags r:id="rId5"/>
            </p:custDataLst>
          </p:nvPr>
        </p:nvCxnSpPr>
        <p:spPr bwMode="gray">
          <a:xfrm>
            <a:off x="990600" y="3200400"/>
            <a:ext cx="5078413" cy="0"/>
          </a:xfrm>
          <a:prstGeom prst="line">
            <a:avLst/>
          </a:prstGeom>
          <a:ln w="28575">
            <a:solidFill>
              <a:srgbClr val="C30C3E"/>
            </a:solidFill>
            <a:prstDash val="solid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>
            <p:custDataLst>
              <p:tags r:id="rId6"/>
            </p:custDataLst>
          </p:nvPr>
        </p:nvCxnSpPr>
        <p:spPr bwMode="gray">
          <a:xfrm>
            <a:off x="6856413" y="3200400"/>
            <a:ext cx="2887663" cy="0"/>
          </a:xfrm>
          <a:prstGeom prst="line">
            <a:avLst/>
          </a:prstGeom>
          <a:ln w="28575">
            <a:solidFill>
              <a:srgbClr val="C30C3E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>
            <p:custDataLst>
              <p:tags r:id="rId7"/>
            </p:custDataLst>
          </p:nvPr>
        </p:nvCxnSpPr>
        <p:spPr bwMode="auto">
          <a:xfrm flipH="1">
            <a:off x="2085975" y="2649538"/>
            <a:ext cx="219075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>
            <p:custDataLst>
              <p:tags r:id="rId8"/>
            </p:custDataLst>
          </p:nvPr>
        </p:nvCxnSpPr>
        <p:spPr bwMode="auto">
          <a:xfrm flipV="1">
            <a:off x="4276725" y="2649538"/>
            <a:ext cx="0" cy="762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>
            <p:custDataLst>
              <p:tags r:id="rId9"/>
            </p:custDataLst>
          </p:nvPr>
        </p:nvCxnSpPr>
        <p:spPr bwMode="auto">
          <a:xfrm>
            <a:off x="2085975" y="2649538"/>
            <a:ext cx="0" cy="5619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spaço Reservado para Texto 17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520113" y="6413500"/>
            <a:ext cx="25717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61D4FD-707F-4D06-9370-DBE92EB6698E}" type="datetime'''''''''''''''''''''''''''''S''''B''''''T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SBT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28" name="Espaço Reservado para Texto 77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905125" y="2513013"/>
            <a:ext cx="552450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ED9BD4A-1546-4DB8-88FA-EF94D41102B5}" type="datetime'''''''''''''''''''''''-''''''1''''''5''%''''''''''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-15%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92" name="Espaço Reservado para Texto 16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169025" y="6413500"/>
            <a:ext cx="58737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CC797CB-DB71-426C-A31A-5CBBF657F21F}" type="datetime'''''''''RE''''C''''''''O''''''''R''''''''''''D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RECORD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1" name="Espaço Reservado para Texto 15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017963" y="6413500"/>
            <a:ext cx="5175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25EE7E-6721-416B-A2A2-B6E5D0A578E5}" type="datetime'G''''''L''''''''''''O''''''''''''''''B''''''''''''''''''O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GLOBO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0" name="Espaço Reservado para Texto 14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766888" y="6413500"/>
            <a:ext cx="6397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3E3F35A-D53B-4747-933A-DA05DA64E69D}" type="datetime'''''''''''''B''''''''''''A''''''N''''''''D ''''''TV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BAND TV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" name="Retângulo 3"/>
          <p:cNvSpPr/>
          <p:nvPr>
            <p:custDataLst>
              <p:tags r:id="rId15"/>
            </p:custDataLst>
          </p:nvPr>
        </p:nvSpPr>
        <p:spPr bwMode="auto">
          <a:xfrm>
            <a:off x="8116888" y="2444750"/>
            <a:ext cx="214313" cy="160338"/>
          </a:xfrm>
          <a:prstGeom prst="rect">
            <a:avLst/>
          </a:prstGeom>
          <a:solidFill>
            <a:srgbClr val="4C6C9C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spaço Reservado para Texto 20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8382000" y="2439988"/>
            <a:ext cx="13017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36ED109-16D5-4BB4-9390-479CC655D704}" type="datetime'''C''''''P''''P'''''''''' ''R''$ ''''- A''S A''''''B 18+'">
              <a:rPr lang="en-US" sz="1200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CPP R$ - AS AB 18+</a:t>
            </a:fld>
            <a:endParaRPr lang="pt-BR" sz="12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951800" y="6762188"/>
            <a:ext cx="4291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dirty="0"/>
              <a:t>Fonte: Ibope Monitor </a:t>
            </a:r>
            <a:r>
              <a:rPr lang="pt-BR" dirty="0" smtClean="0"/>
              <a:t>- </a:t>
            </a:r>
            <a:r>
              <a:rPr lang="pt-BR" dirty="0"/>
              <a:t>investimento </a:t>
            </a:r>
            <a:r>
              <a:rPr lang="pt-BR" dirty="0" smtClean="0"/>
              <a:t>bruto 2014 </a:t>
            </a:r>
            <a:r>
              <a:rPr lang="pt-BR" dirty="0"/>
              <a:t>com descontos </a:t>
            </a:r>
            <a:r>
              <a:rPr lang="pt-BR" dirty="0" smtClean="0"/>
              <a:t>estimados:</a:t>
            </a:r>
          </a:p>
          <a:p>
            <a:r>
              <a:rPr lang="pt-BR" dirty="0"/>
              <a:t>Descontos considerados: Band 85%, Globo </a:t>
            </a:r>
            <a:r>
              <a:rPr lang="pt-BR" dirty="0" smtClean="0"/>
              <a:t>15%, </a:t>
            </a:r>
            <a:r>
              <a:rPr lang="pt-BR" dirty="0"/>
              <a:t>Record </a:t>
            </a:r>
            <a:r>
              <a:rPr lang="pt-BR" dirty="0" smtClean="0"/>
              <a:t>e Sbt 75%.</a:t>
            </a:r>
            <a:endParaRPr lang="pt-BR" dirty="0"/>
          </a:p>
          <a:p>
            <a:r>
              <a:rPr lang="pt-BR" dirty="0" smtClean="0"/>
              <a:t>TRP em AS AB 18+ - ponderado mercado NET e em secundagem conforme critérios de conversão.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8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34482" y="2627263"/>
            <a:ext cx="8891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sz="3600" dirty="0" smtClean="0"/>
              <a:t>Aumentando a performance de mídia na TV Aberta da HYUNDAI com a compra do projeto Olimpíadas 2015/2016 da TV Band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887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97791" y="553756"/>
            <a:ext cx="558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Principais vantagens do Projeto Olimpíadas 2015/2016 da TV Band</a:t>
            </a:r>
            <a:endParaRPr lang="pt-BR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286276736"/>
              </p:ext>
            </p:extLst>
          </p:nvPr>
        </p:nvGraphicFramePr>
        <p:xfrm>
          <a:off x="4520331" y="2105415"/>
          <a:ext cx="5755709" cy="4143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8" y="2929181"/>
            <a:ext cx="4311505" cy="25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to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19280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Slide do think-cell" r:id="rId27" imgW="270" imgH="270" progId="TCLayout.ActiveDocument.1">
                  <p:embed/>
                </p:oleObj>
              </mc:Choice>
              <mc:Fallback>
                <p:oleObj name="Slide do think-cell" r:id="rId2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97791" y="553756"/>
            <a:ext cx="558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Rentabilidade do Projeto Olimpíadas 2015/2016 da TV Band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53126"/>
              </p:ext>
            </p:extLst>
          </p:nvPr>
        </p:nvGraphicFramePr>
        <p:xfrm>
          <a:off x="527575" y="1702771"/>
          <a:ext cx="9704926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418"/>
                <a:gridCol w="1386418"/>
                <a:gridCol w="1386418"/>
                <a:gridCol w="1386418"/>
                <a:gridCol w="1386418"/>
                <a:gridCol w="1386418"/>
                <a:gridCol w="13864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Projeto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Entrega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Tabela Bruto R$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Desconto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Negociado</a:t>
                      </a:r>
                      <a:r>
                        <a:rPr lang="pt-BR" sz="1400" b="0" baseline="0" dirty="0" smtClean="0">
                          <a:latin typeface="+mn-lt"/>
                        </a:rPr>
                        <a:t> Bruto R$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Estimativa TRP AS AB 18+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CPP Negociado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Olimpíadas 2016</a:t>
                      </a:r>
                    </a:p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(16 meses de entrega)*</a:t>
                      </a:r>
                      <a:endParaRPr lang="pt-BR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Mídia Regular</a:t>
                      </a:r>
                      <a:endParaRPr lang="pt-BR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280.962.251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89,6%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29.307.930</a:t>
                      </a:r>
                      <a:endParaRPr lang="pt-BR" sz="1400" b="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1.946</a:t>
                      </a:r>
                      <a:endParaRPr lang="pt-BR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15.062</a:t>
                      </a:r>
                      <a:endParaRPr lang="pt-BR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  <a:r>
                        <a:rPr lang="pt-BR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Projeto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280.962.251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89,6%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29.307.930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1.946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15.062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943600" y="6830757"/>
            <a:ext cx="448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latin typeface="Trebuchet MS" panose="020B0603020202020204" pitchFamily="34" charset="0"/>
              </a:rPr>
              <a:t>(*) Valor do projeto apresentado nesse slide corresponde apenas a parte da Band TV para cálculo de CPP.</a:t>
            </a:r>
          </a:p>
          <a:p>
            <a:r>
              <a:rPr lang="pt-BR" sz="700" dirty="0" smtClean="0">
                <a:latin typeface="Trebuchet MS" panose="020B0603020202020204" pitchFamily="34" charset="0"/>
              </a:rPr>
              <a:t>Estimativa de TRP base mercado PNT, com ponderação por duração base tabela de preços.</a:t>
            </a:r>
            <a:endParaRPr lang="pt-BR" sz="700" dirty="0">
              <a:latin typeface="Trebuchet MS" panose="020B0603020202020204" pitchFamily="34" charset="0"/>
            </a:endParaRPr>
          </a:p>
        </p:txBody>
      </p:sp>
      <p:graphicFrame>
        <p:nvGraphicFramePr>
          <p:cNvPr id="9" name="Objeto 8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86234257"/>
              </p:ext>
            </p:extLst>
          </p:nvPr>
        </p:nvGraphicFramePr>
        <p:xfrm>
          <a:off x="190500" y="3848100"/>
          <a:ext cx="5962724" cy="23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Gráfico" r:id="rId29" imgW="5962724" imgH="2371636" progId="MSGraph.Chart.8">
                  <p:embed followColorScheme="full"/>
                </p:oleObj>
              </mc:Choice>
              <mc:Fallback>
                <p:oleObj name="Gráfico" r:id="rId29" imgW="5962724" imgH="237163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0500" y="3848100"/>
                        <a:ext cx="5962724" cy="2371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Conector reto 21"/>
          <p:cNvCxnSpPr/>
          <p:nvPr>
            <p:custDataLst>
              <p:tags r:id="rId5"/>
            </p:custDataLst>
          </p:nvPr>
        </p:nvCxnSpPr>
        <p:spPr bwMode="auto">
          <a:xfrm flipV="1">
            <a:off x="2105025" y="3817938"/>
            <a:ext cx="0" cy="1635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>
            <p:custDataLst>
              <p:tags r:id="rId6"/>
            </p:custDataLst>
          </p:nvPr>
        </p:nvCxnSpPr>
        <p:spPr bwMode="gray">
          <a:xfrm>
            <a:off x="314326" y="4314825"/>
            <a:ext cx="2209800" cy="0"/>
          </a:xfrm>
          <a:prstGeom prst="line">
            <a:avLst/>
          </a:prstGeom>
          <a:ln w="28575">
            <a:solidFill>
              <a:srgbClr val="C30C3E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>
            <p:custDataLst>
              <p:tags r:id="rId7"/>
            </p:custDataLst>
          </p:nvPr>
        </p:nvCxnSpPr>
        <p:spPr bwMode="auto">
          <a:xfrm flipH="1">
            <a:off x="666750" y="3817938"/>
            <a:ext cx="14382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>
            <p:custDataLst>
              <p:tags r:id="rId8"/>
            </p:custDataLst>
          </p:nvPr>
        </p:nvCxnSpPr>
        <p:spPr bwMode="auto">
          <a:xfrm>
            <a:off x="666750" y="3817938"/>
            <a:ext cx="0" cy="103981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>
            <p:custDataLst>
              <p:tags r:id="rId9"/>
            </p:custDataLst>
          </p:nvPr>
        </p:nvCxnSpPr>
        <p:spPr bwMode="gray">
          <a:xfrm>
            <a:off x="3124200" y="4314825"/>
            <a:ext cx="1552575" cy="0"/>
          </a:xfrm>
          <a:prstGeom prst="line">
            <a:avLst/>
          </a:prstGeom>
          <a:ln w="28575">
            <a:solidFill>
              <a:srgbClr val="C30C3E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>
            <p:custDataLst>
              <p:tags r:id="rId10"/>
            </p:custDataLst>
          </p:nvPr>
        </p:nvCxnSpPr>
        <p:spPr bwMode="gray">
          <a:xfrm>
            <a:off x="5995988" y="4314825"/>
            <a:ext cx="61913" cy="0"/>
          </a:xfrm>
          <a:prstGeom prst="line">
            <a:avLst/>
          </a:prstGeom>
          <a:ln w="28575">
            <a:solidFill>
              <a:srgbClr val="C30C3E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>
            <p:custDataLst>
              <p:tags r:id="rId11"/>
            </p:custDataLst>
          </p:nvPr>
        </p:nvCxnSpPr>
        <p:spPr bwMode="auto">
          <a:xfrm>
            <a:off x="2824163" y="3817938"/>
            <a:ext cx="0" cy="36353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/>
          <p:cNvCxnSpPr/>
          <p:nvPr>
            <p:custDataLst>
              <p:tags r:id="rId12"/>
            </p:custDataLst>
          </p:nvPr>
        </p:nvCxnSpPr>
        <p:spPr bwMode="gray">
          <a:xfrm>
            <a:off x="5276850" y="4314825"/>
            <a:ext cx="119063" cy="0"/>
          </a:xfrm>
          <a:prstGeom prst="line">
            <a:avLst/>
          </a:prstGeom>
          <a:ln w="28575">
            <a:solidFill>
              <a:srgbClr val="C30C3E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>
            <p:custDataLst>
              <p:tags r:id="rId13"/>
            </p:custDataLst>
          </p:nvPr>
        </p:nvCxnSpPr>
        <p:spPr bwMode="auto">
          <a:xfrm>
            <a:off x="2105025" y="3817938"/>
            <a:ext cx="71913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846263" y="6229350"/>
            <a:ext cx="517525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0ED57A-F078-4023-A34D-5D67A238B6BA}" type="datetime'H''''''''''Y''''''''''''''''''UND''''''''''A''I 2''0''1''4'''">
              <a:rPr lang="en-US" sz="9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HYUNDAI 2014</a:t>
            </a:fld>
            <a:endParaRPr lang="pt-BR" sz="9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1" name="Espaço Reservado para Texto 14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285875" y="6229350"/>
            <a:ext cx="2000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092C650-A50D-44EC-9C5B-BA3E92C76E38}" type="datetime'''''''''''''''''''''''V''''W'">
              <a:rPr lang="en-US" sz="9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VW</a:t>
            </a:fld>
            <a:endParaRPr lang="pt-BR" sz="9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5" name="Espaço Reservado para Texto 18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856163" y="6229350"/>
            <a:ext cx="24130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49D9928-7598-43EF-8204-7F450CEC9E9E}" type="datetime'''''''''''''''F''''''''''''''''''''''IA''''''''T'''''''''''''">
              <a:rPr lang="en-US" sz="9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FIAT</a:t>
            </a:fld>
            <a:endParaRPr lang="pt-BR" sz="9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4" name="Espaço Reservado para Texto 17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100513" y="6229350"/>
            <a:ext cx="3143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B3E427-7603-45C8-BFF1-77203B8AB84B}" type="datetime'F''''O''R''''''''''''''''''D'">
              <a:rPr lang="en-US" sz="9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FORD</a:t>
            </a:fld>
            <a:endParaRPr lang="pt-BR" sz="9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7" name="Espaço Reservado para Texto 16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46463" y="6229350"/>
            <a:ext cx="19526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48CF42-C9D4-4659-9E32-6BE4AB4E38B9}" type="datetime'''''''''''''''''''''''''''''G''M'''''">
              <a:rPr lang="en-US" sz="9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GM</a:t>
            </a:fld>
            <a:endParaRPr lang="pt-BR" sz="9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9" name="Espaço Reservado para Texto 4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266950" y="3721100"/>
            <a:ext cx="395288" cy="1936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40864CB-48ED-469D-B581-2BD0484F8C7A}" type="datetime'-1''''''''''''''''''''''''''''''0''''''%''''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-10%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2" name="Espaço Reservado para Texto 11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30200" y="6229350"/>
            <a:ext cx="6731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16F5D2-C8CC-452F-90E7-654A38DDCFC0}" type="datetime'PROJ''E''TO O''''LI''M''''''''P''Í''ADAS'' BAN''D T''''V'''">
              <a:rPr lang="en-US" sz="9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PROJETO OLIMPÍADAS BAND TV</a:t>
            </a:fld>
            <a:endParaRPr lang="pt-BR" sz="9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8" name="Espaço Reservado para Texto 1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487613" y="6229350"/>
            <a:ext cx="6731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44BFC5-2B4F-47A1-9828-C5DB57D6D69A}" type="datetime'HYUN''D''AI PROJE''T''O O''''L''IMP''IÁDAS ''BAND ''TV'''">
              <a:rPr lang="en-US" sz="9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HYUNDAI PROJETO OLIMPIÁDAS BAND TV</a:t>
            </a:fld>
            <a:endParaRPr lang="pt-BR" sz="9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6" name="Espaço Reservado para Texto 7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189038" y="3721100"/>
            <a:ext cx="395288" cy="1936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71CEB5DE-3498-4A1B-A3E5-615B84E9E8FC}" type="datetime'''''''-''''''''''''''''''''''''''''4''5''''%''''''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-45%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3" name="Espaço Reservado para Texto 19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443538" y="6229350"/>
            <a:ext cx="50641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58ED55-CD6F-45EC-A575-1D487280DE37}" type="datetime'''''REN''''''''''''''A''''U''''''L''''''''''''''''''T'''">
              <a:rPr lang="en-US" sz="9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RENAULT</a:t>
            </a:fld>
            <a:endParaRPr lang="pt-BR" sz="9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8" name="Retângulo 17"/>
          <p:cNvSpPr/>
          <p:nvPr>
            <p:custDataLst>
              <p:tags r:id="rId24"/>
            </p:custDataLst>
          </p:nvPr>
        </p:nvSpPr>
        <p:spPr bwMode="auto">
          <a:xfrm>
            <a:off x="4575175" y="3743325"/>
            <a:ext cx="179388" cy="133350"/>
          </a:xfrm>
          <a:prstGeom prst="rect">
            <a:avLst/>
          </a:prstGeom>
          <a:solidFill>
            <a:srgbClr val="4C6C9C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20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805363" y="3740150"/>
            <a:ext cx="10874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DDE644A-B4EF-43A9-AF1B-C3259E17C362}" type="datetime'C''''P''''P'''' ''R$ ''-'' ''''''''''''''''AS'' AB 18''''''+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CPP R$ - AS AB 18+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389914" y="4324272"/>
            <a:ext cx="3842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"/>
            </a:pPr>
            <a:r>
              <a:rPr lang="pt-BR" sz="1400" dirty="0"/>
              <a:t>O Projeto Olimpíadas 2015/2016 </a:t>
            </a:r>
            <a:r>
              <a:rPr lang="pt-BR" sz="1400" dirty="0" smtClean="0"/>
              <a:t>é 45</a:t>
            </a:r>
            <a:r>
              <a:rPr lang="pt-BR" sz="1400" dirty="0" smtClean="0"/>
              <a:t>% menor em relação </a:t>
            </a:r>
            <a:r>
              <a:rPr lang="pt-BR" sz="1400" dirty="0"/>
              <a:t>ao CPP atualmente praticado pela </a:t>
            </a:r>
            <a:r>
              <a:rPr lang="pt-BR" sz="1400" dirty="0" smtClean="0"/>
              <a:t>HYUNDAI.</a:t>
            </a:r>
            <a:endParaRPr lang="pt-BR" sz="1400" dirty="0"/>
          </a:p>
          <a:p>
            <a:pPr algn="l"/>
            <a:endParaRPr lang="pt-BR" sz="1400" dirty="0" smtClean="0"/>
          </a:p>
          <a:p>
            <a:pPr marL="285750" indent="-285750" algn="l">
              <a:buFont typeface="Wingdings" panose="05000000000000000000" pitchFamily="2" charset="2"/>
              <a:buChar char=""/>
            </a:pPr>
            <a:r>
              <a:rPr lang="pt-BR" sz="1400" dirty="0" smtClean="0"/>
              <a:t>Com </a:t>
            </a:r>
            <a:r>
              <a:rPr lang="pt-BR" sz="1400" dirty="0" smtClean="0"/>
              <a:t>a compra do </a:t>
            </a:r>
            <a:r>
              <a:rPr lang="pt-BR" sz="1400" dirty="0" smtClean="0"/>
              <a:t>projeto Olimpíadas da Band TV </a:t>
            </a:r>
            <a:r>
              <a:rPr lang="pt-BR" sz="1400" dirty="0" smtClean="0"/>
              <a:t>a</a:t>
            </a:r>
            <a:r>
              <a:rPr lang="pt-BR" sz="1400" dirty="0" smtClean="0"/>
              <a:t> </a:t>
            </a:r>
            <a:r>
              <a:rPr lang="pt-BR" sz="1400" dirty="0" smtClean="0"/>
              <a:t>HYUNDAI </a:t>
            </a:r>
            <a:r>
              <a:rPr lang="pt-BR" sz="1400" dirty="0" smtClean="0"/>
              <a:t>terá uma redução aproximada de 10% no CPP praticado em 2014.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951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71564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CaixaDeTexto 42"/>
          <p:cNvSpPr txBox="1"/>
          <p:nvPr/>
        </p:nvSpPr>
        <p:spPr>
          <a:xfrm>
            <a:off x="3374572" y="52109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Rentabilidade da TV Band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/>
          <a:srcRect l="723" t="2696" r="925" b="2211"/>
          <a:stretch/>
        </p:blipFill>
        <p:spPr>
          <a:xfrm>
            <a:off x="391886" y="1513112"/>
            <a:ext cx="9949543" cy="4800603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217420" y="1039410"/>
            <a:ext cx="102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prstClr val="black"/>
                </a:solidFill>
                <a:latin typeface="Eras Medium ITC" panose="020B0602030504020804" pitchFamily="34" charset="0"/>
                <a:ea typeface="MS PGothic" pitchFamily="34" charset="-128"/>
              </a:defRPr>
            </a:lvl1pPr>
          </a:lstStyle>
          <a:p>
            <a:r>
              <a:rPr lang="pt-BR" dirty="0"/>
              <a:t>Melhorando os níveis de T</a:t>
            </a:r>
            <a:r>
              <a:rPr lang="pt-BR" dirty="0" smtClean="0"/>
              <a:t>RP </a:t>
            </a:r>
            <a:r>
              <a:rPr lang="pt-BR" dirty="0"/>
              <a:t>e CPP da </a:t>
            </a:r>
            <a:r>
              <a:rPr lang="pt-BR" dirty="0" smtClean="0"/>
              <a:t>Hyundai </a:t>
            </a:r>
            <a:r>
              <a:rPr lang="pt-BR" dirty="0"/>
              <a:t>com aumento de participação da Band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5978749" y="6432899"/>
            <a:ext cx="4362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latin typeface="Eras Demi ITC" panose="020B0805030504020804" pitchFamily="34" charset="0"/>
              </a:rPr>
              <a:t>Simulação de programação para 2015 considerando mesmo volume médio de TRP e CPP em todas as emissoras, sendo que no cenário Band há a inclusão da compra do projeto Olimpíadas conforme volume e rentabilidades apresentada.</a:t>
            </a:r>
          </a:p>
          <a:p>
            <a:r>
              <a:rPr lang="pt-BR" sz="700" dirty="0">
                <a:latin typeface="Eras Demi ITC" panose="020B0805030504020804" pitchFamily="34" charset="0"/>
              </a:rPr>
              <a:t>Fonte: Ibope Monitor - investimento bruto 2014 com descontos estimados:</a:t>
            </a:r>
          </a:p>
          <a:p>
            <a:r>
              <a:rPr lang="pt-BR" sz="700" dirty="0">
                <a:latin typeface="Eras Demi ITC" panose="020B0805030504020804" pitchFamily="34" charset="0"/>
              </a:rPr>
              <a:t>Descontos considerados: Band </a:t>
            </a:r>
            <a:r>
              <a:rPr lang="pt-BR" sz="700" dirty="0" smtClean="0">
                <a:latin typeface="Eras Demi ITC" panose="020B0805030504020804" pitchFamily="34" charset="0"/>
              </a:rPr>
              <a:t>89,6%, </a:t>
            </a:r>
            <a:r>
              <a:rPr lang="pt-BR" sz="700" dirty="0">
                <a:latin typeface="Eras Demi ITC" panose="020B0805030504020804" pitchFamily="34" charset="0"/>
              </a:rPr>
              <a:t>Globo 15%, Record e Sbt 75%, Rede TV!, CNT e Gazeta 90%.</a:t>
            </a:r>
          </a:p>
          <a:p>
            <a:r>
              <a:rPr lang="pt-BR" sz="700" dirty="0">
                <a:latin typeface="Eras Demi ITC" panose="020B0805030504020804" pitchFamily="34" charset="0"/>
              </a:rPr>
              <a:t>TRP em AS AB 18+ - ponderado mercado NET e em secundagem conforme critérios de conversão.</a:t>
            </a:r>
          </a:p>
        </p:txBody>
      </p:sp>
    </p:spTree>
    <p:extLst>
      <p:ext uri="{BB962C8B-B14F-4D97-AF65-F5344CB8AC3E}">
        <p14:creationId xmlns:p14="http://schemas.microsoft.com/office/powerpoint/2010/main" val="37575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6&quot;&gt;&lt;elem m_fUsage=&quot;2.48135052519000030000E+000&quot;&gt;&lt;m_msothmcolidx val=&quot;0&quot;/&gt;&lt;m_rgb r=&quot;56&quot; g=&quot;20&quot; b=&quot;1f&quot;/&gt;&lt;m_ppcolschidx tagver0=&quot;23004&quot; tagname0=&quot;m_ppcolschidxUNRECOGNIZED&quot; val=&quot;0&quot;/&gt;&lt;m_nBrightness val=&quot;0&quot;/&gt;&lt;/elem&gt;&lt;elem m_fUsage=&quot;1.72900000000000010000E+000&quot;&gt;&lt;m_msothmcolidx val=&quot;0&quot;/&gt;&lt;m_rgb r=&quot;89&quot; g=&quot;78&quot; b=&quot;1&quot;/&gt;&lt;m_ppcolschidx tagver0=&quot;23004&quot; tagname0=&quot;m_ppcolschidxUNRECOGNIZED&quot; val=&quot;0&quot;/&gt;&lt;m_nBrightness val=&quot;0&quot;/&gt;&lt;/elem&gt;&lt;elem m_fUsage=&quot;1.46610000000000000000E+000&quot;&gt;&lt;m_msothmcolidx val=&quot;0&quot;/&gt;&lt;m_rgb r=&quot;e8&quot; g=&quot;f8&quot; b=&quot;1f&quot;/&gt;&lt;m_ppcolschidx tagver0=&quot;23004&quot; tagname0=&quot;m_ppcolschidxUNRECOGNIZED&quot; val=&quot;0&quot;/&gt;&lt;m_nBrightness val=&quot;0&quot;/&gt;&lt;/elem&gt;&lt;elem m_fUsage=&quot;7.12896746481000320000E-001&quot;&gt;&lt;m_msothmcolidx val=&quot;0&quot;/&gt;&lt;m_rgb r=&quot;0&quot; g=&quot;80&quot; b=&quot;0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8c&quot; g=&quot;b0&quot; b=&quot;7b&quot;/&gt;&lt;m_ppcolschidx tagver0=&quot;23004&quot; tagname0=&quot;m_ppcolschidxUNRECOGNIZED&quot; val=&quot;0&quot;/&gt;&lt;m_nBrightness val=&quot;0&quot;/&gt;&lt;/elem&gt;&lt;elem m_fUsage=&quot;4.78296900000000140000E-001&quot;&gt;&lt;m_msothmcolidx val=&quot;0&quot;/&gt;&lt;m_rgb r=&quot;4&quot; g=&quot;62&quot; b=&quot;12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W.pNtVO0C_NLYJgHGu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rZq.o1e0OGGfuy8nqY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IOkNsqlEmrldE0hOYaB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10Ix11bECmL.yvGCfL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jIKhaWzkerexGJ7ZgMa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WzP6vBkyWb4noUErxc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NNSrKbY0e.rhPOHL_tK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.45NpYDEytHjENBO2H6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KZIAV2Skm.j0yBaPGmP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ssDtw.jUCCJ5sQuSLOE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EamLFZuk.8qbfzOL__r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8I5G0SYEK7.rw.Yyo14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MjE9dA6kWIbFhaNyLP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7WCXhhGkmW9okVQM4Vy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a_ZttwWE2sKcWtQUG0J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21Ob21m061a5L9YgAkW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5xsWM7CEanrYvEO7Sgk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pbQZHWKEWLhtnGF8Lb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P8fI_vNEqA4w1d96Ol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FLkfsqc0WiS.DFpGu8M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QqlEwiQEuNij46bVWpq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tUDVA61kySd4rvVKqbY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EmbiE19EWwRdqIap668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rTJ_4S8kCuurVDMke6_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duPW6YJEWrPhN_Uo2t3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_9qeooMEGPP_hlp0q0e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8fHlh5G0uboqBRtK.3w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gGqDIqgE.EJN50nTOqM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7LJ7KVPkaqzu7Q4kUM2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PJA6nNfUynigj48heN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PAQ4gBFUKt9iiUd_8K.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3jJPmX3EaiXkhrp7Unl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I25YfJv0y9flDy.lOeb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TUE9JGGUSbnY3xLiAVm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uhB4xzvEaHS6WlfOIOj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biK.UlyUa.UON5HDsMa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mbMBFALUWh_zG.y93ux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fzVcuKC0u1Oya6Cvakw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irMkspmkivZWcxU0QdK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oSFXVmgEm8XtyncL3h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ecEPO1bEy4j_FXf4Qg9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UmwPGq5kObXSEEYgouf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NZ2iMVv0.dDXyId6LzK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NTEk2oCUKVMku_MSrWQ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hfD6ksX0yHI0hzrJunt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IOkNsqlEmrldE0hOYa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G6PUvrxEelq25re78TH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WzP6vBkyWb4noUErxc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jIKhaWzkerexGJ7ZgMa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akF68nXCki6TTBRBAI2i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NNSrKbY0e.rhPOHL_tK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.45NpYDEytHjENBO2H6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DMwLD4U0mtJYKRujGZj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1UvHLCiEGDNI0SDGXU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wsDmckN0.Fq3GGfRTf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oSFXVmgEm8XtyncL3h_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7LsTSC2U2McVfeFCKRI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ntaj_gsEimGfrxMI4Dq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YXbrl6vUG6cd5qV3gQ.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KEyFNr5EuBJ6Hac9mPv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Az.9kbxUuHipSPkgC09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IcTRVYHUWk3DEe5nIb5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8GxGM8yEuIP4RP3T7T5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_nhgjc70ix4qQ_2k49L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eW8OcSNckGSuZrVEud0L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xZS2kaaUGT6ZkG5rra7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ecEPO1bEy4j_FXf4Qg9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8JKimbHEa9VILLTGNJT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JbC8J_UEiDWXbQvjZNj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vEJ9D_gkyl8rnqMNUcd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pNzKjhT0CtuoBsrcG5P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rYjq75TUyAFYV0zmmoZ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qv4OKoq060N7az_dTtT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zzM4mBSEOwoAQ.fVJAd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abHV8ZqUS0bKXPdVErm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K2YSB4sk6WbWV4dMA4y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ivF5G_cky2E_yStymN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akF68nXCki6TTBRBAI2i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888</Words>
  <Application>Microsoft Office PowerPoint</Application>
  <PresentationFormat>Personalizar</PresentationFormat>
  <Paragraphs>124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20" baseType="lpstr">
      <vt:lpstr>MS PGothic</vt:lpstr>
      <vt:lpstr>Arial</vt:lpstr>
      <vt:lpstr>Calibri</vt:lpstr>
      <vt:lpstr>Eras Demi ITC</vt:lpstr>
      <vt:lpstr>Eras Medium ITC</vt:lpstr>
      <vt:lpstr>Trebuchet MS</vt:lpstr>
      <vt:lpstr>Wingdings</vt:lpstr>
      <vt:lpstr>Office Theme</vt:lpstr>
      <vt:lpstr>Slide do think-cell</vt:lpstr>
      <vt:lpstr>Gráfico</vt:lpstr>
      <vt:lpstr>Gráfico do Microsoft Graph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Cássio Soares</dc:creator>
  <cp:lastModifiedBy>Cassio Soares</cp:lastModifiedBy>
  <cp:revision>138</cp:revision>
  <dcterms:created xsi:type="dcterms:W3CDTF">2014-04-01T20:14:56Z</dcterms:created>
  <dcterms:modified xsi:type="dcterms:W3CDTF">2015-03-12T20:36:03Z</dcterms:modified>
</cp:coreProperties>
</file>