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78" r:id="rId4"/>
    <p:sldId id="274" r:id="rId5"/>
    <p:sldId id="287" r:id="rId6"/>
    <p:sldId id="285" r:id="rId7"/>
    <p:sldId id="284" r:id="rId8"/>
    <p:sldId id="257" r:id="rId9"/>
    <p:sldId id="286" r:id="rId10"/>
  </p:sldIdLst>
  <p:sldSz cx="10688638" cy="7562850"/>
  <p:notesSz cx="6858000" cy="9144000"/>
  <p:custDataLst>
    <p:tags r:id="rId11"/>
  </p:custData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EFF3EA"/>
    <a:srgbClr val="DEE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37" autoAdjust="0"/>
  </p:normalViewPr>
  <p:slideViewPr>
    <p:cSldViewPr snapToGrid="0" snapToObjects="1">
      <p:cViewPr varScale="1">
        <p:scale>
          <a:sx n="85" d="100"/>
          <a:sy n="85" d="100"/>
        </p:scale>
        <p:origin x="744" y="9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348487148129264"/>
          <c:y val="0.22334837472516617"/>
          <c:w val="0.72702130606870408"/>
          <c:h val="0.62601070399546277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2014 (jan-dez)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3.0966251772392851E-2"/>
                  <c:y val="1.52174795245069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5480277606137362E-2"/>
                  <c:y val="-6.531933360038623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1869187679865773E-2"/>
                  <c:y val="-7.060466931665279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1686399696183461"/>
                  <c:y val="-6.506101130866175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1470770887776202"/>
                  <c:y val="-6.564083183145277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8903598921683479E-2"/>
                  <c:y val="-7.3107834660784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428842274343026E-2"/>
                  <c:y val="-0.1312557474512631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6648599256963843E-2"/>
                  <c:y val="-9.262956524572868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6.160686585578546E-2"/>
                  <c:y val="-0.110385688986381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4967772783157976"/>
                  <c:y val="-4.40039635136772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1341548473908414"/>
                  <c:y val="-4.92651409379433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GLOBO</c:v>
                </c:pt>
                <c:pt idx="1">
                  <c:v>SBT</c:v>
                </c:pt>
                <c:pt idx="2">
                  <c:v>BAND TV</c:v>
                </c:pt>
                <c:pt idx="3">
                  <c:v>RECORD</c:v>
                </c:pt>
              </c:strCache>
            </c:strRef>
          </c:cat>
          <c:val>
            <c:numRef>
              <c:f>Plan1!$B$2:$B$5</c:f>
              <c:numCache>
                <c:formatCode>_-[$R$-416]\ * #,##0.0_-;\-[$R$-416]\ * #,##0.0_-;_-[$R$-416]\ * "-"??_-;_-@_-</c:formatCode>
                <c:ptCount val="4"/>
                <c:pt idx="0">
                  <c:v>86.619606839832173</c:v>
                </c:pt>
                <c:pt idx="1">
                  <c:v>24.680710517448375</c:v>
                </c:pt>
                <c:pt idx="2">
                  <c:v>4.6803635914081365</c:v>
                </c:pt>
                <c:pt idx="3">
                  <c:v>3.2831054933667234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997288217357625E-2"/>
          <c:y val="7.7004778968787812E-3"/>
          <c:w val="0.97831316566925741"/>
          <c:h val="0.786224369496031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Share de Investimento</c:v>
                </c:pt>
              </c:strCache>
            </c:strRef>
          </c:tx>
          <c:spPr>
            <a:solidFill>
              <a:srgbClr val="00642D"/>
            </a:solidFill>
          </c:spPr>
          <c:invertIfNegative val="0"/>
          <c:dLbls>
            <c:dLbl>
              <c:idx val="0"/>
              <c:layout>
                <c:manualLayout>
                  <c:x val="5.6310725242235881E-3"/>
                  <c:y val="1.02768379248656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4077681310560003E-3"/>
                  <c:y val="9.385920214302508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cat>
          <c:val>
            <c:numRef>
              <c:f>Plan1!$B$2:$B$5</c:f>
              <c:numCache>
                <c:formatCode>0.0%</c:formatCode>
                <c:ptCount val="4"/>
                <c:pt idx="0">
                  <c:v>3.9243795044878127E-2</c:v>
                </c:pt>
                <c:pt idx="1">
                  <c:v>0.72628590307181395</c:v>
                </c:pt>
                <c:pt idx="2">
                  <c:v>2.7528100451194616E-2</c:v>
                </c:pt>
                <c:pt idx="3">
                  <c:v>0.20694220143211334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Share de Audiência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0"/>
              <c:layout>
                <c:manualLayout>
                  <c:x val="9.854376917391253E-3"/>
                  <c:y val="6.502310648113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cat>
          <c:val>
            <c:numRef>
              <c:f>Plan1!$C$2:$C$5</c:f>
              <c:numCache>
                <c:formatCode>0.0%</c:formatCode>
                <c:ptCount val="4"/>
                <c:pt idx="0">
                  <c:v>4.5374999999999999E-2</c:v>
                </c:pt>
                <c:pt idx="1">
                  <c:v>0.35164099999999998</c:v>
                </c:pt>
                <c:pt idx="2">
                  <c:v>9.6656000000000006E-2</c:v>
                </c:pt>
                <c:pt idx="3">
                  <c:v>0.128223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324748416"/>
        <c:axId val="324748976"/>
      </c:barChart>
      <c:scatterChart>
        <c:scatterStyle val="lineMarker"/>
        <c:varyColors val="0"/>
        <c:ser>
          <c:idx val="2"/>
          <c:order val="2"/>
          <c:tx>
            <c:strRef>
              <c:f>Plan1!$D$1</c:f>
              <c:strCache>
                <c:ptCount val="1"/>
                <c:pt idx="0">
                  <c:v>Índice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1"/>
              <c:layout>
                <c:manualLayout>
                  <c:x val="-1.8405995710713153E-2"/>
                  <c:y val="-5.76694601469383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xVal>
            <c:strRef>
              <c:f>Plan1!$A$2:$A$5</c:f>
              <c:strCache>
                <c:ptCount val="4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xVal>
          <c:yVal>
            <c:numRef>
              <c:f>Plan1!$D$2:$D$5</c:f>
              <c:numCache>
                <c:formatCode>0</c:formatCode>
                <c:ptCount val="4"/>
                <c:pt idx="0">
                  <c:v>86.487702578243812</c:v>
                </c:pt>
                <c:pt idx="1">
                  <c:v>206.54187170205236</c:v>
                </c:pt>
                <c:pt idx="2">
                  <c:v>28.480487968873753</c:v>
                </c:pt>
                <c:pt idx="3">
                  <c:v>161.39241901383787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750096"/>
        <c:axId val="324749536"/>
      </c:scatterChart>
      <c:catAx>
        <c:axId val="324748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Eras Demi ITC" panose="020B0805030504020804" pitchFamily="34" charset="0"/>
              </a:defRPr>
            </a:pPr>
            <a:endParaRPr lang="pt-BR"/>
          </a:p>
        </c:txPr>
        <c:crossAx val="324748976"/>
        <c:crosses val="autoZero"/>
        <c:auto val="1"/>
        <c:lblAlgn val="ctr"/>
        <c:lblOffset val="100"/>
        <c:noMultiLvlLbl val="0"/>
      </c:catAx>
      <c:valAx>
        <c:axId val="324748976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324748416"/>
        <c:crosses val="autoZero"/>
        <c:crossBetween val="between"/>
      </c:valAx>
      <c:valAx>
        <c:axId val="324749536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324750096"/>
        <c:crosses val="max"/>
        <c:crossBetween val="midCat"/>
      </c:valAx>
      <c:valAx>
        <c:axId val="324750096"/>
        <c:scaling>
          <c:orientation val="minMax"/>
        </c:scaling>
        <c:delete val="1"/>
        <c:axPos val="b"/>
        <c:majorTickMark val="out"/>
        <c:minorTickMark val="none"/>
        <c:tickLblPos val="nextTo"/>
        <c:crossAx val="324749536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2267524274578191"/>
          <c:y val="0.91960429955767564"/>
          <c:w val="0.75327019804667261"/>
          <c:h val="7.8521905051894741E-2"/>
        </c:manualLayout>
      </c:layout>
      <c:overlay val="0"/>
      <c:txPr>
        <a:bodyPr/>
        <a:lstStyle/>
        <a:p>
          <a:pPr>
            <a:defRPr sz="1800" b="0">
              <a:latin typeface="Eras Medium ITC" panose="020B06020305040208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348487148129264"/>
          <c:y val="0.22334837472516617"/>
          <c:w val="0.72702130606870408"/>
          <c:h val="0.62601070399546277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TRP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3.0966251772392851E-2"/>
                  <c:y val="1.52174795245069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5480277606137362E-2"/>
                  <c:y val="-6.531933360038623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2.1869187679865773E-2"/>
                  <c:y val="-7.060466931665279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1686399696183461"/>
                  <c:y val="-6.506101130866175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1470770887776202"/>
                  <c:y val="-6.564083183145277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8903598921683479E-2"/>
                  <c:y val="-7.3107834660784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428842274343026E-2"/>
                  <c:y val="-0.1312557474512631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6648599256963843E-2"/>
                  <c:y val="-9.262956524572868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6.160686585578546E-2"/>
                  <c:y val="-0.110385688986381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4967772783157976"/>
                  <c:y val="-4.40039635136772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1341548473908414"/>
                  <c:y val="-4.92651409379433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GLOBO</c:v>
                </c:pt>
                <c:pt idx="1">
                  <c:v>SBT</c:v>
                </c:pt>
                <c:pt idx="2">
                  <c:v>BAND TV</c:v>
                </c:pt>
                <c:pt idx="3">
                  <c:v>RECORD</c:v>
                </c:pt>
              </c:strCache>
            </c:strRef>
          </c:cat>
          <c:val>
            <c:numRef>
              <c:f>Plan1!$B$2:$B$5</c:f>
              <c:numCache>
                <c:formatCode>#,##0</c:formatCode>
                <c:ptCount val="4"/>
                <c:pt idx="0">
                  <c:v>4333.6181000000006</c:v>
                </c:pt>
                <c:pt idx="1">
                  <c:v>2958.7313000000004</c:v>
                </c:pt>
                <c:pt idx="2">
                  <c:v>562.33659999999998</c:v>
                </c:pt>
                <c:pt idx="3">
                  <c:v>297.04480000000001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906073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Slide do think-cell" r:id="rId15" imgW="270" imgH="270" progId="TCLayout.ActiveDocument.1">
                  <p:embed/>
                </p:oleObj>
              </mc:Choice>
              <mc:Fallback>
                <p:oleObj name="Slide do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4239274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latin typeface="Eras Demi ITC" panose="020B0805030504020804" pitchFamily="34" charset="0"/>
              </a:rPr>
              <a:t>Inteligência</a:t>
            </a:r>
            <a:r>
              <a:rPr lang="en-US" sz="1400" dirty="0" smtClean="0">
                <a:latin typeface="Eras Demi ITC" panose="020B0805030504020804" pitchFamily="34" charset="0"/>
              </a:rPr>
              <a:t> de Mercado </a:t>
            </a:r>
            <a:r>
              <a:rPr lang="en-US" sz="1400" dirty="0" err="1" smtClean="0">
                <a:latin typeface="Eras Demi ITC" panose="020B0805030504020804" pitchFamily="34" charset="0"/>
              </a:rPr>
              <a:t>Grupo</a:t>
            </a:r>
            <a:r>
              <a:rPr lang="en-US" sz="1400" dirty="0" smtClean="0">
                <a:latin typeface="Eras Demi ITC" panose="020B0805030504020804" pitchFamily="34" charset="0"/>
              </a:rPr>
              <a:t> </a:t>
            </a:r>
            <a:r>
              <a:rPr lang="en-US" sz="1400" dirty="0" err="1" smtClean="0">
                <a:latin typeface="Eras Demi ITC" panose="020B0805030504020804" pitchFamily="34" charset="0"/>
              </a:rPr>
              <a:t>Bandeirantes</a:t>
            </a:r>
            <a:endParaRPr lang="en-US" sz="1400" dirty="0">
              <a:latin typeface="Eras Demi ITC" panose="020B08050305040208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64" y="208706"/>
            <a:ext cx="1579112" cy="5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oleObject" Target="../embeddings/oleObject9.bin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1.emf"/><Relationship Id="rId2" Type="http://schemas.openxmlformats.org/officeDocument/2006/relationships/tags" Target="../tags/tag14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22.xml"/><Relationship Id="rId19" Type="http://schemas.openxmlformats.org/officeDocument/2006/relationships/image" Target="../media/image11.emf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oleObject" Target="../embeddings/oleObject11.bin"/><Relationship Id="rId3" Type="http://schemas.openxmlformats.org/officeDocument/2006/relationships/tags" Target="../tags/tag28.xml"/><Relationship Id="rId21" Type="http://schemas.openxmlformats.org/officeDocument/2006/relationships/image" Target="../media/image7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1.emf"/><Relationship Id="rId2" Type="http://schemas.openxmlformats.org/officeDocument/2006/relationships/tags" Target="../tags/tag27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6.png"/><Relationship Id="rId1" Type="http://schemas.openxmlformats.org/officeDocument/2006/relationships/vmlDrawing" Target="../drawings/vmlDrawing9.v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9.png"/><Relationship Id="rId10" Type="http://schemas.openxmlformats.org/officeDocument/2006/relationships/tags" Target="../tags/tag35.xml"/><Relationship Id="rId19" Type="http://schemas.openxmlformats.org/officeDocument/2006/relationships/image" Target="../media/image12.emf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" y="3229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12577" y="4658475"/>
            <a:ext cx="52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dos Investimentos e Rentabilidade em TV Aberta</a:t>
            </a:r>
            <a:endParaRPr lang="pt-BR" sz="24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São Paulo, 26 de março de 2015</a:t>
            </a:r>
            <a:endParaRPr lang="pt-BR" sz="11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25" y="3161741"/>
            <a:ext cx="3723463" cy="11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65505" y="2904262"/>
            <a:ext cx="7557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dos Investimentos </a:t>
            </a:r>
          </a:p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em TV Aberta</a:t>
            </a:r>
          </a:p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Mondelez, base Ibope Monitor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76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03232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40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89982" y="564507"/>
            <a:ext cx="58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Análise base Ibope Monitor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635494" y="1903362"/>
            <a:ext cx="476053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>
                <a:latin typeface="Eras Demi ITC" panose="020B0805030504020804" pitchFamily="34" charset="0"/>
              </a:rPr>
              <a:t>Para compararmos a rentabilidade da Band Vs as demais emissoras, recorremos ao Ibope Monitor, onde foram aplicados os descontos conforme tabela ao lado, TRP (AS ABC 18-24 anos) ponderado para o Mercado NET, de acordo com os critérios de conversão da secundagem / audiência, considerando ainda valores brutos.</a:t>
            </a:r>
          </a:p>
          <a:p>
            <a:pPr>
              <a:lnSpc>
                <a:spcPct val="150000"/>
              </a:lnSpc>
            </a:pPr>
            <a:endParaRPr lang="pt-BR" sz="1400" dirty="0">
              <a:latin typeface="Eras Demi ITC" panose="020B08050305040208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latin typeface="Eras Demi ITC" panose="020B0805030504020804" pitchFamily="34" charset="0"/>
              </a:rPr>
              <a:t>O desconto estimado de cada emissora está baseado no perfil de compra da Mondelez: volume de investimento, número de patrocínios aliado a uma compra que contempla todos os </a:t>
            </a:r>
            <a:r>
              <a:rPr lang="pt-BR" sz="1400" dirty="0" err="1" smtClean="0">
                <a:latin typeface="Eras Demi ITC" panose="020B0805030504020804" pitchFamily="34" charset="0"/>
              </a:rPr>
              <a:t>dayparts</a:t>
            </a:r>
            <a:r>
              <a:rPr lang="pt-BR" sz="1400" dirty="0" smtClean="0">
                <a:latin typeface="Eras Demi ITC" panose="020B0805030504020804" pitchFamily="34" charset="0"/>
              </a:rPr>
              <a:t>, ou seja, sem participação excessiva no prime time</a:t>
            </a:r>
            <a:endParaRPr lang="pt-BR" sz="1400" dirty="0">
              <a:latin typeface="Eras Demi ITC" panose="020B08050305040208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7744"/>
              </p:ext>
            </p:extLst>
          </p:nvPr>
        </p:nvGraphicFramePr>
        <p:xfrm>
          <a:off x="548640" y="1992703"/>
          <a:ext cx="4304714" cy="2987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2357"/>
                <a:gridCol w="2152357"/>
              </a:tblGrid>
              <a:tr h="597452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Eras Medium ITC" panose="020B0602030504020804" pitchFamily="34" charset="0"/>
                        </a:rPr>
                        <a:t>EMISSORAS</a:t>
                      </a:r>
                      <a:endParaRPr lang="pt-BR" sz="14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Eras Medium ITC" panose="020B0602030504020804" pitchFamily="34" charset="0"/>
                        </a:rPr>
                        <a:t>DESCONTO</a:t>
                      </a:r>
                      <a:endParaRPr lang="pt-BR" sz="14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Eras Medium ITC" panose="020B0602030504020804" pitchFamily="34" charset="0"/>
                        </a:rPr>
                        <a:t>91%</a:t>
                      </a:r>
                      <a:endParaRPr lang="pt-BR" sz="180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Eras Medium ITC" panose="020B0602030504020804" pitchFamily="34" charset="0"/>
                        </a:rPr>
                        <a:t>15%</a:t>
                      </a:r>
                      <a:endParaRPr lang="pt-BR" sz="180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Eras Medium ITC" panose="020B0602030504020804" pitchFamily="34" charset="0"/>
                        </a:rPr>
                        <a:t>85%</a:t>
                      </a:r>
                      <a:endParaRPr lang="pt-BR" sz="180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Eras Medium ITC" panose="020B0602030504020804" pitchFamily="34" charset="0"/>
                        </a:rPr>
                        <a:t>85%</a:t>
                      </a:r>
                      <a:endParaRPr lang="pt-BR" sz="180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76" y="2567653"/>
            <a:ext cx="626881" cy="6268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56" y="3840610"/>
            <a:ext cx="470985" cy="4709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49" y="3224413"/>
            <a:ext cx="538199" cy="54411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79" y="4425882"/>
            <a:ext cx="500939" cy="5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46882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41342" y="564507"/>
            <a:ext cx="644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de Investimento </a:t>
            </a:r>
            <a:r>
              <a:rPr lang="pt-BR" dirty="0" smtClean="0"/>
              <a:t>por Emissora</a:t>
            </a:r>
          </a:p>
        </p:txBody>
      </p:sp>
      <p:graphicFrame>
        <p:nvGraphicFramePr>
          <p:cNvPr id="32" name="Gráfico 31"/>
          <p:cNvGraphicFramePr/>
          <p:nvPr>
            <p:extLst>
              <p:ext uri="{D42A27DB-BD31-4B8C-83A1-F6EECF244321}">
                <p14:modId xmlns:p14="http://schemas.microsoft.com/office/powerpoint/2010/main" val="1032549062"/>
              </p:ext>
            </p:extLst>
          </p:nvPr>
        </p:nvGraphicFramePr>
        <p:xfrm>
          <a:off x="2132648" y="2711885"/>
          <a:ext cx="6424930" cy="389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211454" y="1275442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O budget aproximado da Mondelez em 2014 no meio TV Aberta foi de R$ 119,3 milhões e a Band TV apresentou 4% de participação dos investimentos.</a:t>
            </a:r>
            <a:endParaRPr lang="pt-BR" sz="1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709534" y="2379067"/>
            <a:ext cx="26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>
                <a:latin typeface="Eras Demi ITC" panose="020B0805030504020804" pitchFamily="34" charset="0"/>
              </a:rPr>
              <a:t>2014 (Janeiro a Dezembro)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949730" y="6809960"/>
            <a:ext cx="4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- Valores brutos com descontos estimados:</a:t>
            </a:r>
          </a:p>
          <a:p>
            <a:r>
              <a:rPr lang="pt-BR" sz="900" dirty="0" smtClean="0"/>
              <a:t>Band TV: 91%, Globo: 15%, Record e Sbt: 85%.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7103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7951" y="564507"/>
            <a:ext cx="6315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Análise Share de TV Aberta, considerando investimento base Ibope Monitor e audiência AS ABC 18  a 24 anos, PNT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11454" y="1860134"/>
            <a:ext cx="1028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A Band apresenta índice negativo (86) na relação Share de Investimentos vs Share de Audiência. A Globo e o Sbt apresentam share de investimento acima do que entregam de audiência.</a:t>
            </a:r>
            <a:endParaRPr lang="pt-BR" sz="1800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751344288"/>
              </p:ext>
            </p:extLst>
          </p:nvPr>
        </p:nvGraphicFramePr>
        <p:xfrm>
          <a:off x="834427" y="2783464"/>
          <a:ext cx="9021372" cy="3534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239647" y="2783464"/>
            <a:ext cx="26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latin typeface="Eras Demi ITC" panose="020B0805030504020804" pitchFamily="34" charset="0"/>
              </a:rPr>
              <a:t>2014 (Janeiro a Dezembro)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49730" y="6526230"/>
            <a:ext cx="431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</a:t>
            </a:r>
            <a:r>
              <a:rPr lang="pt-BR" sz="900" dirty="0" smtClean="0"/>
              <a:t>Monitor - Valores brutos com descontos estimados:</a:t>
            </a:r>
          </a:p>
          <a:p>
            <a:r>
              <a:rPr lang="pt-BR" sz="900" dirty="0" smtClean="0"/>
              <a:t>Band TV: 91%, Globo: 15%, Record e Sbt: 85%.</a:t>
            </a:r>
          </a:p>
          <a:p>
            <a:r>
              <a:rPr lang="pt-BR" sz="900" dirty="0" smtClean="0"/>
              <a:t>Fonte: Ibope Media Workstation – PNT 2014 – </a:t>
            </a:r>
            <a:r>
              <a:rPr lang="pt-BR" sz="900" dirty="0"/>
              <a:t>Share de Audiência </a:t>
            </a:r>
            <a:endParaRPr lang="pt-BR" sz="900" dirty="0" smtClean="0"/>
          </a:p>
          <a:p>
            <a:r>
              <a:rPr lang="pt-BR" sz="900" dirty="0" smtClean="0"/>
              <a:t>Target: AS ABC 18  a 24 anos+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92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graphicFrame>
        <p:nvGraphicFramePr>
          <p:cNvPr id="32" name="Gráfico 31"/>
          <p:cNvGraphicFramePr/>
          <p:nvPr>
            <p:extLst>
              <p:ext uri="{D42A27DB-BD31-4B8C-83A1-F6EECF244321}">
                <p14:modId xmlns:p14="http://schemas.microsoft.com/office/powerpoint/2010/main" val="4170394764"/>
              </p:ext>
            </p:extLst>
          </p:nvPr>
        </p:nvGraphicFramePr>
        <p:xfrm>
          <a:off x="2132648" y="2711885"/>
          <a:ext cx="6424930" cy="389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6583459" y="2188665"/>
            <a:ext cx="360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u="sng" dirty="0" smtClean="0">
                <a:latin typeface="Eras Demi ITC" panose="020B0805030504020804" pitchFamily="34" charset="0"/>
              </a:rPr>
              <a:t>2014 (Janeiro a Dezembro)</a:t>
            </a:r>
          </a:p>
          <a:p>
            <a:pPr algn="r"/>
            <a:r>
              <a:rPr lang="pt-BR" sz="1400" u="sng" dirty="0" smtClean="0">
                <a:latin typeface="Eras Demi ITC" panose="020B0805030504020804" pitchFamily="34" charset="0"/>
              </a:rPr>
              <a:t>Total TRP (AS ABC 18 a 24 anos): 8.152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88455" y="564507"/>
            <a:ext cx="57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Share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Voice</a:t>
            </a:r>
            <a:r>
              <a:rPr lang="pt-BR" dirty="0" smtClean="0"/>
              <a:t> Emissoras de TV Aberta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1454" y="1284253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Considerando </a:t>
            </a:r>
            <a:r>
              <a:rPr lang="pt-BR" sz="1800" dirty="0"/>
              <a:t>o share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voice</a:t>
            </a:r>
            <a:r>
              <a:rPr lang="pt-BR" sz="1800" dirty="0"/>
              <a:t> </a:t>
            </a:r>
            <a:r>
              <a:rPr lang="pt-BR" sz="1800" dirty="0" smtClean="0"/>
              <a:t>da Mondelez por emissora em 2014, a Band TV apresenta 7% de participação na entrega total de TRP, índice acima do share de investimento.</a:t>
            </a:r>
            <a:endParaRPr lang="pt-BR" sz="1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49730" y="6809960"/>
            <a:ext cx="4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– TRP ponderado para o mercado NET, conforme </a:t>
            </a:r>
            <a:r>
              <a:rPr lang="pt-BR" sz="900" dirty="0"/>
              <a:t>critérios de conversão da </a:t>
            </a:r>
            <a:r>
              <a:rPr lang="pt-BR" sz="900" dirty="0" smtClean="0"/>
              <a:t>secundagem.</a:t>
            </a:r>
          </a:p>
        </p:txBody>
      </p:sp>
    </p:spTree>
    <p:extLst>
      <p:ext uri="{BB962C8B-B14F-4D97-AF65-F5344CB8AC3E}">
        <p14:creationId xmlns:p14="http://schemas.microsoft.com/office/powerpoint/2010/main" val="10990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6754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00" b="1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565505" y="3458260"/>
            <a:ext cx="755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Avaliação de Rentabilidade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2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0911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58794" y="564507"/>
            <a:ext cx="572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Avaliação de CPP / Rentabilidade de TV Aberta em 2014</a:t>
            </a:r>
            <a:endParaRPr lang="pt-BR" dirty="0"/>
          </a:p>
        </p:txBody>
      </p:sp>
      <p:graphicFrame>
        <p:nvGraphicFramePr>
          <p:cNvPr id="37" name="Objeto 3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37026312"/>
              </p:ext>
            </p:extLst>
          </p:nvPr>
        </p:nvGraphicFramePr>
        <p:xfrm>
          <a:off x="1104900" y="2857500"/>
          <a:ext cx="8448609" cy="347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Gráfico" r:id="rId18" imgW="8448609" imgH="3476745" progId="MSGraph.Chart.8">
                  <p:embed followColorScheme="full"/>
                </p:oleObj>
              </mc:Choice>
              <mc:Fallback>
                <p:oleObj name="Gráfico" r:id="rId18" imgW="8448609" imgH="347674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4900" y="2857500"/>
                        <a:ext cx="8448609" cy="347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to 3"/>
          <p:cNvCxnSpPr/>
          <p:nvPr>
            <p:custDataLst>
              <p:tags r:id="rId5"/>
            </p:custDataLst>
          </p:nvPr>
        </p:nvCxnSpPr>
        <p:spPr bwMode="auto">
          <a:xfrm flipH="1">
            <a:off x="2043113" y="2954338"/>
            <a:ext cx="658177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>
            <p:custDataLst>
              <p:tags r:id="rId6"/>
            </p:custDataLst>
          </p:nvPr>
        </p:nvCxnSpPr>
        <p:spPr bwMode="auto">
          <a:xfrm>
            <a:off x="2043113" y="2954338"/>
            <a:ext cx="0" cy="17907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/>
          <p:cNvCxnSpPr/>
          <p:nvPr>
            <p:custDataLst>
              <p:tags r:id="rId7"/>
            </p:custDataLst>
          </p:nvPr>
        </p:nvCxnSpPr>
        <p:spPr bwMode="auto">
          <a:xfrm flipV="1">
            <a:off x="8624888" y="2954338"/>
            <a:ext cx="0" cy="8382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>
            <p:custDataLst>
              <p:tags r:id="rId8"/>
            </p:custDataLst>
          </p:nvPr>
        </p:nvCxnSpPr>
        <p:spPr bwMode="gray">
          <a:xfrm>
            <a:off x="1219200" y="4038600"/>
            <a:ext cx="8229600" cy="0"/>
          </a:xfrm>
          <a:prstGeom prst="line">
            <a:avLst/>
          </a:prstGeom>
          <a:ln w="28575">
            <a:solidFill>
              <a:srgbClr val="C30C3E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spaço Reservado para Texto 50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033963" y="6378575"/>
            <a:ext cx="6000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18E7C92-773E-44C4-81E6-5054D8671F35}" type="datetime'''''''''''''''''R''''''''E''''C''''''O''''''''''RD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RECORD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1" name="Espaço Reservado para Texto 51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848475" y="6378575"/>
            <a:ext cx="2571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3A16E1-5297-48F9-8B68-6A3FA10B9B2D}" type="datetime'''''''S''''''''''''''''''''''B''''''''''''T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SBT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09" name="Espaço Reservado para Texto 31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129588" y="6378575"/>
            <a:ext cx="9906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BF1B73-6D97-49CA-90F2-C4BAC53F8E36}" type="datetime'''MÉD''''IA'''''' ''''''''''''''G''E''RA''''L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MÉDIA GERAL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4" name="Espaço Reservado para Texto 81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078413" y="2828925"/>
            <a:ext cx="511175" cy="2524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C13F745F-BF47-42D0-A477-1F7467D52FAB}" type="datetime'''''''''''''''''''''-''4''''3''''''''%'''''''''''''''''''">
              <a:rPr lang="en-US" sz="13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-43%</a:t>
            </a:fld>
            <a:endParaRPr lang="pt-BR" sz="13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0" name="Espaço Reservado para Texto 49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422650" y="6378575"/>
            <a:ext cx="5381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0190478-C0F9-4194-9EA4-2983338CF2B0}" type="datetime'G''''''''''''''''''''''''L''''''''''''''''O''''B''''''O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GLOBO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2" name="Espaço Reservado para Texto 48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712913" y="6378575"/>
            <a:ext cx="6604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61B739-0274-424A-ABA9-CD059A51F300}" type="datetime'''B''''''''''''A''''''''''''''''''''''''N''''''''D ''TV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BAND TV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04900" y="2481796"/>
            <a:ext cx="28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latin typeface="Eras Demi ITC" panose="020B0805030504020804" pitchFamily="34" charset="0"/>
              </a:rPr>
              <a:t>CPP R$ AS ABC 18 a 24 anos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6000750" y="6680978"/>
            <a:ext cx="4605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- Valores brutos com descontos estimados:</a:t>
            </a:r>
          </a:p>
          <a:p>
            <a:r>
              <a:rPr lang="pt-BR" sz="900" dirty="0"/>
              <a:t>Band TV: 89%, Globo: </a:t>
            </a:r>
            <a:r>
              <a:rPr lang="pt-BR" sz="900" dirty="0" smtClean="0"/>
              <a:t>15</a:t>
            </a:r>
            <a:r>
              <a:rPr lang="pt-BR" sz="900" dirty="0"/>
              <a:t>%, </a:t>
            </a:r>
            <a:r>
              <a:rPr lang="pt-BR" sz="900" dirty="0" smtClean="0"/>
              <a:t>Record e Sbt: </a:t>
            </a:r>
            <a:r>
              <a:rPr lang="pt-BR" sz="900" dirty="0"/>
              <a:t>90%.</a:t>
            </a:r>
          </a:p>
          <a:p>
            <a:r>
              <a:rPr lang="pt-BR" sz="900" dirty="0" smtClean="0"/>
              <a:t>TRP </a:t>
            </a:r>
            <a:r>
              <a:rPr lang="pt-BR" sz="900" dirty="0"/>
              <a:t>Ponderado NET conforme critérios de conversão da </a:t>
            </a:r>
            <a:r>
              <a:rPr lang="pt-BR" sz="900" dirty="0" smtClean="0"/>
              <a:t>secundagem.</a:t>
            </a:r>
            <a:endParaRPr lang="pt-BR" sz="9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11454" y="1330321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O CPP da Band ficou 43% menor em relação a média geral considerando todas as emissoras e foi a emissora mais rentável na programação da Mondelez.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747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11630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graphicFrame>
        <p:nvGraphicFramePr>
          <p:cNvPr id="37" name="Objeto 3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74329430"/>
              </p:ext>
            </p:extLst>
          </p:nvPr>
        </p:nvGraphicFramePr>
        <p:xfrm>
          <a:off x="266700" y="2857500"/>
          <a:ext cx="5838821" cy="347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Gráfico" r:id="rId18" imgW="5838821" imgH="3476745" progId="MSGraph.Chart.8">
                  <p:embed followColorScheme="full"/>
                </p:oleObj>
              </mc:Choice>
              <mc:Fallback>
                <p:oleObj name="Gráfico" r:id="rId18" imgW="5838821" imgH="347674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6700" y="2857500"/>
                        <a:ext cx="5838821" cy="347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to 3"/>
          <p:cNvCxnSpPr/>
          <p:nvPr>
            <p:custDataLst>
              <p:tags r:id="rId5"/>
            </p:custDataLst>
          </p:nvPr>
        </p:nvCxnSpPr>
        <p:spPr bwMode="auto">
          <a:xfrm flipH="1">
            <a:off x="942975" y="2954338"/>
            <a:ext cx="45053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>
            <p:custDataLst>
              <p:tags r:id="rId6"/>
            </p:custDataLst>
          </p:nvPr>
        </p:nvCxnSpPr>
        <p:spPr bwMode="auto">
          <a:xfrm>
            <a:off x="942975" y="2954338"/>
            <a:ext cx="0" cy="15144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/>
          <p:cNvCxnSpPr/>
          <p:nvPr>
            <p:custDataLst>
              <p:tags r:id="rId7"/>
            </p:custDataLst>
          </p:nvPr>
        </p:nvCxnSpPr>
        <p:spPr bwMode="auto">
          <a:xfrm flipV="1">
            <a:off x="5448300" y="2954339"/>
            <a:ext cx="0" cy="69532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>
            <p:custDataLst>
              <p:tags r:id="rId8"/>
            </p:custDataLst>
          </p:nvPr>
        </p:nvCxnSpPr>
        <p:spPr bwMode="gray">
          <a:xfrm>
            <a:off x="381001" y="3895725"/>
            <a:ext cx="5629275" cy="0"/>
          </a:xfrm>
          <a:prstGeom prst="line">
            <a:avLst/>
          </a:prstGeom>
          <a:ln w="28575">
            <a:solidFill>
              <a:srgbClr val="C30C3E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spaço Reservado para Texto 50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895600" y="6378575"/>
            <a:ext cx="6000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18E7C92-773E-44C4-81E6-5054D8671F35}" type="datetime'''''''''''''''''R''''''''E''''C''''''O''''''''''RD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RECORD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1" name="Espaço Reservado para Texto 51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195763" y="6378575"/>
            <a:ext cx="2571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3A16E1-5297-48F9-8B68-6A3FA10B9B2D}" type="datetime'''''''S''''''''''''''''''''''B''''''''''''T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SBT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09" name="Espaço Reservado para Texto 31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953000" y="6378575"/>
            <a:ext cx="9906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BF1B73-6D97-49CA-90F2-C4BAC53F8E36}" type="datetime'''MÉD''''IA'''''' ''''''''''''''G''E''RA''''L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MÉDIA GERAL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4" name="Espaço Reservado para Texto 81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940050" y="2828925"/>
            <a:ext cx="511175" cy="2524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936B53A0-EF15-476E-8F94-38AA38C389F9}" type="datetime'''''-''''''''''''3''''''''''5''''%'''''''''">
              <a:rPr lang="en-US" sz="13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-35%</a:t>
            </a:fld>
            <a:endParaRPr lang="pt-BR" sz="13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0" name="Espaço Reservado para Texto 49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798638" y="6378575"/>
            <a:ext cx="5381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0190478-C0F9-4194-9EA4-2983338CF2B0}" type="datetime'G''''''''''''''''''''''''L''''''''''''''''O''''B''''''O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GLOBO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2" name="Espaço Reservado para Texto 48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12775" y="6378575"/>
            <a:ext cx="6604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61B739-0274-424A-ABA9-CD059A51F300}" type="datetime'''B''''''''''''A''''''''''''''''''''''''N''''''''D ''TV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BAND TV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81000" y="2447925"/>
            <a:ext cx="28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latin typeface="Eras Demi ITC" panose="020B0805030504020804" pitchFamily="34" charset="0"/>
              </a:rPr>
              <a:t>CPP R$ AS ABC 18 a 24 anos</a:t>
            </a:r>
            <a:endParaRPr lang="pt-BR" sz="1400" u="sng" dirty="0">
              <a:latin typeface="Eras Demi ITC" panose="020B08050305040208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11454" y="1106557"/>
            <a:ext cx="1028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/>
              <a:t>Considerando o mesmo perfil </a:t>
            </a:r>
            <a:r>
              <a:rPr lang="pt-BR" sz="1800" dirty="0"/>
              <a:t>de compra </a:t>
            </a:r>
            <a:r>
              <a:rPr lang="pt-BR" sz="1800" dirty="0" smtClean="0"/>
              <a:t>de 2014 e aplicando os reajustes de tabela das emissoras de Abril/2015, é possível reduzir o desconto com a Band para 89% e manter a rentabilidade (apenas o Sbt apresenta CPP menor em relação a Band, mas com uma verba 427% superior).</a:t>
            </a:r>
            <a:endParaRPr lang="pt-BR" sz="1800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50485"/>
              </p:ext>
            </p:extLst>
          </p:nvPr>
        </p:nvGraphicFramePr>
        <p:xfrm>
          <a:off x="6494237" y="2879045"/>
          <a:ext cx="3869616" cy="2987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4808"/>
                <a:gridCol w="1934808"/>
              </a:tblGrid>
              <a:tr h="597452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Eras Medium ITC" panose="020B0602030504020804" pitchFamily="34" charset="0"/>
                        </a:rPr>
                        <a:t>EMISSORAS</a:t>
                      </a:r>
                      <a:endParaRPr lang="pt-BR" sz="14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Eras Medium ITC" panose="020B0602030504020804" pitchFamily="34" charset="0"/>
                        </a:rPr>
                        <a:t>REAJUSTE</a:t>
                      </a:r>
                      <a:r>
                        <a:rPr lang="pt-BR" sz="1400" b="0" baseline="0" dirty="0" smtClean="0">
                          <a:latin typeface="Eras Medium ITC" panose="020B0602030504020804" pitchFamily="34" charset="0"/>
                        </a:rPr>
                        <a:t> TABELA ABRIL/15</a:t>
                      </a:r>
                      <a:endParaRPr lang="pt-BR" sz="14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latin typeface="Eras Medium ITC" panose="020B0602030504020804" pitchFamily="34" charset="0"/>
                        </a:rPr>
                        <a:t>3,5%</a:t>
                      </a:r>
                      <a:endParaRPr lang="pt-BR" sz="18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latin typeface="Eras Medium ITC" panose="020B0602030504020804" pitchFamily="34" charset="0"/>
                        </a:rPr>
                        <a:t>4,4%</a:t>
                      </a:r>
                      <a:endParaRPr lang="pt-BR" sz="18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latin typeface="Eras Medium ITC" panose="020B0602030504020804" pitchFamily="34" charset="0"/>
                        </a:rPr>
                        <a:t>4,0%</a:t>
                      </a:r>
                      <a:endParaRPr lang="pt-BR" sz="18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latin typeface="Eras Medium ITC" panose="020B0602030504020804" pitchFamily="34" charset="0"/>
                        </a:rPr>
                        <a:t>7,6%</a:t>
                      </a:r>
                      <a:endParaRPr lang="pt-BR" sz="18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4" name="Imagem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44" y="3452585"/>
            <a:ext cx="626881" cy="62688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92" y="4718957"/>
            <a:ext cx="470985" cy="47098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85" y="4103007"/>
            <a:ext cx="538199" cy="544114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15" y="5304745"/>
            <a:ext cx="500939" cy="507445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3037113" y="564507"/>
            <a:ext cx="534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Rentabilidade projetada para 2015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529243" y="5926993"/>
            <a:ext cx="38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 smtClean="0"/>
              <a:t>(*) Record </a:t>
            </a:r>
            <a:r>
              <a:rPr lang="pt-BR" sz="900" dirty="0"/>
              <a:t>ainda não </a:t>
            </a:r>
            <a:r>
              <a:rPr lang="pt-BR" sz="900" dirty="0" smtClean="0"/>
              <a:t>liberou a </a:t>
            </a:r>
            <a:r>
              <a:rPr lang="pt-BR" sz="900" dirty="0"/>
              <a:t>tabela para o mercado, com isso, o </a:t>
            </a:r>
            <a:r>
              <a:rPr lang="pt-BR" sz="900" dirty="0" smtClean="0"/>
              <a:t>reajuste </a:t>
            </a:r>
            <a:r>
              <a:rPr lang="pt-BR" sz="900" dirty="0"/>
              <a:t>foi </a:t>
            </a:r>
            <a:r>
              <a:rPr lang="pt-BR" sz="900" dirty="0" smtClean="0"/>
              <a:t>estimado </a:t>
            </a:r>
            <a:r>
              <a:rPr lang="pt-BR" sz="900" dirty="0"/>
              <a:t>em 4% para Abril/2015.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000750" y="6680978"/>
            <a:ext cx="4605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- Valores brutos com descontos estimados:</a:t>
            </a:r>
          </a:p>
          <a:p>
            <a:r>
              <a:rPr lang="pt-BR" sz="900" dirty="0"/>
              <a:t>Band TV: 89%, Globo: </a:t>
            </a:r>
            <a:r>
              <a:rPr lang="pt-BR" sz="900" dirty="0" smtClean="0"/>
              <a:t>15</a:t>
            </a:r>
            <a:r>
              <a:rPr lang="pt-BR" sz="900" dirty="0"/>
              <a:t>%, </a:t>
            </a:r>
            <a:r>
              <a:rPr lang="pt-BR" sz="900" dirty="0" smtClean="0"/>
              <a:t>Record e Sbt: </a:t>
            </a:r>
            <a:r>
              <a:rPr lang="pt-BR" sz="900" dirty="0"/>
              <a:t>85</a:t>
            </a:r>
            <a:r>
              <a:rPr lang="pt-BR" sz="900" dirty="0" smtClean="0"/>
              <a:t>%</a:t>
            </a:r>
            <a:endParaRPr lang="pt-BR" sz="900" dirty="0"/>
          </a:p>
          <a:p>
            <a:r>
              <a:rPr lang="pt-BR" sz="900" dirty="0" smtClean="0"/>
              <a:t>TRP </a:t>
            </a:r>
            <a:r>
              <a:rPr lang="pt-BR" sz="900" dirty="0"/>
              <a:t>Ponderado NET conforme critérios de conversão da </a:t>
            </a:r>
            <a:r>
              <a:rPr lang="pt-BR" sz="900" dirty="0" smtClean="0"/>
              <a:t>secundagem.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1315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3&quot;&gt;&lt;elem m_fUsage=&quot;3.43488690000000000000E+000&quot;&gt;&lt;m_msothmcolidx val=&quot;0&quot;/&gt;&lt;m_rgb r=&quot;0&quot; g=&quot;80&quot; b=&quot;0&quot;/&gt;&lt;m_ppcolschidx tagver0=&quot;23004&quot; tagname0=&quot;m_ppcolschidxUNRECOGNIZED&quot; val=&quot;0&quot;/&gt;&lt;m_nBrightness val=&quot;0&quot;/&gt;&lt;/elem&gt;&lt;elem m_fUsage=&quot;1.72900000000000010000E+000&quot;&gt;&lt;m_msothmcolidx val=&quot;0&quot;/&gt;&lt;m_rgb r=&quot;4&quot; g=&quot;62&quot; b=&quot;12&quot;/&gt;&lt;m_ppcolschidx tagver0=&quot;23004&quot; tagname0=&quot;m_ppcolschidxUNRECOGNIZED&quot; val=&quot;0&quot;/&gt;&lt;m_nBrightness val=&quot;0&quot;/&gt;&lt;/elem&gt;&lt;elem m_fUsage=&quot;5.31441000000000160000E-001&quot;&gt;&lt;m_msothmcolidx val=&quot;0&quot;/&gt;&lt;m_rgb r=&quot;56&quot; g=&quot;20&quot; b=&quot;1f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CeoJ1uuEGGYWqUA1268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a0Lu2qeUGq6.4s.Nfb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Eb93szuUCYyT09nkh7Z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2I1KbkS02Cn__e3MZaB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w_BLbCI0KFtSmfVkjM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e7XDBRx0qpr.ouDLzu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aEsDgm1UG4Gg24.yVI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3WNOa_4k2q9G93c6tVP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qQviTEJk.qa14MifDrC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U3dZa_Q0.Z9aD8ILHX4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pyBAX1M06Ib39elKHQ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CfbzPQU6oqdIbY2qar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a0Lu2qeUGq6.4s.Nfb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Eb93szuUCYyT09nkh7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2I1KbkS02Cn__e3MZaB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w_BLbCI0KFtSmfVkjMA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e7XDBRx0qpr.ouDLzu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aEsDgm1UG4Gg24.yVIP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3WNOa_4k2q9G93c6tVP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qQviTEJk.qa14MifDrC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U3dZa_Q0.Z9aD8ILHX4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pyBAX1M06Ib39elKHQ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CfbzPQU6oqdIbY2qar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heme/theme1.xml><?xml version="1.0" encoding="utf-8"?>
<a:theme xmlns:a="http://schemas.openxmlformats.org/drawingml/2006/main" name="Office Theme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641</Words>
  <Application>Microsoft Office PowerPoint</Application>
  <PresentationFormat>Personalizar</PresentationFormat>
  <Paragraphs>77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MS PGothic</vt:lpstr>
      <vt:lpstr>Arial</vt:lpstr>
      <vt:lpstr>Calibri</vt:lpstr>
      <vt:lpstr>Eras Demi ITC</vt:lpstr>
      <vt:lpstr>Eras Medium ITC</vt:lpstr>
      <vt:lpstr>Office Theme</vt:lpstr>
      <vt:lpstr>Slide do think-cell</vt:lpstr>
      <vt:lpstr>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Cássio Soares</dc:creator>
  <cp:lastModifiedBy>Filipe Rodrigues Pereira</cp:lastModifiedBy>
  <cp:revision>190</cp:revision>
  <dcterms:created xsi:type="dcterms:W3CDTF">2014-04-01T20:14:56Z</dcterms:created>
  <dcterms:modified xsi:type="dcterms:W3CDTF">2015-03-27T15:11:50Z</dcterms:modified>
</cp:coreProperties>
</file>