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43"/>
  </p:notesMasterIdLst>
  <p:sldIdLst>
    <p:sldId id="290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93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9" r:id="rId31"/>
    <p:sldId id="292" r:id="rId32"/>
    <p:sldId id="291" r:id="rId33"/>
    <p:sldId id="294" r:id="rId34"/>
    <p:sldId id="295" r:id="rId35"/>
    <p:sldId id="296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Geens" initials="FG" lastIdx="1" clrIdx="0">
    <p:extLst>
      <p:ext uri="{19B8F6BF-5375-455C-9EA6-DF929625EA0E}">
        <p15:presenceInfo xmlns:p15="http://schemas.microsoft.com/office/powerpoint/2012/main" userId="Filip Ge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5T16:59:2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10394 0 0,'15'21'2793'0'0,"-6"-8"-2169"0"0,-10-13-1432 0 0,-2 3 104 0 0,-1-3 816 0 0,3 0-56 0 0,-1 1 48 0 0,2 2-56 0 0,-1 0-24 0 0,1-1-24 0 0,-3 0-80 0 0,3-1-200 0 0,6 4-969 0 0,-5-5 1033 0 0,5 2-568 0 0,-4-1-504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2A3A-DE9F-410B-9A38-1D48271E758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FE6B8-8721-41F4-86B2-42D8F734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Welkom!</a:t>
            </a:r>
            <a:br>
              <a:rPr lang="en-US" sz="4700"/>
            </a:br>
            <a:br>
              <a:rPr lang="en-US" sz="4700"/>
            </a:br>
            <a:r>
              <a:rPr lang="en-US" sz="4700"/>
              <a:t>Ik ben</a:t>
            </a:r>
            <a:br>
              <a:rPr lang="en-US" sz="4700"/>
            </a:br>
            <a:r>
              <a:rPr lang="en-US" sz="4700"/>
              <a:t>Filip Geens</a:t>
            </a:r>
            <a:endParaRPr lang="nl-BE" sz="47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499D2A-5BCE-42B4-958B-8FCB6F4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Email : filip.geens@live.com</a:t>
            </a:r>
            <a:endParaRPr lang="nl-BE" sz="200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BC57BAE3-4658-4900-A42F-EB7748F8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1" r="1" b="794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643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CF5-0BCF-4677-A4D6-E6C1B83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nl-BE" dirty="0"/>
              <a:t>en</a:t>
            </a:r>
            <a:r>
              <a:rPr lang="en-US" dirty="0"/>
              <a:t>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8E-CC55-47A1-AEC7-46161EA6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dirty="0"/>
              <a:t>Structureel verschil, zowel intern als in het gebruik</a:t>
            </a:r>
          </a:p>
          <a:p>
            <a:pPr>
              <a:lnSpc>
                <a:spcPct val="150000"/>
              </a:lnSpc>
            </a:pPr>
            <a:r>
              <a:rPr lang="nl-BE" dirty="0"/>
              <a:t>Value types worden gestockeerd in de </a:t>
            </a:r>
            <a:r>
              <a:rPr lang="nl-BE" b="1" u="sng" dirty="0"/>
              <a:t>Stack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De Stack werkt sequentieel en is netjes geordend</a:t>
            </a:r>
          </a:p>
          <a:p>
            <a:pPr>
              <a:lnSpc>
                <a:spcPct val="150000"/>
              </a:lnSpc>
            </a:pPr>
            <a:r>
              <a:rPr lang="nl-BE" dirty="0"/>
              <a:t>Reference types worden opgeslagen in de </a:t>
            </a:r>
            <a:r>
              <a:rPr lang="nl-BE" b="1" u="sng" dirty="0"/>
              <a:t>Heap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De Heap is het ongeordende geheugen en wordt beheerd door de GC (</a:t>
            </a:r>
            <a:r>
              <a:rPr lang="en-US" dirty="0"/>
              <a:t>garbage collector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9538E6-15D7-4EDC-97AA-DFCB0CBA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1A36-E42D-413A-B891-44401DBA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4290-4804-4EEC-9F09-AD43E380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052"/>
            <a:ext cx="10515600" cy="4860911"/>
          </a:xfrm>
        </p:spPr>
        <p:txBody>
          <a:bodyPr>
            <a:normAutofit/>
          </a:bodyPr>
          <a:lstStyle/>
          <a:p>
            <a:r>
              <a:rPr lang="nl-BE" dirty="0"/>
              <a:t>De inhoud van een value type wordt beschouwd als een </a:t>
            </a:r>
            <a:r>
              <a:rPr lang="nl-BE" b="1" u="sng" dirty="0"/>
              <a:t>waarde </a:t>
            </a:r>
            <a:endParaRPr lang="nl-BE" dirty="0"/>
          </a:p>
          <a:p>
            <a:pPr lvl="1"/>
            <a:r>
              <a:rPr lang="nl-BE" dirty="0"/>
              <a:t>Bij het kopiëren van een value type wordt de </a:t>
            </a:r>
            <a:r>
              <a:rPr lang="nl-BE" b="1" u="sng" dirty="0"/>
              <a:t>inhoud</a:t>
            </a:r>
            <a:r>
              <a:rPr lang="nl-BE" dirty="0"/>
              <a:t> gekopieerd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3;</a:t>
            </a:r>
          </a:p>
          <a:p>
            <a:pPr marL="1828800" lvl="4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(“b = “+b);</a:t>
            </a:r>
          </a:p>
          <a:p>
            <a:pPr marL="1828800" lvl="4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400" dirty="0"/>
              <a:t>output=&gt; b = 1</a:t>
            </a:r>
          </a:p>
          <a:p>
            <a:r>
              <a:rPr lang="nl-BE" dirty="0"/>
              <a:t>We kunnen een value type maken door een ‘</a:t>
            </a:r>
            <a:r>
              <a:rPr lang="nl-BE" dirty="0" err="1"/>
              <a:t>struct</a:t>
            </a:r>
            <a:r>
              <a:rPr lang="nl-BE" dirty="0"/>
              <a:t>’ te declareren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1828800" lvl="4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xPos,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89C6E3-3D6B-4B76-93C1-6E4FBC2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157D-4928-48DC-8415-1B219C50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1505-EA37-4329-9963-C6ED476E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r>
              <a:rPr lang="nl-BE" sz="2400" dirty="0"/>
              <a:t>Heeft 2 delen: een object en een referentie naar dat object</a:t>
            </a:r>
          </a:p>
          <a:p>
            <a:r>
              <a:rPr lang="nl-BE" sz="2400" dirty="0"/>
              <a:t>Het object bevat de waarde, het gedeclareerde type bevat een referentie naar het object.</a:t>
            </a:r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Het is mogelijk dat er meerdere referenties wijzen naar dezelfde waarde(n)</a:t>
            </a:r>
          </a:p>
          <a:p>
            <a:r>
              <a:rPr lang="nl-BE" sz="2400" dirty="0"/>
              <a:t>Een referentie kan ook leeg zijn =&gt; </a:t>
            </a:r>
            <a:r>
              <a:rPr lang="nl-BE" sz="2400" dirty="0" err="1"/>
              <a:t>null</a:t>
            </a:r>
            <a:endParaRPr lang="nl-BE" sz="2400" dirty="0"/>
          </a:p>
          <a:p>
            <a:r>
              <a:rPr lang="nl-BE" sz="2400" dirty="0"/>
              <a:t>Als er geen enkele referentie meer naar het object wijst wordt deze verwijderd door </a:t>
            </a:r>
            <a:r>
              <a:rPr lang="nl-BE" sz="2400"/>
              <a:t>de GC </a:t>
            </a:r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D7C8D47-F02B-4F9E-A37F-4AF14F7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F1FE98-8E1D-4C07-8187-A7879838B4BD}"/>
              </a:ext>
            </a:extLst>
          </p:cNvPr>
          <p:cNvGrpSpPr/>
          <p:nvPr/>
        </p:nvGrpSpPr>
        <p:grpSpPr>
          <a:xfrm>
            <a:off x="3548285" y="2405641"/>
            <a:ext cx="3365262" cy="1023360"/>
            <a:chOff x="3548285" y="2405641"/>
            <a:chExt cx="3365262" cy="1023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2FB1B9-60A1-4D07-8A6C-873A2F74A8A3}"/>
                </a:ext>
              </a:extLst>
            </p:cNvPr>
            <p:cNvSpPr/>
            <p:nvPr/>
          </p:nvSpPr>
          <p:spPr>
            <a:xfrm>
              <a:off x="5700044" y="2817977"/>
              <a:ext cx="1213503" cy="611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13600E-8C7E-448E-A415-74E4416C9979}"/>
                </a:ext>
              </a:extLst>
            </p:cNvPr>
            <p:cNvSpPr/>
            <p:nvPr/>
          </p:nvSpPr>
          <p:spPr>
            <a:xfrm>
              <a:off x="3548285" y="2405641"/>
              <a:ext cx="1213503" cy="341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Referentie</a:t>
              </a:r>
              <a:r>
                <a:rPr lang="en-US" sz="1400" dirty="0"/>
                <a:t> 1</a:t>
              </a:r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FB16F5-CDEC-4AD1-ACCB-1D248B38F2CE}"/>
                </a:ext>
              </a:extLst>
            </p:cNvPr>
            <p:cNvGrpSpPr/>
            <p:nvPr/>
          </p:nvGrpSpPr>
          <p:grpSpPr>
            <a:xfrm>
              <a:off x="5696127" y="2405641"/>
              <a:ext cx="1217420" cy="1023359"/>
              <a:chOff x="5700044" y="2817976"/>
              <a:chExt cx="1217420" cy="102335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603B68-1616-4C11-8051-8B79A0432F83}"/>
                  </a:ext>
                </a:extLst>
              </p:cNvPr>
              <p:cNvSpPr/>
              <p:nvPr/>
            </p:nvSpPr>
            <p:spPr>
              <a:xfrm>
                <a:off x="5700044" y="2817976"/>
                <a:ext cx="1213503" cy="3418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Object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0C35FA-BB82-4530-A8EC-95A11C8E3C3A}"/>
                  </a:ext>
                </a:extLst>
              </p:cNvPr>
              <p:cNvSpPr/>
              <p:nvPr/>
            </p:nvSpPr>
            <p:spPr>
              <a:xfrm>
                <a:off x="5703961" y="3499503"/>
                <a:ext cx="1213503" cy="3418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 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1B087D-E64E-48D4-A9A8-384F3FD574DC}"/>
                  </a:ext>
                </a:extLst>
              </p:cNvPr>
              <p:cNvSpPr/>
              <p:nvPr/>
            </p:nvSpPr>
            <p:spPr>
              <a:xfrm>
                <a:off x="5700044" y="3159808"/>
                <a:ext cx="1213503" cy="3418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 x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3DAD91-A4B9-49D5-A337-BB1CAE80EFDF}"/>
                </a:ext>
              </a:extLst>
            </p:cNvPr>
            <p:cNvCxnSpPr>
              <a:stCxn id="8" idx="3"/>
              <a:endCxn id="5" idx="1"/>
            </p:cNvCxnSpPr>
            <p:nvPr/>
          </p:nvCxnSpPr>
          <p:spPr>
            <a:xfrm>
              <a:off x="4761788" y="2576557"/>
              <a:ext cx="9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1C9497-5F98-49A8-94EC-F42060D9C270}"/>
                </a:ext>
              </a:extLst>
            </p:cNvPr>
            <p:cNvSpPr/>
            <p:nvPr/>
          </p:nvSpPr>
          <p:spPr>
            <a:xfrm>
              <a:off x="3548285" y="3031621"/>
              <a:ext cx="1213503" cy="341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Referentie</a:t>
              </a:r>
              <a:r>
                <a:rPr lang="en-US" sz="1400" dirty="0"/>
                <a:t> 2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8F509A-2EC1-4F80-8CAE-50310B5D6591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 flipV="1">
              <a:off x="4761788" y="2576557"/>
              <a:ext cx="934339" cy="625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4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1BAC-00C2-49D7-80D0-47AA4D56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824"/>
          </a:xfrm>
        </p:spPr>
        <p:txBody>
          <a:bodyPr>
            <a:normAutofit fontScale="90000"/>
          </a:bodyPr>
          <a:lstStyle/>
          <a:p>
            <a:r>
              <a:rPr lang="nl-BE" dirty="0"/>
              <a:t>Een reference type declareren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8C1B-02F3-4742-A4D6-3D8D9F0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>
            <a:normAutofit/>
          </a:bodyPr>
          <a:lstStyle/>
          <a:p>
            <a:r>
              <a:rPr lang="nl-BE" dirty="0"/>
              <a:t>We kunnen een reference declareren door ‘class’ te gebruiken </a:t>
            </a:r>
            <a:r>
              <a:rPr lang="nl-BE" dirty="0" err="1"/>
              <a:t>ipv</a:t>
            </a:r>
            <a:r>
              <a:rPr lang="nl-BE" dirty="0"/>
              <a:t> ‘</a:t>
            </a:r>
            <a:r>
              <a:rPr lang="nl-BE" dirty="0" err="1"/>
              <a:t>struct</a:t>
            </a:r>
            <a:r>
              <a:rPr lang="nl-BE" dirty="0"/>
              <a:t>’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xPos,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Ook interface, </a:t>
            </a:r>
            <a:r>
              <a:rPr lang="nl-BE" dirty="0" err="1"/>
              <a:t>delegate</a:t>
            </a:r>
            <a:r>
              <a:rPr lang="nl-BE" dirty="0"/>
              <a:t>, string, object, … zijn reference types</a:t>
            </a:r>
          </a:p>
          <a:p>
            <a:endParaRPr lang="en-US" dirty="0"/>
          </a:p>
          <a:p>
            <a:pPr marL="1828800" lvl="4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8297A5-3D4C-41B1-B221-1AE22E4D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7F01-1797-4E29-9973-9BA04A4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n-US" dirty="0" err="1"/>
              <a:t>Labo</a:t>
            </a:r>
            <a:r>
              <a:rPr lang="en-US" dirty="0"/>
              <a:t> : Value types contra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3C49-8D1E-4C9A-8815-C8DBE742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/>
          <a:lstStyle/>
          <a:p>
            <a:r>
              <a:rPr lang="nl-BE" dirty="0"/>
              <a:t>Maak een nieuw C# console project aan</a:t>
            </a:r>
          </a:p>
          <a:p>
            <a:r>
              <a:rPr lang="nl-BE" dirty="0"/>
              <a:t>Creëer een </a:t>
            </a:r>
            <a:r>
              <a:rPr lang="nl-BE" b="1" dirty="0"/>
              <a:t>value type </a:t>
            </a:r>
            <a:r>
              <a:rPr lang="nl-BE" dirty="0"/>
              <a:t>waarin we de hoogste en de laagste temperatuur kunnen weergeven, genaamd </a:t>
            </a:r>
            <a:r>
              <a:rPr lang="nl-BE" b="1" dirty="0" err="1"/>
              <a:t>ValueTemp</a:t>
            </a:r>
            <a:endParaRPr lang="nl-BE" dirty="0"/>
          </a:p>
          <a:p>
            <a:r>
              <a:rPr lang="nl-BE" dirty="0"/>
              <a:t>Creëer ook een </a:t>
            </a:r>
            <a:r>
              <a:rPr lang="nl-BE" b="1" dirty="0"/>
              <a:t>reference type</a:t>
            </a:r>
            <a:r>
              <a:rPr lang="nl-BE" dirty="0"/>
              <a:t> met hetzelfde doel: </a:t>
            </a:r>
            <a:r>
              <a:rPr lang="nl-BE" b="1" dirty="0" err="1"/>
              <a:t>RefTemp</a:t>
            </a:r>
            <a:endParaRPr lang="nl-BE" b="1" dirty="0"/>
          </a:p>
          <a:p>
            <a:r>
              <a:rPr lang="nl-BE" dirty="0"/>
              <a:t>Declareer 3 temp instanties van elk type en wijs het 2</a:t>
            </a:r>
            <a:r>
              <a:rPr lang="nl-BE" baseline="30000" dirty="0"/>
              <a:t>de</a:t>
            </a:r>
            <a:r>
              <a:rPr lang="nl-BE" dirty="0"/>
              <a:t> aan het eerste toe.</a:t>
            </a:r>
          </a:p>
          <a:p>
            <a:r>
              <a:rPr lang="nl-BE" dirty="0"/>
              <a:t>Stel het 2</a:t>
            </a:r>
            <a:r>
              <a:rPr lang="nl-BE" baseline="30000" dirty="0"/>
              <a:t>de </a:t>
            </a:r>
            <a:r>
              <a:rPr lang="nl-BE" dirty="0"/>
              <a:t>Type gelijk aan het eerste en laat het derde leeg (niet toewijzen)</a:t>
            </a:r>
          </a:p>
          <a:p>
            <a:r>
              <a:rPr lang="nl-BE" dirty="0"/>
              <a:t>Wijzig de temperatuur van het eerste van elk type.</a:t>
            </a:r>
          </a:p>
          <a:p>
            <a:r>
              <a:rPr lang="nl-BE" dirty="0"/>
              <a:t>Druk het resultaat af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5F59B2-440E-49A9-B7E1-02DF1A71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CA9-1CC8-44A4-9E98-700ADA68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gebeurt er binnen in de CLR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000F-100F-4DE6-AD69-021C658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werkt de Stack en de Heap?</a:t>
            </a:r>
          </a:p>
          <a:p>
            <a:pPr lvl="1"/>
            <a:r>
              <a:rPr lang="nl-BE" dirty="0"/>
              <a:t>We duiken dieper in de werking</a:t>
            </a:r>
          </a:p>
          <a:p>
            <a:pPr lvl="2"/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3BE9E8-24A5-47D6-929F-9124C74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212A3-62FA-491F-A5A8-1EEDF7F4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77" y="2839829"/>
            <a:ext cx="2857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C218-9AFA-4EE9-99D4-EDD782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nl-BE" dirty="0"/>
              <a:t>Verschil tussen Stack en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AD04-0239-46B2-B318-FAC84067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962"/>
            <a:ext cx="6943531" cy="5193912"/>
          </a:xfrm>
        </p:spPr>
        <p:txBody>
          <a:bodyPr/>
          <a:lstStyle/>
          <a:p>
            <a:r>
              <a:rPr lang="nl-BE" dirty="0"/>
              <a:t>De Stack:</a:t>
            </a:r>
          </a:p>
          <a:p>
            <a:pPr lvl="1"/>
            <a:r>
              <a:rPr lang="nl-BE" dirty="0"/>
              <a:t>Is sequentieel opgebouwd</a:t>
            </a:r>
          </a:p>
          <a:p>
            <a:pPr lvl="1"/>
            <a:r>
              <a:rPr lang="nl-BE" dirty="0"/>
              <a:t>Elke thread heeft zijn eigen stack</a:t>
            </a:r>
          </a:p>
          <a:p>
            <a:pPr lvl="1"/>
            <a:r>
              <a:rPr lang="nl-BE" dirty="0"/>
              <a:t>De stack is zelf onderhoudend</a:t>
            </a:r>
          </a:p>
          <a:p>
            <a:pPr lvl="2"/>
            <a:r>
              <a:rPr lang="nl-BE" dirty="0"/>
              <a:t>Wanneer een element niet meer wordt gebruikt dan wordt het verwijderd</a:t>
            </a:r>
          </a:p>
          <a:p>
            <a:pPr lvl="2"/>
            <a:endParaRPr lang="nl-BE" dirty="0"/>
          </a:p>
          <a:p>
            <a:r>
              <a:rPr lang="nl-BE" dirty="0"/>
              <a:t>De Heap</a:t>
            </a:r>
          </a:p>
          <a:p>
            <a:pPr lvl="1"/>
            <a:r>
              <a:rPr lang="nl-BE" dirty="0"/>
              <a:t>Is niet sequentieel</a:t>
            </a:r>
          </a:p>
          <a:p>
            <a:pPr lvl="1"/>
            <a:r>
              <a:rPr lang="nl-BE" dirty="0"/>
              <a:t>De </a:t>
            </a:r>
            <a:r>
              <a:rPr lang="nl-BE" dirty="0" err="1"/>
              <a:t>heap</a:t>
            </a:r>
            <a:r>
              <a:rPr lang="nl-BE" dirty="0"/>
              <a:t> wordt gedeeld!</a:t>
            </a:r>
          </a:p>
          <a:p>
            <a:pPr lvl="1"/>
            <a:r>
              <a:rPr lang="nl-BE" dirty="0"/>
              <a:t>Wanneer een object niet meer is gebruikt, dient deze verwijderd te worden door de eigenaar</a:t>
            </a:r>
          </a:p>
          <a:p>
            <a:pPr lvl="2"/>
            <a:r>
              <a:rPr lang="nl-BE" dirty="0"/>
              <a:t>In .Net is dit gelukkig de taak van de </a:t>
            </a:r>
            <a:r>
              <a:rPr lang="nl-BE" dirty="0" err="1"/>
              <a:t>garbage</a:t>
            </a:r>
            <a:r>
              <a:rPr lang="nl-BE" dirty="0"/>
              <a:t> collector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6DF126-0F7F-447D-8A72-19B1807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827B87-74D7-4ACD-A177-384294D16BAD}"/>
              </a:ext>
            </a:extLst>
          </p:cNvPr>
          <p:cNvGrpSpPr/>
          <p:nvPr/>
        </p:nvGrpSpPr>
        <p:grpSpPr>
          <a:xfrm>
            <a:off x="8304070" y="1298963"/>
            <a:ext cx="1871530" cy="1966751"/>
            <a:chOff x="8304070" y="1298963"/>
            <a:chExt cx="1871530" cy="19667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1CE66E-BF72-430A-8C67-7F52E7D3AF6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384C0D-C716-4281-95B3-41A036C02222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36EA3-EA37-4C96-9288-3DFE508AD58C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6C68F9-8EE9-4844-84DD-8148247813CF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0DA9CC-FCFE-43A3-8DF5-A8CE43288644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C7894-8FCD-4A4D-B956-A243F75049EA}"/>
              </a:ext>
            </a:extLst>
          </p:cNvPr>
          <p:cNvGrpSpPr/>
          <p:nvPr/>
        </p:nvGrpSpPr>
        <p:grpSpPr>
          <a:xfrm>
            <a:off x="8304070" y="4058813"/>
            <a:ext cx="2967310" cy="2304661"/>
            <a:chOff x="8304070" y="4058813"/>
            <a:chExt cx="2967310" cy="23046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C4A70-6A0C-461E-8225-6B9C8FD1058B}"/>
                </a:ext>
              </a:extLst>
            </p:cNvPr>
            <p:cNvSpPr/>
            <p:nvPr/>
          </p:nvSpPr>
          <p:spPr>
            <a:xfrm>
              <a:off x="8304070" y="4058813"/>
              <a:ext cx="2967310" cy="23046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D4632-5D81-4B2A-84A1-1D4A398AA55C}"/>
                </a:ext>
              </a:extLst>
            </p:cNvPr>
            <p:cNvSpPr/>
            <p:nvPr/>
          </p:nvSpPr>
          <p:spPr>
            <a:xfrm>
              <a:off x="8525716" y="5211144"/>
              <a:ext cx="1119674" cy="996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171CD5-8E4F-4B06-8546-8CF6FCA32384}"/>
                </a:ext>
              </a:extLst>
            </p:cNvPr>
            <p:cNvSpPr/>
            <p:nvPr/>
          </p:nvSpPr>
          <p:spPr>
            <a:xfrm>
              <a:off x="10356979" y="4425820"/>
              <a:ext cx="391886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D1308C-5D1F-4826-8238-C9C96D2F084A}"/>
                </a:ext>
              </a:extLst>
            </p:cNvPr>
            <p:cNvSpPr/>
            <p:nvPr/>
          </p:nvSpPr>
          <p:spPr>
            <a:xfrm>
              <a:off x="9436366" y="4502715"/>
              <a:ext cx="765111" cy="614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491DF2-5410-457A-9486-93EEAB967747}"/>
                </a:ext>
              </a:extLst>
            </p:cNvPr>
            <p:cNvSpPr/>
            <p:nvPr/>
          </p:nvSpPr>
          <p:spPr>
            <a:xfrm>
              <a:off x="8476772" y="4350396"/>
              <a:ext cx="830425" cy="18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561AE4-F312-463C-9011-A1870EE135C2}"/>
                </a:ext>
              </a:extLst>
            </p:cNvPr>
            <p:cNvSpPr/>
            <p:nvPr/>
          </p:nvSpPr>
          <p:spPr>
            <a:xfrm>
              <a:off x="10552922" y="5154466"/>
              <a:ext cx="51301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CD9D9-BEC6-482B-9024-92E5A231FDF6}"/>
                </a:ext>
              </a:extLst>
            </p:cNvPr>
            <p:cNvSpPr/>
            <p:nvPr/>
          </p:nvSpPr>
          <p:spPr>
            <a:xfrm>
              <a:off x="8672716" y="4638171"/>
              <a:ext cx="438539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218339-FF6B-4F79-A653-0B10FE50FDDF}"/>
                </a:ext>
              </a:extLst>
            </p:cNvPr>
            <p:cNvSpPr/>
            <p:nvPr/>
          </p:nvSpPr>
          <p:spPr>
            <a:xfrm>
              <a:off x="9860168" y="5289307"/>
              <a:ext cx="625151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B6BC-FDED-43B5-A4ED-EBAE32A6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nl-BE" dirty="0"/>
              <a:t>Wat gaat waar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A240-AFE6-4DBC-BAC2-A995EF6F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0"/>
            <a:ext cx="5637245" cy="4672903"/>
          </a:xfrm>
        </p:spPr>
        <p:txBody>
          <a:bodyPr>
            <a:normAutofit/>
          </a:bodyPr>
          <a:lstStyle/>
          <a:p>
            <a:r>
              <a:rPr lang="nl-BE" sz="2400" dirty="0"/>
              <a:t>Stack:</a:t>
            </a:r>
          </a:p>
          <a:p>
            <a:pPr lvl="1"/>
            <a:r>
              <a:rPr lang="nl-BE" sz="2000" dirty="0"/>
              <a:t>Alle value types worden in de Stack geplaatst</a:t>
            </a:r>
          </a:p>
          <a:p>
            <a:pPr lvl="1"/>
            <a:r>
              <a:rPr lang="nl-BE" sz="2000" dirty="0"/>
              <a:t>De waarde zelf komt terecht in de Stack</a:t>
            </a:r>
          </a:p>
          <a:p>
            <a:r>
              <a:rPr lang="nl-BE" sz="2400" dirty="0"/>
              <a:t>Heap:</a:t>
            </a:r>
          </a:p>
          <a:p>
            <a:pPr lvl="1"/>
            <a:r>
              <a:rPr lang="nl-BE" sz="2000" dirty="0"/>
              <a:t>Wanneer we een reference type creëren wordt er in de Stack een pointer aangemaakt en in de Heap het eigenlijke object</a:t>
            </a:r>
          </a:p>
          <a:p>
            <a:pPr lvl="1"/>
            <a:r>
              <a:rPr lang="nl-BE" sz="2000" dirty="0"/>
              <a:t>In de Heap wordt de waarde opgeslagen en in de Stack een verwijzing naar de positie in de Heap</a:t>
            </a:r>
          </a:p>
          <a:p>
            <a:pPr lvl="1"/>
            <a:r>
              <a:rPr lang="nl-BE" sz="2000" dirty="0"/>
              <a:t>We kunnen meerdere pointers naar hetzelfde object laten wijzen, ook in de Heap zelf!</a:t>
            </a:r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98BB287F-885A-4306-90BA-FB9F0FF7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1BD48-A122-4AF0-B29B-CAF44EA6C583}"/>
              </a:ext>
            </a:extLst>
          </p:cNvPr>
          <p:cNvGrpSpPr/>
          <p:nvPr/>
        </p:nvGrpSpPr>
        <p:grpSpPr>
          <a:xfrm>
            <a:off x="6783180" y="2148049"/>
            <a:ext cx="1642363" cy="1966751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B2CB7-C840-428C-9ACE-5AA735684D66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A8AA76-498D-4C3F-9A0D-38A93C2BACE9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pointer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6DCFBB-B817-482A-A5A7-89204B46E829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: 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8BF031-DBB4-40FB-8DA4-F68DCCF52676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2BDF04-26AE-4B41-B34D-D3C829A5BA0B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85E2F-0BA6-47F6-A6B3-D4E5EBF504D0}"/>
              </a:ext>
            </a:extLst>
          </p:cNvPr>
          <p:cNvGrpSpPr/>
          <p:nvPr/>
        </p:nvGrpSpPr>
        <p:grpSpPr>
          <a:xfrm>
            <a:off x="8718690" y="2377767"/>
            <a:ext cx="2379481" cy="3247053"/>
            <a:chOff x="8718690" y="2377767"/>
            <a:chExt cx="2379481" cy="3247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9D76A5-36D2-45EE-B24F-8AE8A2824825}"/>
                </a:ext>
              </a:extLst>
            </p:cNvPr>
            <p:cNvSpPr/>
            <p:nvPr/>
          </p:nvSpPr>
          <p:spPr>
            <a:xfrm>
              <a:off x="8718690" y="2377767"/>
              <a:ext cx="2379481" cy="32470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EE4C2-EF74-410D-AD2B-A285A65D25B2}"/>
                </a:ext>
              </a:extLst>
            </p:cNvPr>
            <p:cNvSpPr/>
            <p:nvPr/>
          </p:nvSpPr>
          <p:spPr>
            <a:xfrm>
              <a:off x="8911016" y="4453934"/>
              <a:ext cx="897865" cy="980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CC5F19-8C8C-47A3-98F6-4F3D7B304A76}"/>
                </a:ext>
              </a:extLst>
            </p:cNvPr>
            <p:cNvSpPr/>
            <p:nvPr/>
          </p:nvSpPr>
          <p:spPr>
            <a:xfrm>
              <a:off x="9594178" y="2812048"/>
              <a:ext cx="314253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0E8BD6-071A-4421-A9E0-0CEBFA7A78A6}"/>
                </a:ext>
              </a:extLst>
            </p:cNvPr>
            <p:cNvSpPr/>
            <p:nvPr/>
          </p:nvSpPr>
          <p:spPr>
            <a:xfrm>
              <a:off x="10362017" y="2836507"/>
              <a:ext cx="613541" cy="489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A638A-8AFF-4A94-A2C9-6316A75F66DC}"/>
                </a:ext>
              </a:extLst>
            </p:cNvPr>
            <p:cNvSpPr/>
            <p:nvPr/>
          </p:nvSpPr>
          <p:spPr>
            <a:xfrm>
              <a:off x="10434098" y="3536079"/>
              <a:ext cx="597744" cy="1672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A55500-BB38-4B3C-A8C4-ECE848C19B44}"/>
                </a:ext>
              </a:extLst>
            </p:cNvPr>
            <p:cNvSpPr/>
            <p:nvPr/>
          </p:nvSpPr>
          <p:spPr>
            <a:xfrm>
              <a:off x="9087852" y="3600883"/>
              <a:ext cx="613540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CB26A6-9130-4116-8A0B-50B19249C779}"/>
                </a:ext>
              </a:extLst>
            </p:cNvPr>
            <p:cNvSpPr/>
            <p:nvPr/>
          </p:nvSpPr>
          <p:spPr>
            <a:xfrm>
              <a:off x="9868775" y="3730101"/>
              <a:ext cx="501308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0D9A0D-B5BA-4EA9-AB92-6122FB4F1C35}"/>
                </a:ext>
              </a:extLst>
            </p:cNvPr>
            <p:cNvGrpSpPr/>
            <p:nvPr/>
          </p:nvGrpSpPr>
          <p:grpSpPr>
            <a:xfrm>
              <a:off x="8979946" y="3081333"/>
              <a:ext cx="1382071" cy="1740592"/>
              <a:chOff x="8979946" y="3081333"/>
              <a:chExt cx="1382071" cy="174059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053D94-0E7E-40C2-9D3D-B08AFD1CAC98}"/>
                  </a:ext>
                </a:extLst>
              </p:cNvPr>
              <p:cNvSpPr/>
              <p:nvPr/>
            </p:nvSpPr>
            <p:spPr>
              <a:xfrm>
                <a:off x="8979946" y="4554624"/>
                <a:ext cx="721446" cy="2673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pointer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D656F05-9093-4F00-8DA6-74E45FA99AE6}"/>
                  </a:ext>
                </a:extLst>
              </p:cNvPr>
              <p:cNvCxnSpPr>
                <a:stCxn id="15" idx="3"/>
                <a:endCxn id="14" idx="1"/>
              </p:cNvCxnSpPr>
              <p:nvPr/>
            </p:nvCxnSpPr>
            <p:spPr>
              <a:xfrm flipV="1">
                <a:off x="9701392" y="3081333"/>
                <a:ext cx="660625" cy="160694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D83C84-8F00-4806-AAD6-3DC98D49B241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8191684" y="2696548"/>
            <a:ext cx="2170333" cy="384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1DBF-D7DA-4F2D-8D88-63D01961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nl-BE" dirty="0"/>
              <a:t>En nu met code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0117-B924-47BE-8BD5-AE061F2F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4750837" cy="484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result = a +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variabelen worden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lokale variabele wordt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Nadat de berekening is gemaakt wordt het resultaat teruggegeven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functie variabelen worden van de stack verwijderd</a:t>
            </a:r>
            <a:endParaRPr lang="nl-BE" sz="2000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A8469E0B-78AE-47DA-B608-E34D85B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C8A39-B706-4C4C-86C2-5EB40A5A7D43}"/>
              </a:ext>
            </a:extLst>
          </p:cNvPr>
          <p:cNvGrpSpPr/>
          <p:nvPr/>
        </p:nvGrpSpPr>
        <p:grpSpPr>
          <a:xfrm>
            <a:off x="6839338" y="1695563"/>
            <a:ext cx="3009690" cy="2060057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B1F63-EBCF-45D6-9C05-E96C5EF7707C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F08E6-D73D-4FE5-A2B0-6ACBF27B6918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DA245-EEDB-4C1E-8CBE-70410EE71F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1DC48-1442-4F50-84B0-F5B7F7EBCFFA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C9F216-4C42-440B-853B-73156E0041FE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4F26C-5E3A-4BE5-AF0A-EB124C5AB50B}"/>
              </a:ext>
            </a:extLst>
          </p:cNvPr>
          <p:cNvGrpSpPr/>
          <p:nvPr/>
        </p:nvGrpSpPr>
        <p:grpSpPr>
          <a:xfrm>
            <a:off x="6839338" y="1692136"/>
            <a:ext cx="3009690" cy="2060057"/>
            <a:chOff x="8304070" y="1298963"/>
            <a:chExt cx="1871530" cy="19667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B0996E-8BE1-4740-9E95-7CEC4FEC94B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D94B16-27BD-447F-84CC-989191586367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50339-8705-4529-BDC4-D6488F24655E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46B581-4B6E-42B8-BC6E-58605200C3A5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AF829E-40CE-4D81-A9AD-B25D18B185FA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D28306-7313-4F97-9FE2-CF3CB499BDE7}"/>
              </a:ext>
            </a:extLst>
          </p:cNvPr>
          <p:cNvGrpSpPr/>
          <p:nvPr/>
        </p:nvGrpSpPr>
        <p:grpSpPr>
          <a:xfrm>
            <a:off x="6839338" y="1704320"/>
            <a:ext cx="3009690" cy="2060057"/>
            <a:chOff x="8304070" y="1298963"/>
            <a:chExt cx="1871530" cy="19667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CB51F-534C-405E-9A71-9D1314F243D3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D2ABAE-7205-4B99-85A8-4C9BF1F40830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: int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372E40-51AF-4976-BA2F-451B774FC5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659E69-C252-48B6-959E-5B93FD54597E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69404F-5FF3-433B-ADA4-4365BD54B827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1AA206-A092-4A88-B0D9-30DE6E50259B}"/>
              </a:ext>
            </a:extLst>
          </p:cNvPr>
          <p:cNvSpPr/>
          <p:nvPr/>
        </p:nvSpPr>
        <p:spPr>
          <a:xfrm>
            <a:off x="6278339" y="2597000"/>
            <a:ext cx="886408" cy="4883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EE2435-E5F3-45A7-B674-A97FF95DEF82}"/>
              </a:ext>
            </a:extLst>
          </p:cNvPr>
          <p:cNvSpPr/>
          <p:nvPr/>
        </p:nvSpPr>
        <p:spPr>
          <a:xfrm>
            <a:off x="9536287" y="2040622"/>
            <a:ext cx="886408" cy="4883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11528F-CFAE-4F62-A5C2-1D030FCE4350}"/>
              </a:ext>
            </a:extLst>
          </p:cNvPr>
          <p:cNvGrpSpPr/>
          <p:nvPr/>
        </p:nvGrpSpPr>
        <p:grpSpPr>
          <a:xfrm>
            <a:off x="5919676" y="2064039"/>
            <a:ext cx="3775201" cy="1231222"/>
            <a:chOff x="6602965" y="293462"/>
            <a:chExt cx="3775201" cy="1231222"/>
          </a:xfrm>
        </p:grpSpPr>
        <p:sp>
          <p:nvSpPr>
            <p:cNvPr id="43" name="Double Brace 42">
              <a:extLst>
                <a:ext uri="{FF2B5EF4-FFF2-40B4-BE49-F238E27FC236}">
                  <a16:creationId xmlns:a16="http://schemas.microsoft.com/office/drawing/2014/main" id="{36CAE4FB-C8A4-43E4-91D6-45082A12712B}"/>
                </a:ext>
              </a:extLst>
            </p:cNvPr>
            <p:cNvSpPr/>
            <p:nvPr/>
          </p:nvSpPr>
          <p:spPr>
            <a:xfrm>
              <a:off x="7569652" y="293462"/>
              <a:ext cx="2808514" cy="1231222"/>
            </a:xfrm>
            <a:prstGeom prst="brace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F17895AD-C8F2-4455-898D-027EFD70A5C5}"/>
                </a:ext>
              </a:extLst>
            </p:cNvPr>
            <p:cNvSpPr/>
            <p:nvPr/>
          </p:nvSpPr>
          <p:spPr>
            <a:xfrm>
              <a:off x="6602965" y="485192"/>
              <a:ext cx="777549" cy="83182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E1B7B3-55D3-4DFD-922B-6DD5A51359D0}"/>
              </a:ext>
            </a:extLst>
          </p:cNvPr>
          <p:cNvGrpSpPr/>
          <p:nvPr/>
        </p:nvGrpSpPr>
        <p:grpSpPr>
          <a:xfrm>
            <a:off x="6852006" y="1692136"/>
            <a:ext cx="3009690" cy="2060057"/>
            <a:chOff x="8304070" y="1298963"/>
            <a:chExt cx="1871530" cy="19667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1ABDB1-79B4-4BFE-A2AE-F33FC5350829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B26FC6-5836-486D-9625-A2A40498775F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E51514-1147-472A-BF8F-1B37B10CC24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CC4218-CF5F-468A-A342-9D804F0E9A6B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2763E-7982-4164-8573-03A6810F72DD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8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3" grpId="1" animBg="1"/>
      <p:bldP spid="42" grpId="0" animBg="1"/>
      <p:bldP spid="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1DBF-D7DA-4F2D-8D88-63D01961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nl-BE" dirty="0"/>
              <a:t>En wat als we een reference type gebruiken?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0117-B924-47BE-8BD5-AE061F2F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2"/>
            <a:ext cx="4750837" cy="528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result.intValue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De variabelen worden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err="1">
                <a:solidFill>
                  <a:srgbClr val="000000"/>
                </a:solidFill>
              </a:rPr>
              <a:t>CustomInt</a:t>
            </a:r>
            <a:r>
              <a:rPr lang="nl-BE" sz="1600" dirty="0">
                <a:solidFill>
                  <a:srgbClr val="000000"/>
                </a:solidFill>
              </a:rPr>
              <a:t> is een reference type en wordt op de Heap geplaatst. Daarna wordt een pointer naar de Heap locatie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Nadat de berekening is gemaakt wordt het resultaat teruggegeven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De functie variabelen worden van de stack verwijderd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>
                <a:solidFill>
                  <a:srgbClr val="000000"/>
                </a:solidFill>
              </a:rPr>
              <a:t>De GC </a:t>
            </a:r>
            <a:r>
              <a:rPr lang="nl-BE" sz="1600" dirty="0">
                <a:solidFill>
                  <a:srgbClr val="000000"/>
                </a:solidFill>
              </a:rPr>
              <a:t>verwijdert het element van de Heap als alle referenties ernaar verwijderd zijn</a:t>
            </a:r>
            <a:endParaRPr lang="nl-BE" sz="1600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669009E4-6C8B-44EA-BCB5-AC138CA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C8A39-B706-4C4C-86C2-5EB40A5A7D43}"/>
              </a:ext>
            </a:extLst>
          </p:cNvPr>
          <p:cNvGrpSpPr/>
          <p:nvPr/>
        </p:nvGrpSpPr>
        <p:grpSpPr>
          <a:xfrm>
            <a:off x="6096000" y="1950705"/>
            <a:ext cx="3009690" cy="2060057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B1F63-EBCF-45D6-9C05-E96C5EF7707C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F08E6-D73D-4FE5-A2B0-6ACBF27B6918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DA245-EEDB-4C1E-8CBE-70410EE71F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1DC48-1442-4F50-84B0-F5B7F7EBCFFA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C9F216-4C42-440B-853B-73156E0041FE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4F26C-5E3A-4BE5-AF0A-EB124C5AB50B}"/>
              </a:ext>
            </a:extLst>
          </p:cNvPr>
          <p:cNvGrpSpPr/>
          <p:nvPr/>
        </p:nvGrpSpPr>
        <p:grpSpPr>
          <a:xfrm>
            <a:off x="6096000" y="1947278"/>
            <a:ext cx="3009690" cy="2060057"/>
            <a:chOff x="8304070" y="1298963"/>
            <a:chExt cx="1871530" cy="19667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B0996E-8BE1-4740-9E95-7CEC4FEC94B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D94B16-27BD-447F-84CC-989191586367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50339-8705-4529-BDC4-D6488F24655E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46B581-4B6E-42B8-BC6E-58605200C3A5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AF829E-40CE-4D81-A9AD-B25D18B185FA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D28306-7313-4F97-9FE2-CF3CB499BDE7}"/>
              </a:ext>
            </a:extLst>
          </p:cNvPr>
          <p:cNvGrpSpPr/>
          <p:nvPr/>
        </p:nvGrpSpPr>
        <p:grpSpPr>
          <a:xfrm>
            <a:off x="6096000" y="1959462"/>
            <a:ext cx="3009690" cy="2060057"/>
            <a:chOff x="8304070" y="1298963"/>
            <a:chExt cx="1871530" cy="19667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CB51F-534C-405E-9A71-9D1314F243D3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D2ABAE-7205-4B99-85A8-4C9BF1F40830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: Pointer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372E40-51AF-4976-BA2F-451B774FC5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659E69-C252-48B6-959E-5B93FD54597E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69404F-5FF3-433B-ADA4-4365BD54B827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1AA206-A092-4A88-B0D9-30DE6E50259B}"/>
              </a:ext>
            </a:extLst>
          </p:cNvPr>
          <p:cNvSpPr/>
          <p:nvPr/>
        </p:nvSpPr>
        <p:spPr>
          <a:xfrm>
            <a:off x="5535001" y="2852142"/>
            <a:ext cx="886408" cy="4883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E1B7B3-55D3-4DFD-922B-6DD5A51359D0}"/>
              </a:ext>
            </a:extLst>
          </p:cNvPr>
          <p:cNvGrpSpPr/>
          <p:nvPr/>
        </p:nvGrpSpPr>
        <p:grpSpPr>
          <a:xfrm>
            <a:off x="6096000" y="1950704"/>
            <a:ext cx="3009690" cy="2060057"/>
            <a:chOff x="8304070" y="1298963"/>
            <a:chExt cx="1871530" cy="19667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1ABDB1-79B4-4BFE-A2AE-F33FC5350829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B26FC6-5836-486D-9625-A2A40498775F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E51514-1147-472A-BF8F-1B37B10CC24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CC4218-CF5F-468A-A342-9D804F0E9A6B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2763E-7982-4164-8573-03A6810F72DD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E91FD49-FFC2-40A8-BF84-4D82A47AEB17}"/>
              </a:ext>
            </a:extLst>
          </p:cNvPr>
          <p:cNvSpPr/>
          <p:nvPr/>
        </p:nvSpPr>
        <p:spPr>
          <a:xfrm>
            <a:off x="9900345" y="1650553"/>
            <a:ext cx="1740530" cy="23567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D5177E-27B8-4F2E-842E-CF61EBDA4F02}"/>
              </a:ext>
            </a:extLst>
          </p:cNvPr>
          <p:cNvSpPr/>
          <p:nvPr/>
        </p:nvSpPr>
        <p:spPr>
          <a:xfrm>
            <a:off x="10299257" y="2489406"/>
            <a:ext cx="471862" cy="620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C7825C-CBF9-48E0-B46E-B082DE1D60C1}"/>
              </a:ext>
            </a:extLst>
          </p:cNvPr>
          <p:cNvSpPr/>
          <p:nvPr/>
        </p:nvSpPr>
        <p:spPr>
          <a:xfrm>
            <a:off x="9998825" y="2023914"/>
            <a:ext cx="1265999" cy="31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intValue</a:t>
            </a:r>
            <a:r>
              <a:rPr lang="en-US" sz="1400" dirty="0"/>
              <a:t> : int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47F162-04AA-488E-A121-EFAD89033C77}"/>
              </a:ext>
            </a:extLst>
          </p:cNvPr>
          <p:cNvSpPr/>
          <p:nvPr/>
        </p:nvSpPr>
        <p:spPr>
          <a:xfrm>
            <a:off x="10890463" y="2534040"/>
            <a:ext cx="686753" cy="935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7A3BE0-C665-4932-858D-20E520AC406F}"/>
              </a:ext>
            </a:extLst>
          </p:cNvPr>
          <p:cNvSpPr/>
          <p:nvPr/>
        </p:nvSpPr>
        <p:spPr>
          <a:xfrm>
            <a:off x="9955881" y="3321065"/>
            <a:ext cx="686752" cy="434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50D89E-DA8A-4576-84C8-7369DB0EC6CB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8677136" y="2181322"/>
            <a:ext cx="1321689" cy="3526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EE2435-E5F3-45A7-B674-A97FF95DEF82}"/>
              </a:ext>
            </a:extLst>
          </p:cNvPr>
          <p:cNvSpPr/>
          <p:nvPr/>
        </p:nvSpPr>
        <p:spPr>
          <a:xfrm>
            <a:off x="8757142" y="2304801"/>
            <a:ext cx="886408" cy="4883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11528F-CFAE-4F62-A5C2-1D030FCE4350}"/>
              </a:ext>
            </a:extLst>
          </p:cNvPr>
          <p:cNvGrpSpPr/>
          <p:nvPr/>
        </p:nvGrpSpPr>
        <p:grpSpPr>
          <a:xfrm>
            <a:off x="5176338" y="2319181"/>
            <a:ext cx="3775201" cy="1231222"/>
            <a:chOff x="6602965" y="293462"/>
            <a:chExt cx="3775201" cy="1231222"/>
          </a:xfrm>
        </p:grpSpPr>
        <p:sp>
          <p:nvSpPr>
            <p:cNvPr id="43" name="Double Brace 42">
              <a:extLst>
                <a:ext uri="{FF2B5EF4-FFF2-40B4-BE49-F238E27FC236}">
                  <a16:creationId xmlns:a16="http://schemas.microsoft.com/office/drawing/2014/main" id="{36CAE4FB-C8A4-43E4-91D6-45082A12712B}"/>
                </a:ext>
              </a:extLst>
            </p:cNvPr>
            <p:cNvSpPr/>
            <p:nvPr/>
          </p:nvSpPr>
          <p:spPr>
            <a:xfrm>
              <a:off x="7569652" y="293462"/>
              <a:ext cx="2808514" cy="1231222"/>
            </a:xfrm>
            <a:prstGeom prst="brace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F17895AD-C8F2-4455-898D-027EFD70A5C5}"/>
                </a:ext>
              </a:extLst>
            </p:cNvPr>
            <p:cNvSpPr/>
            <p:nvPr/>
          </p:nvSpPr>
          <p:spPr>
            <a:xfrm>
              <a:off x="6602965" y="485192"/>
              <a:ext cx="777549" cy="83182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3" grpId="1" animBg="1"/>
      <p:bldP spid="38" grpId="0" animBg="1"/>
      <p:bldP spid="38" grpId="1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FA1C2-D445-4F91-A161-9B9BC801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nl-BE" sz="5800"/>
              <a:t>Programmeren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7B69A-3D46-44F7-A8B2-8A77F88A1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accent1">
                    <a:lumMod val="60000"/>
                    <a:lumOff val="40000"/>
                  </a:schemeClr>
                </a:solidFill>
              </a:rPr>
              <a:t>C#  als programmeertaal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1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AF5-B0C4-45C8-9778-003AF825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466"/>
          </a:xfrm>
        </p:spPr>
        <p:txBody>
          <a:bodyPr>
            <a:normAutofit/>
          </a:bodyPr>
          <a:lstStyle/>
          <a:p>
            <a:r>
              <a:rPr lang="en-US" dirty="0"/>
              <a:t>Predefined Value types van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05B5-21CC-46FD-BAC2-6D95C59B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98"/>
            <a:ext cx="10515600" cy="4852365"/>
          </a:xfrm>
        </p:spPr>
        <p:txBody>
          <a:bodyPr/>
          <a:lstStyle/>
          <a:p>
            <a:r>
              <a:rPr lang="nl-BE" dirty="0"/>
              <a:t>Numeriek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Integers: </a:t>
            </a:r>
          </a:p>
          <a:p>
            <a:pPr lvl="2"/>
            <a:r>
              <a:rPr lang="en-US" dirty="0"/>
              <a:t>Signed : </a:t>
            </a:r>
            <a:r>
              <a:rPr lang="en-US" dirty="0" err="1"/>
              <a:t>sbyte</a:t>
            </a:r>
            <a:r>
              <a:rPr lang="en-US" dirty="0"/>
              <a:t>, short, int, long</a:t>
            </a:r>
          </a:p>
          <a:p>
            <a:pPr lvl="2"/>
            <a:r>
              <a:rPr lang="en-US" dirty="0"/>
              <a:t>Unsigned: byte,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endParaRPr lang="en-US" dirty="0"/>
          </a:p>
          <a:p>
            <a:pPr lvl="1"/>
            <a:r>
              <a:rPr lang="en-US" dirty="0"/>
              <a:t>Reals:</a:t>
            </a:r>
          </a:p>
          <a:p>
            <a:pPr lvl="2"/>
            <a:r>
              <a:rPr lang="en-US" dirty="0"/>
              <a:t>float, double</a:t>
            </a:r>
          </a:p>
          <a:p>
            <a:pPr lvl="2"/>
            <a:r>
              <a:rPr lang="en-US" dirty="0"/>
              <a:t>Decimal</a:t>
            </a:r>
          </a:p>
          <a:p>
            <a:pPr lvl="1"/>
            <a:r>
              <a:rPr lang="nl-BE" dirty="0"/>
              <a:t>Logisch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bool</a:t>
            </a:r>
          </a:p>
          <a:p>
            <a:pPr lvl="1"/>
            <a:r>
              <a:rPr lang="en-US" dirty="0"/>
              <a:t>Character:</a:t>
            </a:r>
          </a:p>
          <a:p>
            <a:pPr lvl="2"/>
            <a:r>
              <a:rPr lang="en-US" dirty="0"/>
              <a:t>char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862092-5889-4D20-A70E-9655519A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0FE6-DDF8-4A52-895D-D8E3E832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680961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Basis types in </a:t>
            </a:r>
            <a:r>
              <a:rPr lang="en-US" dirty="0" err="1"/>
              <a:t>.Net</a:t>
            </a:r>
            <a:endParaRPr lang="en-I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DCEBD-5B75-4616-8960-21C9BF2B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6" r="1223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5137-A003-4012-BF7F-CB7595C5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470" y="375038"/>
            <a:ext cx="196855" cy="17705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en-US" sz="1500" dirty="0">
              <a:noFill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3B7536-562F-49BD-9265-3673B122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48" y="3429000"/>
            <a:ext cx="5762484" cy="5570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dirty="0"/>
              <a:t>Natuurlijke getallen en reële getallen.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528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8E51-2288-4153-87D8-9F719958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B62273-F931-4B9D-8D1E-8CC97EB76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21389"/>
              </p:ext>
            </p:extLst>
          </p:nvPr>
        </p:nvGraphicFramePr>
        <p:xfrm>
          <a:off x="838200" y="1844242"/>
          <a:ext cx="4898457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614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06902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5041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5150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7B282-71E6-4239-898F-AE11786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6073192-C879-43B3-82FA-26CD4EFC4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629618"/>
              </p:ext>
            </p:extLst>
          </p:nvPr>
        </p:nvGraphicFramePr>
        <p:xfrm>
          <a:off x="5966861" y="1844242"/>
          <a:ext cx="4898457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614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06902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5041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5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FE4D6D-86B8-4B19-B9B8-887E48304B26}"/>
              </a:ext>
            </a:extLst>
          </p:cNvPr>
          <p:cNvSpPr txBox="1"/>
          <p:nvPr/>
        </p:nvSpPr>
        <p:spPr>
          <a:xfrm>
            <a:off x="838200" y="1366787"/>
            <a:ext cx="4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Signed</a:t>
            </a:r>
            <a:r>
              <a:rPr lang="nl-BE" dirty="0"/>
              <a:t> = kan negatieve getallen bevatten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938CD-6751-4807-ADF3-75B2EC54E993}"/>
              </a:ext>
            </a:extLst>
          </p:cNvPr>
          <p:cNvSpPr txBox="1"/>
          <p:nvPr/>
        </p:nvSpPr>
        <p:spPr>
          <a:xfrm>
            <a:off x="5966861" y="1366787"/>
            <a:ext cx="4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Unsigned</a:t>
            </a:r>
            <a:r>
              <a:rPr lang="nl-BE" dirty="0"/>
              <a:t> = kan </a:t>
            </a:r>
            <a:r>
              <a:rPr lang="nl-BE" b="1" dirty="0"/>
              <a:t>geen</a:t>
            </a:r>
            <a:r>
              <a:rPr lang="nl-BE" dirty="0"/>
              <a:t> negatieve getallen bevatten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7C7F1A-6002-47FB-B4FF-F5DD951DAB4D}"/>
              </a:ext>
            </a:extLst>
          </p:cNvPr>
          <p:cNvSpPr txBox="1">
            <a:spLocks/>
          </p:cNvSpPr>
          <p:nvPr/>
        </p:nvSpPr>
        <p:spPr>
          <a:xfrm>
            <a:off x="838200" y="4161801"/>
            <a:ext cx="10515600" cy="212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Elk C# type correspondeert met een .Net systeemtype</a:t>
            </a:r>
          </a:p>
          <a:p>
            <a:r>
              <a:rPr lang="nl-BE" sz="2400" dirty="0"/>
              <a:t>De capaciteit is afhankelijk van de bit lengte en of het getal negatief kan zijn</a:t>
            </a:r>
          </a:p>
          <a:p>
            <a:r>
              <a:rPr lang="nl-BE" sz="2400" dirty="0"/>
              <a:t>We kunnen een suffix gebruiken om een waarde toe te kennen</a:t>
            </a:r>
          </a:p>
          <a:p>
            <a:pPr marL="914400" lvl="2" indent="0">
              <a:buNone/>
            </a:pP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5L;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num.GetType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	=&gt; System.Int64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6692-F815-4771-AE81-59651E39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nl-BE" dirty="0"/>
              <a:t>Werken met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8469-4187-43B9-8374-4F2464EF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56"/>
            <a:ext cx="10515600" cy="5207267"/>
          </a:xfrm>
        </p:spPr>
        <p:txBody>
          <a:bodyPr/>
          <a:lstStyle/>
          <a:p>
            <a:r>
              <a:rPr lang="nl-BE" dirty="0"/>
              <a:t>Binair ? Hexadecimaal? </a:t>
            </a:r>
            <a:r>
              <a:rPr lang="nl-BE" dirty="0" err="1"/>
              <a:t>Wasda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1+1 = 10 ? =&gt; Yep!</a:t>
            </a:r>
          </a:p>
          <a:p>
            <a:pPr lvl="1"/>
            <a:r>
              <a:rPr lang="nl-BE" dirty="0"/>
              <a:t>Als je de machten van 2 kent dan ken je het binair talstelsel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nl-BE" dirty="0"/>
              <a:t>Als je </a:t>
            </a:r>
            <a:r>
              <a:rPr lang="nl-BE"/>
              <a:t>binair kent, </a:t>
            </a:r>
            <a:r>
              <a:rPr lang="nl-BE" dirty="0"/>
              <a:t>ken je ook hexadecimaal =&gt; 0b1111 =0xF, 0001 1010 = 1A</a:t>
            </a:r>
          </a:p>
          <a:p>
            <a:pPr marL="1371600" lvl="3" indent="0">
              <a:buNone/>
            </a:pPr>
            <a:r>
              <a:rPr lang="nl-BE" dirty="0"/>
              <a:t>	(mits wat oefening dan toch …)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D7538-7A89-41BF-9AEE-8BD1B475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708C58-8779-472C-B2BE-6785F289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81618"/>
              </p:ext>
            </p:extLst>
          </p:nvPr>
        </p:nvGraphicFramePr>
        <p:xfrm>
          <a:off x="3870425" y="2687320"/>
          <a:ext cx="497852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63051169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9496046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31565151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815705352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703177999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81241450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03292698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6536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3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290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7C1C2-79D3-4366-853C-AB75B9E14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4211"/>
              </p:ext>
            </p:extLst>
          </p:nvPr>
        </p:nvGraphicFramePr>
        <p:xfrm>
          <a:off x="3870425" y="3611878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A4F0F-22B3-40E9-9440-AF38CDE1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1095"/>
              </p:ext>
            </p:extLst>
          </p:nvPr>
        </p:nvGraphicFramePr>
        <p:xfrm>
          <a:off x="3870425" y="3958259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EAE28A-D9EF-4C1C-A7DA-E309B2C3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6689"/>
              </p:ext>
            </p:extLst>
          </p:nvPr>
        </p:nvGraphicFramePr>
        <p:xfrm>
          <a:off x="3870425" y="4304640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A6E1F0-06BD-44CE-A62B-45C2E4485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17073"/>
              </p:ext>
            </p:extLst>
          </p:nvPr>
        </p:nvGraphicFramePr>
        <p:xfrm>
          <a:off x="3870425" y="4651022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210557-6729-4574-B458-D6F6D29C94E3}"/>
              </a:ext>
            </a:extLst>
          </p:cNvPr>
          <p:cNvSpPr txBox="1"/>
          <p:nvPr/>
        </p:nvSpPr>
        <p:spPr>
          <a:xfrm>
            <a:off x="1819502" y="3579612"/>
            <a:ext cx="18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44;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AEBC-BB15-46AC-BE3A-F2356D930B24}"/>
              </a:ext>
            </a:extLst>
          </p:cNvPr>
          <p:cNvSpPr txBox="1"/>
          <p:nvPr/>
        </p:nvSpPr>
        <p:spPr>
          <a:xfrm>
            <a:off x="1819502" y="3925993"/>
            <a:ext cx="18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15;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33779-7BF1-4BA7-A55A-BA66659F34FD}"/>
              </a:ext>
            </a:extLst>
          </p:cNvPr>
          <p:cNvSpPr txBox="1"/>
          <p:nvPr/>
        </p:nvSpPr>
        <p:spPr>
          <a:xfrm>
            <a:off x="838201" y="4272374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</a:t>
            </a:r>
            <a:r>
              <a:rPr lang="en-US" dirty="0" err="1"/>
              <a:t>byte.MaxValue</a:t>
            </a:r>
            <a:r>
              <a:rPr lang="en-US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D238D-2C8D-4BCC-891C-BC70D5019340}"/>
              </a:ext>
            </a:extLst>
          </p:cNvPr>
          <p:cNvSpPr txBox="1"/>
          <p:nvPr/>
        </p:nvSpPr>
        <p:spPr>
          <a:xfrm>
            <a:off x="838200" y="4618755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sbyte</a:t>
            </a:r>
            <a:r>
              <a:rPr lang="en-US" dirty="0"/>
              <a:t> sb = </a:t>
            </a:r>
            <a:r>
              <a:rPr lang="en-US" dirty="0" err="1"/>
              <a:t>sbyte.MaxValue</a:t>
            </a:r>
            <a:r>
              <a:rPr lang="en-US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C3676-9B7E-4E28-AEEE-907935A76417}"/>
              </a:ext>
            </a:extLst>
          </p:cNvPr>
          <p:cNvSpPr txBox="1"/>
          <p:nvPr/>
        </p:nvSpPr>
        <p:spPr>
          <a:xfrm>
            <a:off x="8940593" y="4307976"/>
            <a:ext cx="9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77C38-FF7F-4070-A5B7-2D522A54CD55}"/>
              </a:ext>
            </a:extLst>
          </p:cNvPr>
          <p:cNvSpPr txBox="1"/>
          <p:nvPr/>
        </p:nvSpPr>
        <p:spPr>
          <a:xfrm>
            <a:off x="8940592" y="4641706"/>
            <a:ext cx="10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127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12F721-9D5D-4712-88E4-A3740EA3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5453"/>
              </p:ext>
            </p:extLst>
          </p:nvPr>
        </p:nvGraphicFramePr>
        <p:xfrm>
          <a:off x="3870425" y="5024557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8E1687-0A9F-4EA5-B0CF-708389FEE163}"/>
              </a:ext>
            </a:extLst>
          </p:cNvPr>
          <p:cNvSpPr txBox="1"/>
          <p:nvPr/>
        </p:nvSpPr>
        <p:spPr>
          <a:xfrm>
            <a:off x="8940592" y="5015241"/>
            <a:ext cx="104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2000" b="1" dirty="0"/>
              <a:t>-128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C173A-D387-47F0-8CEC-FA75E60266ED}"/>
              </a:ext>
            </a:extLst>
          </p:cNvPr>
          <p:cNvSpPr txBox="1"/>
          <p:nvPr/>
        </p:nvSpPr>
        <p:spPr>
          <a:xfrm>
            <a:off x="838199" y="5011038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 </a:t>
            </a:r>
            <a:r>
              <a:rPr lang="en-US" dirty="0" err="1"/>
              <a:t>als</a:t>
            </a:r>
            <a:r>
              <a:rPr lang="en-US" dirty="0"/>
              <a:t>? … </a:t>
            </a:r>
            <a:r>
              <a:rPr lang="en-US" b="1" dirty="0"/>
              <a:t>sb+=1</a:t>
            </a:r>
            <a:r>
              <a:rPr lang="en-US" dirty="0"/>
              <a:t>; ?</a:t>
            </a:r>
          </a:p>
        </p:txBody>
      </p:sp>
    </p:spTree>
    <p:extLst>
      <p:ext uri="{BB962C8B-B14F-4D97-AF65-F5344CB8AC3E}">
        <p14:creationId xmlns:p14="http://schemas.microsoft.com/office/powerpoint/2010/main" val="12305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DA16-D43E-43AC-9722-0B356787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/>
          <a:lstStyle/>
          <a:p>
            <a:r>
              <a:rPr lang="nl-BE" dirty="0"/>
              <a:t>Operatoren en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5984-0D95-4663-8E91-F695B865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>
            <a:normAutofit lnSpcReduction="10000"/>
          </a:bodyPr>
          <a:lstStyle/>
          <a:p>
            <a:r>
              <a:rPr lang="nl-BE" dirty="0"/>
              <a:t>rekenkundige operatoren:  </a:t>
            </a:r>
            <a:r>
              <a:rPr lang="nl-BE" b="1" dirty="0"/>
              <a:t>+, -, *, /, %</a:t>
            </a:r>
          </a:p>
          <a:p>
            <a:pPr lvl="2"/>
            <a:r>
              <a:rPr lang="nl-BE" sz="2400" dirty="0"/>
              <a:t>% = modulus (de rest van een deling)</a:t>
            </a:r>
          </a:p>
          <a:p>
            <a:pPr lvl="4"/>
            <a:r>
              <a:rPr lang="nl-BE" sz="2200" dirty="0"/>
              <a:t> </a:t>
            </a:r>
            <a:r>
              <a:rPr lang="nl-BE" sz="2200" dirty="0" err="1"/>
              <a:t>Console.WriteLn</a:t>
            </a:r>
            <a:r>
              <a:rPr lang="nl-BE" sz="2200" dirty="0"/>
              <a:t>(20%8); =&gt; 4</a:t>
            </a:r>
            <a:endParaRPr lang="nl-BE" dirty="0"/>
          </a:p>
          <a:p>
            <a:r>
              <a:rPr lang="nl-BE" dirty="0"/>
              <a:t>Increment en </a:t>
            </a:r>
            <a:r>
              <a:rPr lang="nl-BE" dirty="0" err="1"/>
              <a:t>decrement</a:t>
            </a:r>
            <a:r>
              <a:rPr lang="nl-BE" dirty="0"/>
              <a:t> operatoren : </a:t>
            </a:r>
            <a:r>
              <a:rPr lang="nl-BE" b="1" dirty="0"/>
              <a:t>++ , --</a:t>
            </a:r>
          </a:p>
          <a:p>
            <a:pPr lvl="1"/>
            <a:r>
              <a:rPr lang="nl-BE" dirty="0"/>
              <a:t>Int i=0; </a:t>
            </a:r>
          </a:p>
          <a:p>
            <a:pPr lvl="2"/>
            <a:r>
              <a:rPr lang="nl-BE" dirty="0" err="1"/>
              <a:t>Console.WriteLn</a:t>
            </a:r>
            <a:r>
              <a:rPr lang="nl-BE" dirty="0"/>
              <a:t>(i++); =&gt; 0</a:t>
            </a:r>
          </a:p>
          <a:p>
            <a:pPr lvl="2"/>
            <a:r>
              <a:rPr lang="nl-BE" dirty="0" err="1"/>
              <a:t>Console.WriteLn</a:t>
            </a:r>
            <a:r>
              <a:rPr lang="nl-BE" dirty="0"/>
              <a:t>(++i); =&gt; 1</a:t>
            </a:r>
          </a:p>
          <a:p>
            <a:r>
              <a:rPr lang="nl-BE" b="1" dirty="0" err="1"/>
              <a:t>checked</a:t>
            </a:r>
            <a:r>
              <a:rPr lang="nl-BE" dirty="0"/>
              <a:t> operator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x * 2;			=&gt; </a:t>
            </a:r>
            <a:r>
              <a:rPr lang="nl-B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-2</a:t>
            </a:r>
            <a:endParaRPr lang="nl-BE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</a:t>
            </a:r>
            <a:r>
              <a:rPr lang="nl-B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 x * 2);		=&gt; </a:t>
            </a:r>
            <a:r>
              <a:rPr lang="nl-BE" sz="1800" b="1" dirty="0" err="1"/>
              <a:t>OverflowException</a:t>
            </a:r>
            <a:endParaRPr lang="nl-BE" sz="1800" b="1" dirty="0"/>
          </a:p>
          <a:p>
            <a:pPr marL="914400" lvl="2" indent="0">
              <a:buNone/>
            </a:pPr>
            <a:endParaRPr lang="en-US" dirty="0"/>
          </a:p>
          <a:p>
            <a:r>
              <a:rPr lang="nl-BE" dirty="0"/>
              <a:t>Er zijn </a:t>
            </a:r>
            <a:r>
              <a:rPr lang="nl-BE" b="1" dirty="0"/>
              <a:t>geen</a:t>
            </a:r>
            <a:r>
              <a:rPr lang="nl-BE" dirty="0"/>
              <a:t> rekenkundige operatoren voor 8 &amp; 16 bit integers 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1B0C43-3C48-4142-8EF0-61361A4F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C042-1E2F-4F6D-9BF5-272A7852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025D-AF06-4CD4-9D05-6B56502D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402"/>
            <a:ext cx="10173101" cy="5342021"/>
          </a:xfrm>
        </p:spPr>
        <p:txBody>
          <a:bodyPr/>
          <a:lstStyle/>
          <a:p>
            <a:r>
              <a:rPr lang="en-US" dirty="0"/>
              <a:t>Compliment: 	~ </a:t>
            </a:r>
          </a:p>
          <a:p>
            <a:pPr marL="914400" lvl="2" indent="0">
              <a:buNone/>
            </a:pPr>
            <a:r>
              <a:rPr lang="en-US" b="1" dirty="0"/>
              <a:t>~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AND: &amp;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OR: |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XOR: ^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32B659-8AC7-4FCB-AA7B-BF6A8B9D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8760D7-7729-47DE-8EB1-58B38D17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859"/>
              </p:ext>
            </p:extLst>
          </p:nvPr>
        </p:nvGraphicFramePr>
        <p:xfrm>
          <a:off x="2156059" y="1523196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5EECA7-578F-4A43-A7E2-95E11103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8593"/>
              </p:ext>
            </p:extLst>
          </p:nvPr>
        </p:nvGraphicFramePr>
        <p:xfrm>
          <a:off x="5446295" y="1523196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BAD30B-2593-4848-A2A3-B7F17C7F81DB}"/>
              </a:ext>
            </a:extLst>
          </p:cNvPr>
          <p:cNvSpPr txBox="1"/>
          <p:nvPr/>
        </p:nvSpPr>
        <p:spPr>
          <a:xfrm>
            <a:off x="5042035" y="1444763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444-42E7-4547-A428-574E8D5CDF2E}"/>
              </a:ext>
            </a:extLst>
          </p:cNvPr>
          <p:cNvSpPr txBox="1"/>
          <p:nvPr/>
        </p:nvSpPr>
        <p:spPr>
          <a:xfrm>
            <a:off x="4462111" y="1793680"/>
            <a:ext cx="1798321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~44  =  211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83331C-687C-4933-84EE-376A8625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57214"/>
              </p:ext>
            </p:extLst>
          </p:nvPr>
        </p:nvGraphicFramePr>
        <p:xfrm>
          <a:off x="1848051" y="2973284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224D59-D2AD-4EF6-900A-F9952AEC7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6681"/>
              </p:ext>
            </p:extLst>
          </p:nvPr>
        </p:nvGraphicFramePr>
        <p:xfrm>
          <a:off x="4893645" y="2974084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91CACB-C80C-4106-8A50-7976E881E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02575"/>
              </p:ext>
            </p:extLst>
          </p:nvPr>
        </p:nvGraphicFramePr>
        <p:xfrm>
          <a:off x="8102868" y="2973455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3A03E-7445-4C6E-A84D-3E25304B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260"/>
              </p:ext>
            </p:extLst>
          </p:nvPr>
        </p:nvGraphicFramePr>
        <p:xfrm>
          <a:off x="1848051" y="4300029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5F8E02-FDBD-434C-B0BF-C3D88ED2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87069"/>
              </p:ext>
            </p:extLst>
          </p:nvPr>
        </p:nvGraphicFramePr>
        <p:xfrm>
          <a:off x="4893645" y="4300829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AA48B9-9786-4B92-9FA4-5933D507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54180"/>
              </p:ext>
            </p:extLst>
          </p:nvPr>
        </p:nvGraphicFramePr>
        <p:xfrm>
          <a:off x="8102868" y="4300200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D3B508-3A23-4EF6-A3CE-1B40D5EFF253}"/>
              </a:ext>
            </a:extLst>
          </p:cNvPr>
          <p:cNvSpPr txBox="1"/>
          <p:nvPr/>
        </p:nvSpPr>
        <p:spPr>
          <a:xfrm>
            <a:off x="7745934" y="4182566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0B01B-4D5F-4BE4-9882-1021E3D97456}"/>
              </a:ext>
            </a:extLst>
          </p:cNvPr>
          <p:cNvSpPr txBox="1"/>
          <p:nvPr/>
        </p:nvSpPr>
        <p:spPr>
          <a:xfrm>
            <a:off x="4572804" y="2899936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&amp;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34E56-5F4B-49A9-989D-CCD9CA8E5CB1}"/>
              </a:ext>
            </a:extLst>
          </p:cNvPr>
          <p:cNvSpPr txBox="1"/>
          <p:nvPr/>
        </p:nvSpPr>
        <p:spPr>
          <a:xfrm>
            <a:off x="7743526" y="2885334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24B51-E0AB-44A9-BA31-E7E9D9173EC0}"/>
              </a:ext>
            </a:extLst>
          </p:cNvPr>
          <p:cNvSpPr txBox="1"/>
          <p:nvPr/>
        </p:nvSpPr>
        <p:spPr>
          <a:xfrm>
            <a:off x="4237523" y="3322393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&amp; 45 = 12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C7936-A48F-4F24-835E-41E1FBCBF0C9}"/>
              </a:ext>
            </a:extLst>
          </p:cNvPr>
          <p:cNvSpPr txBox="1"/>
          <p:nvPr/>
        </p:nvSpPr>
        <p:spPr>
          <a:xfrm>
            <a:off x="4602281" y="4206515"/>
            <a:ext cx="318836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72A9F-101F-4B54-8A59-14E1297CA9F4}"/>
              </a:ext>
            </a:extLst>
          </p:cNvPr>
          <p:cNvSpPr txBox="1"/>
          <p:nvPr/>
        </p:nvSpPr>
        <p:spPr>
          <a:xfrm>
            <a:off x="4190198" y="4634564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| 45 = 47</a:t>
            </a:r>
            <a:endParaRPr lang="en-US" sz="2000" b="1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EFF69EA-7AA2-4493-9C4B-909EAF18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3283"/>
              </p:ext>
            </p:extLst>
          </p:nvPr>
        </p:nvGraphicFramePr>
        <p:xfrm>
          <a:off x="1848051" y="5545417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68ADC-6D43-44F1-842F-75C297D3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22501"/>
              </p:ext>
            </p:extLst>
          </p:nvPr>
        </p:nvGraphicFramePr>
        <p:xfrm>
          <a:off x="4893645" y="5546217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D6FDA50-8235-4EFC-A4F1-3C72C510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54839"/>
              </p:ext>
            </p:extLst>
          </p:nvPr>
        </p:nvGraphicFramePr>
        <p:xfrm>
          <a:off x="8102868" y="5545588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889CEFC-AFE0-47ED-9988-89341175CDB7}"/>
              </a:ext>
            </a:extLst>
          </p:cNvPr>
          <p:cNvSpPr txBox="1"/>
          <p:nvPr/>
        </p:nvSpPr>
        <p:spPr>
          <a:xfrm>
            <a:off x="7745934" y="5427954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D6C029-5FF4-4338-ACCA-E8CE95AB85B4}"/>
              </a:ext>
            </a:extLst>
          </p:cNvPr>
          <p:cNvSpPr txBox="1"/>
          <p:nvPr/>
        </p:nvSpPr>
        <p:spPr>
          <a:xfrm>
            <a:off x="4602281" y="5451903"/>
            <a:ext cx="31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^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BE9E9-D454-4097-AD09-8119F14A99E2}"/>
              </a:ext>
            </a:extLst>
          </p:cNvPr>
          <p:cNvSpPr txBox="1"/>
          <p:nvPr/>
        </p:nvSpPr>
        <p:spPr>
          <a:xfrm>
            <a:off x="4190198" y="5899283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^ 45 = 35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28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22" grpId="0"/>
      <p:bldP spid="23" grpId="0"/>
      <p:bldP spid="24" grpId="0"/>
      <p:bldP spid="26" grpId="0"/>
      <p:bldP spid="27" grpId="0"/>
      <p:bldP spid="28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A6E-7496-4EF6-A0C7-6FAFB3AE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 fontScale="90000"/>
          </a:bodyPr>
          <a:lstStyle/>
          <a:p>
            <a:r>
              <a:rPr lang="nl-BE" dirty="0"/>
              <a:t>Conversie van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BF8C-D637-4F5B-A778-9611513B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496"/>
            <a:ext cx="10515600" cy="5467378"/>
          </a:xfrm>
        </p:spPr>
        <p:txBody>
          <a:bodyPr>
            <a:normAutofit/>
          </a:bodyPr>
          <a:lstStyle/>
          <a:p>
            <a:r>
              <a:rPr lang="nl-BE" dirty="0"/>
              <a:t>Impliciete conversie:</a:t>
            </a:r>
          </a:p>
          <a:p>
            <a:pPr lvl="1"/>
            <a:r>
              <a:rPr lang="nl-BE" dirty="0"/>
              <a:t>Kan enkel als elke mogelijke waarde ook mogelijk is in de ontvanger:</a:t>
            </a:r>
          </a:p>
          <a:p>
            <a:pPr lvl="2"/>
            <a:r>
              <a:rPr lang="nl-BE" sz="1800" dirty="0"/>
              <a:t>int x=105001;</a:t>
            </a:r>
          </a:p>
          <a:p>
            <a:pPr lvl="2"/>
            <a:r>
              <a:rPr lang="nl-BE" sz="1800" dirty="0"/>
              <a:t>long y = x;	=&gt; OK</a:t>
            </a:r>
          </a:p>
          <a:p>
            <a:pPr lvl="2"/>
            <a:r>
              <a:rPr lang="nl-BE" sz="1800" dirty="0"/>
              <a:t>short = x; 	=&gt; ERROR</a:t>
            </a:r>
          </a:p>
          <a:p>
            <a:r>
              <a:rPr lang="nl-BE" dirty="0"/>
              <a:t>Expliciete conversie:</a:t>
            </a:r>
          </a:p>
          <a:p>
            <a:pPr lvl="1"/>
            <a:r>
              <a:rPr lang="nl-BE" dirty="0"/>
              <a:t>Tussen types waar een overflow kan optreden of de waarden anders geïnterpreteerd kunnen worden:</a:t>
            </a:r>
          </a:p>
          <a:p>
            <a:pPr lvl="2"/>
            <a:r>
              <a:rPr lang="nl-BE" sz="1800" dirty="0"/>
              <a:t>Int x=500;</a:t>
            </a:r>
          </a:p>
          <a:p>
            <a:pPr lvl="2"/>
            <a:r>
              <a:rPr lang="nl-BE" sz="1800" dirty="0"/>
              <a:t>short y = (short) y;	=&gt; OK, maar op eigen risico !</a:t>
            </a:r>
          </a:p>
          <a:p>
            <a:r>
              <a:rPr lang="nl-BE" dirty="0"/>
              <a:t>Automatische conversie van 8 &amp; 16 bit types bij rekenkundige bewerkingen naar Int32 (int)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=1;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 = x + y;		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=&gt; Compile error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(x + y);</a:t>
            </a:r>
            <a:endParaRPr lang="nl-BE" sz="1400" b="1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CB38F0-5CA4-4147-B16A-F053109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78A5-FCB7-43CD-8421-766CC58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nl-BE" dirty="0"/>
              <a:t>Reële getallen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6AB7-C966-4B8B-AC78-08CC5C03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028"/>
            <a:ext cx="10515600" cy="5175935"/>
          </a:xfrm>
        </p:spPr>
        <p:txBody>
          <a:bodyPr/>
          <a:lstStyle/>
          <a:p>
            <a:r>
              <a:rPr lang="nl-BE" dirty="0"/>
              <a:t>Door het systeem gekende reële getallen: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4"/>
            <a:endParaRPr lang="nl-BE" dirty="0"/>
          </a:p>
          <a:p>
            <a:r>
              <a:rPr lang="nl-BE" dirty="0"/>
              <a:t>Het verschil tussen </a:t>
            </a:r>
            <a:r>
              <a:rPr lang="nl-BE" dirty="0" err="1"/>
              <a:t>float</a:t>
            </a:r>
            <a:r>
              <a:rPr lang="nl-BE" dirty="0"/>
              <a:t>/double en </a:t>
            </a:r>
            <a:r>
              <a:rPr lang="nl-BE" dirty="0" err="1"/>
              <a:t>decimal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float</a:t>
            </a:r>
            <a:r>
              <a:rPr lang="nl-BE" dirty="0"/>
              <a:t> en double worden gebruikt voor wetenschappelijk berekeningen</a:t>
            </a:r>
          </a:p>
          <a:p>
            <a:pPr lvl="1"/>
            <a:r>
              <a:rPr lang="nl-BE" dirty="0" err="1"/>
              <a:t>decimal</a:t>
            </a:r>
            <a:r>
              <a:rPr lang="nl-BE" dirty="0"/>
              <a:t> wordt vooral gebruikt voor financiële berekeningen.</a:t>
            </a:r>
          </a:p>
          <a:p>
            <a:pPr lvl="1"/>
            <a:r>
              <a:rPr lang="nl-BE" dirty="0"/>
              <a:t>Omdat </a:t>
            </a:r>
            <a:r>
              <a:rPr lang="nl-BE" b="1" dirty="0"/>
              <a:t>double binair </a:t>
            </a:r>
            <a:r>
              <a:rPr lang="nl-BE" dirty="0"/>
              <a:t>werkt en </a:t>
            </a:r>
            <a:r>
              <a:rPr lang="nl-BE" b="1" dirty="0" err="1"/>
              <a:t>decimal</a:t>
            </a:r>
            <a:r>
              <a:rPr lang="nl-BE" dirty="0"/>
              <a:t> met het </a:t>
            </a:r>
            <a:r>
              <a:rPr lang="nl-BE" b="1" dirty="0"/>
              <a:t>tientallig</a:t>
            </a:r>
            <a:r>
              <a:rPr lang="nl-BE" dirty="0"/>
              <a:t> stelsel kunnen er  </a:t>
            </a:r>
            <a:r>
              <a:rPr lang="nl-BE" b="1" dirty="0"/>
              <a:t>afrondingsfouten</a:t>
            </a:r>
            <a:r>
              <a:rPr lang="nl-BE" dirty="0"/>
              <a:t> optreden!</a:t>
            </a:r>
          </a:p>
          <a:p>
            <a:pPr lvl="1"/>
            <a:r>
              <a:rPr lang="nl-BE" dirty="0"/>
              <a:t>Berekeningen met </a:t>
            </a:r>
            <a:r>
              <a:rPr lang="nl-BE" dirty="0" err="1"/>
              <a:t>decimal</a:t>
            </a:r>
            <a:r>
              <a:rPr lang="nl-BE" dirty="0"/>
              <a:t> zijn </a:t>
            </a:r>
            <a:r>
              <a:rPr lang="nl-BE" b="1" dirty="0">
                <a:sym typeface="Symbol" panose="05050102010706020507" pitchFamily="18" charset="2"/>
              </a:rPr>
              <a:t> 10x trager </a:t>
            </a:r>
            <a:r>
              <a:rPr lang="nl-BE" dirty="0">
                <a:sym typeface="Symbol" panose="05050102010706020507" pitchFamily="18" charset="2"/>
              </a:rPr>
              <a:t>dan met double !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EA70CD-70AA-41D2-B8E1-33F17290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77BAD9-E1AD-4347-BA63-3A7131476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05489"/>
              </p:ext>
            </p:extLst>
          </p:nvPr>
        </p:nvGraphicFramePr>
        <p:xfrm>
          <a:off x="2981413" y="1545138"/>
          <a:ext cx="6229173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7781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47715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7886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865823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  <a:gridCol w="1478994">
                  <a:extLst>
                    <a:ext uri="{9D8B030D-6E8A-4147-A177-3AD203B41FA5}">
                      <a16:colId xmlns:a16="http://schemas.microsoft.com/office/drawing/2014/main" val="415167139"/>
                    </a:ext>
                  </a:extLst>
                </a:gridCol>
              </a:tblGrid>
              <a:tr h="352614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Precisie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57512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</a:t>
                      </a:r>
                      <a:r>
                        <a:rPr lang="en-US" sz="1400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57512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15-17 </a:t>
                      </a:r>
                      <a:r>
                        <a:rPr lang="en-US" sz="1400" dirty="0"/>
                        <a:t>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52614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28-29 </a:t>
                      </a:r>
                      <a:r>
                        <a:rPr lang="en-US" sz="1400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2A62-DC08-4024-BC3A-1589F0C5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 fontScale="90000"/>
          </a:bodyPr>
          <a:lstStyle/>
          <a:p>
            <a:r>
              <a:rPr lang="nl-BE" dirty="0"/>
              <a:t>Werken met reële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F3BB-05D7-41F1-A824-03DCB2E2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00"/>
            <a:ext cx="10515600" cy="5057464"/>
          </a:xfrm>
        </p:spPr>
        <p:txBody>
          <a:bodyPr/>
          <a:lstStyle/>
          <a:p>
            <a:r>
              <a:rPr lang="en-US" dirty="0" err="1"/>
              <a:t>Declaratie</a:t>
            </a:r>
            <a:r>
              <a:rPr lang="en-US" dirty="0"/>
              <a:t>:</a:t>
            </a:r>
          </a:p>
          <a:p>
            <a:pPr lvl="1"/>
            <a:r>
              <a:rPr lang="nl-BE" dirty="0"/>
              <a:t>Alle declaraties met een punt worden automatisch omgezet naar een double:</a:t>
            </a:r>
          </a:p>
          <a:p>
            <a:pPr marL="1371600" lvl="3" indent="0">
              <a:buNone/>
            </a:pPr>
            <a:r>
              <a:rPr lang="nl-BE" dirty="0"/>
              <a:t>double x = 1.5; </a:t>
            </a:r>
          </a:p>
          <a:p>
            <a:pPr lvl="1"/>
            <a:r>
              <a:rPr lang="nl-BE" dirty="0"/>
              <a:t>Daarom moeten bij de declaratie van </a:t>
            </a:r>
            <a:r>
              <a:rPr lang="nl-BE" dirty="0" err="1"/>
              <a:t>float</a:t>
            </a:r>
            <a:r>
              <a:rPr lang="nl-BE" dirty="0"/>
              <a:t> en </a:t>
            </a:r>
            <a:r>
              <a:rPr lang="nl-BE" dirty="0" err="1"/>
              <a:t>decimal</a:t>
            </a:r>
            <a:r>
              <a:rPr lang="nl-BE" dirty="0"/>
              <a:t> de </a:t>
            </a:r>
            <a:r>
              <a:rPr lang="nl-BE" dirty="0" err="1"/>
              <a:t>suffixes</a:t>
            </a:r>
            <a:r>
              <a:rPr lang="nl-BE" dirty="0"/>
              <a:t> worden gebruikt:</a:t>
            </a:r>
          </a:p>
          <a:p>
            <a:pPr marL="1371600" lvl="3" indent="0">
              <a:buNone/>
            </a:pPr>
            <a:r>
              <a:rPr lang="nl-BE" dirty="0" err="1"/>
              <a:t>float</a:t>
            </a:r>
            <a:r>
              <a:rPr lang="nl-BE" dirty="0"/>
              <a:t> f = 1.5F;</a:t>
            </a:r>
          </a:p>
          <a:p>
            <a:pPr marL="1371600" lvl="3" indent="0">
              <a:buNone/>
            </a:pPr>
            <a:r>
              <a:rPr lang="nl-BE" dirty="0" err="1"/>
              <a:t>Decimal</a:t>
            </a:r>
            <a:r>
              <a:rPr lang="nl-BE" dirty="0"/>
              <a:t> = 1.5M;</a:t>
            </a:r>
          </a:p>
          <a:p>
            <a:pPr marL="1371600" lvl="3" indent="0">
              <a:buNone/>
            </a:pPr>
            <a:endParaRPr lang="nl-BE" dirty="0"/>
          </a:p>
          <a:p>
            <a:r>
              <a:rPr lang="nl-BE" dirty="0"/>
              <a:t>Conversies:</a:t>
            </a:r>
          </a:p>
          <a:p>
            <a:pPr lvl="1"/>
            <a:r>
              <a:rPr lang="nl-BE" dirty="0"/>
              <a:t>Impliciet tussen van </a:t>
            </a:r>
            <a:r>
              <a:rPr lang="nl-BE" dirty="0" err="1"/>
              <a:t>float</a:t>
            </a:r>
            <a:r>
              <a:rPr lang="nl-BE" dirty="0"/>
              <a:t> naar double</a:t>
            </a:r>
          </a:p>
          <a:p>
            <a:pPr lvl="1"/>
            <a:r>
              <a:rPr lang="nl-BE" dirty="0" err="1"/>
              <a:t>decimal</a:t>
            </a:r>
            <a:r>
              <a:rPr lang="nl-BE" dirty="0"/>
              <a:t> is steeds expliciet</a:t>
            </a:r>
          </a:p>
          <a:p>
            <a:pPr lvl="1"/>
            <a:r>
              <a:rPr lang="nl-BE" dirty="0"/>
              <a:t>Van int naar </a:t>
            </a:r>
            <a:r>
              <a:rPr lang="nl-BE" dirty="0" err="1"/>
              <a:t>float</a:t>
            </a:r>
            <a:r>
              <a:rPr lang="nl-BE" dirty="0"/>
              <a:t> en double kunnen er soms precisiefouten optreden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C725F1-2EE6-4950-B9DD-5A9F2DC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7825-27D1-4370-885D-58A9CB6F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waarden bij reële getallen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E10D-7D91-41BA-93BD-C8E96246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1"/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deling</a:t>
            </a:r>
            <a:r>
              <a:rPr lang="en-US" dirty="0"/>
              <a:t> van 0 door 0</a:t>
            </a:r>
          </a:p>
          <a:p>
            <a:pPr lvl="1"/>
            <a:r>
              <a:rPr lang="en-US" dirty="0" err="1"/>
              <a:t>Opgepast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NaN</a:t>
            </a:r>
            <a:r>
              <a:rPr lang="en-US" dirty="0">
                <a:sym typeface="Symbol" panose="05050102010706020507" pitchFamily="18" charset="2"/>
              </a:rPr>
              <a:t> !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 = 0.0 / 0.0;</a:t>
            </a:r>
          </a:p>
          <a:p>
            <a:pPr marL="0" indent="0">
              <a:buNone/>
            </a:pP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"d == NaN ?"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(d==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.NaN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 	</a:t>
            </a:r>
            <a:r>
              <a:rPr lang="fr-FR" sz="1600" dirty="0">
                <a:solidFill>
                  <a:srgbClr val="000000"/>
                </a:solidFill>
              </a:rPr>
              <a:t>=&gt; False</a:t>
            </a:r>
            <a:endParaRPr lang="fr-FR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 is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(d)));	</a:t>
            </a:r>
            <a:r>
              <a:rPr lang="en-US" sz="1600" dirty="0">
                <a:solidFill>
                  <a:srgbClr val="000000"/>
                </a:solidFill>
              </a:rPr>
              <a:t>=&gt; True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Infinity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Negatief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positief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1371600" lvl="3" indent="0">
              <a:buNone/>
            </a:pPr>
            <a:r>
              <a:rPr lang="en-US" sz="1600" dirty="0" err="1">
                <a:sym typeface="Symbol" panose="05050102010706020507" pitchFamily="18" charset="2"/>
              </a:rPr>
              <a:t>Console.WriteLine</a:t>
            </a:r>
            <a:r>
              <a:rPr lang="en-US" sz="1600" dirty="0">
                <a:sym typeface="Symbol" panose="05050102010706020507" pitchFamily="18" charset="2"/>
              </a:rPr>
              <a:t>(1.0 / 0.0);		</a:t>
            </a:r>
            <a:r>
              <a:rPr lang="en-US" b="1" dirty="0">
                <a:sym typeface="Symbol" panose="05050102010706020507" pitchFamily="18" charset="2"/>
              </a:rPr>
              <a:t>=&gt; </a:t>
            </a:r>
            <a:endParaRPr lang="en-US" sz="1600" b="1" dirty="0">
              <a:sym typeface="Symbol" panose="05050102010706020507" pitchFamily="18" charset="2"/>
            </a:endParaRPr>
          </a:p>
          <a:p>
            <a:pPr marL="1371600" lvl="3" indent="0">
              <a:buNone/>
            </a:pPr>
            <a:r>
              <a:rPr lang="en-US" sz="1600" dirty="0" err="1">
                <a:sym typeface="Symbol" panose="05050102010706020507" pitchFamily="18" charset="2"/>
              </a:rPr>
              <a:t>Console.WriteLine</a:t>
            </a:r>
            <a:r>
              <a:rPr lang="en-US" sz="1600" dirty="0">
                <a:sym typeface="Symbol" panose="05050102010706020507" pitchFamily="18" charset="2"/>
              </a:rPr>
              <a:t>(-1.0 / 0.0);</a:t>
            </a: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sz="2000" b="1" dirty="0">
                <a:sym typeface="Symbol" panose="05050102010706020507" pitchFamily="18" charset="2"/>
              </a:rPr>
              <a:t>=&gt; - 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8A1F6-0485-45C0-989A-D5D5419C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9779-4177-419E-BFCD-16063D2F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324"/>
            <a:ext cx="10515600" cy="741406"/>
          </a:xfrm>
        </p:spPr>
        <p:txBody>
          <a:bodyPr>
            <a:normAutofit/>
          </a:bodyPr>
          <a:lstStyle/>
          <a:p>
            <a:r>
              <a:rPr lang="nl-BE" dirty="0"/>
              <a:t>Programmatie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04C4-D021-4215-8C26-14AD1CE4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2324"/>
            <a:ext cx="10554574" cy="4489621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Welke stappen volgen we bij het ontwerp van een programma?</a:t>
            </a:r>
          </a:p>
          <a:p>
            <a:pPr marL="0" indent="0">
              <a:buNone/>
            </a:pPr>
            <a:endParaRPr lang="nl-BE" dirty="0"/>
          </a:p>
          <a:p>
            <a:pPr lvl="1">
              <a:lnSpc>
                <a:spcPct val="150000"/>
              </a:lnSpc>
            </a:pPr>
            <a:r>
              <a:rPr lang="nl-BE" dirty="0"/>
              <a:t>Een goede beschrijving van het probleem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Data? Inkomende – Uitgaande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Fun: het ontwerp van de code.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Bewijs leveren dat je programma werkt! =&gt; </a:t>
            </a:r>
            <a:r>
              <a:rPr lang="nl-BE" dirty="0" err="1"/>
              <a:t>Testing</a:t>
            </a:r>
            <a:r>
              <a:rPr lang="nl-BE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D974F6-0FB0-4BEE-B28F-430512B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3B2AAE92-E762-4064-A197-81EE9D80BACA}"/>
                  </a:ext>
                </a:extLst>
              </p14:cNvPr>
              <p14:cNvContentPartPr/>
              <p14:nvPr/>
            </p14:nvContentPartPr>
            <p14:xfrm>
              <a:off x="6043937" y="3903326"/>
              <a:ext cx="9000" cy="2088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3B2AAE92-E762-4064-A197-81EE9D80B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297" y="3894326"/>
                <a:ext cx="2664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BEEA-F9ED-44EB-9CBC-AB58FF12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20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C0F0-50C7-443B-9150-4F43E71D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624"/>
            <a:ext cx="10515600" cy="4194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2871CA-7312-415C-96BE-EE6AECD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3F6A-E725-49FD-9803-AA3720C256D9}"/>
              </a:ext>
            </a:extLst>
          </p:cNvPr>
          <p:cNvSpPr txBox="1"/>
          <p:nvPr/>
        </p:nvSpPr>
        <p:spPr>
          <a:xfrm>
            <a:off x="1479135" y="2424033"/>
            <a:ext cx="6000951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 is de output van </a:t>
            </a:r>
            <a:r>
              <a:rPr lang="en-US" dirty="0" err="1">
                <a:solidFill>
                  <a:schemeClr val="tx1"/>
                </a:solidFill>
              </a:rPr>
              <a:t>volgende</a:t>
            </a:r>
            <a:r>
              <a:rPr lang="en-US" dirty="0">
                <a:solidFill>
                  <a:schemeClr val="tx1"/>
                </a:solidFill>
              </a:rPr>
              <a:t> code?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(2L.GetType());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85A69-70E0-45FA-8258-AB8CD2B2DB4B}"/>
              </a:ext>
            </a:extLst>
          </p:cNvPr>
          <p:cNvSpPr txBox="1"/>
          <p:nvPr/>
        </p:nvSpPr>
        <p:spPr>
          <a:xfrm>
            <a:off x="5527601" y="4663247"/>
            <a:ext cx="4753676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int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Sytem.Int64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2FE4E-BF5A-42C0-B952-AF4FF50E4B71}"/>
              </a:ext>
            </a:extLst>
          </p:cNvPr>
          <p:cNvSpPr txBox="1"/>
          <p:nvPr/>
        </p:nvSpPr>
        <p:spPr>
          <a:xfrm>
            <a:off x="1225638" y="4140027"/>
            <a:ext cx="168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Vraag</a:t>
            </a:r>
            <a:r>
              <a:rPr lang="en-US" sz="2800" dirty="0"/>
              <a:t>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8878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39C7-B115-4A27-8E18-37805FD2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Labo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6F0-81B7-4C8B-8F91-0B84F3B3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Werken</a:t>
            </a:r>
            <a:r>
              <a:rPr lang="en-US" sz="2000" dirty="0"/>
              <a:t> met </a:t>
            </a:r>
            <a:r>
              <a:rPr lang="en-US" sz="2000" dirty="0" err="1"/>
              <a:t>getallen</a:t>
            </a:r>
            <a:endParaRPr lang="en-US" sz="2000" dirty="0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2541-658C-47DC-B255-D055493DC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1" r="3000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9D2F-EE74-4C4E-BD19-729E0F37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804863" y="91420"/>
            <a:ext cx="221201" cy="219518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algn="l" defTabSz="914400">
              <a:spcAft>
                <a:spcPts val="600"/>
              </a:spcAft>
              <a:defRPr/>
            </a:pPr>
            <a:endParaRPr lang="en-US" sz="1500" dirty="0">
              <a:noFill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0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CB5F-5144-4154-A30B-90DEAD50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rmAutofit/>
          </a:bodyPr>
          <a:lstStyle/>
          <a:p>
            <a:r>
              <a:rPr lang="nl-BE" dirty="0"/>
              <a:t>Creëer een functie om </a:t>
            </a:r>
            <a:r>
              <a:rPr lang="nl-BE" sz="4000" dirty="0"/>
              <a:t>°C om te zetten: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DD26-5CE8-483F-B994-DB1B049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624A68-1759-4163-9F47-018F2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928230" cy="5548283"/>
          </a:xfrm>
        </p:spPr>
        <p:txBody>
          <a:bodyPr>
            <a:normAutofit/>
          </a:bodyPr>
          <a:lstStyle/>
          <a:p>
            <a:r>
              <a:rPr lang="nl-BE" dirty="0"/>
              <a:t>Oefening :</a:t>
            </a:r>
          </a:p>
          <a:p>
            <a:pPr lvl="1"/>
            <a:r>
              <a:rPr lang="nl-BE" dirty="0"/>
              <a:t>Functionaliteit: </a:t>
            </a:r>
          </a:p>
          <a:p>
            <a:pPr lvl="2"/>
            <a:r>
              <a:rPr lang="nl-BE" dirty="0"/>
              <a:t>Schrijf een functie die graden Celsius omzet naar graden Fahrenheit en graden Kelvin.</a:t>
            </a:r>
          </a:p>
          <a:p>
            <a:pPr lvl="3"/>
            <a:r>
              <a:rPr lang="nl-BE" dirty="0"/>
              <a:t>Formule: </a:t>
            </a:r>
          </a:p>
          <a:p>
            <a:pPr lvl="4"/>
            <a:r>
              <a:rPr lang="nl-BE" dirty="0"/>
              <a:t>Kelvin: °C + 273</a:t>
            </a:r>
          </a:p>
          <a:p>
            <a:pPr lvl="4"/>
            <a:r>
              <a:rPr lang="nl-BE" dirty="0"/>
              <a:t>Fahrenheit: </a:t>
            </a:r>
            <a:r>
              <a:rPr lang="nl-BE" sz="1600" dirty="0"/>
              <a:t>°C x 18 / 10 + 32</a:t>
            </a:r>
            <a:endParaRPr lang="nl-BE" dirty="0"/>
          </a:p>
          <a:p>
            <a:pPr lvl="1"/>
            <a:r>
              <a:rPr lang="nl-BE" dirty="0"/>
              <a:t>Test cases:</a:t>
            </a:r>
          </a:p>
          <a:p>
            <a:pPr lvl="2"/>
            <a:r>
              <a:rPr lang="nl-BE" dirty="0"/>
              <a:t>Input: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100°C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28°C</a:t>
            </a:r>
          </a:p>
          <a:p>
            <a:pPr lvl="2"/>
            <a:r>
              <a:rPr lang="nl-BE" dirty="0"/>
              <a:t>Output: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32°F en 273°K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212°F en 373°K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NL" dirty="0"/>
              <a:t>82°F en 301°K</a:t>
            </a:r>
          </a:p>
          <a:p>
            <a:pPr lvl="3"/>
            <a:endParaRPr lang="nl-BE" dirty="0"/>
          </a:p>
          <a:p>
            <a:pPr lvl="3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7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CB5F-5144-4154-A30B-90DEAD50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rmAutofit/>
          </a:bodyPr>
          <a:lstStyle/>
          <a:p>
            <a:r>
              <a:rPr lang="nl-BE" dirty="0"/>
              <a:t>Maak een functie om </a:t>
            </a:r>
            <a:r>
              <a:rPr lang="nl-BE" sz="4000" dirty="0"/>
              <a:t>te testen op veelvouden: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DD26-5CE8-483F-B994-DB1B049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44C659-81EF-40D8-A833-8996A1E61519}"/>
              </a:ext>
            </a:extLst>
          </p:cNvPr>
          <p:cNvSpPr txBox="1">
            <a:spLocks/>
          </p:cNvSpPr>
          <p:nvPr/>
        </p:nvSpPr>
        <p:spPr>
          <a:xfrm>
            <a:off x="838200" y="1500996"/>
            <a:ext cx="10885098" cy="513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Oefening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Functionaliteit: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Maak een functie om te testen of getal ‘x’ een veelvoud is van ‘y’.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Vergelijk x en y en schrijf of x al dan niet een veelvoud is van y in een mooie zin.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x:20 , y:10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x:20 , y:7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is een veelvoud van 10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is geen veelvoud van 7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9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CB5F-5144-4154-A30B-90DEAD50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rmAutofit/>
          </a:bodyPr>
          <a:lstStyle/>
          <a:p>
            <a:r>
              <a:rPr lang="nl-BE" dirty="0"/>
              <a:t>Creëer een functie om </a:t>
            </a:r>
            <a:r>
              <a:rPr lang="nl-BE" sz="4000" dirty="0"/>
              <a:t>°C om te zetten: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DD26-5CE8-483F-B994-DB1B049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624A68-1759-4163-9F47-018F2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928230" cy="5548283"/>
          </a:xfrm>
        </p:spPr>
        <p:txBody>
          <a:bodyPr>
            <a:normAutofit/>
          </a:bodyPr>
          <a:lstStyle/>
          <a:p>
            <a:r>
              <a:rPr lang="nl-BE" dirty="0"/>
              <a:t>Oefening :</a:t>
            </a:r>
          </a:p>
          <a:p>
            <a:pPr lvl="1"/>
            <a:r>
              <a:rPr lang="nl-BE" dirty="0"/>
              <a:t>Functionaliteit: </a:t>
            </a:r>
          </a:p>
          <a:p>
            <a:pPr lvl="2"/>
            <a:r>
              <a:rPr lang="nl-BE" dirty="0"/>
              <a:t>Schrijf een functie die graden Celsius omzet naar graden Fahrenheit en graden Kelvin.</a:t>
            </a:r>
          </a:p>
          <a:p>
            <a:pPr lvl="3"/>
            <a:r>
              <a:rPr lang="nl-BE" dirty="0"/>
              <a:t>Formule: </a:t>
            </a:r>
          </a:p>
          <a:p>
            <a:pPr lvl="4"/>
            <a:r>
              <a:rPr lang="nl-BE" dirty="0"/>
              <a:t>Kelvin: °C + 273</a:t>
            </a:r>
          </a:p>
          <a:p>
            <a:pPr lvl="4"/>
            <a:r>
              <a:rPr lang="nl-BE" dirty="0"/>
              <a:t>Fahrenheit: </a:t>
            </a:r>
            <a:r>
              <a:rPr lang="nl-BE" sz="1600" dirty="0"/>
              <a:t>°C x 18 / 10 + 32</a:t>
            </a:r>
            <a:endParaRPr lang="nl-BE" dirty="0"/>
          </a:p>
          <a:p>
            <a:pPr lvl="1"/>
            <a:r>
              <a:rPr lang="nl-BE" dirty="0"/>
              <a:t>Test cases:</a:t>
            </a:r>
          </a:p>
          <a:p>
            <a:pPr lvl="2"/>
            <a:r>
              <a:rPr lang="nl-BE" dirty="0"/>
              <a:t>Input: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100°C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28°C</a:t>
            </a:r>
          </a:p>
          <a:p>
            <a:pPr lvl="2"/>
            <a:r>
              <a:rPr lang="nl-BE" dirty="0"/>
              <a:t>Output: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32°F en 273°K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212°F en 373°K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NL" dirty="0"/>
              <a:t>82°F en 301°K</a:t>
            </a:r>
          </a:p>
          <a:p>
            <a:pPr lvl="3"/>
            <a:endParaRPr lang="nl-BE" dirty="0"/>
          </a:p>
          <a:p>
            <a:pPr lvl="3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57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CB5F-5144-4154-A30B-90DEAD50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rmAutofit/>
          </a:bodyPr>
          <a:lstStyle/>
          <a:p>
            <a:r>
              <a:rPr lang="nl-BE" dirty="0"/>
              <a:t>Creëer een functie om </a:t>
            </a:r>
            <a:r>
              <a:rPr lang="nl-BE" sz="4000" dirty="0"/>
              <a:t>°C om te zetten: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DD26-5CE8-483F-B994-DB1B049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624A68-1759-4163-9F47-018F2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928230" cy="5548283"/>
          </a:xfrm>
        </p:spPr>
        <p:txBody>
          <a:bodyPr>
            <a:normAutofit/>
          </a:bodyPr>
          <a:lstStyle/>
          <a:p>
            <a:r>
              <a:rPr lang="nl-BE" dirty="0"/>
              <a:t>Oefening :</a:t>
            </a:r>
          </a:p>
          <a:p>
            <a:pPr lvl="1"/>
            <a:r>
              <a:rPr lang="nl-BE" dirty="0"/>
              <a:t>Functionaliteit: </a:t>
            </a:r>
          </a:p>
          <a:p>
            <a:pPr lvl="2"/>
            <a:r>
              <a:rPr lang="nl-BE" dirty="0"/>
              <a:t>Schrijf een functie die graden Celsius omzet naar graden Fahrenheit en graden Kelvin.</a:t>
            </a:r>
          </a:p>
          <a:p>
            <a:pPr lvl="3"/>
            <a:r>
              <a:rPr lang="nl-BE" dirty="0"/>
              <a:t>Formule: </a:t>
            </a:r>
          </a:p>
          <a:p>
            <a:pPr lvl="4"/>
            <a:r>
              <a:rPr lang="nl-BE" dirty="0"/>
              <a:t>Kelvin: °C + 273</a:t>
            </a:r>
          </a:p>
          <a:p>
            <a:pPr lvl="4"/>
            <a:r>
              <a:rPr lang="nl-BE" dirty="0"/>
              <a:t>Fahrenheit: </a:t>
            </a:r>
            <a:r>
              <a:rPr lang="nl-BE" sz="1600" dirty="0"/>
              <a:t>°C x 18 / 10 + 32</a:t>
            </a:r>
            <a:endParaRPr lang="nl-BE" dirty="0"/>
          </a:p>
          <a:p>
            <a:pPr lvl="1"/>
            <a:r>
              <a:rPr lang="nl-BE" dirty="0"/>
              <a:t>Test cases:</a:t>
            </a:r>
          </a:p>
          <a:p>
            <a:pPr lvl="2"/>
            <a:r>
              <a:rPr lang="nl-BE" dirty="0"/>
              <a:t>Input: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100°C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28°C</a:t>
            </a:r>
          </a:p>
          <a:p>
            <a:pPr lvl="2"/>
            <a:r>
              <a:rPr lang="nl-BE" dirty="0"/>
              <a:t>Output: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32°F en 273°K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BE" dirty="0"/>
              <a:t>212°F en 373°K</a:t>
            </a:r>
          </a:p>
          <a:p>
            <a:pPr marL="1714500" lvl="3" indent="-342900">
              <a:buFont typeface="+mj-lt"/>
              <a:buAutoNum type="arabicPeriod"/>
            </a:pPr>
            <a:r>
              <a:rPr lang="nl-NL" dirty="0"/>
              <a:t>82°F en 301°K</a:t>
            </a:r>
          </a:p>
          <a:p>
            <a:pPr lvl="3"/>
            <a:endParaRPr lang="nl-BE" dirty="0"/>
          </a:p>
          <a:p>
            <a:pPr lvl="3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76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39F-9A3C-474B-9B26-63CA5F44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A00C-C323-44F4-A15D-4EC92046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r>
              <a:rPr lang="nl-BE" dirty="0"/>
              <a:t>Test op ‘</a:t>
            </a:r>
            <a:r>
              <a:rPr lang="nl-BE" dirty="0" err="1"/>
              <a:t>true</a:t>
            </a:r>
            <a:r>
              <a:rPr lang="nl-BE" dirty="0"/>
              <a:t>’ en ‘</a:t>
            </a:r>
            <a:r>
              <a:rPr lang="nl-BE" dirty="0" err="1"/>
              <a:t>false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Value types worden beoordeeld op de inhoud</a:t>
            </a:r>
          </a:p>
          <a:p>
            <a:pPr lvl="1"/>
            <a:r>
              <a:rPr lang="nl-BE" dirty="0"/>
              <a:t>Reference types worden standaard beoordeeld op hun reference en niet op de inhoud! </a:t>
            </a:r>
            <a:r>
              <a:rPr lang="nl-BE" sz="1800" dirty="0"/>
              <a:t>(Dit kan enkel met ‘operator </a:t>
            </a:r>
            <a:r>
              <a:rPr lang="en-US" sz="1800" dirty="0"/>
              <a:t>overloading’</a:t>
            </a:r>
            <a:r>
              <a:rPr lang="nl-BE" sz="1800" dirty="0"/>
              <a:t> waar we later op terugkomen)</a:t>
            </a:r>
          </a:p>
          <a:p>
            <a:pPr lvl="1"/>
            <a:endParaRPr lang="nl-BE" sz="1800" dirty="0"/>
          </a:p>
          <a:p>
            <a:r>
              <a:rPr lang="nl-BE" dirty="0"/>
              <a:t>Testen op gelijkheid met ==, !=, &lt;, &gt;, &gt;=, &lt;=</a:t>
            </a:r>
          </a:p>
          <a:p>
            <a:pPr lvl="2"/>
            <a:r>
              <a:rPr lang="nl-BE" dirty="0"/>
              <a:t>Opgepast met reële getallen te vergelijken. Deze kunnen afrondingsfouten bevatten</a:t>
            </a:r>
          </a:p>
          <a:p>
            <a:pPr lvl="2"/>
            <a:endParaRPr lang="nl-BE" dirty="0"/>
          </a:p>
          <a:p>
            <a:r>
              <a:rPr lang="nl-BE" dirty="0"/>
              <a:t>Conditionele operatoren : &amp;&amp; (AND) en || (OR)</a:t>
            </a:r>
          </a:p>
          <a:p>
            <a:pPr lvl="2"/>
            <a:r>
              <a:rPr lang="nl-BE" dirty="0"/>
              <a:t>&amp;&amp; en || zijn short-circuit, &amp; en | niet. Daarom gebruiken we altijd &amp;&amp; en || !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1BE1C2-EF98-4F81-B492-C4768F9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E289-D953-4C75-A201-EEC7CE24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279"/>
          </a:xfrm>
        </p:spPr>
        <p:txBody>
          <a:bodyPr>
            <a:normAutofit fontScale="90000"/>
          </a:bodyPr>
          <a:lstStyle/>
          <a:p>
            <a:r>
              <a:rPr lang="nl-BE" dirty="0"/>
              <a:t>Karakters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E079-081C-4A6C-B133-11A07D86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r>
              <a:rPr lang="nl-BE" dirty="0"/>
              <a:t>Standaard werkt .Net met </a:t>
            </a:r>
            <a:r>
              <a:rPr lang="nl-BE" dirty="0" err="1"/>
              <a:t>Unicode</a:t>
            </a:r>
            <a:r>
              <a:rPr lang="nl-BE" dirty="0"/>
              <a:t> (UTF-16) </a:t>
            </a:r>
            <a:r>
              <a:rPr lang="nl-BE" dirty="0" err="1"/>
              <a:t>encoding</a:t>
            </a:r>
            <a:endParaRPr lang="nl-BE" dirty="0"/>
          </a:p>
          <a:p>
            <a:r>
              <a:rPr lang="nl-BE" dirty="0"/>
              <a:t>Een ‘</a:t>
            </a:r>
            <a:r>
              <a:rPr lang="nl-BE" dirty="0" err="1"/>
              <a:t>char</a:t>
            </a:r>
            <a:r>
              <a:rPr lang="nl-BE" dirty="0"/>
              <a:t>’ is dus </a:t>
            </a:r>
            <a:r>
              <a:rPr lang="nl-BE" b="1" dirty="0"/>
              <a:t>2 bytes </a:t>
            </a:r>
            <a:r>
              <a:rPr lang="nl-BE" dirty="0"/>
              <a:t>groot.</a:t>
            </a:r>
          </a:p>
          <a:p>
            <a:r>
              <a:rPr lang="nl-BE" dirty="0"/>
              <a:t>Initialiseren met ‘ ‘: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Speciale karakters met een escape karakter: ‘\ ‘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singleQuote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'\‘’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We kunnen elk </a:t>
            </a:r>
            <a:r>
              <a:rPr lang="nl-BE" dirty="0" err="1"/>
              <a:t>Unicode</a:t>
            </a:r>
            <a:r>
              <a:rPr lang="nl-BE" dirty="0"/>
              <a:t> karakter voorstellen met hun hexadecimaal equivalent: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phi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'\u0278'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7AFB29-F4F2-4E53-B6E9-5532244C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Predefined reference types in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437"/>
            <a:ext cx="10515600" cy="24099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object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75B1CA-164C-4A42-B62F-6F16ED9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8A7D-5D8B-40AB-94B7-2E5B3446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2A9A-2EDF-4010-A717-F05A34AA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588"/>
            <a:ext cx="10515600" cy="5450286"/>
          </a:xfrm>
        </p:spPr>
        <p:txBody>
          <a:bodyPr>
            <a:normAutofit/>
          </a:bodyPr>
          <a:lstStyle/>
          <a:p>
            <a:r>
              <a:rPr lang="nl-BE" dirty="0"/>
              <a:t>Hoewel een string een reference type is, heeft dit type ook kenmerken van een value type:</a:t>
            </a:r>
          </a:p>
          <a:p>
            <a:pPr lvl="1"/>
            <a:r>
              <a:rPr lang="nl-BE" dirty="0"/>
              <a:t>De toekenning kan gebeuren door waarden en zonder een new: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pPr lvl="1"/>
            <a:r>
              <a:rPr lang="nl-BE" dirty="0"/>
              <a:t>Een copy kopieert de inhoud en niet de referentie!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=&gt; copy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krijgt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waarde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pPr lvl="1"/>
            <a:r>
              <a:rPr lang="nl-BE" dirty="0"/>
              <a:t>Een logische vergelijking vergelijkt de waarden en niet de referentie: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==copy);		=&gt;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nl-BE" b="1" dirty="0"/>
          </a:p>
          <a:p>
            <a:r>
              <a:rPr lang="nl-BE" dirty="0"/>
              <a:t>MAAR een string kan ook </a:t>
            </a:r>
            <a:r>
              <a:rPr lang="nl-BE" dirty="0" err="1"/>
              <a:t>null</a:t>
            </a:r>
            <a:r>
              <a:rPr lang="nl-BE" dirty="0"/>
              <a:t> zijn !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Alle escape karakters van een </a:t>
            </a:r>
            <a:r>
              <a:rPr lang="nl-BE" dirty="0" err="1"/>
              <a:t>char</a:t>
            </a:r>
            <a:r>
              <a:rPr lang="nl-BE" dirty="0"/>
              <a:t> zijn ook geldig in een string: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\"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	=&gt; Hallo 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”!</a:t>
            </a:r>
            <a:endParaRPr lang="nl-BE" dirty="0"/>
          </a:p>
          <a:p>
            <a:pPr lvl="3"/>
            <a:endParaRPr lang="nl-BE" dirty="0"/>
          </a:p>
          <a:p>
            <a:pPr lvl="3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334B5A-5492-42D8-AC7B-F24CC314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E2BE-C7B8-47EE-90B9-D942AD27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075"/>
          </a:xfrm>
        </p:spPr>
        <p:txBody>
          <a:bodyPr>
            <a:normAutofit fontScale="90000"/>
          </a:bodyPr>
          <a:lstStyle/>
          <a:p>
            <a:r>
              <a:rPr lang="en-US" dirty="0"/>
              <a:t>Wat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575-1DF3-4881-93FD-31FE2C55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Het is een object georiënteerde taal</a:t>
            </a:r>
          </a:p>
          <a:p>
            <a:pPr>
              <a:lnSpc>
                <a:spcPct val="150000"/>
              </a:lnSpc>
            </a:pPr>
            <a:r>
              <a:rPr lang="nl-BE" dirty="0"/>
              <a:t>Toont gelijkenissen met C, C++ en Java</a:t>
            </a:r>
          </a:p>
          <a:p>
            <a:pPr>
              <a:lnSpc>
                <a:spcPct val="150000"/>
              </a:lnSpc>
            </a:pPr>
            <a:r>
              <a:rPr lang="nl-BE" dirty="0"/>
              <a:t>Wordt gecompileerd en niet geïnterpreteerd</a:t>
            </a:r>
          </a:p>
          <a:p>
            <a:pPr>
              <a:lnSpc>
                <a:spcPct val="150000"/>
              </a:lnSpc>
            </a:pPr>
            <a:r>
              <a:rPr lang="nl-BE" dirty="0"/>
              <a:t>Speciaal ontworpen om in een .Net omgeving te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BBF3C5-7FE3-4492-B0C2-BB7222A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3C02-8455-4BD2-BFE9-FF1EACE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nl-BE" dirty="0"/>
              <a:t>Het gebruik van een 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3734-2C83-4430-A419-1B7E8873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6"/>
            <a:ext cx="10515600" cy="5366759"/>
          </a:xfrm>
        </p:spPr>
        <p:txBody>
          <a:bodyPr>
            <a:normAutofit/>
          </a:bodyPr>
          <a:lstStyle/>
          <a:p>
            <a:r>
              <a:rPr lang="nl-BE" dirty="0"/>
              <a:t>Concatenatie:</a:t>
            </a:r>
          </a:p>
          <a:p>
            <a:pPr lvl="2"/>
            <a:r>
              <a:rPr lang="nl-BE" dirty="0"/>
              <a:t>Met een + operator: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"hallo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600" dirty="0"/>
          </a:p>
          <a:p>
            <a:pPr lvl="3"/>
            <a:r>
              <a:rPr lang="nl-BE" dirty="0"/>
              <a:t>De plus operator laat ook toe dat andere objecten gebruikt kunnen worden</a:t>
            </a:r>
          </a:p>
          <a:p>
            <a:pPr marL="1828800" lvl="4" indent="0">
              <a:buNone/>
            </a:pPr>
            <a:r>
              <a:rPr lang="nl-BE" dirty="0"/>
              <a:t>In dit geval wordt de standaard ‘</a:t>
            </a:r>
            <a:r>
              <a:rPr lang="nl-BE" dirty="0" err="1"/>
              <a:t>ToString</a:t>
            </a:r>
            <a:r>
              <a:rPr lang="nl-BE" dirty="0"/>
              <a:t>()’ functie aangeroepen:</a:t>
            </a:r>
          </a:p>
          <a:p>
            <a:pPr marL="1828800" lvl="4" indent="0">
              <a:buNone/>
            </a:pP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concat =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"hallo alle 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  <a:endParaRPr lang="nl-BE" dirty="0"/>
          </a:p>
          <a:p>
            <a:r>
              <a:rPr lang="nl-BE" dirty="0"/>
              <a:t>Interpolatie:</a:t>
            </a:r>
          </a:p>
          <a:p>
            <a:pPr lvl="2"/>
            <a:r>
              <a:rPr lang="nl-BE" dirty="0"/>
              <a:t>Interpolatie laat het toe om andere expressies te gebruiken binnen de string</a:t>
            </a:r>
          </a:p>
          <a:p>
            <a:pPr lvl="2"/>
            <a:r>
              <a:rPr lang="nl-BE" dirty="0"/>
              <a:t>Dit kan indien we de waarde laten voorafgaan door het $ teken:</a:t>
            </a:r>
          </a:p>
          <a:p>
            <a:pPr marL="2286000" lvl="5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=5;</a:t>
            </a:r>
          </a:p>
          <a:p>
            <a:pPr marL="2286000" lvl="5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$"hallo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nl-BE" dirty="0"/>
              <a:t>Gebruik van ‘</a:t>
            </a:r>
            <a:r>
              <a:rPr lang="en-US" dirty="0"/>
              <a:t>literal value</a:t>
            </a:r>
            <a:r>
              <a:rPr lang="nl-BE" dirty="0"/>
              <a:t>’ @ :</a:t>
            </a:r>
          </a:p>
          <a:p>
            <a:pPr lvl="2"/>
            <a:r>
              <a:rPr lang="nl-BE" dirty="0"/>
              <a:t>Laat geen escape karakters toe: 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@"c:\documenten\tmp"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400" dirty="0"/>
          </a:p>
          <a:p>
            <a:pPr lvl="2"/>
            <a:r>
              <a:rPr lang="nl-BE" dirty="0"/>
              <a:t>Laat toe om meerdere lijnen te gebruiken: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 = 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dit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string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		met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meerdere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lijnen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17F4F1-5B13-4456-B18F-3AFCD13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B6A-0404-4FD6-9C60-8F61B26E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nl-BE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43C6-8FAE-4ADC-8FE0-3888029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>
            <a:normAutofit/>
          </a:bodyPr>
          <a:lstStyle/>
          <a:p>
            <a:r>
              <a:rPr lang="nl-BE" dirty="0"/>
              <a:t>String functies</a:t>
            </a:r>
          </a:p>
          <a:p>
            <a:pPr lvl="2"/>
            <a:r>
              <a:rPr lang="nl-BE" dirty="0"/>
              <a:t>Het string object bevat verschillende functies om de string te manipuleren:</a:t>
            </a:r>
          </a:p>
          <a:p>
            <a:pPr marL="1828800" lvl="4" indent="0">
              <a:buNone/>
            </a:pPr>
            <a:r>
              <a:rPr lang="nl-BE" dirty="0"/>
              <a:t>Bijvoorbeeld: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$"hallo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allemaal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1828800" lvl="4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subString = tekst.Substring(6,4);	=&gt; </a:t>
            </a:r>
            <a:r>
              <a:rPr lang="nn-NO" sz="1600" dirty="0">
                <a:solidFill>
                  <a:srgbClr val="000000"/>
                </a:solidFill>
              </a:rPr>
              <a:t>"alle"</a:t>
            </a:r>
            <a:endParaRPr lang="nl-BE" sz="1600" dirty="0"/>
          </a:p>
          <a:p>
            <a:r>
              <a:rPr lang="nl-BE" dirty="0"/>
              <a:t>Opdracht:</a:t>
            </a:r>
          </a:p>
          <a:p>
            <a:pPr lvl="1"/>
            <a:r>
              <a:rPr lang="nl-BE" dirty="0"/>
              <a:t>Creëer een console applicatie</a:t>
            </a:r>
          </a:p>
          <a:p>
            <a:pPr lvl="1"/>
            <a:r>
              <a:rPr lang="nl-BE" dirty="0"/>
              <a:t>Maak een string variabele met een lange tekst met meerdere lijnen</a:t>
            </a:r>
          </a:p>
          <a:p>
            <a:pPr lvl="1"/>
            <a:r>
              <a:rPr lang="nl-BE" dirty="0"/>
              <a:t>Maak een functie om een bepaald woord te vinden in die tekst.</a:t>
            </a:r>
          </a:p>
          <a:p>
            <a:pPr lvl="1"/>
            <a:r>
              <a:rPr lang="nl-BE" dirty="0"/>
              <a:t>Het gevonden woord moet worden weergegeven in hoofdletters.</a:t>
            </a:r>
          </a:p>
          <a:p>
            <a:pPr lvl="2"/>
            <a:r>
              <a:rPr lang="nl-BE" dirty="0"/>
              <a:t>Tip: Gebruik de help functie om de verschillende functies van een string te bekijken.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E04620-38B6-4EBD-83CC-2C9B562D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AA03-129F-4175-A47C-B61388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FE22-97A4-48CE-AE7D-4904E426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r>
              <a:rPr lang="nl-BE" dirty="0"/>
              <a:t>CLI : </a:t>
            </a:r>
            <a:r>
              <a:rPr lang="en-US" dirty="0"/>
              <a:t>Common Language Infrastructure</a:t>
            </a:r>
          </a:p>
          <a:p>
            <a:pPr lvl="1"/>
            <a:r>
              <a:rPr lang="nl-BE" dirty="0"/>
              <a:t>Taal neutraal framework</a:t>
            </a:r>
          </a:p>
          <a:p>
            <a:pPr lvl="1"/>
            <a:r>
              <a:rPr lang="nl-BE" dirty="0"/>
              <a:t>Bevat:</a:t>
            </a:r>
          </a:p>
          <a:p>
            <a:pPr lvl="2"/>
            <a:r>
              <a:rPr lang="nl-BE" dirty="0"/>
              <a:t>CTS -&gt; Common Type System</a:t>
            </a:r>
          </a:p>
          <a:p>
            <a:pPr lvl="2"/>
            <a:r>
              <a:rPr lang="nl-BE" dirty="0"/>
              <a:t>Metadata</a:t>
            </a:r>
          </a:p>
          <a:p>
            <a:pPr lvl="2"/>
            <a:r>
              <a:rPr lang="nl-BE" dirty="0"/>
              <a:t>CLS -&gt; Common Language </a:t>
            </a:r>
            <a:r>
              <a:rPr lang="nl-BE" dirty="0" err="1"/>
              <a:t>Specification</a:t>
            </a:r>
            <a:endParaRPr lang="nl-BE" dirty="0"/>
          </a:p>
          <a:p>
            <a:pPr lvl="2"/>
            <a:r>
              <a:rPr lang="nl-BE" dirty="0"/>
              <a:t>VES -&gt; Virtual </a:t>
            </a:r>
            <a:r>
              <a:rPr lang="nl-BE" dirty="0" err="1"/>
              <a:t>Execution</a:t>
            </a:r>
            <a:r>
              <a:rPr lang="nl-BE" dirty="0"/>
              <a:t> System</a:t>
            </a:r>
          </a:p>
          <a:p>
            <a:r>
              <a:rPr lang="nl-BE" dirty="0"/>
              <a:t>CLR: </a:t>
            </a:r>
            <a:r>
              <a:rPr lang="en-US" dirty="0"/>
              <a:t>Common Language Runtime</a:t>
            </a:r>
          </a:p>
          <a:p>
            <a:pPr lvl="1"/>
            <a:r>
              <a:rPr lang="nl-BE" dirty="0"/>
              <a:t>Virtuele machine waarin de code wordt uitgevoerd</a:t>
            </a:r>
          </a:p>
          <a:p>
            <a:pPr lvl="1"/>
            <a:r>
              <a:rPr lang="nl-BE" dirty="0"/>
              <a:t>JIT </a:t>
            </a:r>
            <a:r>
              <a:rPr lang="nl-BE" dirty="0" err="1"/>
              <a:t>compiling</a:t>
            </a:r>
            <a:endParaRPr lang="nl-BE" dirty="0"/>
          </a:p>
          <a:p>
            <a:pPr lvl="1"/>
            <a:r>
              <a:rPr lang="nl-BE" dirty="0"/>
              <a:t>Zorgt voor Type </a:t>
            </a:r>
            <a:r>
              <a:rPr lang="nl-BE" dirty="0" err="1"/>
              <a:t>mapping</a:t>
            </a:r>
            <a:r>
              <a:rPr lang="nl-BE" dirty="0"/>
              <a:t>, GC (</a:t>
            </a:r>
            <a:r>
              <a:rPr lang="nl-BE" dirty="0" err="1"/>
              <a:t>garbage</a:t>
            </a:r>
            <a:r>
              <a:rPr lang="nl-BE" dirty="0"/>
              <a:t> collector),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5AC15-07BF-425D-A48E-C69AE9E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5EF2-5E18-43EA-BF02-28119D4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46"/>
            <a:ext cx="10515600" cy="942381"/>
          </a:xfrm>
        </p:spPr>
        <p:txBody>
          <a:bodyPr/>
          <a:lstStyle/>
          <a:p>
            <a:r>
              <a:rPr lang="nl-BE" dirty="0"/>
              <a:t>Compilatie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A41-1847-4C33-8EDB-B4F1F087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10775535" cy="4982198"/>
          </a:xfrm>
        </p:spPr>
        <p:txBody>
          <a:bodyPr/>
          <a:lstStyle/>
          <a:p>
            <a:r>
              <a:rPr lang="nl-BE" dirty="0"/>
              <a:t>Compilatie naar een tussentaal : CIL (Common </a:t>
            </a:r>
            <a:r>
              <a:rPr lang="en-US" dirty="0"/>
              <a:t>Intermediate</a:t>
            </a:r>
            <a:r>
              <a:rPr lang="nl-BE" dirty="0"/>
              <a:t> Language)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Resultaat wordt opgeslagen in een Assembly</a:t>
            </a:r>
          </a:p>
          <a:p>
            <a:pPr lvl="1"/>
            <a:r>
              <a:rPr lang="nl-BE" dirty="0"/>
              <a:t>Dit is meestal een DLL of een EXE</a:t>
            </a:r>
          </a:p>
          <a:p>
            <a:pPr lvl="1"/>
            <a:r>
              <a:rPr lang="nl-BE" dirty="0"/>
              <a:t>Er kunnen ook resources in opgeslagen worden zoals foto’s, tekst, geluid…</a:t>
            </a:r>
          </a:p>
          <a:p>
            <a:pPr lvl="1"/>
            <a:r>
              <a:rPr lang="nl-BE" dirty="0"/>
              <a:t>Uitwisselbaar tussen andere assemblies binnen het framework</a:t>
            </a:r>
          </a:p>
          <a:p>
            <a:r>
              <a:rPr lang="nl-BE" dirty="0"/>
              <a:t>JIT </a:t>
            </a:r>
            <a:r>
              <a:rPr lang="nl-BE" dirty="0" err="1"/>
              <a:t>compiling</a:t>
            </a:r>
            <a:r>
              <a:rPr lang="nl-BE" dirty="0"/>
              <a:t> door de CLR</a:t>
            </a:r>
          </a:p>
          <a:p>
            <a:pPr lvl="1"/>
            <a:r>
              <a:rPr lang="nl-BE" dirty="0"/>
              <a:t>Omzetten naar lokale machinetaal op het moment dat dit deel wordt gebruikt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AFE98C7F-B9F5-4865-8291-1E15053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E75439-8A4B-4A63-B78E-FA2CC3F06893}"/>
              </a:ext>
            </a:extLst>
          </p:cNvPr>
          <p:cNvGrpSpPr/>
          <p:nvPr/>
        </p:nvGrpSpPr>
        <p:grpSpPr>
          <a:xfrm>
            <a:off x="3113395" y="1921624"/>
            <a:ext cx="3859760" cy="600711"/>
            <a:chOff x="3147578" y="2058357"/>
            <a:chExt cx="3859760" cy="600711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49466D6-1092-4C73-BF15-E8CB254185FE}"/>
                </a:ext>
              </a:extLst>
            </p:cNvPr>
            <p:cNvSpPr/>
            <p:nvPr/>
          </p:nvSpPr>
          <p:spPr>
            <a:xfrm>
              <a:off x="3147578" y="2058357"/>
              <a:ext cx="1094105" cy="6007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C# Code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C103AF2-D03C-4225-B7D9-AEE7DD8E62D5}"/>
                </a:ext>
              </a:extLst>
            </p:cNvPr>
            <p:cNvSpPr/>
            <p:nvPr/>
          </p:nvSpPr>
          <p:spPr>
            <a:xfrm>
              <a:off x="4462460" y="2058357"/>
              <a:ext cx="1400175" cy="5429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l-B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Compileren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D96AD9-DFD3-434E-BF14-7AD48BDEB998}"/>
                </a:ext>
              </a:extLst>
            </p:cNvPr>
            <p:cNvSpPr/>
            <p:nvPr/>
          </p:nvSpPr>
          <p:spPr>
            <a:xfrm>
              <a:off x="6083413" y="2058357"/>
              <a:ext cx="923925" cy="6007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CIL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Assembly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526E8-6ECC-4C81-9FAB-8D35EAA05561}"/>
              </a:ext>
            </a:extLst>
          </p:cNvPr>
          <p:cNvGrpSpPr/>
          <p:nvPr/>
        </p:nvGrpSpPr>
        <p:grpSpPr>
          <a:xfrm>
            <a:off x="2955738" y="5349033"/>
            <a:ext cx="4554034" cy="854695"/>
            <a:chOff x="2955738" y="5349033"/>
            <a:chExt cx="4554034" cy="854695"/>
          </a:xfrm>
        </p:grpSpPr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9A6A7A62-9ABB-43B4-9D51-16FD21CE1EB3}"/>
                </a:ext>
              </a:extLst>
            </p:cNvPr>
            <p:cNvSpPr/>
            <p:nvPr/>
          </p:nvSpPr>
          <p:spPr>
            <a:xfrm>
              <a:off x="2955738" y="5548734"/>
              <a:ext cx="1094105" cy="6007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Assembly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4995870-BB46-40E4-BAB8-AAAE8B98F833}"/>
                </a:ext>
              </a:extLst>
            </p:cNvPr>
            <p:cNvSpPr/>
            <p:nvPr/>
          </p:nvSpPr>
          <p:spPr>
            <a:xfrm>
              <a:off x="4298128" y="5504919"/>
              <a:ext cx="1400175" cy="5429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l-B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JIT Compilatie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F5AF85-C35D-4F67-8CEA-1DF2A9F8146B}"/>
                </a:ext>
              </a:extLst>
            </p:cNvPr>
            <p:cNvGrpSpPr/>
            <p:nvPr/>
          </p:nvGrpSpPr>
          <p:grpSpPr>
            <a:xfrm>
              <a:off x="6061972" y="5349033"/>
              <a:ext cx="1447800" cy="854695"/>
              <a:chOff x="5372100" y="2924175"/>
              <a:chExt cx="1447800" cy="100965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1594D5-2F5B-4759-9D22-9C758786D831}"/>
                  </a:ext>
                </a:extLst>
              </p:cNvPr>
              <p:cNvSpPr/>
              <p:nvPr/>
            </p:nvSpPr>
            <p:spPr>
              <a:xfrm>
                <a:off x="5372100" y="2924175"/>
                <a:ext cx="1447800" cy="10096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135E554-5910-4AB8-AEEE-77CD29C77EA7}"/>
                  </a:ext>
                </a:extLst>
              </p:cNvPr>
              <p:cNvSpPr/>
              <p:nvPr/>
            </p:nvSpPr>
            <p:spPr>
              <a:xfrm>
                <a:off x="5548559" y="3348920"/>
                <a:ext cx="1162228" cy="4610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Computer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5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9096-0F39-4CF6-B31C-546C4682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748"/>
          </a:xfrm>
        </p:spPr>
        <p:txBody>
          <a:bodyPr/>
          <a:lstStyle/>
          <a:p>
            <a:r>
              <a:rPr lang="nl-BE" dirty="0"/>
              <a:t>Coderen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FB7D-F9CE-44BA-A1B9-EB83AE1B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874"/>
            <a:ext cx="10515600" cy="4801089"/>
          </a:xfrm>
        </p:spPr>
        <p:txBody>
          <a:bodyPr/>
          <a:lstStyle/>
          <a:p>
            <a:r>
              <a:rPr lang="nl-BE" dirty="0"/>
              <a:t>Naamgeving</a:t>
            </a:r>
          </a:p>
          <a:p>
            <a:pPr lvl="1"/>
            <a:r>
              <a:rPr lang="nl-BE" dirty="0"/>
              <a:t>Goede afspraken zijn nodig om de leesbaarheid te verhogen</a:t>
            </a:r>
          </a:p>
          <a:p>
            <a:pPr lvl="1"/>
            <a:r>
              <a:rPr lang="nl-BE" dirty="0"/>
              <a:t>C# is hoofdletter gevoelig. Dit is niet zo bij alle talen (</a:t>
            </a:r>
            <a:r>
              <a:rPr lang="nl-BE" dirty="0" err="1"/>
              <a:t>VB.Net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Let op wanneer je code uitwisselt met een Visual Basic applicatie!</a:t>
            </a:r>
          </a:p>
          <a:p>
            <a:pPr lvl="1"/>
            <a:r>
              <a:rPr lang="nl-BE" dirty="0"/>
              <a:t>Bij conventie zijn volgende schrijfregels gangbaar in C# code:</a:t>
            </a:r>
          </a:p>
          <a:p>
            <a:pPr lvl="2"/>
            <a:r>
              <a:rPr lang="nl-BE" dirty="0"/>
              <a:t>Parameters, lokale variabelen en private velden : </a:t>
            </a:r>
            <a:r>
              <a:rPr lang="nl-BE" b="1" dirty="0" err="1"/>
              <a:t>camelCase</a:t>
            </a:r>
            <a:r>
              <a:rPr lang="nl-BE" dirty="0"/>
              <a:t>. -&gt; </a:t>
            </a:r>
            <a:r>
              <a:rPr lang="nl-BE" dirty="0" err="1"/>
              <a:t>myVar</a:t>
            </a:r>
            <a:endParaRPr lang="nl-BE" dirty="0"/>
          </a:p>
          <a:p>
            <a:pPr lvl="2"/>
            <a:r>
              <a:rPr lang="nl-BE" dirty="0"/>
              <a:t>Andere identifiers: </a:t>
            </a:r>
            <a:r>
              <a:rPr lang="nl-BE" b="1" dirty="0" err="1"/>
              <a:t>PascalCase</a:t>
            </a:r>
            <a:r>
              <a:rPr lang="nl-BE" dirty="0"/>
              <a:t> -&gt; </a:t>
            </a:r>
            <a:r>
              <a:rPr lang="nl-BE" dirty="0" err="1"/>
              <a:t>MyFunction</a:t>
            </a:r>
            <a:r>
              <a:rPr lang="nl-BE" dirty="0"/>
              <a:t>();</a:t>
            </a:r>
          </a:p>
          <a:p>
            <a:r>
              <a:rPr lang="nl-BE" dirty="0"/>
              <a:t>Keywords</a:t>
            </a:r>
          </a:p>
          <a:p>
            <a:pPr lvl="1"/>
            <a:r>
              <a:rPr lang="nl-BE" dirty="0"/>
              <a:t>Dit zijn benamingen die een speciale betekenis hebben voor de compiler</a:t>
            </a:r>
          </a:p>
          <a:p>
            <a:pPr lvl="2"/>
            <a:r>
              <a:rPr lang="nl-BE" dirty="0" err="1"/>
              <a:t>Bijv</a:t>
            </a:r>
            <a:r>
              <a:rPr lang="nl-BE" dirty="0"/>
              <a:t> class, </a:t>
            </a:r>
            <a:r>
              <a:rPr lang="nl-BE" dirty="0" err="1"/>
              <a:t>enum</a:t>
            </a:r>
            <a:r>
              <a:rPr lang="nl-BE" dirty="0"/>
              <a:t>, int, </a:t>
            </a:r>
            <a:r>
              <a:rPr lang="nl-BE" dirty="0" err="1"/>
              <a:t>decimal</a:t>
            </a:r>
            <a:r>
              <a:rPr lang="nl-BE" dirty="0"/>
              <a:t>, …</a:t>
            </a:r>
          </a:p>
          <a:p>
            <a:pPr lvl="1"/>
            <a:r>
              <a:rPr lang="nl-BE" dirty="0"/>
              <a:t>Deze kunnen (</a:t>
            </a:r>
            <a:r>
              <a:rPr lang="nl-BE" i="1" dirty="0"/>
              <a:t>best*</a:t>
            </a:r>
            <a:r>
              <a:rPr lang="nl-BE" dirty="0"/>
              <a:t>) niet gebruikt worden als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28353C-C72D-47A5-ABF2-BF2B1A3D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3F6-290A-4658-BE22-328E043F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nl-BE" dirty="0"/>
              <a:t>Opmerkingen toevoegen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B2A9-D44F-4973-AC8C-C365C548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056"/>
            <a:ext cx="10515600" cy="4999290"/>
          </a:xfrm>
        </p:spPr>
        <p:txBody>
          <a:bodyPr>
            <a:normAutofit/>
          </a:bodyPr>
          <a:lstStyle/>
          <a:p>
            <a:r>
              <a:rPr lang="nl-BE" dirty="0"/>
              <a:t>Wordt gebruikt om de leesbaarheid te verhogen</a:t>
            </a:r>
          </a:p>
          <a:p>
            <a:r>
              <a:rPr lang="nl-BE" dirty="0"/>
              <a:t>We kunnen moeilijk verstaanbare code toelichten</a:t>
            </a:r>
          </a:p>
          <a:p>
            <a:r>
              <a:rPr lang="nl-BE" dirty="0"/>
              <a:t>2 manieren:</a:t>
            </a:r>
          </a:p>
          <a:p>
            <a:pPr lvl="1"/>
            <a:r>
              <a:rPr lang="nl-BE" dirty="0"/>
              <a:t>Lijn: //</a:t>
            </a:r>
          </a:p>
          <a:p>
            <a:pPr lvl="2"/>
            <a:r>
              <a:rPr lang="nl-BE" dirty="0"/>
              <a:t>De rest van de lijn wordt beschouwd als commentaar:</a:t>
            </a:r>
          </a:p>
          <a:p>
            <a:pPr marL="1371600" lvl="3" indent="0">
              <a:buNone/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//Dit is mijn </a:t>
            </a:r>
            <a:r>
              <a:rPr lang="nl-NL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</a:t>
            </a:r>
            <a:endParaRPr lang="nl-NL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/>
              <a:t>Blok: /* */</a:t>
            </a:r>
          </a:p>
          <a:p>
            <a:pPr lvl="2"/>
            <a:r>
              <a:rPr lang="nl-BE" dirty="0"/>
              <a:t>De tekst binnen de commentaar markering wordt beschouwd als een opmerking</a:t>
            </a:r>
          </a:p>
          <a:p>
            <a:pPr lvl="3"/>
            <a:r>
              <a:rPr lang="nl-BE" dirty="0"/>
              <a:t>Gebruikt om meerdere lijnen toe te voegen</a:t>
            </a:r>
          </a:p>
          <a:p>
            <a:pPr lvl="3"/>
            <a:r>
              <a:rPr lang="nl-BE" dirty="0"/>
              <a:t>We kunnen ook opmerkingen tussen de code plaatsen:</a:t>
            </a:r>
          </a:p>
          <a:p>
            <a:pPr marL="1828800" lvl="4" indent="0">
              <a:buNone/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 waarde moet standaard negatief zijn !! */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  <a:endParaRPr lang="nl-BE" dirty="0"/>
          </a:p>
          <a:p>
            <a:pPr lvl="1"/>
            <a:r>
              <a:rPr lang="nl-BE" dirty="0"/>
              <a:t>Commentaar wordt genegeerd door de compiler</a:t>
            </a:r>
          </a:p>
          <a:p>
            <a:r>
              <a:rPr lang="nl-NL" dirty="0"/>
              <a:t>Overdrijf ook niet met opmerkingen!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2C20A4-158F-40A7-BA18-FECF9DCE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F53-43B6-490C-AF49-3D9DB45E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7122-1E76-4912-97B7-92B33921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r>
              <a:rPr lang="nl-BE" dirty="0"/>
              <a:t>Voorgedefinieerde Types</a:t>
            </a:r>
          </a:p>
          <a:p>
            <a:pPr lvl="1"/>
            <a:r>
              <a:rPr lang="nl-BE" dirty="0"/>
              <a:t>Gekend door de compiler / CLR</a:t>
            </a:r>
          </a:p>
          <a:p>
            <a:pPr lvl="1"/>
            <a:r>
              <a:rPr lang="nl-BE" dirty="0"/>
              <a:t>Getallen, tekst, datum, logische types</a:t>
            </a:r>
          </a:p>
          <a:p>
            <a:pPr lvl="2"/>
            <a:r>
              <a:rPr lang="nl-BE" dirty="0" err="1"/>
              <a:t>Bijv</a:t>
            </a:r>
            <a:r>
              <a:rPr lang="nl-BE" dirty="0"/>
              <a:t> : int, long, </a:t>
            </a:r>
            <a:r>
              <a:rPr lang="nl-BE" dirty="0" err="1"/>
              <a:t>float</a:t>
            </a:r>
            <a:r>
              <a:rPr lang="nl-BE" dirty="0"/>
              <a:t>, string, </a:t>
            </a:r>
            <a:r>
              <a:rPr lang="nl-BE" dirty="0" err="1"/>
              <a:t>bool</a:t>
            </a:r>
            <a:r>
              <a:rPr lang="nl-BE" dirty="0"/>
              <a:t>,…</a:t>
            </a:r>
          </a:p>
          <a:p>
            <a:pPr lvl="2"/>
            <a:endParaRPr lang="en-US" dirty="0"/>
          </a:p>
          <a:p>
            <a:r>
              <a:rPr lang="nl-BE" dirty="0"/>
              <a:t>Zelf gecreëerde Types</a:t>
            </a:r>
          </a:p>
          <a:p>
            <a:pPr lvl="1"/>
            <a:r>
              <a:rPr lang="nl-BE" dirty="0"/>
              <a:t>In C# is het zeer makkelijk om zelf types te creëren</a:t>
            </a:r>
          </a:p>
          <a:p>
            <a:pPr lvl="1"/>
            <a:r>
              <a:rPr lang="nl-BE" dirty="0"/>
              <a:t>Met behulp van class, </a:t>
            </a:r>
            <a:r>
              <a:rPr lang="nl-BE" dirty="0" err="1"/>
              <a:t>struct</a:t>
            </a:r>
            <a:r>
              <a:rPr lang="nl-BE" dirty="0"/>
              <a:t>, interface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28DD4F-D7E5-4F91-AB0B-E711B55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3195</Words>
  <Application>Microsoft Office PowerPoint</Application>
  <PresentationFormat>Widescreen</PresentationFormat>
  <Paragraphs>725</Paragraphs>
  <Slides>41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Welkom!  Ik ben Filip Geens</vt:lpstr>
      <vt:lpstr>Programmeren in C#</vt:lpstr>
      <vt:lpstr>Programmatie</vt:lpstr>
      <vt:lpstr>Wat is C#?</vt:lpstr>
      <vt:lpstr>.Net platform</vt:lpstr>
      <vt:lpstr>Compilatie in .Net</vt:lpstr>
      <vt:lpstr>Coderen in C#</vt:lpstr>
      <vt:lpstr>Opmerkingen toevoegen in code</vt:lpstr>
      <vt:lpstr>Types</vt:lpstr>
      <vt:lpstr>Value en Reference Types</vt:lpstr>
      <vt:lpstr>Value types</vt:lpstr>
      <vt:lpstr>Reference types</vt:lpstr>
      <vt:lpstr>Een reference type declareren</vt:lpstr>
      <vt:lpstr>Labo : Value types contra Reference types</vt:lpstr>
      <vt:lpstr>Wat gebeurt er binnen in de CLR ?</vt:lpstr>
      <vt:lpstr>Verschil tussen Stack en Heap</vt:lpstr>
      <vt:lpstr>Wat gaat waar ?</vt:lpstr>
      <vt:lpstr>En nu met code …</vt:lpstr>
      <vt:lpstr>En wat als we een reference type gebruiken?</vt:lpstr>
      <vt:lpstr>Predefined Value types van C#</vt:lpstr>
      <vt:lpstr>Basis types in .Net</vt:lpstr>
      <vt:lpstr>Integers</vt:lpstr>
      <vt:lpstr>Werken met integers</vt:lpstr>
      <vt:lpstr>Operatoren en integers</vt:lpstr>
      <vt:lpstr>Bitwise operators</vt:lpstr>
      <vt:lpstr>Conversie van integers</vt:lpstr>
      <vt:lpstr>Reële getallen </vt:lpstr>
      <vt:lpstr>Werken met reële getallen</vt:lpstr>
      <vt:lpstr>Specifieke waarden bij reële getallen </vt:lpstr>
      <vt:lpstr>QUIZ</vt:lpstr>
      <vt:lpstr>Labo</vt:lpstr>
      <vt:lpstr>Creëer een functie om °C om te zetten:</vt:lpstr>
      <vt:lpstr>Maak een functie om te testen op veelvouden:</vt:lpstr>
      <vt:lpstr>Creëer een functie om °C om te zetten:</vt:lpstr>
      <vt:lpstr>Creëer een functie om °C om te zetten:</vt:lpstr>
      <vt:lpstr>Boolean</vt:lpstr>
      <vt:lpstr>Karakters</vt:lpstr>
      <vt:lpstr>Predefined reference types in .Net</vt:lpstr>
      <vt:lpstr>string</vt:lpstr>
      <vt:lpstr>Het gebruik van een string object</vt:lpstr>
      <vt:lpstr>String functies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Welkom!  Ik ben Filip Geens</dc:title>
  <dc:creator>Filip Geens</dc:creator>
  <cp:lastModifiedBy>Filip Geens</cp:lastModifiedBy>
  <cp:revision>2</cp:revision>
  <dcterms:created xsi:type="dcterms:W3CDTF">2020-02-04T08:20:47Z</dcterms:created>
  <dcterms:modified xsi:type="dcterms:W3CDTF">2020-02-04T08:47:16Z</dcterms:modified>
</cp:coreProperties>
</file>