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84" r:id="rId4"/>
    <p:sldId id="258" r:id="rId5"/>
    <p:sldId id="288" r:id="rId6"/>
    <p:sldId id="292" r:id="rId7"/>
    <p:sldId id="310" r:id="rId8"/>
    <p:sldId id="289" r:id="rId9"/>
    <p:sldId id="290" r:id="rId10"/>
    <p:sldId id="295" r:id="rId11"/>
    <p:sldId id="291" r:id="rId12"/>
    <p:sldId id="294" r:id="rId13"/>
    <p:sldId id="302" r:id="rId14"/>
    <p:sldId id="298" r:id="rId15"/>
    <p:sldId id="293" r:id="rId16"/>
    <p:sldId id="300" r:id="rId17"/>
    <p:sldId id="299" r:id="rId18"/>
    <p:sldId id="297" r:id="rId19"/>
    <p:sldId id="303" r:id="rId20"/>
    <p:sldId id="304" r:id="rId21"/>
    <p:sldId id="296" r:id="rId22"/>
    <p:sldId id="311" r:id="rId23"/>
    <p:sldId id="301" r:id="rId24"/>
    <p:sldId id="305" r:id="rId25"/>
    <p:sldId id="306" r:id="rId26"/>
    <p:sldId id="313" r:id="rId27"/>
    <p:sldId id="314" r:id="rId28"/>
    <p:sldId id="312" r:id="rId29"/>
    <p:sldId id="315" r:id="rId30"/>
    <p:sldId id="316" r:id="rId31"/>
    <p:sldId id="317" r:id="rId32"/>
    <p:sldId id="318" r:id="rId33"/>
    <p:sldId id="320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628C9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E455-1A20-4F9D-AB8C-A6908B79F2B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42" y="774441"/>
            <a:ext cx="5787446" cy="726224"/>
          </a:xfrm>
        </p:spPr>
        <p:txBody>
          <a:bodyPr anchor="b">
            <a:normAutofit/>
          </a:bodyPr>
          <a:lstStyle/>
          <a:p>
            <a:r>
              <a:rPr lang="nl-BE" sz="3600" dirty="0"/>
              <a:t>Programmeren in C#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154" y="2631234"/>
            <a:ext cx="6024134" cy="1755964"/>
          </a:xfrm>
        </p:spPr>
        <p:txBody>
          <a:bodyPr anchor="t">
            <a:normAutofit/>
          </a:bodyPr>
          <a:lstStyle/>
          <a:p>
            <a:r>
              <a:rPr lang="nl-BE" sz="4000" dirty="0"/>
              <a:t>O</a:t>
            </a:r>
            <a:r>
              <a:rPr lang="nl-BE" sz="4800" dirty="0"/>
              <a:t>bject georiënteerd programmeren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AE168-38F8-4E49-ADA0-309CE570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5" r="2086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8" y="782086"/>
            <a:ext cx="10781232" cy="5955162"/>
          </a:xfrm>
        </p:spPr>
        <p:txBody>
          <a:bodyPr>
            <a:normAutofit/>
          </a:bodyPr>
          <a:lstStyle/>
          <a:p>
            <a:r>
              <a:rPr lang="nl-BE" dirty="0"/>
              <a:t>Afhankelijk van het gebruikte type zal de functie gebruikt worden die gekoppeld is aan dit type. Dit noemen we ‘</a:t>
            </a:r>
            <a:r>
              <a:rPr lang="nl-BE" b="1" dirty="0" err="1"/>
              <a:t>early</a:t>
            </a:r>
            <a:r>
              <a:rPr lang="nl-BE" b="1" dirty="0"/>
              <a:t> binding</a:t>
            </a:r>
            <a:r>
              <a:rPr lang="nl-BE" dirty="0"/>
              <a:t>’.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Als we de functie </a:t>
            </a:r>
            <a:r>
              <a:rPr lang="nl-BE" dirty="0" err="1"/>
              <a:t>DoSomeWork</a:t>
            </a:r>
            <a:r>
              <a:rPr lang="nl-BE" dirty="0"/>
              <a:t>() aanroepen zal die een ander resultaat geven afhankelijk van het gebruikte type en niet van de oorspronkelijke instantie: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887D-8BD6-45EE-B259-F76B70A4152E}"/>
              </a:ext>
            </a:extLst>
          </p:cNvPr>
          <p:cNvGrpSpPr/>
          <p:nvPr/>
        </p:nvGrpSpPr>
        <p:grpSpPr>
          <a:xfrm>
            <a:off x="9280733" y="5427319"/>
            <a:ext cx="1845891" cy="1062225"/>
            <a:chOff x="9280733" y="5427319"/>
            <a:chExt cx="1845891" cy="10622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E8AE6D-91E7-4F11-A21E-871ABBDA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165" y="5427319"/>
              <a:ext cx="1227459" cy="10622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055DFE-14A2-4F81-9B24-A52A639152F0}"/>
                </a:ext>
              </a:extLst>
            </p:cNvPr>
            <p:cNvSpPr/>
            <p:nvPr/>
          </p:nvSpPr>
          <p:spPr>
            <a:xfrm>
              <a:off x="9280733" y="5723421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63907B-6D5E-48DA-A53D-1A60EAB7A60E}"/>
              </a:ext>
            </a:extLst>
          </p:cNvPr>
          <p:cNvSpPr/>
          <p:nvPr/>
        </p:nvSpPr>
        <p:spPr>
          <a:xfrm>
            <a:off x="9479776" y="5202559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binding versus late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21D65-21CD-4C82-B4CF-9A79DF3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makkelijk met objecten te kunnen werken is het noodzakelijk dat we ervoor kunnen zorgen dat een methode ook wordt aangeroepen vanuit het </a:t>
            </a:r>
            <a:r>
              <a:rPr lang="nl-BE" dirty="0" err="1"/>
              <a:t>parent</a:t>
            </a:r>
            <a:r>
              <a:rPr lang="nl-BE" dirty="0"/>
              <a:t> type.</a:t>
            </a:r>
          </a:p>
          <a:p>
            <a:r>
              <a:rPr lang="nl-BE" dirty="0"/>
              <a:t>Hiervoor kunnen we zorgen door in het </a:t>
            </a:r>
            <a:r>
              <a:rPr lang="nl-BE" dirty="0" err="1"/>
              <a:t>parent</a:t>
            </a:r>
            <a:r>
              <a:rPr lang="nl-BE" dirty="0"/>
              <a:t> type een methode te decoreren met ‘</a:t>
            </a:r>
            <a:r>
              <a:rPr lang="nl-BE" b="1" dirty="0"/>
              <a:t>virtual</a:t>
            </a:r>
            <a:r>
              <a:rPr lang="nl-BE" dirty="0"/>
              <a:t>’.</a:t>
            </a:r>
          </a:p>
          <a:p>
            <a:r>
              <a:rPr lang="nl-BE" dirty="0"/>
              <a:t>De klassen die overerven kunnen een ‘virtual’ functie overschrijven met het ‘</a:t>
            </a:r>
            <a:r>
              <a:rPr lang="nl-BE" b="1" dirty="0" err="1"/>
              <a:t>override</a:t>
            </a:r>
            <a:r>
              <a:rPr lang="nl-BE" dirty="0"/>
              <a:t>’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r>
              <a:rPr lang="nl-BE" dirty="0"/>
              <a:t>We kunnen in een </a:t>
            </a:r>
            <a:r>
              <a:rPr lang="nl-BE" dirty="0" err="1"/>
              <a:t>override</a:t>
            </a:r>
            <a:r>
              <a:rPr lang="nl-BE" dirty="0"/>
              <a:t> functie niets wijzigen aan de vorm van de functie!</a:t>
            </a:r>
          </a:p>
          <a:p>
            <a:r>
              <a:rPr lang="nl-BE" dirty="0"/>
              <a:t>Wanneer we werken met ‘virtual’ en ‘</a:t>
            </a:r>
            <a:r>
              <a:rPr lang="nl-BE" dirty="0" err="1"/>
              <a:t>override</a:t>
            </a:r>
            <a:r>
              <a:rPr lang="nl-BE" dirty="0"/>
              <a:t>’ spreken we van ‘</a:t>
            </a:r>
            <a:r>
              <a:rPr lang="nl-BE" b="1" dirty="0"/>
              <a:t>late binding</a:t>
            </a:r>
            <a:r>
              <a:rPr lang="nl-BE" dirty="0"/>
              <a:t>’.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3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Late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1102408"/>
            <a:ext cx="11331722" cy="5563312"/>
          </a:xfrm>
        </p:spPr>
        <p:txBody>
          <a:bodyPr>
            <a:normAutofit/>
          </a:bodyPr>
          <a:lstStyle/>
          <a:p>
            <a:r>
              <a:rPr lang="nl-BE" sz="2400" dirty="0"/>
              <a:t>Als we het vorige voorbeeld terugnemen en decoreren de </a:t>
            </a:r>
            <a:r>
              <a:rPr lang="nl-BE" sz="2400" dirty="0" err="1"/>
              <a:t>DoSomeWork</a:t>
            </a:r>
            <a:r>
              <a:rPr lang="nl-BE" sz="2400" dirty="0"/>
              <a:t> functie van de Parent klasse met ‘virtual’ en de functie in de Teenager klasse met  </a:t>
            </a:r>
            <a:r>
              <a:rPr lang="nl-BE" sz="2400" dirty="0" err="1"/>
              <a:t>override</a:t>
            </a:r>
            <a:r>
              <a:rPr lang="nl-BE" sz="2400" dirty="0"/>
              <a:t>: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sz="2400" dirty="0"/>
              <a:t>We voeren dezelfde bewerking uit als ervoor: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51B7-DDAD-4625-9D1C-5B52FEC98DD3}"/>
              </a:ext>
            </a:extLst>
          </p:cNvPr>
          <p:cNvGrpSpPr/>
          <p:nvPr/>
        </p:nvGrpSpPr>
        <p:grpSpPr>
          <a:xfrm>
            <a:off x="9303339" y="5264641"/>
            <a:ext cx="1854617" cy="1113448"/>
            <a:chOff x="9739175" y="3093074"/>
            <a:chExt cx="1854617" cy="111344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A4594A-F3D3-4CCA-AB86-8B5365499025}"/>
                </a:ext>
              </a:extLst>
            </p:cNvPr>
            <p:cNvSpPr/>
            <p:nvPr/>
          </p:nvSpPr>
          <p:spPr>
            <a:xfrm>
              <a:off x="9739175" y="3414045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983573-7DCB-4D57-9232-56BC4F96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51" y="3093074"/>
              <a:ext cx="1248041" cy="1113448"/>
            </a:xfrm>
            <a:prstGeom prst="rect">
              <a:avLst/>
            </a:prstGeom>
          </p:spPr>
        </p:pic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8B591C-E733-40D3-A44A-27C616744570}"/>
              </a:ext>
            </a:extLst>
          </p:cNvPr>
          <p:cNvSpPr/>
          <p:nvPr/>
        </p:nvSpPr>
        <p:spPr>
          <a:xfrm>
            <a:off x="9649445" y="5145935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5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r>
              <a:rPr lang="nl-BE" dirty="0"/>
              <a:t> kan gebruikt worden om overschreven functies van de </a:t>
            </a:r>
            <a:r>
              <a:rPr lang="nl-BE" dirty="0" err="1"/>
              <a:t>parent</a:t>
            </a:r>
            <a:r>
              <a:rPr lang="nl-BE" dirty="0"/>
              <a:t> klasse te gebruiken.</a:t>
            </a:r>
          </a:p>
          <a:p>
            <a:r>
              <a:rPr lang="nl-BE" dirty="0"/>
              <a:t>We kunnen het base </a:t>
            </a:r>
            <a:r>
              <a:rPr lang="nl-BE" dirty="0" err="1"/>
              <a:t>keyword</a:t>
            </a:r>
            <a:r>
              <a:rPr lang="nl-BE" dirty="0"/>
              <a:t> ook gebruiken in de </a:t>
            </a:r>
            <a:r>
              <a:rPr lang="nl-BE" dirty="0" err="1"/>
              <a:t>constructor</a:t>
            </a:r>
            <a:r>
              <a:rPr lang="nl-BE" dirty="0"/>
              <a:t>. Zo kunnen we de </a:t>
            </a:r>
            <a:r>
              <a:rPr lang="nl-BE" dirty="0" err="1"/>
              <a:t>constructor</a:t>
            </a:r>
            <a:r>
              <a:rPr lang="nl-BE" dirty="0"/>
              <a:t> van de basisklasse aanroepen in de eigen </a:t>
            </a:r>
            <a:r>
              <a:rPr lang="nl-BE" dirty="0" err="1"/>
              <a:t>constructor</a:t>
            </a:r>
            <a:r>
              <a:rPr lang="nl-BE" dirty="0"/>
              <a:t>,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Money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Teenager(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35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Late binding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Maak een klasse ‘boerderij’ aan.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Voeg een lijst toe met dieren.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Elk dier heeft een aparte klasse met volgende data: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Diersoort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Naam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De functie ‘</a:t>
            </a:r>
            <a:r>
              <a:rPr lang="nl-BE" sz="2400" dirty="0" err="1">
                <a:solidFill>
                  <a:schemeClr val="bg1"/>
                </a:solidFill>
              </a:rPr>
              <a:t>MaakGeluid</a:t>
            </a:r>
            <a:r>
              <a:rPr lang="nl-BE" sz="2400" dirty="0">
                <a:solidFill>
                  <a:schemeClr val="bg1"/>
                </a:solidFill>
              </a:rPr>
              <a:t>()’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Voeg een functie toe met de naam ‘start()’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Als de functie wordt aangeroepen maakt elk dier het gepaste geluid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(het is voldoende dat dit geluid wordt getoond op het scherm)</a:t>
            </a:r>
          </a:p>
        </p:txBody>
      </p:sp>
    </p:spTree>
    <p:extLst>
      <p:ext uri="{BB962C8B-B14F-4D97-AF65-F5344CB8AC3E}">
        <p14:creationId xmlns:p14="http://schemas.microsoft.com/office/powerpoint/2010/main" val="163317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Late </a:t>
            </a:r>
            <a:r>
              <a:rPr lang="nl-BE"/>
              <a:t>binding 2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108064"/>
            <a:ext cx="7482840" cy="6749935"/>
          </a:xfrm>
        </p:spPr>
        <p:txBody>
          <a:bodyPr anchor="ctr">
            <a:noAutofit/>
          </a:bodyPr>
          <a:lstStyle/>
          <a:p>
            <a:r>
              <a:rPr lang="nl-BE" sz="1800" dirty="0">
                <a:solidFill>
                  <a:schemeClr val="bg1"/>
                </a:solidFill>
              </a:rPr>
              <a:t>Pas het personeelsbestand aan:</a:t>
            </a:r>
          </a:p>
          <a:p>
            <a:pPr lvl="1"/>
            <a:r>
              <a:rPr lang="nl-BE" sz="1800" dirty="0">
                <a:solidFill>
                  <a:schemeClr val="bg1"/>
                </a:solidFill>
              </a:rPr>
              <a:t>Maak een aparte klasse aan waarin het adres terechtkomt: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De klasse moet volgende data bevatten: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Type adres: Thuis, kantoor, buitenverblijf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Straat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Huisnummer + extra toevoeging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Postcode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Gemeente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Land</a:t>
            </a:r>
          </a:p>
          <a:p>
            <a:pPr lvl="2"/>
            <a:r>
              <a:rPr lang="nl-BE" sz="1800" dirty="0" err="1">
                <a:solidFill>
                  <a:schemeClr val="bg1"/>
                </a:solidFill>
              </a:rPr>
              <a:t>Overschijf</a:t>
            </a:r>
            <a:r>
              <a:rPr lang="nl-BE" sz="1800" dirty="0">
                <a:solidFill>
                  <a:schemeClr val="bg1"/>
                </a:solidFill>
              </a:rPr>
              <a:t> de </a:t>
            </a:r>
            <a:r>
              <a:rPr lang="nl-BE" sz="1800" dirty="0" err="1">
                <a:solidFill>
                  <a:schemeClr val="bg1"/>
                </a:solidFill>
              </a:rPr>
              <a:t>ToString</a:t>
            </a:r>
            <a:r>
              <a:rPr lang="nl-BE" sz="1800" dirty="0">
                <a:solidFill>
                  <a:schemeClr val="bg1"/>
                </a:solidFill>
              </a:rPr>
              <a:t> methode zodat het adres netjes wordt afgedrukt</a:t>
            </a:r>
          </a:p>
          <a:p>
            <a:pPr lvl="1"/>
            <a:r>
              <a:rPr lang="nl-BE" sz="1800" dirty="0">
                <a:solidFill>
                  <a:schemeClr val="bg1"/>
                </a:solidFill>
              </a:rPr>
              <a:t>De functie contacteer(…) moet uitgebreid worden: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Adres moet netjes worden afgedrukt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De aanspreking moet anders zijn bij de klanten of werknemers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Klant:  ‘Geachte &lt;mijnheer/mevrouw&gt; &lt;naam&gt;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Medewerker: ‘Beste &lt;naam&gt;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Mededeling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Aangepaste afsluiting klant/medewerker</a:t>
            </a:r>
          </a:p>
        </p:txBody>
      </p:sp>
    </p:spTree>
    <p:extLst>
      <p:ext uri="{BB962C8B-B14F-4D97-AF65-F5344CB8AC3E}">
        <p14:creationId xmlns:p14="http://schemas.microsoft.com/office/powerpoint/2010/main" val="69006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26464"/>
            <a:ext cx="10515600" cy="609879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Abstracte klassen (abstract classes)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008405"/>
            <a:ext cx="11314632" cy="5623132"/>
          </a:xfrm>
        </p:spPr>
        <p:txBody>
          <a:bodyPr>
            <a:normAutofit/>
          </a:bodyPr>
          <a:lstStyle/>
          <a:p>
            <a:r>
              <a:rPr lang="nl-BE" dirty="0"/>
              <a:t>Van een </a:t>
            </a:r>
            <a:r>
              <a:rPr lang="nl-BE" b="1" dirty="0"/>
              <a:t>abstracte</a:t>
            </a:r>
            <a:r>
              <a:rPr lang="nl-BE" dirty="0"/>
              <a:t> klasse kan </a:t>
            </a:r>
            <a:r>
              <a:rPr lang="nl-BE" b="1" dirty="0"/>
              <a:t>nooit</a:t>
            </a:r>
            <a:r>
              <a:rPr lang="nl-BE" dirty="0"/>
              <a:t> direct een </a:t>
            </a:r>
            <a:r>
              <a:rPr lang="nl-BE" b="1" dirty="0"/>
              <a:t>instantie worden gemaakt</a:t>
            </a:r>
            <a:r>
              <a:rPr lang="nl-BE" dirty="0"/>
              <a:t>. Enkel van de klassen die overerven van deze klasse kunnen instanties worden gemaakt.</a:t>
            </a:r>
          </a:p>
          <a:p>
            <a:r>
              <a:rPr lang="nl-BE" dirty="0"/>
              <a:t>Een abstracte klasse wordt aangemaakt door deze met ‘</a:t>
            </a:r>
            <a:r>
              <a:rPr lang="nl-BE" b="1" dirty="0"/>
              <a:t>abstract</a:t>
            </a:r>
            <a:r>
              <a:rPr lang="nl-BE" dirty="0"/>
              <a:t>’ te decoreren.</a:t>
            </a:r>
          </a:p>
          <a:p>
            <a:r>
              <a:rPr lang="nl-BE" dirty="0"/>
              <a:t>We kunnen ook </a:t>
            </a:r>
            <a:r>
              <a:rPr lang="nl-BE" b="1" dirty="0"/>
              <a:t>abstracte functies </a:t>
            </a:r>
            <a:r>
              <a:rPr lang="nl-BE" dirty="0"/>
              <a:t>declareren. Deze functies functioneren als ‘virtual’ functies maar voorzien </a:t>
            </a:r>
            <a:r>
              <a:rPr lang="nl-BE" b="1" dirty="0"/>
              <a:t>geen implementatie</a:t>
            </a:r>
            <a:r>
              <a:rPr lang="nl-BE" dirty="0"/>
              <a:t>.</a:t>
            </a:r>
          </a:p>
          <a:p>
            <a:r>
              <a:rPr lang="nl-BE" dirty="0"/>
              <a:t>De implementatie </a:t>
            </a:r>
            <a:r>
              <a:rPr lang="nl-BE" b="1" dirty="0"/>
              <a:t>moet</a:t>
            </a:r>
            <a:r>
              <a:rPr lang="nl-BE" dirty="0"/>
              <a:t> voorzien worden door de klassen die overerven.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canDoMoreWork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Parent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Parent();    		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=&gt; Error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72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2"/>
            <a:ext cx="10515600" cy="623843"/>
          </a:xfrm>
        </p:spPr>
        <p:txBody>
          <a:bodyPr>
            <a:normAutofit fontScale="90000"/>
          </a:bodyPr>
          <a:lstStyle/>
          <a:p>
            <a:r>
              <a:rPr lang="nl-BE" dirty="0"/>
              <a:t>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7" y="991312"/>
            <a:ext cx="11160808" cy="5541948"/>
          </a:xfrm>
        </p:spPr>
        <p:txBody>
          <a:bodyPr>
            <a:normAutofit/>
          </a:bodyPr>
          <a:lstStyle/>
          <a:p>
            <a:r>
              <a:rPr lang="nl-BE" dirty="0"/>
              <a:t>Een interface lijkt op een klasse maar </a:t>
            </a:r>
            <a:r>
              <a:rPr lang="nl-BE" b="1" dirty="0"/>
              <a:t>voorziet</a:t>
            </a:r>
            <a:r>
              <a:rPr lang="nl-BE" dirty="0"/>
              <a:t> enkel </a:t>
            </a:r>
            <a:r>
              <a:rPr lang="nl-BE" b="1" dirty="0"/>
              <a:t>specificaties</a:t>
            </a:r>
            <a:r>
              <a:rPr lang="nl-BE" dirty="0"/>
              <a:t> hoe de klasse er moet uitzien en kan </a:t>
            </a:r>
            <a:r>
              <a:rPr lang="nl-BE" b="1" dirty="0"/>
              <a:t>geen implementaties </a:t>
            </a:r>
            <a:r>
              <a:rPr lang="nl-BE" dirty="0"/>
              <a:t>voorzien.</a:t>
            </a:r>
          </a:p>
          <a:p>
            <a:r>
              <a:rPr lang="nl-BE" dirty="0"/>
              <a:t>Men kan een </a:t>
            </a:r>
            <a:r>
              <a:rPr lang="nl-BE" b="1" dirty="0"/>
              <a:t>interface</a:t>
            </a:r>
            <a:r>
              <a:rPr lang="nl-BE" dirty="0"/>
              <a:t> dus </a:t>
            </a:r>
            <a:r>
              <a:rPr lang="nl-BE" b="1" dirty="0"/>
              <a:t>vergelijken</a:t>
            </a:r>
            <a:r>
              <a:rPr lang="nl-BE" dirty="0"/>
              <a:t> met een </a:t>
            </a:r>
            <a:r>
              <a:rPr lang="nl-BE" b="1" dirty="0"/>
              <a:t>abstracte klasse </a:t>
            </a:r>
            <a:r>
              <a:rPr lang="nl-BE" dirty="0"/>
              <a:t>met </a:t>
            </a:r>
            <a:r>
              <a:rPr lang="nl-BE" b="1" dirty="0"/>
              <a:t>enkel abstracte leden</a:t>
            </a:r>
            <a:r>
              <a:rPr lang="nl-BE" dirty="0"/>
              <a:t>. We kunnen dus zeggen dat  een interface impliciet abstract is.</a:t>
            </a:r>
          </a:p>
          <a:p>
            <a:r>
              <a:rPr lang="nl-BE" dirty="0"/>
              <a:t>Een ‘</a:t>
            </a:r>
            <a:r>
              <a:rPr lang="nl-BE" b="1" dirty="0"/>
              <a:t>class</a:t>
            </a:r>
            <a:r>
              <a:rPr lang="nl-BE" dirty="0"/>
              <a:t>’ kan enkel </a:t>
            </a:r>
            <a:r>
              <a:rPr lang="nl-BE" b="1" dirty="0"/>
              <a:t>1 klasse overerven </a:t>
            </a:r>
            <a:r>
              <a:rPr lang="nl-BE" dirty="0"/>
              <a:t>maar kan </a:t>
            </a:r>
            <a:r>
              <a:rPr lang="nl-BE" b="1" dirty="0"/>
              <a:t>meerdere interfaces </a:t>
            </a:r>
            <a:r>
              <a:rPr lang="nl-BE" dirty="0"/>
              <a:t>overerven.</a:t>
            </a:r>
          </a:p>
          <a:p>
            <a:r>
              <a:rPr lang="nl-BE" dirty="0"/>
              <a:t>Een ‘</a:t>
            </a:r>
            <a:r>
              <a:rPr lang="nl-BE" b="1" dirty="0" err="1"/>
              <a:t>struct</a:t>
            </a:r>
            <a:r>
              <a:rPr lang="nl-BE" dirty="0"/>
              <a:t>’ kan </a:t>
            </a:r>
            <a:r>
              <a:rPr lang="nl-BE" b="1" dirty="0"/>
              <a:t>niet overerven</a:t>
            </a:r>
            <a:r>
              <a:rPr lang="nl-BE" dirty="0"/>
              <a:t> </a:t>
            </a:r>
            <a:r>
              <a:rPr lang="nl-BE" b="1" dirty="0"/>
              <a:t>van</a:t>
            </a:r>
            <a:r>
              <a:rPr lang="nl-BE" dirty="0"/>
              <a:t> een </a:t>
            </a:r>
            <a:r>
              <a:rPr lang="nl-BE" b="1" dirty="0"/>
              <a:t>klasse</a:t>
            </a:r>
            <a:r>
              <a:rPr lang="nl-BE" dirty="0"/>
              <a:t> maar </a:t>
            </a:r>
            <a:r>
              <a:rPr lang="nl-BE" b="1" dirty="0"/>
              <a:t>wel</a:t>
            </a:r>
            <a:r>
              <a:rPr lang="nl-BE" dirty="0"/>
              <a:t> van </a:t>
            </a:r>
            <a:r>
              <a:rPr lang="nl-BE" b="1" dirty="0"/>
              <a:t>interfaces</a:t>
            </a:r>
            <a:r>
              <a:rPr lang="nl-BE" dirty="0"/>
              <a:t>.</a:t>
            </a:r>
          </a:p>
          <a:p>
            <a:r>
              <a:rPr lang="nl-BE" b="1" dirty="0"/>
              <a:t>Members</a:t>
            </a:r>
            <a:r>
              <a:rPr lang="nl-BE" dirty="0"/>
              <a:t> van een interface zijn </a:t>
            </a:r>
            <a:r>
              <a:rPr lang="nl-BE" b="1" dirty="0"/>
              <a:t>impliciet public </a:t>
            </a:r>
            <a:r>
              <a:rPr lang="nl-BE" dirty="0"/>
              <a:t>en kunnen </a:t>
            </a:r>
            <a:r>
              <a:rPr lang="nl-BE" b="1" dirty="0"/>
              <a:t>geen ‘access </a:t>
            </a:r>
            <a:r>
              <a:rPr lang="nl-BE" b="1" dirty="0" err="1"/>
              <a:t>modifiers</a:t>
            </a:r>
            <a:r>
              <a:rPr lang="nl-BE" b="1" dirty="0"/>
              <a:t>’ </a:t>
            </a:r>
            <a:r>
              <a:rPr lang="nl-BE" dirty="0"/>
              <a:t>declareren.</a:t>
            </a:r>
          </a:p>
          <a:p>
            <a:r>
              <a:rPr lang="nl-BE" dirty="0"/>
              <a:t>Het is gebruikelijk dat men een I voor de naam van een interface zet: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nl-BE" dirty="0"/>
              <a:t> </a:t>
            </a:r>
            <a:r>
              <a:rPr lang="nl-BE" dirty="0" err="1"/>
              <a:t>IMyInterface</a:t>
            </a:r>
            <a:r>
              <a:rPr lang="nl-BE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370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46"/>
            <a:ext cx="10515600" cy="669700"/>
          </a:xfrm>
        </p:spPr>
        <p:txBody>
          <a:bodyPr>
            <a:normAutofit fontScale="90000"/>
          </a:bodyPr>
          <a:lstStyle/>
          <a:p>
            <a:r>
              <a:rPr lang="nl-BE" dirty="0"/>
              <a:t>Impliciete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58"/>
            <a:ext cx="10515600" cy="5604896"/>
          </a:xfrm>
        </p:spPr>
        <p:txBody>
          <a:bodyPr>
            <a:normAutofit/>
          </a:bodyPr>
          <a:lstStyle/>
          <a:p>
            <a:r>
              <a:rPr lang="nl-BE" dirty="0"/>
              <a:t>Impliciete implementatie van een interface: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Bij de impliciete implementatie moet de functie </a:t>
            </a:r>
            <a:r>
              <a:rPr lang="nl-BE" b="1" dirty="0"/>
              <a:t>public</a:t>
            </a:r>
            <a:r>
              <a:rPr lang="nl-BE" dirty="0"/>
              <a:t> zijn!</a:t>
            </a:r>
          </a:p>
          <a:p>
            <a:r>
              <a:rPr lang="nl-BE" dirty="0"/>
              <a:t>Wanneer er een instantie wordt gemaakt van een object die een interface bevat kan die impliciet gecast worden naar een geïmplementeerd interface type.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8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8"/>
            <a:ext cx="10515600" cy="584242"/>
          </a:xfrm>
        </p:spPr>
        <p:txBody>
          <a:bodyPr>
            <a:normAutofit fontScale="90000"/>
          </a:bodyPr>
          <a:lstStyle/>
          <a:p>
            <a:r>
              <a:rPr lang="nl-BE" dirty="0"/>
              <a:t>Expliciete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0" y="914400"/>
            <a:ext cx="11280447" cy="5690354"/>
          </a:xfrm>
        </p:spPr>
        <p:txBody>
          <a:bodyPr>
            <a:normAutofit/>
          </a:bodyPr>
          <a:lstStyle/>
          <a:p>
            <a:r>
              <a:rPr lang="nl-BE" sz="2400" dirty="0"/>
              <a:t>We kunnen overerven van meerdere interfaces. Soms is het mogelijk dat verschillende interfaces dezelfde functies bevatten. Dan is een expliciete implementatie nodig: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IOmed.DoSomething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Bij een expliciete implementatie moet de ‘</a:t>
            </a:r>
            <a:r>
              <a:rPr lang="nl-BE" b="1" dirty="0"/>
              <a:t>public</a:t>
            </a:r>
            <a:r>
              <a:rPr lang="nl-BE" dirty="0"/>
              <a:t>’ </a:t>
            </a:r>
            <a:r>
              <a:rPr lang="en-US" dirty="0"/>
              <a:t>decorator</a:t>
            </a:r>
            <a:r>
              <a:rPr lang="nl-BE" dirty="0"/>
              <a:t> </a:t>
            </a:r>
            <a:r>
              <a:rPr lang="nl-BE" b="1" dirty="0"/>
              <a:t>weggelaten</a:t>
            </a:r>
            <a:r>
              <a:rPr lang="nl-BE" dirty="0"/>
              <a:t> worden </a:t>
            </a:r>
          </a:p>
          <a:p>
            <a:r>
              <a:rPr lang="nl-BE" sz="2400" dirty="0"/>
              <a:t>Omdat er 2 functies gebruikt worden die dezelfde signatuur hebben kan de expliciete declaratie enkel gebruikt worden na een cast!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bool)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).DoSomething();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int)</a:t>
            </a:r>
            <a:endParaRPr lang="nl-BE" sz="1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69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6D23E-E97E-4400-B038-15814690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/>
          <a:stretch/>
        </p:blipFill>
        <p:spPr>
          <a:xfrm>
            <a:off x="3990127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84" y="271819"/>
            <a:ext cx="3651467" cy="1676603"/>
          </a:xfrm>
        </p:spPr>
        <p:txBody>
          <a:bodyPr>
            <a:normAutofit/>
          </a:bodyPr>
          <a:lstStyle/>
          <a:p>
            <a:pPr algn="ctr"/>
            <a:r>
              <a:rPr lang="nl-BE" b="1" dirty="0"/>
              <a:t>Overerving</a:t>
            </a:r>
            <a:r>
              <a:rPr lang="en-US" b="1" dirty="0"/>
              <a:t> =&gt; Inheritance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Object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275126"/>
            <a:ext cx="11071789" cy="5092117"/>
          </a:xfrm>
        </p:spPr>
        <p:txBody>
          <a:bodyPr>
            <a:normAutofit/>
          </a:bodyPr>
          <a:lstStyle/>
          <a:p>
            <a:r>
              <a:rPr lang="nl-BE" dirty="0"/>
              <a:t>Elk type in .Net, zowel ‘value types’ als ‘reference types’ zijn overgeërfd van het type ‘</a:t>
            </a:r>
            <a:r>
              <a:rPr lang="nl-BE" b="1" dirty="0"/>
              <a:t>object</a:t>
            </a:r>
            <a:r>
              <a:rPr lang="nl-BE" dirty="0"/>
              <a:t>’.</a:t>
            </a:r>
          </a:p>
          <a:p>
            <a:r>
              <a:rPr lang="nl-BE" dirty="0"/>
              <a:t>Het object type bevat enkele functionaliteiten die bijgevolg altijd aanwezig zijn in elk .Net type: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ToString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Standaard wordt hier de naam van het type teruggegeven in tekst maar we kunnen deze functie overschrijven (late binding) met onze eigen functie en een aangepaste tekst teruggeven.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Equals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Dit wordt gebruikt om objecten met elkaar te vergelijken.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GetType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Hiermee is het mogelijk om .Net informatie op te vragen over het gebruikte type.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Herwerk de oefening van vorige les ‘Recept’:</a:t>
            </a:r>
          </a:p>
          <a:p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Het programma moet dezelfde functionaliteiten hebben als de vorige oefening maar gebruik een interface in plaats van </a:t>
            </a:r>
            <a:r>
              <a:rPr lang="nl-BE" dirty="0" err="1">
                <a:solidFill>
                  <a:schemeClr val="bg1"/>
                </a:solidFill>
              </a:rPr>
              <a:t>delegates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5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BD4BA0-5E13-4403-B4A7-40DF3A0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2F0806-F5D8-4CCD-A924-6CC3D7BB2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48C9CA8-31F2-4E7F-B5F8-52BB1996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590ED89-E9C6-402B-8700-DCDA6695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A6861F9-7385-40F8-BA83-B8DFF7F3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41F8744-72EA-46E8-ABFE-852031D4A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F0E0968-3DB0-43C4-8318-A6D9119D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CE9E31-D43C-454C-BFBE-C030D98E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927A156-CD49-44E3-BA78-CE0AA0250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83C26B-3353-4E6D-86D4-9461A7A8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FB70090-1FB7-4335-9B1E-1E7EC6A2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862257F-455F-4E18-A480-B22E8EFE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9DF0C4-8430-481B-B3E7-B8F79BC0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1D50B8E-D94F-4944-9FD2-08DD35E2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B0A066C-DC3D-4E53-AC63-00DF4541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D040EF-76C0-496D-8C72-9DB143C3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5FC8221-21EA-4D83-809B-108B7E0C5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A181F7D-35FA-49F3-8BCB-5D7250BA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88DFD0A-AECC-43FC-B06B-D2A8A2EB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769DE60-D3FA-40D0-96A4-6BEAD0C3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8E5EA87-065F-44FB-B99A-484483E3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BE463-FC6F-482A-B4A8-AE431F97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r="-1" b="1693"/>
          <a:stretch/>
        </p:blipFill>
        <p:spPr>
          <a:xfrm>
            <a:off x="20" y="10"/>
            <a:ext cx="12188932" cy="5696067"/>
          </a:xfrm>
          <a:custGeom>
            <a:avLst/>
            <a:gdLst/>
            <a:ahLst/>
            <a:cxnLst/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93" y="5567091"/>
            <a:ext cx="9436608" cy="786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Meer </a:t>
            </a:r>
            <a:r>
              <a:rPr lang="en-US" sz="6000" dirty="0" err="1">
                <a:solidFill>
                  <a:schemeClr val="bg1"/>
                </a:solidFill>
              </a:rPr>
              <a:t>geavanceerde</a:t>
            </a:r>
            <a:r>
              <a:rPr lang="en-US" sz="6000" dirty="0">
                <a:solidFill>
                  <a:schemeClr val="bg1"/>
                </a:solidFill>
              </a:rPr>
              <a:t> C# topics</a:t>
            </a:r>
          </a:p>
        </p:txBody>
      </p:sp>
    </p:spTree>
    <p:extLst>
      <p:ext uri="{BB962C8B-B14F-4D97-AF65-F5344CB8AC3E}">
        <p14:creationId xmlns:p14="http://schemas.microsoft.com/office/powerpoint/2010/main" val="145497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Boxing</a:t>
            </a:r>
            <a:r>
              <a:rPr lang="nl-BE" dirty="0"/>
              <a:t> en </a:t>
            </a:r>
            <a:r>
              <a:rPr lang="en-US" dirty="0"/>
              <a:t>Unboxing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Omdat elk type, ook value types, overgeërfd zijn van Object kunnen we dit gebruiken om een value type om te zetten naar een reference type. Dit noemen we </a:t>
            </a:r>
            <a:r>
              <a:rPr lang="nl-BE" b="1" dirty="0" err="1"/>
              <a:t>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3;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num; 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</a:t>
            </a:r>
            <a:endParaRPr lang="nl-BE" sz="1600" dirty="0"/>
          </a:p>
          <a:p>
            <a:r>
              <a:rPr lang="nl-BE" dirty="0"/>
              <a:t>Indien we later dit object terug willen overzetten naar zijn oorspronkelijk type doen we dit met een cast. Dit noemen we </a:t>
            </a:r>
            <a:r>
              <a:rPr lang="nl-BE" b="1" dirty="0" err="1"/>
              <a:t>unboxing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box int into a reference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)x;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//unbox the reference type into a value type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66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Als een value type niet bestaat dan is het standaard niet mogelijk om dit type een ongedefinieerd waarde te geven.</a:t>
            </a:r>
          </a:p>
          <a:p>
            <a:r>
              <a:rPr lang="nl-BE" dirty="0"/>
              <a:t>In reference types kunnen we de waarde </a:t>
            </a:r>
            <a:r>
              <a:rPr lang="nl-BE" dirty="0" err="1"/>
              <a:t>null</a:t>
            </a:r>
            <a:r>
              <a:rPr lang="nl-BE" dirty="0"/>
              <a:t> toekennen.</a:t>
            </a:r>
          </a:p>
          <a:p>
            <a:r>
              <a:rPr lang="nl-BE" dirty="0"/>
              <a:t>We kunnen dit bewerkstelligen door de waarden te boxen en te </a:t>
            </a:r>
            <a:r>
              <a:rPr lang="nl-BE" dirty="0" err="1"/>
              <a:t>unboxen</a:t>
            </a:r>
            <a:r>
              <a:rPr lang="nl-BE" dirty="0"/>
              <a:t>. Dit heeft als nadeel dat het werken met deze variabelen zeer omslachtig wordt.</a:t>
            </a:r>
          </a:p>
          <a:p>
            <a:r>
              <a:rPr lang="nl-BE" dirty="0"/>
              <a:t>Daarom kunnen we in C# een value type ‘</a:t>
            </a:r>
            <a:r>
              <a:rPr lang="en-US" b="1" dirty="0"/>
              <a:t>nullable</a:t>
            </a:r>
            <a:r>
              <a:rPr lang="nl-BE" dirty="0"/>
              <a:t>’ maken door er een </a:t>
            </a:r>
            <a:r>
              <a:rPr lang="nl-BE" b="1" dirty="0"/>
              <a:t>?</a:t>
            </a:r>
            <a:r>
              <a:rPr lang="nl-BE" dirty="0"/>
              <a:t> voor te plaatsen: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a = 3; </a:t>
            </a:r>
          </a:p>
          <a:p>
            <a:pPr marL="914400" lvl="2" indent="0">
              <a:buNone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6187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</a:t>
            </a:r>
            <a:r>
              <a:rPr lang="nl-BE" dirty="0" err="1"/>
              <a:t>nullable</a:t>
            </a:r>
            <a:r>
              <a:rPr lang="nl-BE" dirty="0"/>
              <a:t>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Conversie: </a:t>
            </a:r>
          </a:p>
          <a:p>
            <a:pPr lvl="1"/>
            <a:r>
              <a:rPr lang="nl-BE" dirty="0"/>
              <a:t>van value naar reference 	=&gt; impliciet </a:t>
            </a:r>
          </a:p>
          <a:p>
            <a:pPr lvl="1"/>
            <a:r>
              <a:rPr lang="nl-BE" dirty="0"/>
              <a:t>van reference naar value 	=&gt; expliciet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6;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  <a:endParaRPr lang="nl-BE" sz="1600" dirty="0"/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2400" dirty="0"/>
              <a:t>Maar opgepast als de </a:t>
            </a:r>
            <a:r>
              <a:rPr lang="nl-BE" sz="2400" dirty="0" err="1"/>
              <a:t>nullable</a:t>
            </a:r>
            <a:r>
              <a:rPr lang="nl-BE" sz="2400" dirty="0"/>
              <a:t> variabele nog </a:t>
            </a:r>
            <a:r>
              <a:rPr lang="nl-BE" sz="2400" dirty="0" err="1"/>
              <a:t>null</a:t>
            </a:r>
            <a:r>
              <a:rPr lang="nl-BE" sz="2400" dirty="0"/>
              <a:t> blijkt te zijn dan krijgen we een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exception</a:t>
            </a:r>
            <a:r>
              <a:rPr lang="nl-BE" sz="2400" dirty="0"/>
              <a:t> 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System.InvalidOperationException</a:t>
            </a:r>
            <a:endParaRPr lang="nl-BE" sz="1600" b="1" dirty="0"/>
          </a:p>
          <a:p>
            <a:r>
              <a:rPr lang="nl-BE" dirty="0"/>
              <a:t>Om te controleren of het type een waarde bevat kunnen we de </a:t>
            </a:r>
            <a:r>
              <a:rPr lang="nl-BE" b="1" dirty="0" err="1"/>
              <a:t>HasValue</a:t>
            </a:r>
            <a:r>
              <a:rPr lang="nl-BE" dirty="0"/>
              <a:t> property gebruiken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a.HasValue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 : 0;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5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types of </a:t>
            </a:r>
            <a:r>
              <a:rPr lang="en-US" dirty="0"/>
              <a:t>Generics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3"/>
            <a:ext cx="10515600" cy="56914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1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53"/>
            <a:ext cx="10515600" cy="683664"/>
          </a:xfrm>
        </p:spPr>
        <p:txBody>
          <a:bodyPr>
            <a:normAutofit fontScale="90000"/>
          </a:bodyPr>
          <a:lstStyle/>
          <a:p>
            <a:r>
              <a:rPr lang="nl-BE" dirty="0"/>
              <a:t>Gebruik van ‘</a:t>
            </a:r>
            <a:r>
              <a:rPr lang="en-US" dirty="0"/>
              <a:t>generics</a:t>
            </a:r>
            <a:r>
              <a:rPr lang="nl-BE" dirty="0"/>
              <a:t>’ in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55476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functies.</a:t>
            </a:r>
          </a:p>
          <a:p>
            <a:r>
              <a:rPr lang="nl-BE" dirty="0"/>
              <a:t>We declareren net zoals bij een klasse de </a:t>
            </a:r>
            <a:r>
              <a:rPr lang="nl-BE" dirty="0" err="1"/>
              <a:t>generics</a:t>
            </a:r>
            <a:r>
              <a:rPr lang="nl-BE" dirty="0"/>
              <a:t> na de declaratie van de functie en kunnen dan generische parameters declareren:</a:t>
            </a:r>
            <a:endParaRPr lang="nl-BE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v1,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v2)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v1;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v1 = v2;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v2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r>
              <a:rPr lang="nl-BE" dirty="0"/>
              <a:t>Enkel functies kunnen generische types declareren, fields, </a:t>
            </a:r>
            <a:r>
              <a:rPr lang="nl-BE" dirty="0" err="1"/>
              <a:t>constructors</a:t>
            </a:r>
            <a:r>
              <a:rPr lang="nl-BE" dirty="0"/>
              <a:t>, operators, events,… kunnen dit niet maar ze kunnen generische types die op klas niveau zijn gedeclareerd wel gebruiken!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_items[_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}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666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709301"/>
          </a:xfrm>
        </p:spPr>
        <p:txBody>
          <a:bodyPr>
            <a:normAutofit/>
          </a:bodyPr>
          <a:lstStyle/>
          <a:p>
            <a:r>
              <a:rPr lang="nl-BE" dirty="0"/>
              <a:t>Generische types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691498"/>
          </a:xfrm>
        </p:spPr>
        <p:txBody>
          <a:bodyPr>
            <a:normAutofit/>
          </a:bodyPr>
          <a:lstStyle/>
          <a:p>
            <a:pPr>
              <a:tabLst>
                <a:tab pos="5521325" algn="l"/>
              </a:tabLst>
            </a:pPr>
            <a:r>
              <a:rPr lang="nl-BE" dirty="0" err="1"/>
              <a:t>Klasses</a:t>
            </a:r>
            <a:r>
              <a:rPr lang="nl-BE" dirty="0"/>
              <a:t> en functies kunnen meerdere generische types declareren.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Functies die meerdere generische types </a:t>
            </a:r>
            <a:r>
              <a:rPr lang="nl-BE" dirty="0" err="1"/>
              <a:t>overloaden</a:t>
            </a:r>
            <a:r>
              <a:rPr lang="nl-BE" dirty="0"/>
              <a:t> hebben dan ook een andere vorm dan functies met dezelfde naam die minder of geen types declareren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Default value van een generisch type kan niet </a:t>
            </a:r>
            <a:r>
              <a:rPr lang="nl-BE" dirty="0" err="1"/>
              <a:t>null</a:t>
            </a:r>
            <a:r>
              <a:rPr lang="nl-BE" dirty="0"/>
              <a:t> zijn aangezien we niet weten of het een value type is of een reference type.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Daarom gebruiken we de default() </a:t>
            </a:r>
            <a:r>
              <a:rPr lang="nl-BE" dirty="0" err="1"/>
              <a:t>keyword</a:t>
            </a:r>
            <a:endParaRPr lang="nl-BE" dirty="0"/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int = 0, ref types = null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We kunnen beperkingen opleggen aan het generisch type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. Dit noemen we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constraints</a:t>
            </a:r>
            <a:r>
              <a:rPr lang="nl-BE" dirty="0"/>
              <a:t>.</a:t>
            </a:r>
          </a:p>
          <a:p>
            <a:pPr lvl="1">
              <a:tabLst>
                <a:tab pos="5521325" algn="l"/>
              </a:tabLst>
            </a:pPr>
            <a:r>
              <a:rPr lang="nl-BE" dirty="0" err="1"/>
              <a:t>Constraints</a:t>
            </a:r>
            <a:r>
              <a:rPr lang="nl-BE" dirty="0"/>
              <a:t>: base-class, interface, class, </a:t>
            </a:r>
            <a:r>
              <a:rPr lang="nl-BE" dirty="0" err="1"/>
              <a:t>struct</a:t>
            </a:r>
            <a:r>
              <a:rPr lang="nl-BE" dirty="0"/>
              <a:t>, new()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7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572569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</a:t>
            </a:r>
            <a:r>
              <a:rPr lang="nl-BE" dirty="0" err="1"/>
              <a:t>delegate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031"/>
            <a:ext cx="10515600" cy="592650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</a:t>
            </a:r>
            <a:r>
              <a:rPr lang="nl-BE" dirty="0" err="1"/>
              <a:t>delegates</a:t>
            </a:r>
            <a:r>
              <a:rPr lang="nl-BE" dirty="0"/>
              <a:t>.</a:t>
            </a:r>
          </a:p>
          <a:p>
            <a:r>
              <a:rPr lang="nl-BE" dirty="0"/>
              <a:t>Dit geeft de mogelijkheid om een </a:t>
            </a:r>
            <a:r>
              <a:rPr lang="nl-BE" dirty="0" err="1"/>
              <a:t>delegate</a:t>
            </a:r>
            <a:r>
              <a:rPr lang="nl-BE" dirty="0"/>
              <a:t> functie te maken die kan gelden voor elk type.</a:t>
            </a:r>
          </a:p>
          <a:p>
            <a:pPr marL="914400" lvl="2" indent="0">
              <a:buNone/>
            </a:pP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de-DE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IsGreatherThen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&gt;(T t1,T t2);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IsGreatherThen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t2)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(t1,t2) &lt;0 ? t1 : t2;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Inheritance = </a:t>
            </a:r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515600" cy="52496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klasse kan ‘overerven’ van andere klassen om zo hun functionaliteiten uit te breiden. Dit noemt men </a:t>
            </a:r>
            <a:r>
              <a:rPr lang="en-US" dirty="0"/>
              <a:t>inheritance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{…}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r>
              <a:rPr lang="nl-BE" dirty="0" err="1"/>
              <a:t>ChildClass</a:t>
            </a:r>
            <a:r>
              <a:rPr lang="nl-BE" dirty="0"/>
              <a:t> erft dus van </a:t>
            </a:r>
            <a:r>
              <a:rPr lang="nl-BE" dirty="0" err="1"/>
              <a:t>ParentClass</a:t>
            </a:r>
            <a:r>
              <a:rPr lang="nl-BE" dirty="0"/>
              <a:t>: </a:t>
            </a:r>
            <a:r>
              <a:rPr lang="nl-BE" dirty="0" err="1"/>
              <a:t>ChildClass</a:t>
            </a:r>
            <a:r>
              <a:rPr lang="nl-BE" dirty="0"/>
              <a:t> : </a:t>
            </a:r>
            <a:r>
              <a:rPr lang="en-US" b="1" dirty="0"/>
              <a:t>derived</a:t>
            </a:r>
            <a:r>
              <a:rPr lang="nl-BE" dirty="0"/>
              <a:t> class.</a:t>
            </a:r>
          </a:p>
          <a:p>
            <a:r>
              <a:rPr lang="nl-BE" dirty="0" err="1"/>
              <a:t>ChildClass</a:t>
            </a:r>
            <a:r>
              <a:rPr lang="nl-BE" dirty="0"/>
              <a:t> kan beschikken over alles wat de </a:t>
            </a:r>
            <a:r>
              <a:rPr lang="en-US" dirty="0"/>
              <a:t>parent</a:t>
            </a:r>
            <a:r>
              <a:rPr lang="nl-BE" dirty="0"/>
              <a:t> heeft en kan daarbovenop nog extra functionaliteiten toevoegen.</a:t>
            </a:r>
          </a:p>
          <a:p>
            <a:r>
              <a:rPr lang="nl-BE" dirty="0"/>
              <a:t>De private members van de </a:t>
            </a:r>
            <a:r>
              <a:rPr lang="nl-BE" dirty="0" err="1"/>
              <a:t>parent</a:t>
            </a:r>
            <a:r>
              <a:rPr lang="nl-BE" dirty="0"/>
              <a:t> class kunnen enkel door de </a:t>
            </a:r>
            <a:r>
              <a:rPr lang="nl-BE" dirty="0" err="1"/>
              <a:t>parent</a:t>
            </a:r>
            <a:r>
              <a:rPr lang="nl-BE" dirty="0"/>
              <a:t> gebruikt worden.</a:t>
            </a:r>
          </a:p>
          <a:p>
            <a:r>
              <a:rPr lang="nl-BE" dirty="0"/>
              <a:t>De ‘</a:t>
            </a:r>
            <a:r>
              <a:rPr lang="nl-BE" b="1" dirty="0" err="1"/>
              <a:t>protected</a:t>
            </a:r>
            <a:r>
              <a:rPr lang="nl-BE" dirty="0"/>
              <a:t>’ </a:t>
            </a:r>
            <a:r>
              <a:rPr lang="en-US" dirty="0"/>
              <a:t>access modifier </a:t>
            </a:r>
            <a:r>
              <a:rPr lang="nl-BE" dirty="0"/>
              <a:t>laat toe dat ook de </a:t>
            </a:r>
            <a:r>
              <a:rPr lang="en-US" dirty="0"/>
              <a:t>derived</a:t>
            </a:r>
            <a:r>
              <a:rPr lang="nl-BE" dirty="0"/>
              <a:t> classes die onderdelen kunnen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743484"/>
          </a:xfrm>
        </p:spPr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Func</a:t>
            </a:r>
            <a:r>
              <a:rPr lang="nl-BE" dirty="0"/>
              <a:t>’ en ‘Action’ </a:t>
            </a:r>
            <a:r>
              <a:rPr lang="nl-BE" dirty="0" err="1"/>
              <a:t>delegates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076770"/>
            <a:ext cx="11485548" cy="5533401"/>
          </a:xfrm>
        </p:spPr>
        <p:txBody>
          <a:bodyPr>
            <a:normAutofit/>
          </a:bodyPr>
          <a:lstStyle/>
          <a:p>
            <a:r>
              <a:rPr lang="nl-BE" dirty="0"/>
              <a:t>In de .Net System </a:t>
            </a:r>
            <a:r>
              <a:rPr lang="nl-BE" dirty="0" err="1"/>
              <a:t>namespace</a:t>
            </a:r>
            <a:r>
              <a:rPr lang="nl-BE" dirty="0"/>
              <a:t> zijn een set van generische </a:t>
            </a:r>
            <a:r>
              <a:rPr lang="nl-BE" dirty="0" err="1"/>
              <a:t>delegates</a:t>
            </a:r>
            <a:r>
              <a:rPr lang="nl-BE" dirty="0"/>
              <a:t> gespecifieerd die bijna elke vorm van functies kunnen aannemen.</a:t>
            </a:r>
          </a:p>
          <a:p>
            <a:pPr marL="914400" lvl="2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nl-BE" sz="1600" dirty="0"/>
              <a:t>…</a:t>
            </a:r>
            <a:endParaRPr lang="nl-BE" dirty="0"/>
          </a:p>
          <a:p>
            <a:r>
              <a:rPr lang="nl-BE" dirty="0"/>
              <a:t>Deze </a:t>
            </a:r>
            <a:r>
              <a:rPr lang="nl-BE" dirty="0" err="1"/>
              <a:t>delegates</a:t>
            </a:r>
            <a:r>
              <a:rPr lang="nl-BE" dirty="0"/>
              <a:t> zijn beperkt doordat ze </a:t>
            </a:r>
            <a:r>
              <a:rPr lang="nl-BE" b="1" dirty="0"/>
              <a:t>geen ref </a:t>
            </a:r>
            <a:r>
              <a:rPr lang="nl-BE" dirty="0"/>
              <a:t>of </a:t>
            </a:r>
            <a:r>
              <a:rPr lang="nl-BE" b="1" dirty="0"/>
              <a:t>out</a:t>
            </a:r>
            <a:r>
              <a:rPr lang="nl-BE" dirty="0"/>
              <a:t> </a:t>
            </a:r>
            <a:r>
              <a:rPr lang="nl-BE" b="1" dirty="0"/>
              <a:t>parameters</a:t>
            </a:r>
            <a:r>
              <a:rPr lang="nl-BE" dirty="0"/>
              <a:t> aanvaarden.</a:t>
            </a:r>
          </a:p>
          <a:p>
            <a:r>
              <a:rPr lang="nl-BE" dirty="0"/>
              <a:t>Omdat we generische functies kunnen </a:t>
            </a:r>
            <a:r>
              <a:rPr lang="nl-BE" dirty="0" err="1"/>
              <a:t>overloaden</a:t>
            </a:r>
            <a:r>
              <a:rPr lang="nl-BE" dirty="0"/>
              <a:t> kunnen </a:t>
            </a:r>
            <a:r>
              <a:rPr lang="nl-BE" dirty="0" err="1"/>
              <a:t>Func</a:t>
            </a:r>
            <a:r>
              <a:rPr lang="nl-BE" dirty="0"/>
              <a:t> en Action gebruikt worden tot 16 parameters.</a:t>
            </a:r>
          </a:p>
          <a:p>
            <a:r>
              <a:rPr lang="nl-BE" dirty="0"/>
              <a:t>De in- en </a:t>
            </a:r>
            <a:r>
              <a:rPr lang="nl-BE" dirty="0" err="1"/>
              <a:t>outkeywords</a:t>
            </a:r>
            <a:r>
              <a:rPr lang="nl-BE" dirty="0"/>
              <a:t> kunnen gebruikt worden om aan te duiden dat het enkel gaat om input of output </a:t>
            </a:r>
            <a:r>
              <a:rPr lang="nl-BE" dirty="0" err="1"/>
              <a:t>generics</a:t>
            </a:r>
            <a:r>
              <a:rPr lang="nl-BE" dirty="0"/>
              <a:t>. Dit noemen we </a:t>
            </a:r>
            <a:r>
              <a:rPr lang="nl-BE" b="1" dirty="0"/>
              <a:t>parameter </a:t>
            </a:r>
            <a:r>
              <a:rPr lang="nl-BE" b="1" dirty="0" err="1"/>
              <a:t>variance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472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Gebruik van ‘</a:t>
            </a:r>
            <a:r>
              <a:rPr lang="nl-BE" dirty="0" err="1"/>
              <a:t>Func</a:t>
            </a:r>
            <a:r>
              <a:rPr lang="nl-BE" dirty="0"/>
              <a:t>’ en ‘Action’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3" y="1275126"/>
            <a:ext cx="11759013" cy="5092117"/>
          </a:xfrm>
        </p:spPr>
        <p:txBody>
          <a:bodyPr>
            <a:normAutofit/>
          </a:bodyPr>
          <a:lstStyle/>
          <a:p>
            <a:r>
              <a:rPr lang="nl-BE" dirty="0" err="1"/>
              <a:t>Func</a:t>
            </a:r>
            <a:r>
              <a:rPr lang="nl-BE" dirty="0"/>
              <a:t> en Action </a:t>
            </a:r>
            <a:r>
              <a:rPr lang="nl-BE" dirty="0" err="1"/>
              <a:t>delegates</a:t>
            </a:r>
            <a:r>
              <a:rPr lang="nl-BE" dirty="0"/>
              <a:t> zijn een standaard oplossing en kunnen vaak gebruikt worden </a:t>
            </a:r>
            <a:r>
              <a:rPr lang="nl-BE" dirty="0" err="1"/>
              <a:t>ipv</a:t>
            </a:r>
            <a:r>
              <a:rPr lang="nl-BE" dirty="0"/>
              <a:t> eigen </a:t>
            </a:r>
            <a:r>
              <a:rPr lang="nl-BE" dirty="0" err="1"/>
              <a:t>delegates</a:t>
            </a:r>
            <a:r>
              <a:rPr lang="nl-BE" dirty="0"/>
              <a:t> te declareren.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Ze worden ook gebruikt door de nieuwere functies van het framework (na de introductie van </a:t>
            </a:r>
            <a:r>
              <a:rPr lang="nl-BE" dirty="0" err="1"/>
              <a:t>Generics</a:t>
            </a:r>
            <a:r>
              <a:rPr lang="nl-BE" dirty="0"/>
              <a:t>) zoals </a:t>
            </a:r>
            <a:r>
              <a:rPr lang="nl-BE" dirty="0" err="1"/>
              <a:t>Linq</a:t>
            </a:r>
            <a:r>
              <a:rPr lang="nl-BE" dirty="0"/>
              <a:t> en in </a:t>
            </a:r>
            <a:r>
              <a:rPr lang="nl-BE" dirty="0" err="1"/>
              <a:t>Lambda</a:t>
            </a:r>
            <a:r>
              <a:rPr lang="nl-BE" dirty="0"/>
              <a:t> expressies.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s,outStr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56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Met extension </a:t>
            </a:r>
            <a:r>
              <a:rPr lang="nl-BE" dirty="0" err="1"/>
              <a:t>methods</a:t>
            </a:r>
            <a:r>
              <a:rPr lang="nl-BE" dirty="0"/>
              <a:t> kunnen we bestaande types uitbreiden met nieuwe functies zonder het originele type te wijzigen.</a:t>
            </a:r>
          </a:p>
          <a:p>
            <a:r>
              <a:rPr lang="nl-BE" dirty="0"/>
              <a:t>Opbouw van een extension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extension </a:t>
            </a:r>
            <a:r>
              <a:rPr lang="nl-BE" dirty="0" err="1"/>
              <a:t>method</a:t>
            </a:r>
            <a:r>
              <a:rPr lang="nl-BE" dirty="0"/>
              <a:t> moet altijd een </a:t>
            </a:r>
            <a:r>
              <a:rPr lang="nl-BE" b="1" dirty="0"/>
              <a:t>statische functie</a:t>
            </a:r>
            <a:r>
              <a:rPr lang="nl-BE" dirty="0"/>
              <a:t> zijn.</a:t>
            </a:r>
          </a:p>
          <a:p>
            <a:pPr lvl="1"/>
            <a:r>
              <a:rPr lang="nl-BE" dirty="0"/>
              <a:t>Het moet ook </a:t>
            </a:r>
            <a:r>
              <a:rPr lang="nl-BE" b="1" dirty="0"/>
              <a:t>gedeclareerd</a:t>
            </a:r>
            <a:r>
              <a:rPr lang="nl-BE" dirty="0"/>
              <a:t> worden </a:t>
            </a:r>
            <a:r>
              <a:rPr lang="nl-BE" b="1" dirty="0"/>
              <a:t>in</a:t>
            </a:r>
            <a:r>
              <a:rPr lang="nl-BE" dirty="0"/>
              <a:t> een </a:t>
            </a:r>
            <a:r>
              <a:rPr lang="nl-BE" b="1" dirty="0"/>
              <a:t>statische klasse.</a:t>
            </a:r>
          </a:p>
          <a:p>
            <a:pPr lvl="1"/>
            <a:r>
              <a:rPr lang="nl-BE" dirty="0"/>
              <a:t>De eerste parameter moet het type zijn dat wordt uitgebreid en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this</a:t>
            </a:r>
            <a:r>
              <a:rPr lang="nl-BE" dirty="0"/>
              <a:t> gedecoreerd worden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Leeg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148" y="0"/>
            <a:ext cx="7299851" cy="6858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sz="2200" dirty="0">
                <a:solidFill>
                  <a:schemeClr val="bg1"/>
                </a:solidFill>
              </a:rPr>
              <a:t>Maak een </a:t>
            </a:r>
            <a:r>
              <a:rPr lang="nl-BE" sz="2200" dirty="0" err="1">
                <a:solidFill>
                  <a:schemeClr val="bg1"/>
                </a:solidFill>
              </a:rPr>
              <a:t>Utils</a:t>
            </a:r>
            <a:r>
              <a:rPr lang="nl-BE" sz="2200" dirty="0">
                <a:solidFill>
                  <a:schemeClr val="bg1"/>
                </a:solidFill>
              </a:rPr>
              <a:t> of Gereedschap klas aan waarin je volgende extension </a:t>
            </a:r>
            <a:r>
              <a:rPr lang="nl-BE" sz="2200" dirty="0" err="1">
                <a:solidFill>
                  <a:schemeClr val="bg1"/>
                </a:solidFill>
              </a:rPr>
              <a:t>methods</a:t>
            </a:r>
            <a:r>
              <a:rPr lang="nl-BE" sz="2200" dirty="0">
                <a:solidFill>
                  <a:schemeClr val="bg1"/>
                </a:solidFill>
              </a:rPr>
              <a:t> maakt: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Controleren of een array niet </a:t>
            </a:r>
            <a:r>
              <a:rPr lang="nl-BE" sz="2200" dirty="0" err="1">
                <a:solidFill>
                  <a:schemeClr val="bg1"/>
                </a:solidFill>
              </a:rPr>
              <a:t>null</a:t>
            </a:r>
            <a:r>
              <a:rPr lang="nl-BE" sz="2200" dirty="0">
                <a:solidFill>
                  <a:schemeClr val="bg1"/>
                </a:solidFill>
              </a:rPr>
              <a:t> of leeg is.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Controleert of een string niet </a:t>
            </a:r>
            <a:r>
              <a:rPr lang="nl-BE" sz="2200" dirty="0" err="1">
                <a:solidFill>
                  <a:schemeClr val="bg1"/>
                </a:solidFill>
              </a:rPr>
              <a:t>null</a:t>
            </a:r>
            <a:r>
              <a:rPr lang="nl-BE" sz="2200" dirty="0">
                <a:solidFill>
                  <a:schemeClr val="bg1"/>
                </a:solidFill>
              </a:rPr>
              <a:t> of leeg is.</a:t>
            </a:r>
          </a:p>
          <a:p>
            <a:pPr lvl="2"/>
            <a:r>
              <a:rPr lang="nl-BE" sz="2200" dirty="0">
                <a:solidFill>
                  <a:schemeClr val="bg1"/>
                </a:solidFill>
              </a:rPr>
              <a:t>Geef beide functies dezelfde naam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Die ervoor zorgt dat de eerste letter van een string een hoofdletter is.</a:t>
            </a:r>
          </a:p>
          <a:p>
            <a:pPr lvl="1"/>
            <a:endParaRPr lang="nl-BE" sz="2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200" dirty="0">
                <a:solidFill>
                  <a:schemeClr val="bg1"/>
                </a:solidFill>
              </a:rPr>
              <a:t>Maak een CLI functie aan waarin je tracht een int om te zetten naar een string.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Gebruik hiervoor enkel de </a:t>
            </a:r>
            <a:r>
              <a:rPr lang="nl-BE" sz="2200" b="1" dirty="0" err="1">
                <a:solidFill>
                  <a:schemeClr val="bg1"/>
                </a:solidFill>
              </a:rPr>
              <a:t>Parse</a:t>
            </a:r>
            <a:r>
              <a:rPr lang="nl-BE" sz="2200" dirty="0">
                <a:solidFill>
                  <a:schemeClr val="bg1"/>
                </a:solidFill>
              </a:rPr>
              <a:t> functie.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Gebruik ook een </a:t>
            </a:r>
            <a:r>
              <a:rPr lang="nl-BE" sz="2200" dirty="0" err="1">
                <a:solidFill>
                  <a:schemeClr val="bg1"/>
                </a:solidFill>
              </a:rPr>
              <a:t>try</a:t>
            </a:r>
            <a:r>
              <a:rPr lang="nl-BE" sz="2200" dirty="0">
                <a:solidFill>
                  <a:schemeClr val="bg1"/>
                </a:solidFill>
              </a:rPr>
              <a:t> – catch blok en geef de boodschap van de </a:t>
            </a:r>
            <a:r>
              <a:rPr lang="nl-BE" sz="2200" dirty="0" err="1">
                <a:solidFill>
                  <a:schemeClr val="bg1"/>
                </a:solidFill>
              </a:rPr>
              <a:t>Exception</a:t>
            </a:r>
            <a:r>
              <a:rPr lang="nl-BE" sz="2200" dirty="0">
                <a:solidFill>
                  <a:schemeClr val="bg1"/>
                </a:solidFill>
              </a:rPr>
              <a:t> weer op het scherm wanneer de </a:t>
            </a:r>
            <a:r>
              <a:rPr lang="nl-BE" sz="2200" dirty="0" err="1">
                <a:solidFill>
                  <a:schemeClr val="bg1"/>
                </a:solidFill>
              </a:rPr>
              <a:t>parse</a:t>
            </a:r>
            <a:r>
              <a:rPr lang="nl-BE" sz="2200" dirty="0">
                <a:solidFill>
                  <a:schemeClr val="bg1"/>
                </a:solidFill>
              </a:rPr>
              <a:t> faalt samen met de relevante informatie zoals stack </a:t>
            </a:r>
            <a:r>
              <a:rPr lang="nl-BE" sz="2200" dirty="0" err="1">
                <a:solidFill>
                  <a:schemeClr val="bg1"/>
                </a:solidFill>
              </a:rPr>
              <a:t>trace</a:t>
            </a:r>
            <a:r>
              <a:rPr lang="nl-BE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9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Upcast</a:t>
            </a:r>
            <a:r>
              <a:rPr lang="nl-BE" dirty="0"/>
              <a:t> en 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29"/>
            <a:ext cx="10515600" cy="5472129"/>
          </a:xfrm>
        </p:spPr>
        <p:txBody>
          <a:bodyPr>
            <a:normAutofit/>
          </a:bodyPr>
          <a:lstStyle/>
          <a:p>
            <a:r>
              <a:rPr lang="nl-BE" dirty="0"/>
              <a:t>Impliciet </a:t>
            </a:r>
            <a:r>
              <a:rPr lang="nl-BE" dirty="0" err="1"/>
              <a:t>upcast</a:t>
            </a:r>
            <a:r>
              <a:rPr lang="nl-BE" dirty="0"/>
              <a:t> naar een base class referentie</a:t>
            </a:r>
          </a:p>
          <a:p>
            <a:r>
              <a:rPr lang="nl-BE" dirty="0"/>
              <a:t>Expliciet downcast naar een </a:t>
            </a:r>
            <a:r>
              <a:rPr lang="nl-BE" dirty="0" err="1"/>
              <a:t>subclass</a:t>
            </a:r>
            <a:r>
              <a:rPr lang="nl-BE" dirty="0"/>
              <a:t> referentie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downcast : NOT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downcast: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13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42"/>
            <a:ext cx="10515600" cy="514863"/>
          </a:xfrm>
        </p:spPr>
        <p:txBody>
          <a:bodyPr>
            <a:normAutofit fontScale="90000"/>
          </a:bodyPr>
          <a:lstStyle/>
          <a:p>
            <a:r>
              <a:rPr lang="nl-BE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877"/>
            <a:ext cx="10515600" cy="5700582"/>
          </a:xfrm>
        </p:spPr>
        <p:txBody>
          <a:bodyPr>
            <a:normAutofit/>
          </a:bodyPr>
          <a:lstStyle/>
          <a:p>
            <a:r>
              <a:rPr lang="nl-BE" dirty="0"/>
              <a:t>Indien een expliciete cast faalt, wordt er een </a:t>
            </a:r>
            <a:r>
              <a:rPr lang="nl-BE" dirty="0" err="1"/>
              <a:t>InvalidCastException</a:t>
            </a:r>
            <a:r>
              <a:rPr lang="nl-BE" dirty="0"/>
              <a:t> geworpen.</a:t>
            </a:r>
          </a:p>
          <a:p>
            <a:r>
              <a:rPr lang="nl-BE" dirty="0"/>
              <a:t>Om veilige cast uit te voeren:</a:t>
            </a:r>
          </a:p>
          <a:p>
            <a:pPr lvl="1"/>
            <a:r>
              <a:rPr lang="nl-BE" dirty="0"/>
              <a:t>We kunnen een expliciete cast uitvoeren met de ‘</a:t>
            </a:r>
            <a:r>
              <a:rPr lang="nl-BE" b="1" dirty="0"/>
              <a:t>as</a:t>
            </a:r>
            <a:r>
              <a:rPr lang="nl-BE" dirty="0"/>
              <a:t>’ operator. Indien de cast </a:t>
            </a:r>
            <a:r>
              <a:rPr lang="nl-BE" b="1" dirty="0"/>
              <a:t>faalt,</a:t>
            </a:r>
            <a:r>
              <a:rPr lang="nl-BE" dirty="0"/>
              <a:t> wordt er een </a:t>
            </a:r>
            <a:r>
              <a:rPr lang="nl-BE" b="1" dirty="0" err="1"/>
              <a:t>null</a:t>
            </a:r>
            <a:r>
              <a:rPr lang="nl-BE" dirty="0"/>
              <a:t> reference teruggegeven i.p.v. een </a:t>
            </a:r>
            <a:r>
              <a:rPr lang="nl-BE" dirty="0" err="1"/>
              <a:t>exception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Eerst </a:t>
            </a:r>
            <a:r>
              <a:rPr lang="nl-BE" b="1" dirty="0"/>
              <a:t>testen</a:t>
            </a:r>
            <a:r>
              <a:rPr lang="nl-BE" dirty="0"/>
              <a:t> of het object van het juiste type is overgeërfd met de ‘</a:t>
            </a:r>
            <a:r>
              <a:rPr lang="nl-BE" b="1" dirty="0"/>
              <a:t>is</a:t>
            </a:r>
            <a:r>
              <a:rPr lang="nl-BE" dirty="0"/>
              <a:t>’ operator.</a:t>
            </a:r>
          </a:p>
          <a:p>
            <a:pPr lvl="1"/>
            <a:r>
              <a:rPr lang="nl-BE" dirty="0"/>
              <a:t>Vanaf C# 7 kunnen we de ‘</a:t>
            </a:r>
            <a:r>
              <a:rPr lang="nl-BE" b="1" dirty="0"/>
              <a:t>is</a:t>
            </a:r>
            <a:r>
              <a:rPr lang="nl-BE" dirty="0"/>
              <a:t>’ operator combineren met een cast.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E26AC-1D52-4E1E-B33F-4B1347FB1010}"/>
              </a:ext>
            </a:extLst>
          </p:cNvPr>
          <p:cNvSpPr txBox="1"/>
          <p:nvPr/>
        </p:nvSpPr>
        <p:spPr>
          <a:xfrm>
            <a:off x="1138423" y="4259507"/>
            <a:ext cx="9549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E883-F6E6-473D-B252-76F51B70F10E}"/>
              </a:ext>
            </a:extLst>
          </p:cNvPr>
          <p:cNvSpPr txBox="1"/>
          <p:nvPr/>
        </p:nvSpPr>
        <p:spPr>
          <a:xfrm>
            <a:off x="1138423" y="4259508"/>
            <a:ext cx="9549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 cl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cl.clientID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AD6F-FAEE-4A57-BA54-0FD623EE6656}"/>
              </a:ext>
            </a:extLst>
          </p:cNvPr>
          <p:cNvSpPr txBox="1"/>
          <p:nvPr/>
        </p:nvSpPr>
        <p:spPr>
          <a:xfrm>
            <a:off x="1145878" y="4259506"/>
            <a:ext cx="9549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overerving of </a:t>
            </a:r>
            <a:r>
              <a:rPr lang="en-US" dirty="0"/>
              <a:t>inheritance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595" y="139958"/>
            <a:ext cx="7305869" cy="6718041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Gebruik de werknemers oefening.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Hernoem</a:t>
            </a:r>
            <a:r>
              <a:rPr lang="nl-BE" sz="2400" dirty="0">
                <a:solidFill>
                  <a:schemeClr val="bg1"/>
                </a:solidFill>
              </a:rPr>
              <a:t> werknemersbestand naar </a:t>
            </a:r>
            <a:r>
              <a:rPr lang="nl-BE" sz="2400" b="1" dirty="0">
                <a:solidFill>
                  <a:schemeClr val="bg1"/>
                </a:solidFill>
              </a:rPr>
              <a:t>personenbestand</a:t>
            </a:r>
            <a:r>
              <a:rPr lang="nl-BE" sz="2400" dirty="0">
                <a:solidFill>
                  <a:schemeClr val="bg1"/>
                </a:solidFill>
              </a:rPr>
              <a:t>.</a:t>
            </a:r>
          </a:p>
          <a:p>
            <a:r>
              <a:rPr lang="nl-BE" sz="2400" dirty="0">
                <a:solidFill>
                  <a:schemeClr val="bg1"/>
                </a:solidFill>
              </a:rPr>
              <a:t>Zorg dat er in dit personenbestand ook </a:t>
            </a:r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kunnen opgenomen worden </a:t>
            </a:r>
            <a:r>
              <a:rPr lang="nl-BE" sz="2400" b="1" dirty="0">
                <a:solidFill>
                  <a:schemeClr val="bg1"/>
                </a:solidFill>
              </a:rPr>
              <a:t>IN DEZELFDE LIJST</a:t>
            </a:r>
            <a:r>
              <a:rPr lang="nl-BE" sz="2400" dirty="0">
                <a:solidFill>
                  <a:schemeClr val="bg1"/>
                </a:solidFill>
              </a:rPr>
              <a:t>!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Enkel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b="1" dirty="0">
                <a:solidFill>
                  <a:schemeClr val="bg1"/>
                </a:solidFill>
              </a:rPr>
              <a:t>werknemers</a:t>
            </a:r>
            <a:r>
              <a:rPr lang="nl-BE" sz="2400" dirty="0">
                <a:solidFill>
                  <a:schemeClr val="bg1"/>
                </a:solidFill>
              </a:rPr>
              <a:t> kunnen </a:t>
            </a:r>
            <a:r>
              <a:rPr lang="nl-BE" sz="2400" b="1" dirty="0">
                <a:solidFill>
                  <a:schemeClr val="bg1"/>
                </a:solidFill>
              </a:rPr>
              <a:t>in-dienst </a:t>
            </a:r>
            <a:r>
              <a:rPr lang="nl-BE" sz="2400" dirty="0">
                <a:solidFill>
                  <a:schemeClr val="bg1"/>
                </a:solidFill>
              </a:rPr>
              <a:t>genomen worden, dit moet ook in de klassen duidelijk zijn.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krijgen een </a:t>
            </a:r>
            <a:r>
              <a:rPr lang="nl-BE" sz="2400" b="1" dirty="0">
                <a:solidFill>
                  <a:schemeClr val="bg1"/>
                </a:solidFill>
              </a:rPr>
              <a:t>kortingsschaal</a:t>
            </a:r>
            <a:r>
              <a:rPr lang="nl-BE" sz="2400" dirty="0">
                <a:solidFill>
                  <a:schemeClr val="bg1"/>
                </a:solidFill>
              </a:rPr>
              <a:t> toegekend.</a:t>
            </a:r>
          </a:p>
          <a:p>
            <a:r>
              <a:rPr lang="nl-BE" sz="2400" dirty="0">
                <a:solidFill>
                  <a:schemeClr val="bg1"/>
                </a:solidFill>
              </a:rPr>
              <a:t>Maak het mogelijk om naast de volledige lijst ook de </a:t>
            </a:r>
            <a:r>
              <a:rPr lang="nl-BE" sz="2400" b="1" dirty="0">
                <a:solidFill>
                  <a:schemeClr val="bg1"/>
                </a:solidFill>
              </a:rPr>
              <a:t>werknemers</a:t>
            </a:r>
            <a:r>
              <a:rPr lang="nl-BE" sz="2400" dirty="0">
                <a:solidFill>
                  <a:schemeClr val="bg1"/>
                </a:solidFill>
              </a:rPr>
              <a:t> en de </a:t>
            </a:r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b="1" dirty="0">
                <a:solidFill>
                  <a:schemeClr val="bg1"/>
                </a:solidFill>
              </a:rPr>
              <a:t>op te vragen</a:t>
            </a:r>
            <a:r>
              <a:rPr lang="nl-BE" sz="2400" dirty="0">
                <a:solidFill>
                  <a:schemeClr val="bg1"/>
                </a:solidFill>
              </a:rPr>
              <a:t>.</a:t>
            </a:r>
          </a:p>
          <a:p>
            <a:r>
              <a:rPr lang="nl-BE" sz="2400" dirty="0">
                <a:solidFill>
                  <a:schemeClr val="bg1"/>
                </a:solidFill>
              </a:rPr>
              <a:t>We moeten zowel klanten als werknemers kunnen toevoegen.</a:t>
            </a:r>
          </a:p>
          <a:p>
            <a:r>
              <a:rPr lang="nl-BE" sz="2400" dirty="0">
                <a:solidFill>
                  <a:schemeClr val="bg1"/>
                </a:solidFill>
              </a:rPr>
              <a:t>Voeg een </a:t>
            </a:r>
            <a:r>
              <a:rPr lang="nl-BE" sz="2400" b="1" dirty="0">
                <a:solidFill>
                  <a:schemeClr val="bg1"/>
                </a:solidFill>
              </a:rPr>
              <a:t>functie</a:t>
            </a:r>
            <a:r>
              <a:rPr lang="nl-BE" sz="2400" dirty="0">
                <a:solidFill>
                  <a:schemeClr val="bg1"/>
                </a:solidFill>
              </a:rPr>
              <a:t> ‘</a:t>
            </a:r>
            <a:r>
              <a:rPr lang="nl-BE" sz="2400" b="1" dirty="0">
                <a:solidFill>
                  <a:schemeClr val="bg1"/>
                </a:solidFill>
              </a:rPr>
              <a:t>Contacteer</a:t>
            </a:r>
            <a:r>
              <a:rPr lang="nl-BE" sz="2400" dirty="0">
                <a:solidFill>
                  <a:schemeClr val="bg1"/>
                </a:solidFill>
              </a:rPr>
              <a:t>’ toe waar we een </a:t>
            </a:r>
            <a:r>
              <a:rPr lang="nl-BE" sz="2400" b="1" dirty="0">
                <a:solidFill>
                  <a:schemeClr val="bg1"/>
                </a:solidFill>
              </a:rPr>
              <a:t>boodschap</a:t>
            </a:r>
            <a:r>
              <a:rPr lang="nl-BE" sz="2400" dirty="0">
                <a:solidFill>
                  <a:schemeClr val="bg1"/>
                </a:solidFill>
              </a:rPr>
              <a:t> en onze </a:t>
            </a:r>
            <a:r>
              <a:rPr lang="nl-BE" sz="2400" b="1" dirty="0">
                <a:solidFill>
                  <a:schemeClr val="bg1"/>
                </a:solidFill>
              </a:rPr>
              <a:t>naam + titel (optioneel) </a:t>
            </a:r>
            <a:r>
              <a:rPr lang="nl-BE" sz="2400" dirty="0">
                <a:solidFill>
                  <a:schemeClr val="bg1"/>
                </a:solidFill>
              </a:rPr>
              <a:t>kunnen </a:t>
            </a:r>
            <a:r>
              <a:rPr lang="nl-BE" sz="2400" b="1" dirty="0">
                <a:solidFill>
                  <a:schemeClr val="bg1"/>
                </a:solidFill>
              </a:rPr>
              <a:t>meegeven</a:t>
            </a:r>
            <a:r>
              <a:rPr lang="nl-BE" sz="2400" dirty="0">
                <a:solidFill>
                  <a:schemeClr val="bg1"/>
                </a:solidFill>
              </a:rPr>
              <a:t> en die een boodschap genereert.</a:t>
            </a:r>
          </a:p>
        </p:txBody>
      </p:sp>
    </p:spTree>
    <p:extLst>
      <p:ext uri="{BB962C8B-B14F-4D97-AF65-F5344CB8AC3E}">
        <p14:creationId xmlns:p14="http://schemas.microsoft.com/office/powerpoint/2010/main" val="148258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Polymorfisme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0DD439-1C9A-49DF-BA01-6B21ECC8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347788"/>
            <a:ext cx="5431768" cy="48291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42C77-AFD3-4ADF-B3F4-299E6269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69" y="1347107"/>
            <a:ext cx="1475415" cy="1874176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CDFBF8-E752-4EB0-BAC3-BB4D4943E069}"/>
              </a:ext>
            </a:extLst>
          </p:cNvPr>
          <p:cNvSpPr/>
          <p:nvPr/>
        </p:nvSpPr>
        <p:spPr>
          <a:xfrm>
            <a:off x="8384809" y="641069"/>
            <a:ext cx="1176549" cy="617871"/>
          </a:xfrm>
          <a:prstGeom prst="wedgeRectCallout">
            <a:avLst>
              <a:gd name="adj1" fmla="val -36259"/>
              <a:gd name="adj2" fmla="val 74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9D5E58-C8BF-43F1-B5CF-82476D910356}"/>
              </a:ext>
            </a:extLst>
          </p:cNvPr>
          <p:cNvSpPr/>
          <p:nvPr/>
        </p:nvSpPr>
        <p:spPr>
          <a:xfrm>
            <a:off x="2324456" y="1803163"/>
            <a:ext cx="1055660" cy="692209"/>
          </a:xfrm>
          <a:prstGeom prst="wedgeEllipseCallout">
            <a:avLst>
              <a:gd name="adj1" fmla="val 54452"/>
              <a:gd name="adj2" fmla="val 98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4FA3359-944C-4ADE-9045-9261F059277F}"/>
              </a:ext>
            </a:extLst>
          </p:cNvPr>
          <p:cNvSpPr/>
          <p:nvPr/>
        </p:nvSpPr>
        <p:spPr>
          <a:xfrm>
            <a:off x="2163256" y="3221283"/>
            <a:ext cx="1055660" cy="692209"/>
          </a:xfrm>
          <a:prstGeom prst="wedgeEllipseCallout">
            <a:avLst>
              <a:gd name="adj1" fmla="val 99785"/>
              <a:gd name="adj2" fmla="val 52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Knor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4ECAE5B-0B1D-43BB-85E2-DFFA6540C1C3}"/>
              </a:ext>
            </a:extLst>
          </p:cNvPr>
          <p:cNvSpPr/>
          <p:nvPr/>
        </p:nvSpPr>
        <p:spPr>
          <a:xfrm>
            <a:off x="3303204" y="4980373"/>
            <a:ext cx="1055660" cy="692209"/>
          </a:xfrm>
          <a:prstGeom prst="wedgeEllipseCallout">
            <a:avLst>
              <a:gd name="adj1" fmla="val 113085"/>
              <a:gd name="adj2" fmla="val -100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Hiiii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334163D-7004-4753-81CB-88A45E53728E}"/>
              </a:ext>
            </a:extLst>
          </p:cNvPr>
          <p:cNvSpPr/>
          <p:nvPr/>
        </p:nvSpPr>
        <p:spPr>
          <a:xfrm>
            <a:off x="8344714" y="3416270"/>
            <a:ext cx="1055660" cy="692209"/>
          </a:xfrm>
          <a:prstGeom prst="wedgeEllipseCallout">
            <a:avLst>
              <a:gd name="adj1" fmla="val -110690"/>
              <a:gd name="adj2" fmla="val 279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Polymorphism</a:t>
            </a:r>
            <a:r>
              <a:rPr lang="nl-BE" dirty="0"/>
              <a:t> of 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32780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Polymorfisme komt van het Grieks en betekent ‘veel-vormen’.</a:t>
            </a:r>
          </a:p>
          <a:p>
            <a:r>
              <a:rPr lang="nl-BE" dirty="0"/>
              <a:t>We spreken van ‘polymorfisme’ als we een gelijkaardige basis hebben voor entiteiten met verschillende implementaties.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(){..}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>
              <a:solidFill>
                <a:prstClr val="black"/>
              </a:solidFill>
            </a:endParaRPr>
          </a:p>
          <a:p>
            <a:pPr lvl="1"/>
            <a:r>
              <a:rPr lang="nl-BE" dirty="0"/>
              <a:t>Client heeft alle kenmerken die Person ook heeft maar voegt er het field </a:t>
            </a:r>
            <a:r>
              <a:rPr lang="nl-BE" dirty="0" err="1"/>
              <a:t>clientID</a:t>
            </a:r>
            <a:r>
              <a:rPr lang="nl-BE" dirty="0"/>
              <a:t> aan toe.</a:t>
            </a:r>
          </a:p>
          <a:p>
            <a:pPr lvl="1"/>
            <a:r>
              <a:rPr lang="nl-BE" dirty="0"/>
              <a:t>We kunnen Client aanspreken als een Person, maar dan kunnen we het field </a:t>
            </a:r>
            <a:r>
              <a:rPr lang="nl-BE" dirty="0" err="1"/>
              <a:t>clientID</a:t>
            </a:r>
            <a:r>
              <a:rPr lang="nl-BE" dirty="0"/>
              <a:t> niet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7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086"/>
            <a:ext cx="10515600" cy="5955162"/>
          </a:xfrm>
        </p:spPr>
        <p:txBody>
          <a:bodyPr>
            <a:normAutofit/>
          </a:bodyPr>
          <a:lstStyle/>
          <a:p>
            <a:r>
              <a:rPr lang="nl-BE" dirty="0"/>
              <a:t>Het is mogelijk om functies van de ‘</a:t>
            </a:r>
            <a:r>
              <a:rPr lang="en-US" dirty="0"/>
              <a:t>parent</a:t>
            </a:r>
            <a:r>
              <a:rPr lang="nl-BE" dirty="0"/>
              <a:t>’ class te overschrijven met eigen functies die aangepaste functionaliteiten implementeren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functie van Teenager </a:t>
            </a:r>
            <a:r>
              <a:rPr lang="nl-BE" sz="2000" dirty="0" err="1"/>
              <a:t>DoSomeWork</a:t>
            </a:r>
            <a:r>
              <a:rPr lang="nl-BE" sz="2000" dirty="0"/>
              <a:t> overschrijft de werking van de Parent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Compiler zal ook een </a:t>
            </a:r>
            <a:r>
              <a:rPr lang="nl-BE" sz="2000" dirty="0" err="1"/>
              <a:t>warning</a:t>
            </a:r>
            <a:r>
              <a:rPr lang="nl-BE" sz="2000" dirty="0"/>
              <a:t> genereren dat de functie de werking van de </a:t>
            </a:r>
            <a:r>
              <a:rPr lang="nl-BE" sz="2000" dirty="0" err="1"/>
              <a:t>parent</a:t>
            </a:r>
            <a:r>
              <a:rPr lang="nl-BE" sz="2000" dirty="0"/>
              <a:t> functie overschrijft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Om dit te voorkomen dienen we het ‘</a:t>
            </a:r>
            <a:r>
              <a:rPr lang="nl-BE" sz="2000" b="1" dirty="0"/>
              <a:t>new</a:t>
            </a:r>
            <a:r>
              <a:rPr lang="nl-BE" sz="2000" dirty="0"/>
              <a:t>’ te gebruiken om aan te duiden dat we hiervan bewust zijn. We schrijven dit voor de functie.</a:t>
            </a:r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1800" dirty="0"/>
              <a:t>Deze new heeft niets te maken met het </a:t>
            </a:r>
            <a:r>
              <a:rPr lang="en-US" sz="1800" dirty="0"/>
              <a:t>keyword</a:t>
            </a:r>
            <a:r>
              <a:rPr lang="nl-BE" sz="1800" dirty="0"/>
              <a:t> ‘</a:t>
            </a:r>
            <a:r>
              <a:rPr lang="nl-BE" sz="1800" b="1" dirty="0"/>
              <a:t>new’</a:t>
            </a:r>
            <a:r>
              <a:rPr lang="nl-BE" sz="1800" dirty="0"/>
              <a:t> dat we gebruiken om een instantie van type te maken.</a:t>
            </a:r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0DD1-E0A0-4B0F-8BE7-9C326C9E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8" y="5164493"/>
            <a:ext cx="9976763" cy="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3653</Words>
  <Application>Microsoft Office PowerPoint</Application>
  <PresentationFormat>Widescreen</PresentationFormat>
  <Paragraphs>395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Office Theme</vt:lpstr>
      <vt:lpstr>Programmeren in C# </vt:lpstr>
      <vt:lpstr>Overerving =&gt; Inheritance</vt:lpstr>
      <vt:lpstr>Inheritance = overerving</vt:lpstr>
      <vt:lpstr>Upcast en downcast</vt:lpstr>
      <vt:lpstr>Object casting</vt:lpstr>
      <vt:lpstr>Labo: overerving of inheritance</vt:lpstr>
      <vt:lpstr>Polymorfisme</vt:lpstr>
      <vt:lpstr>Polymorphism of polymorfisme</vt:lpstr>
      <vt:lpstr>Het overschrijven van functies</vt:lpstr>
      <vt:lpstr>Het overschrijven van functies</vt:lpstr>
      <vt:lpstr>Early binding versus late binding</vt:lpstr>
      <vt:lpstr>Late binding</vt:lpstr>
      <vt:lpstr>Het base keyword</vt:lpstr>
      <vt:lpstr>Labo: Late binding 1</vt:lpstr>
      <vt:lpstr>Labo: Late binding 2</vt:lpstr>
      <vt:lpstr>Abstracte klassen (abstract classes)</vt:lpstr>
      <vt:lpstr>Interfaces</vt:lpstr>
      <vt:lpstr>Impliciete implementatie van Interfaces</vt:lpstr>
      <vt:lpstr>Expliciete implementatie van Interfaces</vt:lpstr>
      <vt:lpstr>Object type</vt:lpstr>
      <vt:lpstr>Labo: Interfaces</vt:lpstr>
      <vt:lpstr>Meer geavanceerde C# topics</vt:lpstr>
      <vt:lpstr>Boxing en Unboxing</vt:lpstr>
      <vt:lpstr>Nullable types</vt:lpstr>
      <vt:lpstr>Werken met nullable types</vt:lpstr>
      <vt:lpstr>Generische types of Generics</vt:lpstr>
      <vt:lpstr>Gebruik van ‘generics’ in functies</vt:lpstr>
      <vt:lpstr>Generische types gebruiken</vt:lpstr>
      <vt:lpstr>Generische delegate</vt:lpstr>
      <vt:lpstr>‘Func’ en ‘Action’ delegates</vt:lpstr>
      <vt:lpstr>Gebruik van ‘Func’ en ‘Action’</vt:lpstr>
      <vt:lpstr>Extension methods</vt:lpstr>
      <vt:lpstr>Labo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 </dc:title>
  <dc:creator>Filip Geens</dc:creator>
  <cp:lastModifiedBy>Filip Geens</cp:lastModifiedBy>
  <cp:revision>2</cp:revision>
  <dcterms:created xsi:type="dcterms:W3CDTF">2020-03-10T11:28:59Z</dcterms:created>
  <dcterms:modified xsi:type="dcterms:W3CDTF">2020-03-10T17:30:44Z</dcterms:modified>
</cp:coreProperties>
</file>