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8"/>
  </p:notesMasterIdLst>
  <p:sldIdLst>
    <p:sldId id="303" r:id="rId3"/>
    <p:sldId id="269" r:id="rId4"/>
    <p:sldId id="270" r:id="rId5"/>
    <p:sldId id="271" r:id="rId6"/>
    <p:sldId id="272" r:id="rId7"/>
    <p:sldId id="273" r:id="rId8"/>
    <p:sldId id="274" r:id="rId9"/>
    <p:sldId id="305" r:id="rId10"/>
    <p:sldId id="275" r:id="rId11"/>
    <p:sldId id="276" r:id="rId12"/>
    <p:sldId id="277" r:id="rId13"/>
    <p:sldId id="278" r:id="rId14"/>
    <p:sldId id="279" r:id="rId15"/>
    <p:sldId id="306" r:id="rId16"/>
    <p:sldId id="280" r:id="rId17"/>
    <p:sldId id="281" r:id="rId18"/>
    <p:sldId id="283" r:id="rId19"/>
    <p:sldId id="282" r:id="rId20"/>
    <p:sldId id="288" r:id="rId21"/>
    <p:sldId id="287" r:id="rId22"/>
    <p:sldId id="290" r:id="rId23"/>
    <p:sldId id="292" r:id="rId24"/>
    <p:sldId id="304" r:id="rId25"/>
    <p:sldId id="302" r:id="rId26"/>
    <p:sldId id="294" r:id="rId27"/>
    <p:sldId id="295" r:id="rId28"/>
    <p:sldId id="296" r:id="rId29"/>
    <p:sldId id="286" r:id="rId30"/>
    <p:sldId id="297" r:id="rId31"/>
    <p:sldId id="298" r:id="rId32"/>
    <p:sldId id="293" r:id="rId33"/>
    <p:sldId id="299" r:id="rId34"/>
    <p:sldId id="300" r:id="rId35"/>
    <p:sldId id="301" r:id="rId36"/>
    <p:sldId id="307" r:id="rId37"/>
  </p:sldIdLst>
  <p:sldSz cx="12192000" cy="6858000"/>
  <p:notesSz cx="6888163" cy="100218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871" cy="502835"/>
          </a:xfrm>
          <a:prstGeom prst="rect">
            <a:avLst/>
          </a:prstGeom>
        </p:spPr>
        <p:txBody>
          <a:bodyPr vert="horz" lIns="96625" tIns="48312" rIns="96625" bIns="48312" rtlCol="0"/>
          <a:lstStyle>
            <a:lvl1pPr algn="l">
              <a:defRPr sz="1300"/>
            </a:lvl1pPr>
          </a:lstStyle>
          <a:p>
            <a:endParaRPr lang="en-US"/>
          </a:p>
        </p:txBody>
      </p:sp>
      <p:sp>
        <p:nvSpPr>
          <p:cNvPr id="3" name="Date Placeholder 2"/>
          <p:cNvSpPr>
            <a:spLocks noGrp="1"/>
          </p:cNvSpPr>
          <p:nvPr>
            <p:ph type="dt" idx="1"/>
          </p:nvPr>
        </p:nvSpPr>
        <p:spPr>
          <a:xfrm>
            <a:off x="3901698" y="0"/>
            <a:ext cx="2984871" cy="502835"/>
          </a:xfrm>
          <a:prstGeom prst="rect">
            <a:avLst/>
          </a:prstGeom>
        </p:spPr>
        <p:txBody>
          <a:bodyPr vert="horz" lIns="96625" tIns="48312" rIns="96625" bIns="48312" rtlCol="0"/>
          <a:lstStyle>
            <a:lvl1pPr algn="r">
              <a:defRPr sz="1300"/>
            </a:lvl1pPr>
          </a:lstStyle>
          <a:p>
            <a:fld id="{0123E455-1A20-4F9D-AB8C-A6908B79F2B5}" type="datetimeFigureOut">
              <a:rPr lang="en-US" smtClean="0"/>
              <a:t>3/10/2020</a:t>
            </a:fld>
            <a:endParaRPr lang="en-US"/>
          </a:p>
        </p:txBody>
      </p:sp>
      <p:sp>
        <p:nvSpPr>
          <p:cNvPr id="4" name="Slide Image Placeholder 3"/>
          <p:cNvSpPr>
            <a:spLocks noGrp="1" noRot="1" noChangeAspect="1"/>
          </p:cNvSpPr>
          <p:nvPr>
            <p:ph type="sldImg" idx="2"/>
          </p:nvPr>
        </p:nvSpPr>
        <p:spPr>
          <a:xfrm>
            <a:off x="438150" y="1252538"/>
            <a:ext cx="6011863" cy="3382962"/>
          </a:xfrm>
          <a:prstGeom prst="rect">
            <a:avLst/>
          </a:prstGeom>
          <a:noFill/>
          <a:ln w="12700">
            <a:solidFill>
              <a:prstClr val="black"/>
            </a:solidFill>
          </a:ln>
        </p:spPr>
        <p:txBody>
          <a:bodyPr vert="horz" lIns="96625" tIns="48312" rIns="96625" bIns="48312" rtlCol="0" anchor="ctr"/>
          <a:lstStyle/>
          <a:p>
            <a:endParaRPr lang="en-US"/>
          </a:p>
        </p:txBody>
      </p:sp>
      <p:sp>
        <p:nvSpPr>
          <p:cNvPr id="5" name="Notes Placeholder 4"/>
          <p:cNvSpPr>
            <a:spLocks noGrp="1"/>
          </p:cNvSpPr>
          <p:nvPr>
            <p:ph type="body" sz="quarter" idx="3"/>
          </p:nvPr>
        </p:nvSpPr>
        <p:spPr>
          <a:xfrm>
            <a:off x="688817" y="4823034"/>
            <a:ext cx="5510530" cy="3946118"/>
          </a:xfrm>
          <a:prstGeom prst="rect">
            <a:avLst/>
          </a:prstGeom>
        </p:spPr>
        <p:txBody>
          <a:bodyPr vert="horz" lIns="96625" tIns="48312" rIns="96625" bIns="4831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9055"/>
            <a:ext cx="2984871" cy="502834"/>
          </a:xfrm>
          <a:prstGeom prst="rect">
            <a:avLst/>
          </a:prstGeom>
        </p:spPr>
        <p:txBody>
          <a:bodyPr vert="horz" lIns="96625" tIns="48312" rIns="96625" bIns="48312" rtlCol="0" anchor="b"/>
          <a:lstStyle>
            <a:lvl1pPr algn="l">
              <a:defRPr sz="1300"/>
            </a:lvl1pPr>
          </a:lstStyle>
          <a:p>
            <a:endParaRPr lang="en-US"/>
          </a:p>
        </p:txBody>
      </p:sp>
      <p:sp>
        <p:nvSpPr>
          <p:cNvPr id="7" name="Slide Number Placeholder 6"/>
          <p:cNvSpPr>
            <a:spLocks noGrp="1"/>
          </p:cNvSpPr>
          <p:nvPr>
            <p:ph type="sldNum" sz="quarter" idx="5"/>
          </p:nvPr>
        </p:nvSpPr>
        <p:spPr>
          <a:xfrm>
            <a:off x="3901698" y="9519055"/>
            <a:ext cx="2984871" cy="502834"/>
          </a:xfrm>
          <a:prstGeom prst="rect">
            <a:avLst/>
          </a:prstGeom>
        </p:spPr>
        <p:txBody>
          <a:bodyPr vert="horz" lIns="96625" tIns="48312" rIns="96625" bIns="48312" rtlCol="0" anchor="b"/>
          <a:lstStyle>
            <a:lvl1pPr algn="r">
              <a:defRPr sz="1300"/>
            </a:lvl1pPr>
          </a:lstStyle>
          <a:p>
            <a:fld id="{DEFD66D1-1A48-40B4-9A2D-5D4F04AC0808}" type="slidenum">
              <a:rPr lang="en-US" smtClean="0"/>
              <a:t>‹#›</a:t>
            </a:fld>
            <a:endParaRPr lang="en-US"/>
          </a:p>
        </p:txBody>
      </p:sp>
    </p:spTree>
    <p:extLst>
      <p:ext uri="{BB962C8B-B14F-4D97-AF65-F5344CB8AC3E}">
        <p14:creationId xmlns:p14="http://schemas.microsoft.com/office/powerpoint/2010/main" val="3883347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ED80-A213-4ECE-89FA-9B20CF0437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136C32-C8C7-463B-A1F7-67DFCAE439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CD29F6-635A-4AA6-BB1E-8FEEE3F541B2}"/>
              </a:ext>
            </a:extLst>
          </p:cNvPr>
          <p:cNvSpPr>
            <a:spLocks noGrp="1"/>
          </p:cNvSpPr>
          <p:nvPr>
            <p:ph type="dt" sz="half" idx="10"/>
          </p:nvPr>
        </p:nvSpPr>
        <p:spPr/>
        <p:txBody>
          <a:bodyPr/>
          <a:lstStyle/>
          <a:p>
            <a:fld id="{A0E91A94-F19F-40CA-AA51-DB498FD38CEA}" type="datetimeFigureOut">
              <a:rPr lang="en-US" smtClean="0"/>
              <a:t>3/10/2020</a:t>
            </a:fld>
            <a:endParaRPr lang="en-US"/>
          </a:p>
        </p:txBody>
      </p:sp>
      <p:sp>
        <p:nvSpPr>
          <p:cNvPr id="5" name="Footer Placeholder 4">
            <a:extLst>
              <a:ext uri="{FF2B5EF4-FFF2-40B4-BE49-F238E27FC236}">
                <a16:creationId xmlns:a16="http://schemas.microsoft.com/office/drawing/2014/main" id="{3ED58AF3-0B11-4731-B823-5ACA10523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9271C-1194-4AFC-B841-6F418BDEA5A6}"/>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83103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EA41B-E51D-48BA-8C34-53F8858802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CE7715-2649-465B-939F-9DB7C8514E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51E1E-F7C4-409B-AA96-2C6195D504DF}"/>
              </a:ext>
            </a:extLst>
          </p:cNvPr>
          <p:cNvSpPr>
            <a:spLocks noGrp="1"/>
          </p:cNvSpPr>
          <p:nvPr>
            <p:ph type="dt" sz="half" idx="10"/>
          </p:nvPr>
        </p:nvSpPr>
        <p:spPr/>
        <p:txBody>
          <a:bodyPr/>
          <a:lstStyle/>
          <a:p>
            <a:fld id="{A0E91A94-F19F-40CA-AA51-DB498FD38CEA}" type="datetimeFigureOut">
              <a:rPr lang="en-US" smtClean="0"/>
              <a:t>3/10/2020</a:t>
            </a:fld>
            <a:endParaRPr lang="en-US"/>
          </a:p>
        </p:txBody>
      </p:sp>
      <p:sp>
        <p:nvSpPr>
          <p:cNvPr id="5" name="Footer Placeholder 4">
            <a:extLst>
              <a:ext uri="{FF2B5EF4-FFF2-40B4-BE49-F238E27FC236}">
                <a16:creationId xmlns:a16="http://schemas.microsoft.com/office/drawing/2014/main" id="{F34BF5E9-2E2C-46E1-8906-0C07FDAB22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11566-C93C-470B-A03C-9AF80FF9CF98}"/>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289357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F276D0-69A1-40C0-87C7-A9B6101D2C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3E511C-36B9-4BA7-98E4-F91E368ECB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7D5E46-6FE0-49DB-91BC-18078371D4DB}"/>
              </a:ext>
            </a:extLst>
          </p:cNvPr>
          <p:cNvSpPr>
            <a:spLocks noGrp="1"/>
          </p:cNvSpPr>
          <p:nvPr>
            <p:ph type="dt" sz="half" idx="10"/>
          </p:nvPr>
        </p:nvSpPr>
        <p:spPr/>
        <p:txBody>
          <a:bodyPr/>
          <a:lstStyle/>
          <a:p>
            <a:fld id="{A0E91A94-F19F-40CA-AA51-DB498FD38CEA}" type="datetimeFigureOut">
              <a:rPr lang="en-US" smtClean="0"/>
              <a:t>3/10/2020</a:t>
            </a:fld>
            <a:endParaRPr lang="en-US"/>
          </a:p>
        </p:txBody>
      </p:sp>
      <p:sp>
        <p:nvSpPr>
          <p:cNvPr id="5" name="Footer Placeholder 4">
            <a:extLst>
              <a:ext uri="{FF2B5EF4-FFF2-40B4-BE49-F238E27FC236}">
                <a16:creationId xmlns:a16="http://schemas.microsoft.com/office/drawing/2014/main" id="{D9610F75-13A7-4244-A44C-029B6BF9E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164F2-2F7F-41D2-A331-C13875A1F234}"/>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671644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2E79CE-4871-481B-959F-0CE64C7F4163}" type="datetime1">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3926124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FFE133-A67C-49D0-8944-709C79D0987B}" type="datetime1">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2277662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65B13C-25B5-4CCF-B064-8BE3F758B447}" type="datetime1">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5568168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1CB9F3-6579-4B44-87EA-C70617A33485}" type="datetime1">
              <a:rPr lang="en-US" smtClean="0"/>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3739291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CB3E34-8C6C-45BC-B8FD-9B4B40EE9A12}" type="datetime1">
              <a:rPr lang="en-US" smtClean="0"/>
              <a:t>3/10/2020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1693534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E05399-7D6B-4514-8D9F-14024E6E2804}" type="datetime1">
              <a:rPr lang="en-US" smtClean="0"/>
              <a:t>3/10/2020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3762173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685C9-0ACA-49A9-A0AB-A5A0B40BCBC8}" type="datetime1">
              <a:rPr lang="en-US" smtClean="0"/>
              <a:t>3/10/2020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26411141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743911-7AAB-4DB3-8C84-BAFEF492EA68}" type="datetime1">
              <a:rPr lang="en-US" smtClean="0"/>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947948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BFC1-645E-4307-98DD-69AA859A5674}"/>
              </a:ext>
            </a:extLst>
          </p:cNvPr>
          <p:cNvSpPr>
            <a:spLocks noGrp="1"/>
          </p:cNvSpPr>
          <p:nvPr>
            <p:ph type="title"/>
          </p:nvPr>
        </p:nvSpPr>
        <p:spPr>
          <a:xfrm>
            <a:off x="838200" y="365126"/>
            <a:ext cx="10515600" cy="794204"/>
          </a:xfrm>
        </p:spPr>
        <p:txBody>
          <a:bodyPr/>
          <a:lstStyle/>
          <a:p>
            <a:r>
              <a:rPr lang="nl-BE" noProof="0" dirty="0"/>
              <a:t>Click </a:t>
            </a:r>
            <a:r>
              <a:rPr lang="nl-BE" noProof="0" dirty="0" err="1"/>
              <a:t>to</a:t>
            </a:r>
            <a:r>
              <a:rPr lang="nl-BE" noProof="0" dirty="0"/>
              <a:t> </a:t>
            </a:r>
            <a:r>
              <a:rPr lang="nl-BE" noProof="0" dirty="0" err="1"/>
              <a:t>edit</a:t>
            </a:r>
            <a:r>
              <a:rPr lang="nl-BE" noProof="0" dirty="0"/>
              <a:t> Master </a:t>
            </a:r>
            <a:r>
              <a:rPr lang="nl-BE" noProof="0" dirty="0" err="1"/>
              <a:t>title</a:t>
            </a:r>
            <a:r>
              <a:rPr lang="nl-BE" noProof="0" dirty="0"/>
              <a:t> </a:t>
            </a:r>
            <a:r>
              <a:rPr lang="nl-BE" noProof="0" dirty="0" err="1"/>
              <a:t>style</a:t>
            </a:r>
            <a:endParaRPr lang="nl-BE" noProof="0" dirty="0"/>
          </a:p>
        </p:txBody>
      </p:sp>
      <p:sp>
        <p:nvSpPr>
          <p:cNvPr id="3" name="Content Placeholder 2">
            <a:extLst>
              <a:ext uri="{FF2B5EF4-FFF2-40B4-BE49-F238E27FC236}">
                <a16:creationId xmlns:a16="http://schemas.microsoft.com/office/drawing/2014/main" id="{0CCFF52F-78FB-4B1E-BF1B-AC185D230A45}"/>
              </a:ext>
            </a:extLst>
          </p:cNvPr>
          <p:cNvSpPr>
            <a:spLocks noGrp="1"/>
          </p:cNvSpPr>
          <p:nvPr>
            <p:ph idx="1"/>
          </p:nvPr>
        </p:nvSpPr>
        <p:spPr>
          <a:xfrm>
            <a:off x="838200" y="1347107"/>
            <a:ext cx="10515600" cy="4829856"/>
          </a:xfrm>
        </p:spPr>
        <p:txBody>
          <a:bodyPr/>
          <a:lstStyle/>
          <a:p>
            <a:pPr lvl="0"/>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a:p>
            <a:pPr lvl="3"/>
            <a:r>
              <a:rPr lang="nl-BE" noProof="0" dirty="0" err="1"/>
              <a:t>Fourth</a:t>
            </a:r>
            <a:r>
              <a:rPr lang="nl-BE" noProof="0" dirty="0"/>
              <a:t> level</a:t>
            </a:r>
          </a:p>
          <a:p>
            <a:pPr lvl="4"/>
            <a:r>
              <a:rPr lang="nl-BE" noProof="0" dirty="0" err="1"/>
              <a:t>Fifth</a:t>
            </a:r>
            <a:r>
              <a:rPr lang="nl-BE" noProof="0" dirty="0"/>
              <a:t> level</a:t>
            </a:r>
          </a:p>
        </p:txBody>
      </p:sp>
      <p:sp>
        <p:nvSpPr>
          <p:cNvPr id="4" name="Date Placeholder 3">
            <a:extLst>
              <a:ext uri="{FF2B5EF4-FFF2-40B4-BE49-F238E27FC236}">
                <a16:creationId xmlns:a16="http://schemas.microsoft.com/office/drawing/2014/main" id="{1401BAFD-9B64-44ED-A74D-AAF42355814B}"/>
              </a:ext>
            </a:extLst>
          </p:cNvPr>
          <p:cNvSpPr>
            <a:spLocks noGrp="1"/>
          </p:cNvSpPr>
          <p:nvPr>
            <p:ph type="dt" sz="half" idx="10"/>
          </p:nvPr>
        </p:nvSpPr>
        <p:spPr/>
        <p:txBody>
          <a:bodyPr/>
          <a:lstStyle/>
          <a:p>
            <a:fld id="{A0E91A94-F19F-40CA-AA51-DB498FD38CEA}" type="datetimeFigureOut">
              <a:rPr lang="en-US" smtClean="0"/>
              <a:t>3/10/2020</a:t>
            </a:fld>
            <a:endParaRPr lang="en-US"/>
          </a:p>
        </p:txBody>
      </p:sp>
      <p:sp>
        <p:nvSpPr>
          <p:cNvPr id="5" name="Footer Placeholder 4">
            <a:extLst>
              <a:ext uri="{FF2B5EF4-FFF2-40B4-BE49-F238E27FC236}">
                <a16:creationId xmlns:a16="http://schemas.microsoft.com/office/drawing/2014/main" id="{AF9D61C7-138B-428E-8FAE-C7CBC5B90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842EF5-2528-4065-8B32-B51A88B656F8}"/>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3703819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137EA2-BE57-419A-8BAA-C33F6F39AB4C}" type="datetime1">
              <a:rPr lang="en-US" smtClean="0"/>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28032717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1AD1AB-9871-4EE5-845E-F783367F963A}" type="datetime1">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32035762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17F528-2B6D-40DF-83F9-81F2B1126364}" type="datetime1">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A5271-A444-4CCD-8D0C-6769CDD0D776}" type="slidenum">
              <a:rPr lang="en-US" smtClean="0"/>
              <a:t>‹#›</a:t>
            </a:fld>
            <a:endParaRPr lang="en-US"/>
          </a:p>
        </p:txBody>
      </p:sp>
    </p:spTree>
    <p:extLst>
      <p:ext uri="{BB962C8B-B14F-4D97-AF65-F5344CB8AC3E}">
        <p14:creationId xmlns:p14="http://schemas.microsoft.com/office/powerpoint/2010/main" val="198359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D6A8-4083-4A67-A819-05753B04F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620F58-9F21-449A-87BC-611DAB7690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EA62D2-F2FD-4B46-9A10-126415484860}"/>
              </a:ext>
            </a:extLst>
          </p:cNvPr>
          <p:cNvSpPr>
            <a:spLocks noGrp="1"/>
          </p:cNvSpPr>
          <p:nvPr>
            <p:ph type="dt" sz="half" idx="10"/>
          </p:nvPr>
        </p:nvSpPr>
        <p:spPr/>
        <p:txBody>
          <a:bodyPr/>
          <a:lstStyle/>
          <a:p>
            <a:fld id="{A0E91A94-F19F-40CA-AA51-DB498FD38CEA}" type="datetimeFigureOut">
              <a:rPr lang="en-US" smtClean="0"/>
              <a:t>3/10/2020</a:t>
            </a:fld>
            <a:endParaRPr lang="en-US"/>
          </a:p>
        </p:txBody>
      </p:sp>
      <p:sp>
        <p:nvSpPr>
          <p:cNvPr id="5" name="Footer Placeholder 4">
            <a:extLst>
              <a:ext uri="{FF2B5EF4-FFF2-40B4-BE49-F238E27FC236}">
                <a16:creationId xmlns:a16="http://schemas.microsoft.com/office/drawing/2014/main" id="{76A9633F-8F01-4557-BD47-6F521337F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FF477-4311-4F20-9A61-04047FFD45AA}"/>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78119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A5FE9-0A09-40AA-9B36-401F27695D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05D76E-8101-4B33-BABC-779DCDF4C62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8B5658-4CB0-4808-9030-742CEF2794F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CF7A76-A00D-47F9-826B-50A443936351}"/>
              </a:ext>
            </a:extLst>
          </p:cNvPr>
          <p:cNvSpPr>
            <a:spLocks noGrp="1"/>
          </p:cNvSpPr>
          <p:nvPr>
            <p:ph type="dt" sz="half" idx="10"/>
          </p:nvPr>
        </p:nvSpPr>
        <p:spPr/>
        <p:txBody>
          <a:bodyPr/>
          <a:lstStyle/>
          <a:p>
            <a:fld id="{A0E91A94-F19F-40CA-AA51-DB498FD38CEA}" type="datetimeFigureOut">
              <a:rPr lang="en-US" smtClean="0"/>
              <a:t>3/10/2020</a:t>
            </a:fld>
            <a:endParaRPr lang="en-US"/>
          </a:p>
        </p:txBody>
      </p:sp>
      <p:sp>
        <p:nvSpPr>
          <p:cNvPr id="6" name="Footer Placeholder 5">
            <a:extLst>
              <a:ext uri="{FF2B5EF4-FFF2-40B4-BE49-F238E27FC236}">
                <a16:creationId xmlns:a16="http://schemas.microsoft.com/office/drawing/2014/main" id="{B9A11B4E-CF90-42E8-BEA2-806D3AA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B99209-5F1F-48CC-9E3A-A7F3D16C6FBB}"/>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23855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A64A-96B2-4853-9C0A-49D0040922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66679D-6F86-43B9-8F54-29714A39D4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226833F-DDC9-4716-BD60-CE9037A6CC0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29BFAF-6B22-402E-B2D6-6FED66062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4059B4-1ABA-48DA-8550-3D1994F8D84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013F24-7B6F-4CF7-A956-476238FCF66C}"/>
              </a:ext>
            </a:extLst>
          </p:cNvPr>
          <p:cNvSpPr>
            <a:spLocks noGrp="1"/>
          </p:cNvSpPr>
          <p:nvPr>
            <p:ph type="dt" sz="half" idx="10"/>
          </p:nvPr>
        </p:nvSpPr>
        <p:spPr/>
        <p:txBody>
          <a:bodyPr/>
          <a:lstStyle/>
          <a:p>
            <a:fld id="{A0E91A94-F19F-40CA-AA51-DB498FD38CEA}" type="datetimeFigureOut">
              <a:rPr lang="en-US" smtClean="0"/>
              <a:t>3/10/2020</a:t>
            </a:fld>
            <a:endParaRPr lang="en-US"/>
          </a:p>
        </p:txBody>
      </p:sp>
      <p:sp>
        <p:nvSpPr>
          <p:cNvPr id="8" name="Footer Placeholder 7">
            <a:extLst>
              <a:ext uri="{FF2B5EF4-FFF2-40B4-BE49-F238E27FC236}">
                <a16:creationId xmlns:a16="http://schemas.microsoft.com/office/drawing/2014/main" id="{0BE795C5-F6D8-4407-9816-D2FF47EA70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1BEABD-BADB-41F5-BD6E-C7730DD610F1}"/>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301687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BBAE6-474B-48D7-A673-6561609BF7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F10769-1DED-4E31-96E8-DE204D891D2E}"/>
              </a:ext>
            </a:extLst>
          </p:cNvPr>
          <p:cNvSpPr>
            <a:spLocks noGrp="1"/>
          </p:cNvSpPr>
          <p:nvPr>
            <p:ph type="dt" sz="half" idx="10"/>
          </p:nvPr>
        </p:nvSpPr>
        <p:spPr/>
        <p:txBody>
          <a:bodyPr/>
          <a:lstStyle/>
          <a:p>
            <a:fld id="{A0E91A94-F19F-40CA-AA51-DB498FD38CEA}" type="datetimeFigureOut">
              <a:rPr lang="en-US" smtClean="0"/>
              <a:t>3/10/2020</a:t>
            </a:fld>
            <a:endParaRPr lang="en-US"/>
          </a:p>
        </p:txBody>
      </p:sp>
      <p:sp>
        <p:nvSpPr>
          <p:cNvPr id="4" name="Footer Placeholder 3">
            <a:extLst>
              <a:ext uri="{FF2B5EF4-FFF2-40B4-BE49-F238E27FC236}">
                <a16:creationId xmlns:a16="http://schemas.microsoft.com/office/drawing/2014/main" id="{9958DFED-82EA-4903-A758-DE02143C67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5DEC22-03AA-4BF7-AF37-2906770EA520}"/>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449907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AD11E-6766-45CE-8841-B320C0BDFF22}"/>
              </a:ext>
            </a:extLst>
          </p:cNvPr>
          <p:cNvSpPr>
            <a:spLocks noGrp="1"/>
          </p:cNvSpPr>
          <p:nvPr>
            <p:ph type="dt" sz="half" idx="10"/>
          </p:nvPr>
        </p:nvSpPr>
        <p:spPr/>
        <p:txBody>
          <a:bodyPr/>
          <a:lstStyle/>
          <a:p>
            <a:fld id="{A0E91A94-F19F-40CA-AA51-DB498FD38CEA}" type="datetimeFigureOut">
              <a:rPr lang="en-US" smtClean="0"/>
              <a:t>3/10/2020</a:t>
            </a:fld>
            <a:endParaRPr lang="en-US"/>
          </a:p>
        </p:txBody>
      </p:sp>
      <p:sp>
        <p:nvSpPr>
          <p:cNvPr id="3" name="Footer Placeholder 2">
            <a:extLst>
              <a:ext uri="{FF2B5EF4-FFF2-40B4-BE49-F238E27FC236}">
                <a16:creationId xmlns:a16="http://schemas.microsoft.com/office/drawing/2014/main" id="{B64B4E5F-0050-40D0-86A5-40EA47BA48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DACFB9-678F-4E4C-8649-08061D9FA871}"/>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4180351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D1A5-E511-494C-AE06-34ABF91BFF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536AAD-9708-4B9A-923B-F9DE3B5E0C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ABDA3F-B5A8-4574-90D9-B313BF64A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7809C3-04EB-4875-8307-5B058A42B3E3}"/>
              </a:ext>
            </a:extLst>
          </p:cNvPr>
          <p:cNvSpPr>
            <a:spLocks noGrp="1"/>
          </p:cNvSpPr>
          <p:nvPr>
            <p:ph type="dt" sz="half" idx="10"/>
          </p:nvPr>
        </p:nvSpPr>
        <p:spPr/>
        <p:txBody>
          <a:bodyPr/>
          <a:lstStyle/>
          <a:p>
            <a:fld id="{A0E91A94-F19F-40CA-AA51-DB498FD38CEA}" type="datetimeFigureOut">
              <a:rPr lang="en-US" smtClean="0"/>
              <a:t>3/10/2020</a:t>
            </a:fld>
            <a:endParaRPr lang="en-US"/>
          </a:p>
        </p:txBody>
      </p:sp>
      <p:sp>
        <p:nvSpPr>
          <p:cNvPr id="6" name="Footer Placeholder 5">
            <a:extLst>
              <a:ext uri="{FF2B5EF4-FFF2-40B4-BE49-F238E27FC236}">
                <a16:creationId xmlns:a16="http://schemas.microsoft.com/office/drawing/2014/main" id="{BD53C7F2-CB6E-4EB2-8EE5-545A9BB1C9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6CEB6-D661-4300-9646-9E4AC170413F}"/>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3975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ACC9-BE44-40BE-8100-251EEBA4F7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B6F4DD-1E61-4B4C-B4C7-BFF6C6366F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A9333E-0F63-4A12-B3AA-4624807BB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FD15F0-1E81-4DA4-BE27-FC977A2EB077}"/>
              </a:ext>
            </a:extLst>
          </p:cNvPr>
          <p:cNvSpPr>
            <a:spLocks noGrp="1"/>
          </p:cNvSpPr>
          <p:nvPr>
            <p:ph type="dt" sz="half" idx="10"/>
          </p:nvPr>
        </p:nvSpPr>
        <p:spPr/>
        <p:txBody>
          <a:bodyPr/>
          <a:lstStyle/>
          <a:p>
            <a:fld id="{A0E91A94-F19F-40CA-AA51-DB498FD38CEA}" type="datetimeFigureOut">
              <a:rPr lang="en-US" smtClean="0"/>
              <a:t>3/10/2020</a:t>
            </a:fld>
            <a:endParaRPr lang="en-US"/>
          </a:p>
        </p:txBody>
      </p:sp>
      <p:sp>
        <p:nvSpPr>
          <p:cNvPr id="6" name="Footer Placeholder 5">
            <a:extLst>
              <a:ext uri="{FF2B5EF4-FFF2-40B4-BE49-F238E27FC236}">
                <a16:creationId xmlns:a16="http://schemas.microsoft.com/office/drawing/2014/main" id="{309197CE-7A8E-42D7-B21F-94FDEA5FAF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62155-98EF-4276-ABB6-025380EBDBE3}"/>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90818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AB8B98-7208-4D9E-BF98-093718E09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3A9A1D-087B-4235-8AA5-BF59A1677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DCEE0-F4AB-42F5-A826-A561928A94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91A94-F19F-40CA-AA51-DB498FD38CEA}" type="datetimeFigureOut">
              <a:rPr lang="en-US" smtClean="0"/>
              <a:t>3/10/2020</a:t>
            </a:fld>
            <a:endParaRPr lang="en-US"/>
          </a:p>
        </p:txBody>
      </p:sp>
      <p:sp>
        <p:nvSpPr>
          <p:cNvPr id="5" name="Footer Placeholder 4">
            <a:extLst>
              <a:ext uri="{FF2B5EF4-FFF2-40B4-BE49-F238E27FC236}">
                <a16:creationId xmlns:a16="http://schemas.microsoft.com/office/drawing/2014/main" id="{E450861F-10ED-468D-BCD5-ACA3E75089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9EE955-4D10-4733-AF56-2AB0E7F05A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8471-409B-4229-AF22-C823B0CD064E}" type="slidenum">
              <a:rPr lang="en-US" smtClean="0"/>
              <a:t>‹#›</a:t>
            </a:fld>
            <a:endParaRPr lang="en-US"/>
          </a:p>
        </p:txBody>
      </p:sp>
    </p:spTree>
    <p:extLst>
      <p:ext uri="{BB962C8B-B14F-4D97-AF65-F5344CB8AC3E}">
        <p14:creationId xmlns:p14="http://schemas.microsoft.com/office/powerpoint/2010/main" val="3649166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0A1F1F-C7CA-4092-B992-BFDB9E8C0ED6}" type="datetime1">
              <a:rPr lang="en-US" smtClean="0"/>
              <a:t>3/10/2020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A5271-A444-4CCD-8D0C-6769CDD0D776}" type="slidenum">
              <a:rPr lang="en-US" smtClean="0"/>
              <a:t>‹#›</a:t>
            </a:fld>
            <a:endParaRPr lang="en-US"/>
          </a:p>
        </p:txBody>
      </p:sp>
    </p:spTree>
    <p:extLst>
      <p:ext uri="{BB962C8B-B14F-4D97-AF65-F5344CB8AC3E}">
        <p14:creationId xmlns:p14="http://schemas.microsoft.com/office/powerpoint/2010/main" val="29630279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264E3-9B60-4F91-A9BA-77CC44B7528A}"/>
              </a:ext>
            </a:extLst>
          </p:cNvPr>
          <p:cNvSpPr>
            <a:spLocks noGrp="1"/>
          </p:cNvSpPr>
          <p:nvPr>
            <p:ph type="ctrTitle"/>
          </p:nvPr>
        </p:nvSpPr>
        <p:spPr>
          <a:xfrm>
            <a:off x="6364976" y="2263898"/>
            <a:ext cx="5367724" cy="1165102"/>
          </a:xfrm>
        </p:spPr>
        <p:txBody>
          <a:bodyPr anchor="b">
            <a:normAutofit/>
          </a:bodyPr>
          <a:lstStyle/>
          <a:p>
            <a:r>
              <a:rPr lang="en-US" dirty="0" err="1"/>
              <a:t>Coderen</a:t>
            </a:r>
            <a:r>
              <a:rPr lang="en-US" dirty="0"/>
              <a:t> in C#</a:t>
            </a:r>
            <a:endParaRPr lang="en-IE" dirty="0"/>
          </a:p>
        </p:txBody>
      </p:sp>
      <p:sp>
        <p:nvSpPr>
          <p:cNvPr id="16"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29EDC29A-7F9A-4B2E-8FC7-425781768D70}"/>
              </a:ext>
            </a:extLst>
          </p:cNvPr>
          <p:cNvPicPr>
            <a:picLocks noChangeAspect="1"/>
          </p:cNvPicPr>
          <p:nvPr/>
        </p:nvPicPr>
        <p:blipFill rotWithShape="1">
          <a:blip r:embed="rId2"/>
          <a:srcRect l="13418" r="15869"/>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8084999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F5537-F503-46FB-A9AD-0EED2D8EDBAD}"/>
              </a:ext>
            </a:extLst>
          </p:cNvPr>
          <p:cNvSpPr>
            <a:spLocks noGrp="1"/>
          </p:cNvSpPr>
          <p:nvPr>
            <p:ph type="title"/>
          </p:nvPr>
        </p:nvSpPr>
        <p:spPr/>
        <p:txBody>
          <a:bodyPr/>
          <a:lstStyle/>
          <a:p>
            <a:r>
              <a:rPr lang="nl-BE" dirty="0"/>
              <a:t>Iteraties</a:t>
            </a:r>
            <a:endParaRPr lang="en-US" dirty="0"/>
          </a:p>
        </p:txBody>
      </p:sp>
      <p:sp>
        <p:nvSpPr>
          <p:cNvPr id="3" name="Content Placeholder 2">
            <a:extLst>
              <a:ext uri="{FF2B5EF4-FFF2-40B4-BE49-F238E27FC236}">
                <a16:creationId xmlns:a16="http://schemas.microsoft.com/office/drawing/2014/main" id="{4AFE2E58-031C-4320-8589-6AFBB00B5E21}"/>
              </a:ext>
            </a:extLst>
          </p:cNvPr>
          <p:cNvSpPr>
            <a:spLocks noGrp="1"/>
          </p:cNvSpPr>
          <p:nvPr>
            <p:ph idx="1"/>
          </p:nvPr>
        </p:nvSpPr>
        <p:spPr>
          <a:xfrm>
            <a:off x="838200" y="1159330"/>
            <a:ext cx="10515600" cy="5017633"/>
          </a:xfrm>
        </p:spPr>
        <p:txBody>
          <a:bodyPr>
            <a:normAutofit/>
          </a:bodyPr>
          <a:lstStyle/>
          <a:p>
            <a:r>
              <a:rPr lang="nl-BE" dirty="0" err="1"/>
              <a:t>while</a:t>
            </a:r>
            <a:endParaRPr lang="nl-BE" dirty="0"/>
          </a:p>
          <a:p>
            <a:pPr lvl="1"/>
            <a:r>
              <a:rPr lang="nl-BE" dirty="0"/>
              <a:t>De iteratie wordt uitgevoerd zolang de conditie </a:t>
            </a:r>
            <a:r>
              <a:rPr lang="nl-BE" dirty="0" err="1"/>
              <a:t>true</a:t>
            </a:r>
            <a:r>
              <a:rPr lang="nl-BE" dirty="0"/>
              <a:t> is.</a:t>
            </a:r>
          </a:p>
          <a:p>
            <a:pPr lvl="1"/>
            <a:r>
              <a:rPr lang="nl-BE" dirty="0"/>
              <a:t>De expressie wordt getest voor elke aanvang van de loop.</a:t>
            </a:r>
          </a:p>
          <a:p>
            <a:pPr marL="914400" lvl="2" indent="0">
              <a:buNone/>
            </a:pPr>
            <a:r>
              <a:rPr lang="en-US" sz="1600" dirty="0">
                <a:solidFill>
                  <a:srgbClr val="0000FF"/>
                </a:solidFill>
                <a:latin typeface="Consolas" panose="020B0609020204030204" pitchFamily="49" charset="0"/>
              </a:rPr>
              <a:t>while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isExit</a:t>
            </a: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a:t>
            </a:r>
            <a:endParaRPr lang="nl-BE" dirty="0"/>
          </a:p>
          <a:p>
            <a:pPr lvl="1"/>
            <a:r>
              <a:rPr lang="nl-BE" dirty="0"/>
              <a:t> Pas op voor oneindige loops!</a:t>
            </a:r>
          </a:p>
          <a:p>
            <a:r>
              <a:rPr lang="nl-BE" dirty="0"/>
              <a:t>do … </a:t>
            </a:r>
            <a:r>
              <a:rPr lang="nl-BE" dirty="0" err="1"/>
              <a:t>while</a:t>
            </a:r>
            <a:endParaRPr lang="nl-BE" dirty="0"/>
          </a:p>
          <a:p>
            <a:pPr lvl="1"/>
            <a:r>
              <a:rPr lang="nl-BE" dirty="0"/>
              <a:t>Hetzelfde maar omgekeerd: de expressie wordt op het einde van de loop geëvalueerd</a:t>
            </a:r>
            <a:r>
              <a:rPr lang="en-US" dirty="0"/>
              <a:t>.</a:t>
            </a:r>
          </a:p>
          <a:p>
            <a:pPr marL="914400" lvl="2" indent="0">
              <a:buNone/>
            </a:pPr>
            <a:r>
              <a:rPr lang="en-US" sz="1600" dirty="0">
                <a:solidFill>
                  <a:srgbClr val="0000FF"/>
                </a:solidFill>
                <a:latin typeface="Consolas" panose="020B0609020204030204" pitchFamily="49" charset="0"/>
              </a:rPr>
              <a:t>do</a:t>
            </a:r>
            <a:r>
              <a:rPr lang="en-US" sz="1600" dirty="0">
                <a:solidFill>
                  <a:srgbClr val="000000"/>
                </a:solidFill>
                <a:latin typeface="Consolas" panose="020B0609020204030204" pitchFamily="49" charset="0"/>
              </a:rPr>
              <a:t> {</a:t>
            </a:r>
          </a:p>
          <a:p>
            <a:pPr marL="914400" lvl="2" indent="0">
              <a:buNone/>
            </a:pPr>
            <a:r>
              <a:rPr lang="en-US" b="1"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endParaRPr lang="en-US" b="1" dirty="0">
              <a:solidFill>
                <a:srgbClr val="000000"/>
              </a:solidFill>
              <a:latin typeface="Consolas" panose="020B0609020204030204" pitchFamily="49" charset="0"/>
            </a:endParaRP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while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isExit</a:t>
            </a:r>
            <a:r>
              <a:rPr lang="en-US" sz="1600" dirty="0">
                <a:solidFill>
                  <a:srgbClr val="000000"/>
                </a:solidFill>
                <a:latin typeface="Consolas" panose="020B0609020204030204" pitchFamily="49" charset="0"/>
              </a:rPr>
              <a:t>);</a:t>
            </a:r>
            <a:endParaRPr lang="en-US" sz="1800" dirty="0"/>
          </a:p>
          <a:p>
            <a:pPr lvl="1"/>
            <a:endParaRPr lang="en-US" dirty="0"/>
          </a:p>
        </p:txBody>
      </p:sp>
    </p:spTree>
    <p:extLst>
      <p:ext uri="{BB962C8B-B14F-4D97-AF65-F5344CB8AC3E}">
        <p14:creationId xmlns:p14="http://schemas.microsoft.com/office/powerpoint/2010/main" val="4276646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37E38-8561-4274-A0C1-626ECD36A59C}"/>
              </a:ext>
            </a:extLst>
          </p:cNvPr>
          <p:cNvSpPr>
            <a:spLocks noGrp="1"/>
          </p:cNvSpPr>
          <p:nvPr>
            <p:ph type="title"/>
          </p:nvPr>
        </p:nvSpPr>
        <p:spPr/>
        <p:txBody>
          <a:bodyPr/>
          <a:lstStyle/>
          <a:p>
            <a:r>
              <a:rPr lang="nl-BE" dirty="0"/>
              <a:t>Iteraties</a:t>
            </a:r>
            <a:endParaRPr lang="en-US" dirty="0"/>
          </a:p>
        </p:txBody>
      </p:sp>
      <p:sp>
        <p:nvSpPr>
          <p:cNvPr id="3" name="Content Placeholder 2">
            <a:extLst>
              <a:ext uri="{FF2B5EF4-FFF2-40B4-BE49-F238E27FC236}">
                <a16:creationId xmlns:a16="http://schemas.microsoft.com/office/drawing/2014/main" id="{926099A1-5F8A-46DE-B295-F695650ACA56}"/>
              </a:ext>
            </a:extLst>
          </p:cNvPr>
          <p:cNvSpPr>
            <a:spLocks noGrp="1"/>
          </p:cNvSpPr>
          <p:nvPr>
            <p:ph idx="1"/>
          </p:nvPr>
        </p:nvSpPr>
        <p:spPr>
          <a:xfrm>
            <a:off x="838200" y="1386038"/>
            <a:ext cx="10515600" cy="4790925"/>
          </a:xfrm>
        </p:spPr>
        <p:txBody>
          <a:bodyPr/>
          <a:lstStyle/>
          <a:p>
            <a:r>
              <a:rPr lang="en-US" dirty="0"/>
              <a:t>De foreach loop</a:t>
            </a:r>
          </a:p>
          <a:p>
            <a:pPr lvl="1"/>
            <a:r>
              <a:rPr lang="nl-BE"/>
              <a:t>Iteraties </a:t>
            </a:r>
            <a:r>
              <a:rPr lang="nl-BE" dirty="0"/>
              <a:t>over elk element in een ‘</a:t>
            </a:r>
            <a:r>
              <a:rPr lang="nl-BE" dirty="0" err="1"/>
              <a:t>enumerable</a:t>
            </a:r>
            <a:r>
              <a:rPr lang="nl-BE" dirty="0"/>
              <a:t>’ object, zoals array, lijsten, string.</a:t>
            </a:r>
          </a:p>
          <a:p>
            <a:pPr lvl="1"/>
            <a:r>
              <a:rPr lang="nl-BE" dirty="0"/>
              <a:t>De </a:t>
            </a:r>
            <a:r>
              <a:rPr lang="nl-BE" dirty="0" err="1"/>
              <a:t>foreach</a:t>
            </a:r>
            <a:r>
              <a:rPr lang="nl-BE" dirty="0"/>
              <a:t> evalueert elk element die dit </a:t>
            </a:r>
            <a:r>
              <a:rPr lang="nl-BE" dirty="0" err="1"/>
              <a:t>enumerable</a:t>
            </a:r>
            <a:r>
              <a:rPr lang="nl-BE" dirty="0"/>
              <a:t> object bevat.</a:t>
            </a:r>
          </a:p>
          <a:p>
            <a:pPr marL="1371600" lvl="3" indent="0">
              <a:buNone/>
            </a:pPr>
            <a:r>
              <a:rPr lang="nl-BE" sz="1600" dirty="0">
                <a:solidFill>
                  <a:srgbClr val="0000FF"/>
                </a:solidFill>
                <a:latin typeface="Consolas" panose="020B0609020204030204" pitchFamily="49" charset="0"/>
              </a:rPr>
              <a:t>string</a:t>
            </a:r>
            <a:r>
              <a:rPr lang="nl-BE" sz="1600" dirty="0">
                <a:solidFill>
                  <a:srgbClr val="000000"/>
                </a:solidFill>
                <a:latin typeface="Consolas" panose="020B0609020204030204" pitchFamily="49" charset="0"/>
              </a:rPr>
              <a:t> content = </a:t>
            </a:r>
            <a:r>
              <a:rPr lang="nl-BE" sz="1600" dirty="0">
                <a:solidFill>
                  <a:srgbClr val="A31515"/>
                </a:solidFill>
                <a:latin typeface="Consolas" panose="020B0609020204030204" pitchFamily="49" charset="0"/>
              </a:rPr>
              <a:t>"</a:t>
            </a:r>
            <a:r>
              <a:rPr lang="nl-BE" sz="1600" dirty="0" err="1">
                <a:solidFill>
                  <a:srgbClr val="A31515"/>
                </a:solidFill>
                <a:latin typeface="Consolas" panose="020B0609020204030204" pitchFamily="49" charset="0"/>
              </a:rPr>
              <a:t>hottentottententententoonstelling</a:t>
            </a:r>
            <a:r>
              <a:rPr lang="nl-BE" sz="1600" dirty="0">
                <a:solidFill>
                  <a:srgbClr val="A31515"/>
                </a:solidFill>
                <a:latin typeface="Consolas" panose="020B0609020204030204" pitchFamily="49" charset="0"/>
              </a:rPr>
              <a:t>"</a:t>
            </a:r>
            <a:r>
              <a:rPr lang="nl-BE" sz="1600" dirty="0">
                <a:solidFill>
                  <a:srgbClr val="000000"/>
                </a:solidFill>
                <a:latin typeface="Consolas" panose="020B0609020204030204" pitchFamily="49" charset="0"/>
              </a:rPr>
              <a:t>;</a:t>
            </a:r>
          </a:p>
          <a:p>
            <a:pPr marL="1371600" lvl="3" indent="0">
              <a:buNone/>
            </a:pPr>
            <a:r>
              <a:rPr lang="nl-BE" sz="1600" dirty="0" err="1">
                <a:solidFill>
                  <a:srgbClr val="0000FF"/>
                </a:solidFill>
                <a:latin typeface="Consolas" panose="020B0609020204030204" pitchFamily="49" charset="0"/>
              </a:rPr>
              <a:t>foreach</a:t>
            </a:r>
            <a:r>
              <a:rPr lang="nl-BE" sz="1600" dirty="0">
                <a:solidFill>
                  <a:srgbClr val="000000"/>
                </a:solidFill>
                <a:latin typeface="Consolas" panose="020B0609020204030204" pitchFamily="49" charset="0"/>
              </a:rPr>
              <a:t>(</a:t>
            </a:r>
            <a:r>
              <a:rPr lang="nl-BE" sz="1600" dirty="0" err="1">
                <a:solidFill>
                  <a:srgbClr val="0000FF"/>
                </a:solidFill>
                <a:latin typeface="Consolas" panose="020B0609020204030204" pitchFamily="49" charset="0"/>
              </a:rPr>
              <a:t>char</a:t>
            </a: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ch</a:t>
            </a:r>
            <a:r>
              <a:rPr lang="nl-BE" sz="1600" dirty="0">
                <a:solidFill>
                  <a:srgbClr val="000000"/>
                </a:solidFill>
                <a:latin typeface="Consolas" panose="020B0609020204030204" pitchFamily="49" charset="0"/>
              </a:rPr>
              <a:t> </a:t>
            </a:r>
            <a:r>
              <a:rPr lang="nl-BE" sz="1600" dirty="0">
                <a:solidFill>
                  <a:srgbClr val="0000FF"/>
                </a:solidFill>
                <a:latin typeface="Consolas" panose="020B0609020204030204" pitchFamily="49" charset="0"/>
              </a:rPr>
              <a:t>in</a:t>
            </a:r>
            <a:r>
              <a:rPr lang="nl-BE" sz="1600" dirty="0">
                <a:solidFill>
                  <a:srgbClr val="000000"/>
                </a:solidFill>
                <a:latin typeface="Consolas" panose="020B0609020204030204" pitchFamily="49" charset="0"/>
              </a:rPr>
              <a:t> content) {</a:t>
            </a:r>
          </a:p>
          <a:p>
            <a:pPr marL="1371600" lvl="3" indent="0">
              <a:buNone/>
            </a:pP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Console.Write</a:t>
            </a:r>
            <a:r>
              <a:rPr lang="nl-BE" sz="1600" dirty="0">
                <a:solidFill>
                  <a:srgbClr val="000000"/>
                </a:solidFill>
                <a:latin typeface="Consolas" panose="020B0609020204030204" pitchFamily="49" charset="0"/>
              </a:rPr>
              <a:t>(</a:t>
            </a:r>
            <a:r>
              <a:rPr lang="nl-BE" sz="1600" dirty="0" err="1">
                <a:solidFill>
                  <a:srgbClr val="000000"/>
                </a:solidFill>
                <a:latin typeface="Consolas" panose="020B0609020204030204" pitchFamily="49" charset="0"/>
              </a:rPr>
              <a:t>ch</a:t>
            </a:r>
            <a:r>
              <a:rPr lang="nl-BE" sz="1600" dirty="0">
                <a:solidFill>
                  <a:srgbClr val="000000"/>
                </a:solidFill>
                <a:latin typeface="Consolas" panose="020B0609020204030204" pitchFamily="49" charset="0"/>
              </a:rPr>
              <a:t> + </a:t>
            </a:r>
            <a:r>
              <a:rPr lang="nl-BE" sz="1600" dirty="0">
                <a:solidFill>
                  <a:srgbClr val="A31515"/>
                </a:solidFill>
                <a:latin typeface="Consolas" panose="020B0609020204030204" pitchFamily="49" charset="0"/>
              </a:rPr>
              <a:t>" "</a:t>
            </a:r>
            <a:r>
              <a:rPr lang="nl-BE" sz="1600" dirty="0">
                <a:solidFill>
                  <a:srgbClr val="000000"/>
                </a:solidFill>
                <a:latin typeface="Consolas" panose="020B0609020204030204" pitchFamily="49" charset="0"/>
              </a:rPr>
              <a:t>);</a:t>
            </a:r>
          </a:p>
          <a:p>
            <a:pPr marL="1371600" lvl="3" indent="0">
              <a:buNone/>
            </a:pPr>
            <a:r>
              <a:rPr lang="nl-BE" sz="1600" dirty="0">
                <a:solidFill>
                  <a:srgbClr val="000000"/>
                </a:solidFill>
                <a:latin typeface="Consolas" panose="020B0609020204030204" pitchFamily="49" charset="0"/>
              </a:rPr>
              <a:t>}</a:t>
            </a:r>
            <a:endParaRPr lang="nl-BE" sz="1600" dirty="0"/>
          </a:p>
          <a:p>
            <a:pPr lvl="1"/>
            <a:endParaRPr lang="en-US" dirty="0"/>
          </a:p>
        </p:txBody>
      </p:sp>
      <p:grpSp>
        <p:nvGrpSpPr>
          <p:cNvPr id="7" name="Group 6">
            <a:extLst>
              <a:ext uri="{FF2B5EF4-FFF2-40B4-BE49-F238E27FC236}">
                <a16:creationId xmlns:a16="http://schemas.microsoft.com/office/drawing/2014/main" id="{408CB3D2-2BA5-4D32-9111-C8FFABEE77EC}"/>
              </a:ext>
            </a:extLst>
          </p:cNvPr>
          <p:cNvGrpSpPr/>
          <p:nvPr/>
        </p:nvGrpSpPr>
        <p:grpSpPr>
          <a:xfrm>
            <a:off x="1633918" y="3913307"/>
            <a:ext cx="8192643" cy="798835"/>
            <a:chOff x="1739796" y="3740053"/>
            <a:chExt cx="8192643" cy="798835"/>
          </a:xfrm>
        </p:grpSpPr>
        <p:pic>
          <p:nvPicPr>
            <p:cNvPr id="5" name="Picture 4">
              <a:extLst>
                <a:ext uri="{FF2B5EF4-FFF2-40B4-BE49-F238E27FC236}">
                  <a16:creationId xmlns:a16="http://schemas.microsoft.com/office/drawing/2014/main" id="{768C625F-6CA3-4862-AFC8-084505E00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796" y="4186414"/>
              <a:ext cx="8192643" cy="352474"/>
            </a:xfrm>
            <a:prstGeom prst="rect">
              <a:avLst/>
            </a:prstGeom>
          </p:spPr>
        </p:pic>
        <p:sp>
          <p:nvSpPr>
            <p:cNvPr id="6" name="Arrow: Right 5">
              <a:extLst>
                <a:ext uri="{FF2B5EF4-FFF2-40B4-BE49-F238E27FC236}">
                  <a16:creationId xmlns:a16="http://schemas.microsoft.com/office/drawing/2014/main" id="{4CE0884B-AB0D-498A-8AF4-322AF7F0F8A8}"/>
                </a:ext>
              </a:extLst>
            </p:cNvPr>
            <p:cNvSpPr/>
            <p:nvPr/>
          </p:nvSpPr>
          <p:spPr>
            <a:xfrm rot="5400000">
              <a:off x="5750880" y="3581451"/>
              <a:ext cx="352474" cy="66967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3646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3C165-35BE-49D4-AB0E-11B269683C51}"/>
              </a:ext>
            </a:extLst>
          </p:cNvPr>
          <p:cNvSpPr>
            <a:spLocks noGrp="1"/>
          </p:cNvSpPr>
          <p:nvPr>
            <p:ph type="title"/>
          </p:nvPr>
        </p:nvSpPr>
        <p:spPr>
          <a:xfrm>
            <a:off x="838200" y="211756"/>
            <a:ext cx="10515600" cy="635267"/>
          </a:xfrm>
        </p:spPr>
        <p:txBody>
          <a:bodyPr>
            <a:normAutofit fontScale="90000"/>
          </a:bodyPr>
          <a:lstStyle/>
          <a:p>
            <a:r>
              <a:rPr lang="en-US" dirty="0"/>
              <a:t>Jump statements</a:t>
            </a:r>
          </a:p>
        </p:txBody>
      </p:sp>
      <p:sp>
        <p:nvSpPr>
          <p:cNvPr id="3" name="Content Placeholder 2">
            <a:extLst>
              <a:ext uri="{FF2B5EF4-FFF2-40B4-BE49-F238E27FC236}">
                <a16:creationId xmlns:a16="http://schemas.microsoft.com/office/drawing/2014/main" id="{9106895E-5A3C-41B8-A911-8D6FFF12705F}"/>
              </a:ext>
            </a:extLst>
          </p:cNvPr>
          <p:cNvSpPr>
            <a:spLocks noGrp="1"/>
          </p:cNvSpPr>
          <p:nvPr>
            <p:ph idx="1"/>
          </p:nvPr>
        </p:nvSpPr>
        <p:spPr>
          <a:xfrm>
            <a:off x="838200" y="962526"/>
            <a:ext cx="10515600" cy="5611530"/>
          </a:xfrm>
        </p:spPr>
        <p:txBody>
          <a:bodyPr>
            <a:normAutofit/>
          </a:bodyPr>
          <a:lstStyle/>
          <a:p>
            <a:r>
              <a:rPr lang="nl-BE" dirty="0"/>
              <a:t>break</a:t>
            </a:r>
          </a:p>
          <a:p>
            <a:pPr lvl="1"/>
            <a:r>
              <a:rPr lang="nl-BE" dirty="0"/>
              <a:t>Beëindigt de uitvoering van een iteratie of een switch statement.</a:t>
            </a:r>
          </a:p>
          <a:p>
            <a:pPr marL="914400" lvl="2" indent="0">
              <a:buNone/>
            </a:pPr>
            <a:r>
              <a:rPr lang="nl-BE" sz="1600" dirty="0" err="1">
                <a:solidFill>
                  <a:srgbClr val="0000FF"/>
                </a:solidFill>
                <a:latin typeface="Consolas" panose="020B0609020204030204" pitchFamily="49" charset="0"/>
              </a:rPr>
              <a:t>while</a:t>
            </a:r>
            <a:r>
              <a:rPr lang="nl-BE" sz="1600" dirty="0">
                <a:solidFill>
                  <a:srgbClr val="000000"/>
                </a:solidFill>
                <a:latin typeface="Consolas" panose="020B0609020204030204" pitchFamily="49" charset="0"/>
              </a:rPr>
              <a:t>(</a:t>
            </a:r>
            <a:r>
              <a:rPr lang="nl-BE" sz="1600" dirty="0" err="1">
                <a:solidFill>
                  <a:srgbClr val="0000FF"/>
                </a:solidFill>
                <a:latin typeface="Consolas" panose="020B0609020204030204" pitchFamily="49" charset="0"/>
              </a:rPr>
              <a:t>true</a:t>
            </a:r>
            <a:r>
              <a:rPr lang="nl-BE" sz="1600" dirty="0">
                <a:solidFill>
                  <a:srgbClr val="000000"/>
                </a:solidFill>
                <a:latin typeface="Consolas" panose="020B0609020204030204" pitchFamily="49" charset="0"/>
              </a:rPr>
              <a:t>){</a:t>
            </a:r>
          </a:p>
          <a:p>
            <a:pPr marL="914400" lvl="2" indent="0">
              <a:buNone/>
            </a:pPr>
            <a:r>
              <a:rPr lang="nl-BE" sz="1600" dirty="0">
                <a:solidFill>
                  <a:srgbClr val="000000"/>
                </a:solidFill>
                <a:latin typeface="Consolas" panose="020B0609020204030204" pitchFamily="49" charset="0"/>
              </a:rPr>
              <a:t>   </a:t>
            </a:r>
            <a:r>
              <a:rPr lang="nl-BE" sz="1600" dirty="0" err="1">
                <a:solidFill>
                  <a:srgbClr val="0000FF"/>
                </a:solidFill>
                <a:latin typeface="Consolas" panose="020B0609020204030204" pitchFamily="49" charset="0"/>
              </a:rPr>
              <a:t>if</a:t>
            </a:r>
            <a:r>
              <a:rPr lang="nl-BE" sz="1600" dirty="0">
                <a:solidFill>
                  <a:srgbClr val="000000"/>
                </a:solidFill>
                <a:latin typeface="Consolas" panose="020B0609020204030204" pitchFamily="49" charset="0"/>
              </a:rPr>
              <a:t>(</a:t>
            </a:r>
            <a:r>
              <a:rPr lang="nl-BE" sz="1600" dirty="0" err="1">
                <a:solidFill>
                  <a:srgbClr val="000000"/>
                </a:solidFill>
                <a:latin typeface="Consolas" panose="020B0609020204030204" pitchFamily="49" charset="0"/>
              </a:rPr>
              <a:t>DateTime.Now.Hour</a:t>
            </a:r>
            <a:r>
              <a:rPr lang="nl-BE" sz="1600" dirty="0">
                <a:solidFill>
                  <a:srgbClr val="000000"/>
                </a:solidFill>
                <a:latin typeface="Consolas" panose="020B0609020204030204" pitchFamily="49" charset="0"/>
              </a:rPr>
              <a:t> &gt; 10) </a:t>
            </a:r>
            <a:r>
              <a:rPr lang="nl-BE" sz="1600" dirty="0">
                <a:solidFill>
                  <a:srgbClr val="0000FF"/>
                </a:solidFill>
                <a:latin typeface="Consolas" panose="020B0609020204030204" pitchFamily="49" charset="0"/>
              </a:rPr>
              <a:t>break</a:t>
            </a:r>
            <a:r>
              <a:rPr lang="nl-BE" sz="1600" dirty="0">
                <a:solidFill>
                  <a:srgbClr val="000000"/>
                </a:solidFill>
                <a:latin typeface="Consolas" panose="020B0609020204030204" pitchFamily="49" charset="0"/>
              </a:rPr>
              <a:t>;</a:t>
            </a:r>
          </a:p>
          <a:p>
            <a:pPr marL="914400" lvl="2" indent="0">
              <a:buNone/>
            </a:pPr>
            <a:r>
              <a:rPr lang="nl-BE" sz="1600" dirty="0">
                <a:solidFill>
                  <a:srgbClr val="000000"/>
                </a:solidFill>
                <a:latin typeface="Consolas" panose="020B0609020204030204" pitchFamily="49" charset="0"/>
              </a:rPr>
              <a:t>}</a:t>
            </a:r>
            <a:endParaRPr lang="nl-BE" sz="1600" dirty="0"/>
          </a:p>
          <a:p>
            <a:r>
              <a:rPr lang="nl-BE" dirty="0"/>
              <a:t>continue</a:t>
            </a:r>
          </a:p>
          <a:p>
            <a:pPr lvl="1"/>
            <a:r>
              <a:rPr lang="nl-BE" dirty="0"/>
              <a:t>Slaat in een iteratie de rest van het statement over en begint onmiddellijk aan de volgende iteratie.</a:t>
            </a:r>
          </a:p>
          <a:p>
            <a:r>
              <a:rPr lang="nl-BE" dirty="0"/>
              <a:t>Return</a:t>
            </a:r>
          </a:p>
          <a:p>
            <a:pPr lvl="1"/>
            <a:r>
              <a:rPr lang="nl-BE" dirty="0"/>
              <a:t>Verlaat de functie en geeft eventueel een waarde terug. </a:t>
            </a:r>
          </a:p>
          <a:p>
            <a:r>
              <a:rPr lang="nl-BE" dirty="0" err="1"/>
              <a:t>goto</a:t>
            </a:r>
            <a:endParaRPr lang="nl-BE" dirty="0"/>
          </a:p>
          <a:p>
            <a:pPr lvl="1"/>
            <a:r>
              <a:rPr lang="nl-BE" dirty="0"/>
              <a:t>Springt naar een label.</a:t>
            </a:r>
          </a:p>
          <a:p>
            <a:pPr marL="914400" lvl="2" indent="0">
              <a:buNone/>
            </a:pPr>
            <a:r>
              <a:rPr lang="en-US" sz="1600" dirty="0">
                <a:solidFill>
                  <a:srgbClr val="000000"/>
                </a:solidFill>
                <a:latin typeface="Consolas" panose="020B0609020204030204" pitchFamily="49" charset="0"/>
              </a:rPr>
              <a:t>begin:</a:t>
            </a:r>
          </a:p>
          <a:p>
            <a:pPr marL="914400" lvl="2" indent="0">
              <a:buNone/>
            </a:pP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DateTime.Now.Minute</a:t>
            </a:r>
            <a:r>
              <a:rPr lang="en-US" sz="1600" dirty="0">
                <a:solidFill>
                  <a:srgbClr val="000000"/>
                </a:solidFill>
                <a:latin typeface="Consolas" panose="020B0609020204030204" pitchFamily="49" charset="0"/>
              </a:rPr>
              <a:t> == 10) </a:t>
            </a:r>
            <a:r>
              <a:rPr lang="en-US" sz="1600" dirty="0" err="1">
                <a:solidFill>
                  <a:srgbClr val="0000FF"/>
                </a:solidFill>
                <a:latin typeface="Consolas" panose="020B0609020204030204" pitchFamily="49" charset="0"/>
              </a:rPr>
              <a:t>goto</a:t>
            </a:r>
            <a:r>
              <a:rPr lang="en-US" sz="1600" dirty="0">
                <a:solidFill>
                  <a:srgbClr val="000000"/>
                </a:solidFill>
                <a:latin typeface="Consolas" panose="020B0609020204030204" pitchFamily="49" charset="0"/>
              </a:rPr>
              <a:t> begin;</a:t>
            </a:r>
            <a:endParaRPr lang="en-US" sz="1600" dirty="0"/>
          </a:p>
          <a:p>
            <a:pPr lvl="1"/>
            <a:endParaRPr lang="en-US" dirty="0"/>
          </a:p>
        </p:txBody>
      </p:sp>
    </p:spTree>
    <p:extLst>
      <p:ext uri="{BB962C8B-B14F-4D97-AF65-F5344CB8AC3E}">
        <p14:creationId xmlns:p14="http://schemas.microsoft.com/office/powerpoint/2010/main" val="242955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F5672-862A-4B2B-8A5E-95B37179C45B}"/>
              </a:ext>
            </a:extLst>
          </p:cNvPr>
          <p:cNvSpPr>
            <a:spLocks noGrp="1"/>
          </p:cNvSpPr>
          <p:nvPr>
            <p:ph type="title"/>
          </p:nvPr>
        </p:nvSpPr>
        <p:spPr>
          <a:xfrm>
            <a:off x="838200" y="249624"/>
            <a:ext cx="10515600" cy="472272"/>
          </a:xfrm>
        </p:spPr>
        <p:txBody>
          <a:bodyPr>
            <a:normAutofit fontScale="90000"/>
          </a:bodyPr>
          <a:lstStyle/>
          <a:p>
            <a:r>
              <a:rPr lang="en-US" dirty="0"/>
              <a:t>Array</a:t>
            </a:r>
          </a:p>
        </p:txBody>
      </p:sp>
      <p:sp>
        <p:nvSpPr>
          <p:cNvPr id="3" name="Content Placeholder 2">
            <a:extLst>
              <a:ext uri="{FF2B5EF4-FFF2-40B4-BE49-F238E27FC236}">
                <a16:creationId xmlns:a16="http://schemas.microsoft.com/office/drawing/2014/main" id="{EAE23AAF-DD46-4C58-838B-7E2C68316EF6}"/>
              </a:ext>
            </a:extLst>
          </p:cNvPr>
          <p:cNvSpPr>
            <a:spLocks noGrp="1"/>
          </p:cNvSpPr>
          <p:nvPr>
            <p:ph idx="1"/>
          </p:nvPr>
        </p:nvSpPr>
        <p:spPr>
          <a:xfrm>
            <a:off x="838200" y="895149"/>
            <a:ext cx="10515600" cy="5823285"/>
          </a:xfrm>
        </p:spPr>
        <p:txBody>
          <a:bodyPr>
            <a:normAutofit/>
          </a:bodyPr>
          <a:lstStyle/>
          <a:p>
            <a:r>
              <a:rPr lang="nl-BE" dirty="0"/>
              <a:t>Een array bevat een vooraf bepaald aantal elementen.</a:t>
            </a:r>
          </a:p>
          <a:p>
            <a:r>
              <a:rPr lang="nl-BE" dirty="0"/>
              <a:t>De elementen worden in een aaneensluitend deel van het geheugen gepositioneerd. Dit zorgt voor een uitstekende </a:t>
            </a:r>
            <a:r>
              <a:rPr lang="nl-BE" dirty="0" err="1"/>
              <a:t>performantie</a:t>
            </a:r>
            <a:r>
              <a:rPr lang="nl-BE" dirty="0"/>
              <a:t>.</a:t>
            </a:r>
          </a:p>
          <a:p>
            <a:r>
              <a:rPr lang="nl-BE" dirty="0"/>
              <a:t>Een array wordt gedeclareerd door het &lt;type&gt; + [] + &lt;naam&gt;</a:t>
            </a:r>
          </a:p>
          <a:p>
            <a:pPr lvl="1"/>
            <a:r>
              <a:rPr lang="nl-BE" dirty="0">
                <a:solidFill>
                  <a:schemeClr val="accent1">
                    <a:lumMod val="75000"/>
                  </a:schemeClr>
                </a:solidFill>
              </a:rPr>
              <a:t>Int</a:t>
            </a:r>
            <a:r>
              <a:rPr lang="nl-BE" dirty="0"/>
              <a:t> [] </a:t>
            </a:r>
            <a:r>
              <a:rPr lang="nl-BE" dirty="0" err="1"/>
              <a:t>myArray</a:t>
            </a:r>
            <a:r>
              <a:rPr lang="nl-BE" dirty="0"/>
              <a:t>;</a:t>
            </a:r>
          </a:p>
          <a:p>
            <a:r>
              <a:rPr lang="nl-BE" dirty="0"/>
              <a:t>Wanneer een instantie wordt aangemaakt moet de exacte grootte worden meegeven.</a:t>
            </a:r>
          </a:p>
          <a:p>
            <a:pPr lvl="1"/>
            <a:r>
              <a:rPr lang="nl-BE" dirty="0">
                <a:solidFill>
                  <a:schemeClr val="accent1">
                    <a:lumMod val="75000"/>
                  </a:schemeClr>
                </a:solidFill>
              </a:rPr>
              <a:t>Int</a:t>
            </a:r>
            <a:r>
              <a:rPr lang="nl-BE" dirty="0"/>
              <a:t> [] </a:t>
            </a:r>
            <a:r>
              <a:rPr lang="nl-BE" dirty="0" err="1"/>
              <a:t>myArray</a:t>
            </a:r>
            <a:r>
              <a:rPr lang="nl-BE" dirty="0"/>
              <a:t>=new </a:t>
            </a:r>
            <a:r>
              <a:rPr lang="nl-BE" dirty="0">
                <a:solidFill>
                  <a:schemeClr val="accent1">
                    <a:lumMod val="75000"/>
                  </a:schemeClr>
                </a:solidFill>
              </a:rPr>
              <a:t>int</a:t>
            </a:r>
            <a:r>
              <a:rPr lang="nl-BE" dirty="0"/>
              <a:t>[20]; =&gt; Een array van 20 integers wordt aangemaakt.</a:t>
            </a:r>
          </a:p>
          <a:p>
            <a:r>
              <a:rPr lang="nl-BE" dirty="0"/>
              <a:t>De grootte van een array kan nadien niet meer worden gewijzigd !</a:t>
            </a:r>
          </a:p>
          <a:p>
            <a:r>
              <a:rPr lang="nl-BE" dirty="0"/>
              <a:t>Bij de creatie van een array wordt elk element </a:t>
            </a:r>
            <a:r>
              <a:rPr lang="nl-BE" dirty="0" err="1"/>
              <a:t>geïnitialiseerd</a:t>
            </a:r>
            <a:r>
              <a:rPr lang="nl-BE" dirty="0"/>
              <a:t> met hun standaard waarde (0 voor int, </a:t>
            </a:r>
            <a:r>
              <a:rPr lang="nl-BE" dirty="0" err="1"/>
              <a:t>null</a:t>
            </a:r>
            <a:r>
              <a:rPr lang="nl-BE" dirty="0"/>
              <a:t> voor reference types).</a:t>
            </a:r>
          </a:p>
          <a:p>
            <a:r>
              <a:rPr lang="nl-BE" dirty="0"/>
              <a:t>We kunnen een array initialiseren met een expressie:</a:t>
            </a:r>
          </a:p>
          <a:p>
            <a:pPr lvl="2"/>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myArray</a:t>
            </a:r>
            <a:r>
              <a:rPr lang="en-US" sz="1800" dirty="0">
                <a:solidFill>
                  <a:srgbClr val="000000"/>
                </a:solidFill>
                <a:latin typeface="Consolas" panose="020B0609020204030204" pitchFamily="49" charset="0"/>
              </a:rPr>
              <a:t> = { 0,1,2,3 };</a:t>
            </a:r>
            <a:endParaRPr lang="nl-BE" sz="1800" dirty="0"/>
          </a:p>
        </p:txBody>
      </p:sp>
    </p:spTree>
    <p:extLst>
      <p:ext uri="{BB962C8B-B14F-4D97-AF65-F5344CB8AC3E}">
        <p14:creationId xmlns:p14="http://schemas.microsoft.com/office/powerpoint/2010/main" val="257743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03429F-2395-4D73-81EB-7321A43292FA}"/>
              </a:ext>
            </a:extLst>
          </p:cNvPr>
          <p:cNvSpPr>
            <a:spLocks noGrp="1"/>
          </p:cNvSpPr>
          <p:nvPr>
            <p:ph type="title"/>
          </p:nvPr>
        </p:nvSpPr>
        <p:spPr>
          <a:xfrm>
            <a:off x="833002" y="365125"/>
            <a:ext cx="3973667" cy="5811837"/>
          </a:xfrm>
        </p:spPr>
        <p:txBody>
          <a:bodyPr>
            <a:normAutofit/>
          </a:bodyPr>
          <a:lstStyle/>
          <a:p>
            <a:r>
              <a:rPr lang="nl-BE" sz="3400" dirty="0">
                <a:solidFill>
                  <a:srgbClr val="FFFFFF"/>
                </a:solidFill>
              </a:rPr>
              <a:t>Labo: A</a:t>
            </a:r>
            <a:r>
              <a:rPr lang="nl-BE" sz="3600" dirty="0"/>
              <a:t>rray</a:t>
            </a:r>
            <a:endParaRPr lang="nl-BE" sz="3400" dirty="0">
              <a:solidFill>
                <a:srgbClr val="FFFFFF"/>
              </a:solidFill>
            </a:endParaRPr>
          </a:p>
        </p:txBody>
      </p:sp>
      <p:sp>
        <p:nvSpPr>
          <p:cNvPr id="3" name="Content Placeholder 2">
            <a:extLst>
              <a:ext uri="{FF2B5EF4-FFF2-40B4-BE49-F238E27FC236}">
                <a16:creationId xmlns:a16="http://schemas.microsoft.com/office/drawing/2014/main" id="{73BBBA74-63E5-4482-AF8D-E5801A1F3887}"/>
              </a:ext>
            </a:extLst>
          </p:cNvPr>
          <p:cNvSpPr>
            <a:spLocks noGrp="1"/>
          </p:cNvSpPr>
          <p:nvPr>
            <p:ph idx="1"/>
          </p:nvPr>
        </p:nvSpPr>
        <p:spPr>
          <a:xfrm>
            <a:off x="5356927" y="365125"/>
            <a:ext cx="5996871" cy="5811837"/>
          </a:xfrm>
        </p:spPr>
        <p:txBody>
          <a:bodyPr anchor="ctr">
            <a:normAutofit/>
          </a:bodyPr>
          <a:lstStyle/>
          <a:p>
            <a:pPr lvl="1"/>
            <a:r>
              <a:rPr lang="nl-BE" dirty="0"/>
              <a:t>Functionaliteit:</a:t>
            </a:r>
          </a:p>
          <a:p>
            <a:pPr lvl="2"/>
            <a:r>
              <a:rPr lang="nl-BE" dirty="0"/>
              <a:t>Schrijf een functie die via de console een serie van getallen aanvaart in tekst vorm en zet die om naar een array van int of double, afhankelijk of deze komma getallen bevatten. </a:t>
            </a:r>
          </a:p>
          <a:p>
            <a:pPr lvl="1"/>
            <a:r>
              <a:rPr lang="nl-BE" dirty="0"/>
              <a:t>Test cases:</a:t>
            </a:r>
          </a:p>
          <a:p>
            <a:pPr lvl="2"/>
            <a:r>
              <a:rPr lang="nl-BE" dirty="0"/>
              <a:t>Input:</a:t>
            </a:r>
          </a:p>
          <a:p>
            <a:pPr marL="1714500" lvl="3" indent="-342900">
              <a:buFont typeface="+mj-lt"/>
              <a:buAutoNum type="arabicPeriod"/>
            </a:pPr>
            <a:r>
              <a:rPr lang="nl-BE" dirty="0"/>
              <a:t>“10”, ”6”, ”44”, ”1”, ”10200”</a:t>
            </a:r>
          </a:p>
          <a:p>
            <a:pPr marL="1714500" lvl="3" indent="-342900">
              <a:buFont typeface="+mj-lt"/>
              <a:buAutoNum type="arabicPeriod"/>
            </a:pPr>
            <a:r>
              <a:rPr lang="nl-BE" dirty="0"/>
              <a:t>“1”, ”2.5”, ”5”, ”11”, ”200”</a:t>
            </a:r>
          </a:p>
          <a:p>
            <a:pPr marL="1714500" lvl="3" indent="-342900">
              <a:buFont typeface="+mj-lt"/>
              <a:buAutoNum type="arabicPeriod"/>
            </a:pPr>
            <a:r>
              <a:rPr lang="nl-BE" dirty="0"/>
              <a:t>“9”, ”3”, ”84”, “varken”, ”14”, ”610”</a:t>
            </a:r>
          </a:p>
          <a:p>
            <a:pPr lvl="2"/>
            <a:r>
              <a:rPr lang="nl-BE" dirty="0"/>
              <a:t>Output:</a:t>
            </a:r>
          </a:p>
          <a:p>
            <a:pPr marL="1714500" lvl="3" indent="-342900">
              <a:buFont typeface="+mj-lt"/>
              <a:buAutoNum type="arabicPeriod"/>
            </a:pPr>
            <a:r>
              <a:rPr lang="nl-NL" dirty="0"/>
              <a:t>Return = Int [] {</a:t>
            </a:r>
            <a:r>
              <a:rPr lang="nl-BE" dirty="0"/>
              <a:t>10, 6, 44, 1, 10200</a:t>
            </a:r>
            <a:r>
              <a:rPr lang="nl-NL" dirty="0"/>
              <a:t>}</a:t>
            </a:r>
          </a:p>
          <a:p>
            <a:pPr marL="1714500" lvl="3" indent="-342900">
              <a:buFont typeface="+mj-lt"/>
              <a:buAutoNum type="arabicPeriod"/>
            </a:pPr>
            <a:r>
              <a:rPr lang="nl-NL" dirty="0"/>
              <a:t>Return = double[] {</a:t>
            </a:r>
            <a:r>
              <a:rPr lang="nl-BE" dirty="0"/>
              <a:t>1.0, 2.5, 5.0, 11.0, 200.0</a:t>
            </a:r>
            <a:r>
              <a:rPr lang="nl-NL" dirty="0"/>
              <a:t>}</a:t>
            </a:r>
          </a:p>
          <a:p>
            <a:pPr marL="1714500" lvl="3" indent="-342900">
              <a:buFont typeface="+mj-lt"/>
              <a:buAutoNum type="arabicPeriod"/>
            </a:pPr>
            <a:r>
              <a:rPr lang="nl-NL" dirty="0"/>
              <a:t>Return = </a:t>
            </a:r>
            <a:r>
              <a:rPr lang="nl-NL" dirty="0" err="1"/>
              <a:t>null</a:t>
            </a:r>
            <a:endParaRPr lang="nl-NL" dirty="0"/>
          </a:p>
          <a:p>
            <a:pPr marL="457200" lvl="1" indent="0">
              <a:buNone/>
            </a:pPr>
            <a:endParaRPr lang="nl-BE" sz="2000" dirty="0">
              <a:solidFill>
                <a:srgbClr val="FFFFFF"/>
              </a:solidFill>
            </a:endParaRPr>
          </a:p>
        </p:txBody>
      </p:sp>
    </p:spTree>
    <p:extLst>
      <p:ext uri="{BB962C8B-B14F-4D97-AF65-F5344CB8AC3E}">
        <p14:creationId xmlns:p14="http://schemas.microsoft.com/office/powerpoint/2010/main" val="179209534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78A2-BD45-4900-BC7F-CF6605859E21}"/>
              </a:ext>
            </a:extLst>
          </p:cNvPr>
          <p:cNvSpPr>
            <a:spLocks noGrp="1"/>
          </p:cNvSpPr>
          <p:nvPr>
            <p:ph type="title"/>
          </p:nvPr>
        </p:nvSpPr>
        <p:spPr/>
        <p:txBody>
          <a:bodyPr/>
          <a:lstStyle/>
          <a:p>
            <a:r>
              <a:rPr lang="nl-BE" dirty="0"/>
              <a:t>Multidimensionale arrays</a:t>
            </a:r>
          </a:p>
        </p:txBody>
      </p:sp>
      <p:sp>
        <p:nvSpPr>
          <p:cNvPr id="3" name="Content Placeholder 2">
            <a:extLst>
              <a:ext uri="{FF2B5EF4-FFF2-40B4-BE49-F238E27FC236}">
                <a16:creationId xmlns:a16="http://schemas.microsoft.com/office/drawing/2014/main" id="{9B0502CE-EFFB-47A7-AC68-F38A13611943}"/>
              </a:ext>
            </a:extLst>
          </p:cNvPr>
          <p:cNvSpPr>
            <a:spLocks noGrp="1"/>
          </p:cNvSpPr>
          <p:nvPr>
            <p:ph idx="1"/>
          </p:nvPr>
        </p:nvSpPr>
        <p:spPr/>
        <p:txBody>
          <a:bodyPr>
            <a:normAutofit/>
          </a:bodyPr>
          <a:lstStyle/>
          <a:p>
            <a:r>
              <a:rPr lang="en-US" dirty="0"/>
              <a:t>Rectangular</a:t>
            </a:r>
          </a:p>
          <a:p>
            <a:pPr lvl="1"/>
            <a:r>
              <a:rPr lang="nl-BE" dirty="0"/>
              <a:t>Wanneer we de multidimensionale array bij de initialisatie al onmiddellijk een vaste lengte geven</a:t>
            </a:r>
          </a:p>
          <a:p>
            <a:pPr marL="914400" lvl="2" indent="0">
              <a:buNone/>
            </a:pP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myMatrix</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[3,4]; </a:t>
            </a:r>
            <a:endParaRPr lang="en-US" sz="1800" dirty="0"/>
          </a:p>
          <a:p>
            <a:pPr lvl="1"/>
            <a:r>
              <a:rPr lang="nl-BE" dirty="0"/>
              <a:t>De </a:t>
            </a:r>
            <a:r>
              <a:rPr lang="nl-BE" b="1" dirty="0" err="1"/>
              <a:t>GetLength</a:t>
            </a:r>
            <a:r>
              <a:rPr lang="nl-BE" b="1" dirty="0"/>
              <a:t>() </a:t>
            </a:r>
            <a:r>
              <a:rPr lang="nl-BE" dirty="0"/>
              <a:t>functie van een array stelt ons in staat om de exacte lengte van alle arrays op te vragen.</a:t>
            </a:r>
          </a:p>
          <a:p>
            <a:pPr marL="914400" lvl="2" indent="0">
              <a:buNone/>
            </a:pP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 = 0;x &lt; </a:t>
            </a:r>
            <a:r>
              <a:rPr lang="en-US" sz="1600" dirty="0" err="1">
                <a:solidFill>
                  <a:srgbClr val="000000"/>
                </a:solidFill>
                <a:latin typeface="Consolas" panose="020B0609020204030204" pitchFamily="49" charset="0"/>
              </a:rPr>
              <a:t>myMatrix.</a:t>
            </a:r>
            <a:r>
              <a:rPr lang="en-US" sz="1600" b="1" dirty="0" err="1">
                <a:solidFill>
                  <a:srgbClr val="000000"/>
                </a:solidFill>
                <a:latin typeface="Consolas" panose="020B0609020204030204" pitchFamily="49" charset="0"/>
              </a:rPr>
              <a:t>GetLength</a:t>
            </a:r>
            <a:r>
              <a:rPr lang="en-US" sz="1600" dirty="0">
                <a:solidFill>
                  <a:srgbClr val="000000"/>
                </a:solidFill>
                <a:latin typeface="Consolas" panose="020B0609020204030204" pitchFamily="49" charset="0"/>
              </a:rPr>
              <a:t>(0);x++) {</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y = 0;y &lt; </a:t>
            </a:r>
            <a:r>
              <a:rPr lang="en-US" sz="1600" dirty="0" err="1">
                <a:solidFill>
                  <a:srgbClr val="000000"/>
                </a:solidFill>
                <a:latin typeface="Consolas" panose="020B0609020204030204" pitchFamily="49" charset="0"/>
              </a:rPr>
              <a:t>myMatrix.</a:t>
            </a:r>
            <a:r>
              <a:rPr lang="en-US" sz="1600" b="1" dirty="0" err="1">
                <a:solidFill>
                  <a:srgbClr val="000000"/>
                </a:solidFill>
                <a:latin typeface="Consolas" panose="020B0609020204030204" pitchFamily="49" charset="0"/>
              </a:rPr>
              <a:t>GetLength</a:t>
            </a:r>
            <a:r>
              <a:rPr lang="en-US" sz="1600" dirty="0">
                <a:solidFill>
                  <a:srgbClr val="000000"/>
                </a:solidFill>
                <a:latin typeface="Consolas" panose="020B0609020204030204" pitchFamily="49" charset="0"/>
              </a:rPr>
              <a:t>(1);y++) {</a:t>
            </a:r>
          </a:p>
          <a:p>
            <a:pPr marL="914400" lvl="2" indent="0">
              <a:buNone/>
            </a:pPr>
            <a:r>
              <a:rPr lang="es-ES" sz="1600" dirty="0">
                <a:solidFill>
                  <a:srgbClr val="000000"/>
                </a:solidFill>
                <a:latin typeface="Consolas" panose="020B0609020204030204" pitchFamily="49" charset="0"/>
              </a:rPr>
              <a:t>      </a:t>
            </a:r>
            <a:r>
              <a:rPr lang="es-ES" sz="1600" dirty="0" err="1">
                <a:solidFill>
                  <a:srgbClr val="000000"/>
                </a:solidFill>
                <a:latin typeface="Consolas" panose="020B0609020204030204" pitchFamily="49" charset="0"/>
              </a:rPr>
              <a:t>myMatrix</a:t>
            </a:r>
            <a:r>
              <a:rPr lang="es-ES" sz="1600" dirty="0">
                <a:solidFill>
                  <a:srgbClr val="000000"/>
                </a:solidFill>
                <a:latin typeface="Consolas" panose="020B0609020204030204" pitchFamily="49" charset="0"/>
              </a:rPr>
              <a:t>[</a:t>
            </a:r>
            <a:r>
              <a:rPr lang="es-ES" sz="1600" dirty="0" err="1">
                <a:solidFill>
                  <a:srgbClr val="000000"/>
                </a:solidFill>
                <a:latin typeface="Consolas" panose="020B0609020204030204" pitchFamily="49" charset="0"/>
              </a:rPr>
              <a:t>x,y</a:t>
            </a:r>
            <a:r>
              <a:rPr lang="es-ES" sz="1600" dirty="0">
                <a:solidFill>
                  <a:srgbClr val="000000"/>
                </a:solidFill>
                <a:latin typeface="Consolas" panose="020B0609020204030204" pitchFamily="49" charset="0"/>
              </a:rPr>
              <a:t>] = x + </a:t>
            </a:r>
            <a:r>
              <a:rPr lang="es-ES" sz="1600" dirty="0" err="1">
                <a:solidFill>
                  <a:srgbClr val="000000"/>
                </a:solidFill>
                <a:latin typeface="Consolas" panose="020B0609020204030204" pitchFamily="49" charset="0"/>
              </a:rPr>
              <a:t>myMatrix.GetLength</a:t>
            </a:r>
            <a:r>
              <a:rPr lang="es-ES" sz="1600" dirty="0">
                <a:solidFill>
                  <a:srgbClr val="000000"/>
                </a:solidFill>
                <a:latin typeface="Consolas" panose="020B0609020204030204" pitchFamily="49" charset="0"/>
              </a:rPr>
              <a:t>(0) + y;</a:t>
            </a:r>
          </a:p>
          <a:p>
            <a:pPr marL="914400" lvl="2" indent="0">
              <a:buNone/>
            </a:pP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a:t>
            </a:r>
            <a:endParaRPr lang="en-US" sz="1600" dirty="0"/>
          </a:p>
          <a:p>
            <a:pPr lvl="1"/>
            <a:r>
              <a:rPr lang="nl-BE" dirty="0"/>
              <a:t>Ook een multidimensionale array kan met een expressie aangemaakt worden:</a:t>
            </a:r>
          </a:p>
          <a:p>
            <a:pPr marL="914400" lvl="2" indent="0">
              <a:buNone/>
            </a:pP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myArray</a:t>
            </a:r>
            <a:r>
              <a:rPr lang="en-US" sz="1600" dirty="0">
                <a:solidFill>
                  <a:srgbClr val="000000"/>
                </a:solidFill>
                <a:latin typeface="Consolas" panose="020B0609020204030204" pitchFamily="49" charset="0"/>
              </a:rPr>
              <a:t> = { { 0,1,2,3 },{ 2,1,0,3 } };</a:t>
            </a:r>
            <a:endParaRPr lang="en-US" dirty="0"/>
          </a:p>
          <a:p>
            <a:pPr lvl="2"/>
            <a:endParaRPr lang="en-US" dirty="0"/>
          </a:p>
          <a:p>
            <a:endParaRPr lang="en-US" dirty="0"/>
          </a:p>
          <a:p>
            <a:endParaRPr lang="en-US" dirty="0"/>
          </a:p>
        </p:txBody>
      </p:sp>
    </p:spTree>
    <p:extLst>
      <p:ext uri="{BB962C8B-B14F-4D97-AF65-F5344CB8AC3E}">
        <p14:creationId xmlns:p14="http://schemas.microsoft.com/office/powerpoint/2010/main" val="343777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7F8EA-472F-4055-B0C3-0D79962F5509}"/>
              </a:ext>
            </a:extLst>
          </p:cNvPr>
          <p:cNvSpPr>
            <a:spLocks noGrp="1"/>
          </p:cNvSpPr>
          <p:nvPr>
            <p:ph type="title"/>
          </p:nvPr>
        </p:nvSpPr>
        <p:spPr/>
        <p:txBody>
          <a:bodyPr/>
          <a:lstStyle/>
          <a:p>
            <a:r>
              <a:rPr lang="nl-BE" dirty="0"/>
              <a:t>Multidimensionale arrays</a:t>
            </a:r>
            <a:endParaRPr lang="en-US" dirty="0"/>
          </a:p>
        </p:txBody>
      </p:sp>
      <p:sp>
        <p:nvSpPr>
          <p:cNvPr id="3" name="Content Placeholder 2">
            <a:extLst>
              <a:ext uri="{FF2B5EF4-FFF2-40B4-BE49-F238E27FC236}">
                <a16:creationId xmlns:a16="http://schemas.microsoft.com/office/drawing/2014/main" id="{7F6A77EE-D1F4-40B5-B35A-9F5F1FCBCBBA}"/>
              </a:ext>
            </a:extLst>
          </p:cNvPr>
          <p:cNvSpPr>
            <a:spLocks noGrp="1"/>
          </p:cNvSpPr>
          <p:nvPr>
            <p:ph idx="1"/>
          </p:nvPr>
        </p:nvSpPr>
        <p:spPr/>
        <p:txBody>
          <a:bodyPr>
            <a:normAutofit/>
          </a:bodyPr>
          <a:lstStyle/>
          <a:p>
            <a:r>
              <a:rPr lang="en-US" dirty="0"/>
              <a:t>Jagged arrays</a:t>
            </a:r>
          </a:p>
          <a:p>
            <a:pPr lvl="1"/>
            <a:r>
              <a:rPr lang="nl-BE" dirty="0"/>
              <a:t>Elke dimensie binnen de array kan verschillend van grootte zijn.</a:t>
            </a:r>
          </a:p>
          <a:p>
            <a:pPr lvl="1"/>
            <a:r>
              <a:rPr lang="nl-BE" dirty="0"/>
              <a:t>We creëren voor elke dimensie aparte haakjes.</a:t>
            </a:r>
          </a:p>
          <a:p>
            <a:pPr lvl="1"/>
            <a:r>
              <a:rPr lang="nl-BE" dirty="0"/>
              <a:t>De grootte van de dimensies kunnen bepaald worden bij de initialisatie.</a:t>
            </a:r>
          </a:p>
          <a:p>
            <a:pPr marL="914400" lvl="2" indent="0">
              <a:buNone/>
            </a:pP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myMatrix</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[3][];</a:t>
            </a:r>
          </a:p>
          <a:p>
            <a:pPr marL="914400" lvl="2" indent="0">
              <a:buNone/>
            </a:pP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 = 0;x &lt; </a:t>
            </a:r>
            <a:r>
              <a:rPr lang="en-US" sz="1600" dirty="0" err="1">
                <a:solidFill>
                  <a:srgbClr val="000000"/>
                </a:solidFill>
                <a:latin typeface="Consolas" panose="020B0609020204030204" pitchFamily="49" charset="0"/>
              </a:rPr>
              <a:t>myMatrix.GetLength</a:t>
            </a:r>
            <a:r>
              <a:rPr lang="en-US" sz="1600" dirty="0">
                <a:solidFill>
                  <a:srgbClr val="000000"/>
                </a:solidFill>
                <a:latin typeface="Consolas" panose="020B0609020204030204" pitchFamily="49" charset="0"/>
              </a:rPr>
              <a:t>(0);x++) {</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myMatrix</a:t>
            </a:r>
            <a:r>
              <a:rPr lang="en-US" sz="1600" dirty="0">
                <a:solidFill>
                  <a:srgbClr val="000000"/>
                </a:solidFill>
                <a:latin typeface="Consolas" panose="020B0609020204030204" pitchFamily="49" charset="0"/>
              </a:rPr>
              <a:t>[x]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[2 + x];</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y = 0;y &lt; </a:t>
            </a:r>
            <a:r>
              <a:rPr lang="en-US" sz="1600" dirty="0" err="1">
                <a:solidFill>
                  <a:srgbClr val="000000"/>
                </a:solidFill>
                <a:latin typeface="Consolas" panose="020B0609020204030204" pitchFamily="49" charset="0"/>
              </a:rPr>
              <a:t>myMatrix.GetLength</a:t>
            </a:r>
            <a:r>
              <a:rPr lang="en-US" sz="1600" dirty="0">
                <a:solidFill>
                  <a:srgbClr val="000000"/>
                </a:solidFill>
                <a:latin typeface="Consolas" panose="020B0609020204030204" pitchFamily="49" charset="0"/>
              </a:rPr>
              <a:t>(1);y++) {</a:t>
            </a:r>
          </a:p>
          <a:p>
            <a:pPr marL="914400" lvl="2" indent="0">
              <a:buNone/>
            </a:pPr>
            <a:r>
              <a:rPr lang="es-ES" sz="1600" dirty="0">
                <a:solidFill>
                  <a:srgbClr val="000000"/>
                </a:solidFill>
                <a:latin typeface="Consolas" panose="020B0609020204030204" pitchFamily="49" charset="0"/>
              </a:rPr>
              <a:t>     </a:t>
            </a:r>
            <a:r>
              <a:rPr lang="es-ES" sz="1600" dirty="0" err="1">
                <a:solidFill>
                  <a:srgbClr val="000000"/>
                </a:solidFill>
                <a:latin typeface="Consolas" panose="020B0609020204030204" pitchFamily="49" charset="0"/>
              </a:rPr>
              <a:t>myMatrix</a:t>
            </a:r>
            <a:r>
              <a:rPr lang="es-ES" sz="1600" dirty="0">
                <a:solidFill>
                  <a:srgbClr val="000000"/>
                </a:solidFill>
                <a:latin typeface="Consolas" panose="020B0609020204030204" pitchFamily="49" charset="0"/>
              </a:rPr>
              <a:t>[x][y] = x + </a:t>
            </a:r>
            <a:r>
              <a:rPr lang="es-ES" sz="1600" dirty="0" err="1">
                <a:solidFill>
                  <a:srgbClr val="000000"/>
                </a:solidFill>
                <a:latin typeface="Consolas" panose="020B0609020204030204" pitchFamily="49" charset="0"/>
              </a:rPr>
              <a:t>myMatrix.GetLength</a:t>
            </a:r>
            <a:r>
              <a:rPr lang="es-ES" sz="1600" dirty="0">
                <a:solidFill>
                  <a:srgbClr val="000000"/>
                </a:solidFill>
                <a:latin typeface="Consolas" panose="020B0609020204030204" pitchFamily="49" charset="0"/>
              </a:rPr>
              <a:t>(0) + y;</a:t>
            </a:r>
          </a:p>
          <a:p>
            <a:pPr marL="914400" lvl="2" indent="0">
              <a:buNone/>
            </a:pP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a:t>
            </a:r>
            <a:endParaRPr lang="en-US" sz="1600" dirty="0"/>
          </a:p>
          <a:p>
            <a:pPr lvl="1"/>
            <a:r>
              <a:rPr lang="nl-BE" dirty="0"/>
              <a:t>Ook een </a:t>
            </a:r>
            <a:r>
              <a:rPr lang="nl-BE" dirty="0" err="1"/>
              <a:t>jagged</a:t>
            </a:r>
            <a:r>
              <a:rPr lang="nl-BE" dirty="0"/>
              <a:t> array kan met een expressie aangemaakt worden, let op de verschillen met een </a:t>
            </a:r>
            <a:r>
              <a:rPr lang="nl-BE" dirty="0" err="1"/>
              <a:t>rectangular</a:t>
            </a:r>
            <a:r>
              <a:rPr lang="nl-BE" dirty="0"/>
              <a:t> array.</a:t>
            </a:r>
          </a:p>
          <a:p>
            <a:pPr marL="914400" lvl="2" indent="0">
              <a:buNone/>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myArray</a:t>
            </a:r>
            <a:r>
              <a:rPr lang="en-US" sz="1400" dirty="0">
                <a:solidFill>
                  <a:srgbClr val="000000"/>
                </a:solidFill>
                <a:latin typeface="Consolas" panose="020B0609020204030204" pitchFamily="49" charset="0"/>
              </a:rPr>
              <a:t> =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 0,1,2,3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 2,1,0,3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 1,2 } };</a:t>
            </a:r>
            <a:endParaRPr lang="en-US" sz="1400" dirty="0"/>
          </a:p>
        </p:txBody>
      </p:sp>
    </p:spTree>
    <p:extLst>
      <p:ext uri="{BB962C8B-B14F-4D97-AF65-F5344CB8AC3E}">
        <p14:creationId xmlns:p14="http://schemas.microsoft.com/office/powerpoint/2010/main" val="2373177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03429F-2395-4D73-81EB-7321A43292FA}"/>
              </a:ext>
            </a:extLst>
          </p:cNvPr>
          <p:cNvSpPr>
            <a:spLocks noGrp="1"/>
          </p:cNvSpPr>
          <p:nvPr>
            <p:ph type="title"/>
          </p:nvPr>
        </p:nvSpPr>
        <p:spPr>
          <a:xfrm>
            <a:off x="833002" y="365125"/>
            <a:ext cx="3973667" cy="5811837"/>
          </a:xfrm>
        </p:spPr>
        <p:txBody>
          <a:bodyPr>
            <a:normAutofit/>
          </a:bodyPr>
          <a:lstStyle/>
          <a:p>
            <a:r>
              <a:rPr lang="nl-BE" sz="3400" dirty="0">
                <a:solidFill>
                  <a:srgbClr val="FFFFFF"/>
                </a:solidFill>
              </a:rPr>
              <a:t>Labo: </a:t>
            </a:r>
            <a:r>
              <a:rPr lang="nl-BE" sz="3600" dirty="0"/>
              <a:t>Multidimensionale array</a:t>
            </a:r>
            <a:endParaRPr lang="nl-BE" sz="3400" dirty="0">
              <a:solidFill>
                <a:srgbClr val="FFFFFF"/>
              </a:solidFill>
            </a:endParaRPr>
          </a:p>
        </p:txBody>
      </p:sp>
      <p:sp>
        <p:nvSpPr>
          <p:cNvPr id="3" name="Content Placeholder 2">
            <a:extLst>
              <a:ext uri="{FF2B5EF4-FFF2-40B4-BE49-F238E27FC236}">
                <a16:creationId xmlns:a16="http://schemas.microsoft.com/office/drawing/2014/main" id="{73BBBA74-63E5-4482-AF8D-E5801A1F3887}"/>
              </a:ext>
            </a:extLst>
          </p:cNvPr>
          <p:cNvSpPr>
            <a:spLocks noGrp="1"/>
          </p:cNvSpPr>
          <p:nvPr>
            <p:ph idx="1"/>
          </p:nvPr>
        </p:nvSpPr>
        <p:spPr>
          <a:xfrm>
            <a:off x="5356927" y="365125"/>
            <a:ext cx="5996871" cy="5811837"/>
          </a:xfrm>
        </p:spPr>
        <p:txBody>
          <a:bodyPr anchor="ctr">
            <a:normAutofit/>
          </a:bodyPr>
          <a:lstStyle/>
          <a:p>
            <a:pPr lvl="1"/>
            <a:r>
              <a:rPr lang="nl-BE" dirty="0"/>
              <a:t>Functionaliteit: </a:t>
            </a:r>
          </a:p>
          <a:p>
            <a:pPr lvl="2"/>
            <a:r>
              <a:rPr lang="nl-BE" dirty="0"/>
              <a:t>Maak een functie die een array van strings aanvaard. Die strings kunnen zinnen of uitspraken bevatten. Splits die zinnen in woorden en geef een </a:t>
            </a:r>
            <a:r>
              <a:rPr lang="nl-BE" dirty="0" err="1"/>
              <a:t>jagged</a:t>
            </a:r>
            <a:r>
              <a:rPr lang="nl-BE" dirty="0"/>
              <a:t> array terug die per zin de woorden bevat</a:t>
            </a:r>
          </a:p>
          <a:p>
            <a:pPr lvl="1"/>
            <a:r>
              <a:rPr lang="nl-BE" dirty="0"/>
              <a:t>Test cases:</a:t>
            </a:r>
          </a:p>
          <a:p>
            <a:pPr lvl="2"/>
            <a:r>
              <a:rPr lang="nl-BE" dirty="0"/>
              <a:t>Input:</a:t>
            </a:r>
          </a:p>
          <a:p>
            <a:pPr marL="1714500" lvl="3" indent="-342900">
              <a:buFont typeface="+mj-lt"/>
              <a:buAutoNum type="arabicPeriod"/>
            </a:pPr>
            <a:r>
              <a:rPr lang="nl-BE" dirty="0"/>
              <a:t>String[] { “</a:t>
            </a:r>
            <a:r>
              <a:rPr lang="nl-NL" dirty="0"/>
              <a:t>Op de top kun je geen lange wandelingen maken”, “Het leven is niet te kort maar we beginnen te laat”}</a:t>
            </a:r>
            <a:endParaRPr lang="nl-BE" dirty="0"/>
          </a:p>
          <a:p>
            <a:pPr lvl="2"/>
            <a:r>
              <a:rPr lang="nl-BE" dirty="0"/>
              <a:t>Output:</a:t>
            </a:r>
          </a:p>
          <a:p>
            <a:pPr marL="1714500" lvl="3" indent="-342900">
              <a:buFont typeface="+mj-lt"/>
              <a:buAutoNum type="arabicPeriod"/>
            </a:pPr>
            <a:r>
              <a:rPr lang="nl-BE" dirty="0"/>
              <a:t>{{“</a:t>
            </a:r>
            <a:r>
              <a:rPr lang="nl-NL" dirty="0" err="1"/>
              <a:t>Op”,“de”,“top”,“kun”,“je”,“geen”,“lange”,“wandelingen”,“maken</a:t>
            </a:r>
            <a:r>
              <a:rPr lang="nl-NL" dirty="0"/>
              <a:t>”</a:t>
            </a:r>
            <a:r>
              <a:rPr lang="nl-BE" dirty="0"/>
              <a:t>},{</a:t>
            </a:r>
            <a:r>
              <a:rPr lang="nl-NL" dirty="0"/>
              <a:t>“Het","leven","is","niet","te","kort","maar","we","beginnen","te","laat”</a:t>
            </a:r>
            <a:r>
              <a:rPr lang="nl-BE" dirty="0"/>
              <a:t>}}</a:t>
            </a:r>
          </a:p>
          <a:p>
            <a:pPr marL="457200" lvl="1" indent="0">
              <a:buNone/>
            </a:pPr>
            <a:endParaRPr lang="nl-BE" sz="2000" dirty="0">
              <a:solidFill>
                <a:srgbClr val="FFFFFF"/>
              </a:solidFill>
            </a:endParaRPr>
          </a:p>
        </p:txBody>
      </p:sp>
    </p:spTree>
    <p:extLst>
      <p:ext uri="{BB962C8B-B14F-4D97-AF65-F5344CB8AC3E}">
        <p14:creationId xmlns:p14="http://schemas.microsoft.com/office/powerpoint/2010/main" val="306595258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34129-19F0-4F5E-893F-B1FF27C148D0}"/>
              </a:ext>
            </a:extLst>
          </p:cNvPr>
          <p:cNvSpPr>
            <a:spLocks noGrp="1"/>
          </p:cNvSpPr>
          <p:nvPr>
            <p:ph type="title"/>
          </p:nvPr>
        </p:nvSpPr>
        <p:spPr>
          <a:xfrm>
            <a:off x="838200" y="365126"/>
            <a:ext cx="10515600" cy="597400"/>
          </a:xfrm>
        </p:spPr>
        <p:txBody>
          <a:bodyPr>
            <a:normAutofit fontScale="90000"/>
          </a:bodyPr>
          <a:lstStyle/>
          <a:p>
            <a:r>
              <a:rPr lang="en-US" dirty="0"/>
              <a:t>Collections</a:t>
            </a:r>
          </a:p>
        </p:txBody>
      </p:sp>
      <p:sp>
        <p:nvSpPr>
          <p:cNvPr id="3" name="Content Placeholder 2">
            <a:extLst>
              <a:ext uri="{FF2B5EF4-FFF2-40B4-BE49-F238E27FC236}">
                <a16:creationId xmlns:a16="http://schemas.microsoft.com/office/drawing/2014/main" id="{04DFD103-B6DD-4A16-A97A-23FC0DFB3B15}"/>
              </a:ext>
            </a:extLst>
          </p:cNvPr>
          <p:cNvSpPr>
            <a:spLocks noGrp="1"/>
          </p:cNvSpPr>
          <p:nvPr>
            <p:ph idx="1"/>
          </p:nvPr>
        </p:nvSpPr>
        <p:spPr>
          <a:xfrm>
            <a:off x="838200" y="962526"/>
            <a:ext cx="10515600" cy="5611529"/>
          </a:xfrm>
        </p:spPr>
        <p:txBody>
          <a:bodyPr>
            <a:normAutofit/>
          </a:bodyPr>
          <a:lstStyle/>
          <a:p>
            <a:r>
              <a:rPr lang="en-US" dirty="0"/>
              <a:t>List&lt;T&gt;</a:t>
            </a:r>
          </a:p>
          <a:p>
            <a:pPr lvl="1"/>
            <a:r>
              <a:rPr lang="nl-BE" dirty="0"/>
              <a:t>T staat voor Type. Hierin kunnen we het type van onze list specifiëren. Dit noemt men een generieke lijst =&gt; C# </a:t>
            </a:r>
            <a:r>
              <a:rPr lang="nl-BE" dirty="0" err="1"/>
              <a:t>generics</a:t>
            </a:r>
            <a:endParaRPr lang="nl-BE" dirty="0"/>
          </a:p>
          <a:p>
            <a:pPr lvl="2"/>
            <a:r>
              <a:rPr lang="en-US" sz="1600" dirty="0">
                <a:solidFill>
                  <a:srgbClr val="000000"/>
                </a:solidFill>
                <a:latin typeface="Consolas" panose="020B0609020204030204" pitchFamily="49" charset="0"/>
              </a:rPr>
              <a:t>List&lt;</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&gt; </a:t>
            </a:r>
            <a:r>
              <a:rPr lang="en-US" sz="1600" dirty="0" err="1">
                <a:solidFill>
                  <a:srgbClr val="000000"/>
                </a:solidFill>
                <a:latin typeface="Consolas" panose="020B0609020204030204" pitchFamily="49" charset="0"/>
              </a:rPr>
              <a:t>myList</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List&lt;</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&gt;();</a:t>
            </a:r>
          </a:p>
          <a:p>
            <a:pPr lvl="1"/>
            <a:r>
              <a:rPr lang="nl-BE" dirty="0"/>
              <a:t>Anders als in een array kunnen we elementen toevoegen en verwijderen uit de lijst!</a:t>
            </a:r>
          </a:p>
          <a:p>
            <a:pPr lvl="1"/>
            <a:r>
              <a:rPr lang="nl-BE" dirty="0"/>
              <a:t>We voegen elementen toe met de </a:t>
            </a:r>
            <a:r>
              <a:rPr lang="nl-BE" dirty="0" err="1"/>
              <a:t>Add</a:t>
            </a:r>
            <a:r>
              <a:rPr lang="nl-BE" dirty="0"/>
              <a:t>() functie:</a:t>
            </a:r>
          </a:p>
          <a:p>
            <a:pPr lvl="2"/>
            <a:r>
              <a:rPr lang="en-US" dirty="0" err="1"/>
              <a:t>myList.Add</a:t>
            </a:r>
            <a:r>
              <a:rPr lang="en-US" dirty="0"/>
              <a:t>(“</a:t>
            </a:r>
            <a:r>
              <a:rPr lang="en-US" dirty="0" err="1">
                <a:solidFill>
                  <a:schemeClr val="accent2">
                    <a:lumMod val="75000"/>
                  </a:schemeClr>
                </a:solidFill>
              </a:rPr>
              <a:t>nieuwe</a:t>
            </a:r>
            <a:r>
              <a:rPr lang="en-US" dirty="0">
                <a:solidFill>
                  <a:schemeClr val="accent2">
                    <a:lumMod val="75000"/>
                  </a:schemeClr>
                </a:solidFill>
              </a:rPr>
              <a:t> string</a:t>
            </a:r>
            <a:r>
              <a:rPr lang="en-US" dirty="0"/>
              <a:t>”);</a:t>
            </a:r>
          </a:p>
          <a:p>
            <a:pPr lvl="1"/>
            <a:r>
              <a:rPr lang="nl-BE" dirty="0"/>
              <a:t>Het List object heeft ook een </a:t>
            </a:r>
            <a:r>
              <a:rPr lang="nl-BE" dirty="0" err="1"/>
              <a:t>indexer</a:t>
            </a:r>
            <a:r>
              <a:rPr lang="nl-BE" dirty="0"/>
              <a:t>. We kunnen de lijst sequentieel aflopen:</a:t>
            </a:r>
          </a:p>
          <a:p>
            <a:pPr marL="914400" lvl="2" indent="0">
              <a:buNone/>
            </a:pP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txt = </a:t>
            </a:r>
            <a:r>
              <a:rPr lang="en-US" sz="1600" dirty="0" err="1">
                <a:solidFill>
                  <a:srgbClr val="000000"/>
                </a:solidFill>
                <a:latin typeface="Consolas" panose="020B0609020204030204" pitchFamily="49" charset="0"/>
              </a:rPr>
              <a:t>myList</a:t>
            </a:r>
            <a:r>
              <a:rPr lang="en-US" sz="1600" dirty="0">
                <a:solidFill>
                  <a:srgbClr val="000000"/>
                </a:solidFill>
                <a:latin typeface="Consolas" panose="020B0609020204030204" pitchFamily="49" charset="0"/>
              </a:rPr>
              <a:t>[1];</a:t>
            </a:r>
            <a:endParaRPr lang="nl-BE" sz="1600" dirty="0"/>
          </a:p>
          <a:p>
            <a:pPr lvl="1"/>
            <a:r>
              <a:rPr lang="nl-BE" dirty="0"/>
              <a:t>Elementen kunnen verwijderd worden met de functie </a:t>
            </a:r>
            <a:r>
              <a:rPr lang="nl-BE" dirty="0" err="1"/>
              <a:t>RemoveAt</a:t>
            </a:r>
            <a:r>
              <a:rPr lang="nl-BE" dirty="0"/>
              <a:t>() =&gt; positie</a:t>
            </a:r>
          </a:p>
          <a:p>
            <a:pPr marL="914400" lvl="2" indent="0">
              <a:buNone/>
            </a:pPr>
            <a:r>
              <a:rPr lang="en-US" dirty="0" err="1"/>
              <a:t>myList.RemoveAt</a:t>
            </a:r>
            <a:r>
              <a:rPr lang="en-US" dirty="0"/>
              <a:t>(1);</a:t>
            </a:r>
          </a:p>
          <a:p>
            <a:pPr lvl="1"/>
            <a:r>
              <a:rPr lang="nl-BE" dirty="0"/>
              <a:t>Het is mogelijk om een array van elementen toe te voegen:</a:t>
            </a:r>
          </a:p>
          <a:p>
            <a:pPr marL="914400" lvl="2" indent="0">
              <a:buNone/>
            </a:pP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strArray</a:t>
            </a:r>
            <a:r>
              <a:rPr lang="en-US" sz="1600" dirty="0">
                <a:solidFill>
                  <a:srgbClr val="000000"/>
                </a:solidFill>
                <a:latin typeface="Consolas" panose="020B0609020204030204" pitchFamily="49" charset="0"/>
              </a:rPr>
              <a:t> = { </a:t>
            </a:r>
            <a:r>
              <a:rPr lang="en-US" sz="1600" dirty="0">
                <a:solidFill>
                  <a:srgbClr val="A31515"/>
                </a:solidFill>
                <a:latin typeface="Consolas" panose="020B0609020204030204" pitchFamily="49" charset="0"/>
              </a:rPr>
              <a:t>"element1"</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"element2"</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"element3"</a:t>
            </a:r>
            <a:r>
              <a:rPr lang="en-US" sz="1600" dirty="0">
                <a:solidFill>
                  <a:srgbClr val="000000"/>
                </a:solidFill>
                <a:latin typeface="Consolas" panose="020B0609020204030204" pitchFamily="49" charset="0"/>
              </a:rPr>
              <a:t> };</a:t>
            </a:r>
          </a:p>
          <a:p>
            <a:pPr marL="914400" lvl="2" indent="0">
              <a:buNone/>
            </a:pPr>
            <a:r>
              <a:rPr lang="en-US" sz="1600" dirty="0" err="1">
                <a:solidFill>
                  <a:srgbClr val="000000"/>
                </a:solidFill>
                <a:latin typeface="Consolas" panose="020B0609020204030204" pitchFamily="49" charset="0"/>
              </a:rPr>
              <a:t>myList.AddRange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strArray</a:t>
            </a:r>
            <a:r>
              <a:rPr lang="en-US" sz="1600" dirty="0">
                <a:solidFill>
                  <a:srgbClr val="000000"/>
                </a:solidFill>
                <a:latin typeface="Consolas" panose="020B0609020204030204" pitchFamily="49" charset="0"/>
              </a:rPr>
              <a:t>);</a:t>
            </a:r>
            <a:endParaRPr lang="nl-BE" sz="1600" dirty="0"/>
          </a:p>
          <a:p>
            <a:pPr lvl="1"/>
            <a:endParaRPr lang="nl-BE" dirty="0"/>
          </a:p>
          <a:p>
            <a:pPr lvl="1"/>
            <a:endParaRPr lang="nl-BE" dirty="0"/>
          </a:p>
          <a:p>
            <a:pPr lvl="1"/>
            <a:endParaRPr lang="nl-BE" dirty="0"/>
          </a:p>
        </p:txBody>
      </p:sp>
    </p:spTree>
    <p:extLst>
      <p:ext uri="{BB962C8B-B14F-4D97-AF65-F5344CB8AC3E}">
        <p14:creationId xmlns:p14="http://schemas.microsoft.com/office/powerpoint/2010/main" val="428394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err="1"/>
              <a:t>Collections</a:t>
            </a:r>
            <a:endParaRPr lang="nl-BE" dirty="0"/>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1347106"/>
            <a:ext cx="10515600" cy="5078407"/>
          </a:xfrm>
        </p:spPr>
        <p:txBody>
          <a:bodyPr>
            <a:normAutofit/>
          </a:bodyPr>
          <a:lstStyle/>
          <a:p>
            <a:r>
              <a:rPr lang="nl-BE" dirty="0"/>
              <a:t>Dictionary&lt;</a:t>
            </a:r>
            <a:r>
              <a:rPr lang="nl-BE" dirty="0" err="1"/>
              <a:t>TKey,TValue</a:t>
            </a:r>
            <a:r>
              <a:rPr lang="nl-BE" dirty="0"/>
              <a:t>&gt;</a:t>
            </a:r>
          </a:p>
          <a:p>
            <a:pPr lvl="1"/>
            <a:r>
              <a:rPr lang="nl-BE" dirty="0"/>
              <a:t>Net zoals in de List&lt;T&gt; werkt een Dictionary ook met </a:t>
            </a:r>
            <a:r>
              <a:rPr lang="nl-BE" dirty="0" err="1"/>
              <a:t>generics</a:t>
            </a:r>
            <a:r>
              <a:rPr lang="nl-BE" dirty="0"/>
              <a:t>. Toch enkele grote verschillen:</a:t>
            </a:r>
          </a:p>
          <a:p>
            <a:pPr lvl="2"/>
            <a:r>
              <a:rPr lang="nl-BE" dirty="0"/>
              <a:t>Dictionary vraagt 2 types, namelijk een sleutel (</a:t>
            </a:r>
            <a:r>
              <a:rPr lang="nl-BE" dirty="0" err="1"/>
              <a:t>Tkey</a:t>
            </a:r>
            <a:r>
              <a:rPr lang="nl-BE" dirty="0"/>
              <a:t>) en een waarde (</a:t>
            </a:r>
            <a:r>
              <a:rPr lang="nl-BE" dirty="0" err="1"/>
              <a:t>Tvalue</a:t>
            </a:r>
            <a:r>
              <a:rPr lang="nl-BE" dirty="0"/>
              <a:t>).</a:t>
            </a:r>
          </a:p>
          <a:p>
            <a:pPr lvl="2"/>
            <a:r>
              <a:rPr lang="nl-BE" dirty="0"/>
              <a:t>Men kan een waarde vinden door de gepaste sleutel te zoeken met de </a:t>
            </a:r>
            <a:r>
              <a:rPr lang="nl-BE" dirty="0" err="1"/>
              <a:t>indexer</a:t>
            </a:r>
            <a:r>
              <a:rPr lang="nl-BE" dirty="0"/>
              <a:t> [</a:t>
            </a:r>
            <a:r>
              <a:rPr lang="nl-BE" sz="1400" dirty="0" err="1"/>
              <a:t>TKey</a:t>
            </a:r>
            <a:r>
              <a:rPr lang="nl-BE" dirty="0"/>
              <a:t>].</a:t>
            </a:r>
          </a:p>
          <a:p>
            <a:pPr lvl="2"/>
            <a:r>
              <a:rPr lang="nl-BE" dirty="0"/>
              <a:t>Een sleutel moet uniek zijn, de waarde niet.</a:t>
            </a:r>
          </a:p>
          <a:p>
            <a:pPr marL="914400" lvl="2" indent="0">
              <a:buNone/>
            </a:pPr>
            <a:endParaRPr lang="nl-BE" dirty="0"/>
          </a:p>
          <a:p>
            <a:pPr marL="1371600" lvl="3" indent="0">
              <a:buNone/>
            </a:pP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Dictionary&lt;</a:t>
            </a:r>
            <a:r>
              <a:rPr lang="en-US" sz="1400" dirty="0" err="1">
                <a:solidFill>
                  <a:srgbClr val="0000FF"/>
                </a:solidFill>
                <a:latin typeface="Consolas" panose="020B0609020204030204" pitchFamily="49" charset="0"/>
              </a:rPr>
              <a:t>int</a:t>
            </a:r>
            <a:r>
              <a:rPr lang="en-US" sz="1400" dirty="0" err="1">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 </a:t>
            </a:r>
            <a:r>
              <a:rPr lang="en-US" sz="1400" dirty="0" err="1">
                <a:solidFill>
                  <a:srgbClr val="000000"/>
                </a:solidFill>
                <a:latin typeface="Consolas" panose="020B0609020204030204" pitchFamily="49" charset="0"/>
              </a:rPr>
              <a:t>myDictionary</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Dictionary&lt;</a:t>
            </a:r>
            <a:r>
              <a:rPr lang="en-US" sz="1400" dirty="0" err="1">
                <a:solidFill>
                  <a:srgbClr val="0000FF"/>
                </a:solidFill>
                <a:latin typeface="Consolas" panose="020B0609020204030204" pitchFamily="49" charset="0"/>
              </a:rPr>
              <a:t>int</a:t>
            </a:r>
            <a:r>
              <a:rPr lang="en-US" sz="1400" dirty="0" err="1">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a:t>
            </a:r>
          </a:p>
          <a:p>
            <a:pPr marL="914400" lvl="2"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myDictionary.Add</a:t>
            </a:r>
            <a:r>
              <a:rPr lang="en-US" sz="1400" dirty="0">
                <a:solidFill>
                  <a:srgbClr val="000000"/>
                </a:solidFill>
                <a:latin typeface="Consolas" panose="020B0609020204030204" pitchFamily="49" charset="0"/>
              </a:rPr>
              <a:t>(0,</a:t>
            </a:r>
            <a:r>
              <a:rPr lang="en-US" sz="1400" dirty="0">
                <a:solidFill>
                  <a:srgbClr val="A31515"/>
                </a:solidFill>
                <a:latin typeface="Consolas" panose="020B0609020204030204" pitchFamily="49" charset="0"/>
              </a:rPr>
              <a:t>"hallo"</a:t>
            </a:r>
            <a:r>
              <a:rPr lang="en-US" sz="1400" dirty="0">
                <a:solidFill>
                  <a:srgbClr val="000000"/>
                </a:solidFill>
                <a:latin typeface="Consolas" panose="020B0609020204030204" pitchFamily="49" charset="0"/>
              </a:rPr>
              <a:t>);</a:t>
            </a:r>
          </a:p>
          <a:p>
            <a:pPr marL="914400" lvl="2" indent="0">
              <a:buNone/>
            </a:pPr>
            <a:r>
              <a:rPr lang="nl-NL" sz="1400" dirty="0">
                <a:solidFill>
                  <a:srgbClr val="000000"/>
                </a:solidFill>
                <a:latin typeface="Consolas" panose="020B0609020204030204" pitchFamily="49" charset="0"/>
              </a:rPr>
              <a:t>      </a:t>
            </a:r>
            <a:r>
              <a:rPr lang="nl-NL" sz="1400" dirty="0" err="1">
                <a:solidFill>
                  <a:srgbClr val="000000"/>
                </a:solidFill>
                <a:latin typeface="Consolas" panose="020B0609020204030204" pitchFamily="49" charset="0"/>
              </a:rPr>
              <a:t>myDictionary.Add</a:t>
            </a:r>
            <a:r>
              <a:rPr lang="nl-NL" sz="1400" dirty="0">
                <a:solidFill>
                  <a:srgbClr val="000000"/>
                </a:solidFill>
                <a:latin typeface="Consolas" panose="020B0609020204030204" pitchFamily="49" charset="0"/>
              </a:rPr>
              <a:t>(0,</a:t>
            </a:r>
            <a:r>
              <a:rPr lang="nl-NL" sz="1400" dirty="0">
                <a:solidFill>
                  <a:srgbClr val="A31515"/>
                </a:solidFill>
                <a:latin typeface="Consolas" panose="020B0609020204030204" pitchFamily="49" charset="0"/>
              </a:rPr>
              <a:t>"iedereen"</a:t>
            </a:r>
            <a:r>
              <a:rPr lang="nl-NL" sz="1400" dirty="0">
                <a:solidFill>
                  <a:srgbClr val="000000"/>
                </a:solidFill>
                <a:latin typeface="Consolas" panose="020B0609020204030204" pitchFamily="49" charset="0"/>
              </a:rPr>
              <a:t>); </a:t>
            </a:r>
            <a:r>
              <a:rPr lang="nl-NL" sz="1400" dirty="0">
                <a:solidFill>
                  <a:srgbClr val="008000"/>
                </a:solidFill>
                <a:latin typeface="Consolas" panose="020B0609020204030204" pitchFamily="49" charset="0"/>
              </a:rPr>
              <a:t>// </a:t>
            </a:r>
            <a:r>
              <a:rPr lang="nl-NL" sz="1400" dirty="0" err="1">
                <a:solidFill>
                  <a:srgbClr val="008000"/>
                </a:solidFill>
                <a:latin typeface="Consolas" panose="020B0609020204030204" pitchFamily="49" charset="0"/>
              </a:rPr>
              <a:t>System.ArgumentException</a:t>
            </a:r>
            <a:r>
              <a:rPr lang="nl-NL" sz="1400" dirty="0">
                <a:solidFill>
                  <a:srgbClr val="008000"/>
                </a:solidFill>
                <a:latin typeface="Consolas" panose="020B0609020204030204" pitchFamily="49" charset="0"/>
              </a:rPr>
              <a:t> -&gt; Er mogen geen 2 						sleutels voorkomen met dezelfde waarde</a:t>
            </a:r>
            <a:endParaRPr lang="nl-NL" sz="1400" dirty="0">
              <a:solidFill>
                <a:srgbClr val="000000"/>
              </a:solidFill>
              <a:latin typeface="Consolas" panose="020B0609020204030204" pitchFamily="49" charset="0"/>
            </a:endParaRPr>
          </a:p>
          <a:p>
            <a:pPr marL="914400" lvl="2" indent="0">
              <a:buNone/>
            </a:pPr>
            <a:r>
              <a:rPr lang="nl-NL" sz="1400" dirty="0">
                <a:solidFill>
                  <a:srgbClr val="000000"/>
                </a:solidFill>
                <a:latin typeface="Consolas" panose="020B0609020204030204" pitchFamily="49" charset="0"/>
              </a:rPr>
              <a:t>      </a:t>
            </a:r>
            <a:r>
              <a:rPr lang="nl-NL" sz="1400" dirty="0" err="1">
                <a:solidFill>
                  <a:srgbClr val="000000"/>
                </a:solidFill>
                <a:latin typeface="Consolas" panose="020B0609020204030204" pitchFamily="49" charset="0"/>
              </a:rPr>
              <a:t>myDictionary.Add</a:t>
            </a:r>
            <a:r>
              <a:rPr lang="nl-NL" sz="1400" dirty="0">
                <a:solidFill>
                  <a:srgbClr val="000000"/>
                </a:solidFill>
                <a:latin typeface="Consolas" panose="020B0609020204030204" pitchFamily="49" charset="0"/>
              </a:rPr>
              <a:t>(1,</a:t>
            </a:r>
            <a:r>
              <a:rPr lang="nl-NL" sz="1400" dirty="0">
                <a:solidFill>
                  <a:srgbClr val="A31515"/>
                </a:solidFill>
                <a:latin typeface="Consolas" panose="020B0609020204030204" pitchFamily="49" charset="0"/>
              </a:rPr>
              <a:t>"iedereen"</a:t>
            </a:r>
            <a:r>
              <a:rPr lang="nl-NL" sz="1400" dirty="0">
                <a:solidFill>
                  <a:srgbClr val="000000"/>
                </a:solidFill>
                <a:latin typeface="Consolas" panose="020B0609020204030204" pitchFamily="49" charset="0"/>
              </a:rPr>
              <a:t>); </a:t>
            </a:r>
            <a:r>
              <a:rPr lang="nl-NL" sz="1400" dirty="0">
                <a:solidFill>
                  <a:srgbClr val="008000"/>
                </a:solidFill>
                <a:latin typeface="Consolas" panose="020B0609020204030204" pitchFamily="49" charset="0"/>
              </a:rPr>
              <a:t>// Toegelaten, waarden mogen hetzelfde zijn</a:t>
            </a:r>
            <a:endParaRPr lang="nl-NL" sz="1400" dirty="0">
              <a:solidFill>
                <a:srgbClr val="000000"/>
              </a:solidFill>
              <a:latin typeface="Consolas" panose="020B0609020204030204" pitchFamily="49" charset="0"/>
            </a:endParaRPr>
          </a:p>
          <a:p>
            <a:pPr marL="914400" lvl="2"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myDictionary</a:t>
            </a:r>
            <a:r>
              <a:rPr lang="en-US" sz="1400" dirty="0">
                <a:solidFill>
                  <a:srgbClr val="000000"/>
                </a:solidFill>
                <a:latin typeface="Consolas" panose="020B0609020204030204" pitchFamily="49" charset="0"/>
              </a:rPr>
              <a:t>[1]);  </a:t>
            </a:r>
            <a:r>
              <a:rPr lang="en-US" sz="1400" dirty="0">
                <a:solidFill>
                  <a:srgbClr val="008000"/>
                </a:solidFill>
                <a:latin typeface="Consolas" panose="020B0609020204030204" pitchFamily="49" charset="0"/>
              </a:rPr>
              <a:t>// output op scherm : </a:t>
            </a:r>
            <a:r>
              <a:rPr lang="en-US" sz="1400" dirty="0" err="1">
                <a:solidFill>
                  <a:srgbClr val="008000"/>
                </a:solidFill>
                <a:latin typeface="Consolas" panose="020B0609020204030204" pitchFamily="49" charset="0"/>
              </a:rPr>
              <a:t>iedereen</a:t>
            </a:r>
            <a:r>
              <a:rPr lang="en-US" sz="1400" dirty="0">
                <a:solidFill>
                  <a:srgbClr val="008000"/>
                </a:solidFill>
                <a:latin typeface="Consolas" panose="020B0609020204030204" pitchFamily="49" charset="0"/>
              </a:rPr>
              <a:t>   </a:t>
            </a:r>
            <a:endParaRPr lang="en-US" sz="1400" dirty="0">
              <a:solidFill>
                <a:srgbClr val="000000"/>
              </a:solidFill>
              <a:latin typeface="Consolas" panose="020B0609020204030204" pitchFamily="49" charset="0"/>
            </a:endParaRPr>
          </a:p>
          <a:p>
            <a:pPr marL="914400" lvl="2" indent="0">
              <a:buNone/>
            </a:pPr>
            <a:r>
              <a:rPr lang="en-US" sz="1400" dirty="0">
                <a:solidFill>
                  <a:srgbClr val="000000"/>
                </a:solidFill>
                <a:latin typeface="Consolas" panose="020B0609020204030204" pitchFamily="49" charset="0"/>
              </a:rPr>
              <a:t>    }</a:t>
            </a:r>
            <a:endParaRPr lang="nl-BE" sz="1400" dirty="0"/>
          </a:p>
          <a:p>
            <a:pPr lvl="2"/>
            <a:endParaRPr lang="nl-BE" dirty="0"/>
          </a:p>
        </p:txBody>
      </p:sp>
    </p:spTree>
    <p:extLst>
      <p:ext uri="{BB962C8B-B14F-4D97-AF65-F5344CB8AC3E}">
        <p14:creationId xmlns:p14="http://schemas.microsoft.com/office/powerpoint/2010/main" val="144701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500"/>
                                        <p:tgtEl>
                                          <p:spTgt spid="3">
                                            <p:txEl>
                                              <p:pRg st="11" end="11"/>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fade">
                                      <p:cBhvr>
                                        <p:cTn id="4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C7649-D96A-4794-B1CD-A78A328B2EB5}"/>
              </a:ext>
            </a:extLst>
          </p:cNvPr>
          <p:cNvSpPr>
            <a:spLocks noGrp="1"/>
          </p:cNvSpPr>
          <p:nvPr>
            <p:ph type="title"/>
          </p:nvPr>
        </p:nvSpPr>
        <p:spPr/>
        <p:txBody>
          <a:bodyPr/>
          <a:lstStyle/>
          <a:p>
            <a:r>
              <a:rPr lang="en-US" dirty="0"/>
              <a:t>Parameters	</a:t>
            </a:r>
          </a:p>
        </p:txBody>
      </p:sp>
      <p:sp>
        <p:nvSpPr>
          <p:cNvPr id="3" name="Content Placeholder 2">
            <a:extLst>
              <a:ext uri="{FF2B5EF4-FFF2-40B4-BE49-F238E27FC236}">
                <a16:creationId xmlns:a16="http://schemas.microsoft.com/office/drawing/2014/main" id="{47179EB8-480A-424D-9EDB-13B15788FCF1}"/>
              </a:ext>
            </a:extLst>
          </p:cNvPr>
          <p:cNvSpPr>
            <a:spLocks noGrp="1"/>
          </p:cNvSpPr>
          <p:nvPr>
            <p:ph idx="1"/>
          </p:nvPr>
        </p:nvSpPr>
        <p:spPr>
          <a:xfrm>
            <a:off x="838200" y="1347106"/>
            <a:ext cx="10515600" cy="5145767"/>
          </a:xfrm>
        </p:spPr>
        <p:txBody>
          <a:bodyPr/>
          <a:lstStyle/>
          <a:p>
            <a:r>
              <a:rPr lang="nl-BE" dirty="0"/>
              <a:t>Een functie kan géén, één of meerdere parameters declareren.</a:t>
            </a:r>
          </a:p>
          <a:p>
            <a:r>
              <a:rPr lang="nl-BE" dirty="0"/>
              <a:t>Parameters worden standaard doorgegeven als </a:t>
            </a:r>
            <a:r>
              <a:rPr lang="nl-BE" b="1" dirty="0"/>
              <a:t>value.</a:t>
            </a:r>
          </a:p>
          <a:p>
            <a:pPr lvl="1"/>
            <a:r>
              <a:rPr lang="nl-BE" dirty="0"/>
              <a:t>Veranderingen gemaakt binnen de functie worden niet teruggegeven.</a:t>
            </a:r>
          </a:p>
          <a:p>
            <a:r>
              <a:rPr lang="nl-BE" dirty="0"/>
              <a:t>Parameter </a:t>
            </a:r>
            <a:r>
              <a:rPr lang="nl-BE" dirty="0" err="1"/>
              <a:t>modifiers</a:t>
            </a:r>
            <a:r>
              <a:rPr lang="nl-BE" dirty="0"/>
              <a:t>: </a:t>
            </a:r>
            <a:r>
              <a:rPr lang="nl-BE" b="1" dirty="0"/>
              <a:t>out</a:t>
            </a:r>
            <a:r>
              <a:rPr lang="nl-BE" dirty="0"/>
              <a:t> en </a:t>
            </a:r>
            <a:r>
              <a:rPr lang="nl-BE" b="1" dirty="0"/>
              <a:t>ref</a:t>
            </a:r>
          </a:p>
          <a:p>
            <a:pPr lvl="1"/>
            <a:r>
              <a:rPr lang="nl-BE" dirty="0"/>
              <a:t>Moeten steeds herhaald worden bij de aanroep!</a:t>
            </a:r>
          </a:p>
          <a:p>
            <a:pPr lvl="1"/>
            <a:r>
              <a:rPr lang="nl-BE" dirty="0"/>
              <a:t>ref: </a:t>
            </a:r>
          </a:p>
          <a:p>
            <a:pPr lvl="2"/>
            <a:r>
              <a:rPr lang="nl-BE" dirty="0"/>
              <a:t>Parameters worden doorgegeven als reference. Veranderingen binnen de functie reflecteren op de parameter.</a:t>
            </a:r>
          </a:p>
          <a:p>
            <a:pPr lvl="1"/>
            <a:r>
              <a:rPr lang="nl-BE" dirty="0"/>
              <a:t>out: </a:t>
            </a:r>
          </a:p>
          <a:p>
            <a:pPr lvl="2"/>
            <a:r>
              <a:rPr lang="nl-BE" dirty="0"/>
              <a:t>Werkt zoals een ref maar moet niet op voorhand toegekend worden.</a:t>
            </a:r>
          </a:p>
          <a:p>
            <a:pPr lvl="2"/>
            <a:r>
              <a:rPr lang="nl-BE" dirty="0"/>
              <a:t>De functie MOET hem toekennen voor de functie beëindigd wordt.</a:t>
            </a:r>
          </a:p>
        </p:txBody>
      </p:sp>
    </p:spTree>
    <p:extLst>
      <p:ext uri="{BB962C8B-B14F-4D97-AF65-F5344CB8AC3E}">
        <p14:creationId xmlns:p14="http://schemas.microsoft.com/office/powerpoint/2010/main" val="288869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err="1"/>
              <a:t>Collections</a:t>
            </a:r>
            <a:endParaRPr lang="nl-BE" dirty="0"/>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p:txBody>
          <a:bodyPr>
            <a:normAutofit/>
          </a:bodyPr>
          <a:lstStyle/>
          <a:p>
            <a:r>
              <a:rPr lang="nl-BE" dirty="0"/>
              <a:t>Iteratie van een </a:t>
            </a:r>
            <a:r>
              <a:rPr lang="nl-BE" dirty="0" err="1"/>
              <a:t>dictionary</a:t>
            </a:r>
            <a:endParaRPr lang="nl-BE" dirty="0"/>
          </a:p>
          <a:p>
            <a:pPr lvl="1"/>
            <a:r>
              <a:rPr lang="nl-BE" dirty="0"/>
              <a:t>Omdat een </a:t>
            </a:r>
            <a:r>
              <a:rPr lang="nl-BE" dirty="0" err="1"/>
              <a:t>dictionary</a:t>
            </a:r>
            <a:r>
              <a:rPr lang="nl-BE" dirty="0"/>
              <a:t> meerdere elementen bevat, namelijk een sleutel en een waarde, wordt dit paar ook teruggegeven bij een iteratie: </a:t>
            </a:r>
            <a:r>
              <a:rPr lang="nl-BE" dirty="0" err="1"/>
              <a:t>KeyValuePair</a:t>
            </a:r>
            <a:endParaRPr lang="nl-BE" dirty="0"/>
          </a:p>
          <a:p>
            <a:pPr lvl="1"/>
            <a:r>
              <a:rPr lang="nl-BE" dirty="0" err="1"/>
              <a:t>KeyValuePair</a:t>
            </a:r>
            <a:r>
              <a:rPr lang="nl-BE" dirty="0"/>
              <a:t> bevat een property ‘</a:t>
            </a:r>
            <a:r>
              <a:rPr lang="nl-BE" dirty="0" err="1"/>
              <a:t>Key</a:t>
            </a:r>
            <a:r>
              <a:rPr lang="nl-BE" dirty="0"/>
              <a:t>’ en een property ‘Value’</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Dictionary&lt;</a:t>
            </a:r>
            <a:r>
              <a:rPr lang="en-US" sz="1400" dirty="0" err="1">
                <a:solidFill>
                  <a:srgbClr val="0000FF"/>
                </a:solidFill>
                <a:latin typeface="Consolas" panose="020B0609020204030204" pitchFamily="49" charset="0"/>
              </a:rPr>
              <a:t>int</a:t>
            </a:r>
            <a:r>
              <a:rPr lang="en-US" sz="1400" dirty="0" err="1">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 </a:t>
            </a:r>
            <a:r>
              <a:rPr lang="en-US" sz="1400" dirty="0" err="1">
                <a:solidFill>
                  <a:srgbClr val="000000"/>
                </a:solidFill>
                <a:latin typeface="Consolas" panose="020B0609020204030204" pitchFamily="49" charset="0"/>
              </a:rPr>
              <a:t>myDictionary</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Dictionary&lt;</a:t>
            </a:r>
            <a:r>
              <a:rPr lang="en-US" sz="1400" dirty="0" err="1">
                <a:solidFill>
                  <a:srgbClr val="0000FF"/>
                </a:solidFill>
                <a:latin typeface="Consolas" panose="020B0609020204030204" pitchFamily="49" charset="0"/>
              </a:rPr>
              <a:t>int</a:t>
            </a:r>
            <a:r>
              <a:rPr lang="en-US" sz="1400" dirty="0" err="1">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myDictionary.Add</a:t>
            </a:r>
            <a:r>
              <a:rPr lang="en-US" sz="1400" dirty="0">
                <a:solidFill>
                  <a:srgbClr val="000000"/>
                </a:solidFill>
                <a:latin typeface="Consolas" panose="020B0609020204030204" pitchFamily="49" charset="0"/>
              </a:rPr>
              <a:t>(0,</a:t>
            </a:r>
            <a:r>
              <a:rPr lang="en-US" sz="1400" dirty="0">
                <a:solidFill>
                  <a:srgbClr val="A31515"/>
                </a:solidFill>
                <a:latin typeface="Consolas" panose="020B0609020204030204" pitchFamily="49" charset="0"/>
              </a:rPr>
              <a:t>"hallo "</a:t>
            </a:r>
            <a:r>
              <a:rPr lang="en-US" sz="1400" dirty="0">
                <a:solidFill>
                  <a:srgbClr val="000000"/>
                </a:solidFill>
                <a:latin typeface="Consolas" panose="020B0609020204030204" pitchFamily="49" charset="0"/>
              </a:rPr>
              <a:t>);</a:t>
            </a:r>
          </a:p>
          <a:p>
            <a:pPr marL="1371600" lvl="3" indent="0">
              <a:buNone/>
            </a:pPr>
            <a:r>
              <a:rPr lang="nl-NL" sz="1400" dirty="0">
                <a:solidFill>
                  <a:srgbClr val="000000"/>
                </a:solidFill>
                <a:latin typeface="Consolas" panose="020B0609020204030204" pitchFamily="49" charset="0"/>
              </a:rPr>
              <a:t>   </a:t>
            </a:r>
            <a:r>
              <a:rPr lang="nl-NL" sz="1400" dirty="0" err="1">
                <a:solidFill>
                  <a:srgbClr val="000000"/>
                </a:solidFill>
                <a:latin typeface="Consolas" panose="020B0609020204030204" pitchFamily="49" charset="0"/>
              </a:rPr>
              <a:t>myDictionary.Add</a:t>
            </a:r>
            <a:r>
              <a:rPr lang="nl-NL" sz="1400" dirty="0">
                <a:solidFill>
                  <a:srgbClr val="000000"/>
                </a:solidFill>
                <a:latin typeface="Consolas" panose="020B0609020204030204" pitchFamily="49" charset="0"/>
              </a:rPr>
              <a:t>(1,</a:t>
            </a:r>
            <a:r>
              <a:rPr lang="nl-NL" sz="1400" dirty="0">
                <a:solidFill>
                  <a:srgbClr val="A31515"/>
                </a:solidFill>
                <a:latin typeface="Consolas" panose="020B0609020204030204" pitchFamily="49" charset="0"/>
              </a:rPr>
              <a:t>"iedereen, "</a:t>
            </a:r>
            <a:r>
              <a:rPr lang="nl-NL" sz="1400" dirty="0">
                <a:solidFill>
                  <a:srgbClr val="000000"/>
                </a:solidFill>
                <a:latin typeface="Consolas" panose="020B0609020204030204" pitchFamily="49" charset="0"/>
              </a:rPr>
              <a:t>); </a:t>
            </a:r>
          </a:p>
          <a:p>
            <a:pPr marL="1371600" lvl="3" indent="0">
              <a:buNone/>
            </a:pPr>
            <a:r>
              <a:rPr lang="nl-NL" sz="1400" dirty="0">
                <a:solidFill>
                  <a:srgbClr val="000000"/>
                </a:solidFill>
                <a:latin typeface="Consolas" panose="020B0609020204030204" pitchFamily="49" charset="0"/>
              </a:rPr>
              <a:t>   </a:t>
            </a:r>
            <a:r>
              <a:rPr lang="nl-NL" sz="1400" dirty="0" err="1">
                <a:solidFill>
                  <a:srgbClr val="000000"/>
                </a:solidFill>
                <a:latin typeface="Consolas" panose="020B0609020204030204" pitchFamily="49" charset="0"/>
              </a:rPr>
              <a:t>myDictionary.Add</a:t>
            </a:r>
            <a:r>
              <a:rPr lang="nl-NL" sz="1400" dirty="0">
                <a:solidFill>
                  <a:srgbClr val="000000"/>
                </a:solidFill>
                <a:latin typeface="Consolas" panose="020B0609020204030204" pitchFamily="49" charset="0"/>
              </a:rPr>
              <a:t>(3,</a:t>
            </a:r>
            <a:r>
              <a:rPr lang="nl-NL" sz="1400" dirty="0">
                <a:solidFill>
                  <a:srgbClr val="A31515"/>
                </a:solidFill>
                <a:latin typeface="Consolas" panose="020B0609020204030204" pitchFamily="49" charset="0"/>
              </a:rPr>
              <a:t>"gegroet!"</a:t>
            </a:r>
            <a:r>
              <a:rPr lang="nl-NL"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foreach</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KeyValuePair</a:t>
            </a:r>
            <a:r>
              <a:rPr lang="en-US" sz="1400" dirty="0">
                <a:solidFill>
                  <a:srgbClr val="000000"/>
                </a:solidFill>
                <a:latin typeface="Consolas" panose="020B0609020204030204" pitchFamily="49" charset="0"/>
              </a:rPr>
              <a:t>&lt;</a:t>
            </a:r>
            <a:r>
              <a:rPr lang="en-US" sz="1400" dirty="0" err="1">
                <a:solidFill>
                  <a:srgbClr val="0000FF"/>
                </a:solidFill>
                <a:latin typeface="Consolas" panose="020B0609020204030204" pitchFamily="49" charset="0"/>
              </a:rPr>
              <a:t>int</a:t>
            </a:r>
            <a:r>
              <a:rPr lang="en-US" sz="1400" dirty="0" err="1">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 member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myDictionary</a:t>
            </a:r>
            <a:r>
              <a:rPr lang="en-US"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member.Value</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output op scherm : hallo </a:t>
            </a:r>
            <a:r>
              <a:rPr lang="en-US" sz="1400" dirty="0" err="1">
                <a:solidFill>
                  <a:srgbClr val="008000"/>
                </a:solidFill>
                <a:latin typeface="Consolas" panose="020B0609020204030204" pitchFamily="49" charset="0"/>
              </a:rPr>
              <a:t>iedereen</a:t>
            </a: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gegroet</a:t>
            </a:r>
            <a:r>
              <a:rPr lang="en-US" sz="1400" dirty="0">
                <a:solidFill>
                  <a:srgbClr val="008000"/>
                </a:solidFill>
                <a:latin typeface="Consolas" panose="020B0609020204030204" pitchFamily="49" charset="0"/>
              </a:rPr>
              <a:t>!   </a:t>
            </a:r>
            <a:endParaRPr lang="en-US" sz="1400" dirty="0">
              <a:solidFill>
                <a:srgbClr val="000000"/>
              </a:solidFill>
              <a:latin typeface="Consolas" panose="020B0609020204030204" pitchFamily="49" charset="0"/>
            </a:endParaRPr>
          </a:p>
          <a:p>
            <a:pPr marL="1371600" lvl="3" indent="0">
              <a:buNone/>
            </a:pPr>
            <a:r>
              <a:rPr lang="en-US" sz="1400" dirty="0">
                <a:solidFill>
                  <a:srgbClr val="000000"/>
                </a:solidFill>
                <a:latin typeface="Consolas" panose="020B0609020204030204" pitchFamily="49" charset="0"/>
              </a:rPr>
              <a:t>   }      </a:t>
            </a:r>
          </a:p>
          <a:p>
            <a:pPr marL="1371600" lvl="3" indent="0">
              <a:buNone/>
            </a:pPr>
            <a:r>
              <a:rPr lang="en-US" sz="1400" dirty="0">
                <a:solidFill>
                  <a:srgbClr val="000000"/>
                </a:solidFill>
                <a:latin typeface="Consolas" panose="020B0609020204030204" pitchFamily="49" charset="0"/>
              </a:rPr>
              <a:t> }</a:t>
            </a:r>
            <a:endParaRPr lang="nl-BE" sz="1400" dirty="0"/>
          </a:p>
          <a:p>
            <a:pPr lvl="1"/>
            <a:endParaRPr lang="nl-BE" dirty="0"/>
          </a:p>
        </p:txBody>
      </p:sp>
    </p:spTree>
    <p:extLst>
      <p:ext uri="{BB962C8B-B14F-4D97-AF65-F5344CB8AC3E}">
        <p14:creationId xmlns:p14="http://schemas.microsoft.com/office/powerpoint/2010/main" val="278617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a:t>Andere handige datatypes</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p:txBody>
          <a:bodyPr>
            <a:normAutofit/>
          </a:bodyPr>
          <a:lstStyle/>
          <a:p>
            <a:r>
              <a:rPr lang="nl-BE" dirty="0" err="1"/>
              <a:t>DateTime</a:t>
            </a:r>
            <a:endParaRPr lang="nl-BE" dirty="0"/>
          </a:p>
          <a:p>
            <a:pPr lvl="1"/>
            <a:r>
              <a:rPr lang="nl-BE" dirty="0"/>
              <a:t>Een ingebouwde class die een punt in de tijd weergeeft.</a:t>
            </a:r>
          </a:p>
          <a:p>
            <a:pPr lvl="1"/>
            <a:r>
              <a:rPr lang="nl-BE" dirty="0"/>
              <a:t>Het is een value type.</a:t>
            </a:r>
          </a:p>
          <a:p>
            <a:pPr lvl="1"/>
            <a:r>
              <a:rPr lang="nl-BE" dirty="0"/>
              <a:t>Cultuur afhankelijk -&gt; </a:t>
            </a:r>
            <a:r>
              <a:rPr lang="nl-BE" dirty="0" err="1"/>
              <a:t>current</a:t>
            </a:r>
            <a:r>
              <a:rPr lang="nl-BE" dirty="0"/>
              <a:t> culture.</a:t>
            </a:r>
          </a:p>
          <a:p>
            <a:pPr lvl="1"/>
            <a:r>
              <a:rPr lang="nl-BE" dirty="0"/>
              <a:t>De tijd wordt intern bijgehouden in een long ‘</a:t>
            </a:r>
            <a:r>
              <a:rPr lang="nl-BE" b="1" dirty="0" err="1"/>
              <a:t>Ticks</a:t>
            </a:r>
            <a:r>
              <a:rPr lang="nl-BE" dirty="0"/>
              <a:t>’ die de verstreken nanoseconden (per 100 nanoseconden) telt sinds het jaar 1.</a:t>
            </a:r>
          </a:p>
          <a:p>
            <a:pPr lvl="1"/>
            <a:r>
              <a:rPr lang="nl-BE" dirty="0"/>
              <a:t>Men kan de huidige datum/tijd opvragen door de property ‘</a:t>
            </a:r>
            <a:r>
              <a:rPr lang="nl-BE" b="1" dirty="0" err="1"/>
              <a:t>Now</a:t>
            </a:r>
            <a:r>
              <a:rPr lang="nl-BE" dirty="0"/>
              <a:t>’ aan te roepen of de UTC tijd door ‘</a:t>
            </a:r>
            <a:r>
              <a:rPr lang="nl-BE" dirty="0" err="1"/>
              <a:t>UtcNow</a:t>
            </a:r>
            <a:r>
              <a:rPr lang="nl-BE" dirty="0"/>
              <a:t>’</a:t>
            </a:r>
          </a:p>
          <a:p>
            <a:pPr marL="1371600" lvl="3" indent="0">
              <a:buNone/>
            </a:pP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DateTime</a:t>
            </a:r>
            <a:r>
              <a:rPr lang="en-US" sz="1400" dirty="0">
                <a:solidFill>
                  <a:srgbClr val="000000"/>
                </a:solidFill>
                <a:latin typeface="Consolas" panose="020B0609020204030204" pitchFamily="49" charset="0"/>
              </a:rPr>
              <a:t> now = </a:t>
            </a:r>
            <a:r>
              <a:rPr lang="en-US" sz="1400" dirty="0" err="1">
                <a:solidFill>
                  <a:srgbClr val="000000"/>
                </a:solidFill>
                <a:latin typeface="Consolas" panose="020B0609020204030204" pitchFamily="49" charset="0"/>
              </a:rPr>
              <a:t>DateTime.Now</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DateTime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utc</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DateTime.UtcNow</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a:t>
            </a:r>
            <a:endParaRPr lang="nl-BE" sz="1400" dirty="0"/>
          </a:p>
          <a:p>
            <a:pPr lvl="1"/>
            <a:r>
              <a:rPr lang="nl-BE" b="1" dirty="0" err="1"/>
              <a:t>DateTimeOffset</a:t>
            </a:r>
            <a:r>
              <a:rPr lang="nl-BE" dirty="0"/>
              <a:t> gebruikt men als men relatief met de UTC werkt.</a:t>
            </a:r>
          </a:p>
          <a:p>
            <a:pPr lvl="1"/>
            <a:endParaRPr lang="nl-BE" dirty="0"/>
          </a:p>
        </p:txBody>
      </p:sp>
    </p:spTree>
    <p:extLst>
      <p:ext uri="{BB962C8B-B14F-4D97-AF65-F5344CB8AC3E}">
        <p14:creationId xmlns:p14="http://schemas.microsoft.com/office/powerpoint/2010/main" val="94906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a:t>Andere handige datatypes</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2236340"/>
            <a:ext cx="10515600" cy="4829856"/>
          </a:xfrm>
        </p:spPr>
        <p:txBody>
          <a:bodyPr/>
          <a:lstStyle/>
          <a:p>
            <a:r>
              <a:rPr lang="nl-BE" dirty="0" err="1"/>
              <a:t>TimeSpan</a:t>
            </a:r>
            <a:endParaRPr lang="nl-BE" dirty="0"/>
          </a:p>
          <a:p>
            <a:pPr lvl="1"/>
            <a:r>
              <a:rPr lang="nl-BE" dirty="0"/>
              <a:t>Men gebruikt </a:t>
            </a:r>
            <a:r>
              <a:rPr lang="nl-BE" dirty="0" err="1"/>
              <a:t>TimeSpan</a:t>
            </a:r>
            <a:r>
              <a:rPr lang="nl-BE" dirty="0"/>
              <a:t> om het verschil tussen 2 punten in tijd aan te duiden.</a:t>
            </a:r>
          </a:p>
          <a:p>
            <a:pPr lvl="1"/>
            <a:endParaRPr lang="nl-BE" dirty="0"/>
          </a:p>
          <a:p>
            <a:pPr marL="1371600" lvl="3" indent="0">
              <a:buNone/>
            </a:pP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DateTime</a:t>
            </a:r>
            <a:r>
              <a:rPr lang="en-US" sz="1400" dirty="0">
                <a:solidFill>
                  <a:srgbClr val="000000"/>
                </a:solidFill>
                <a:latin typeface="Consolas" panose="020B0609020204030204" pitchFamily="49" charset="0"/>
              </a:rPr>
              <a:t> now = </a:t>
            </a:r>
            <a:r>
              <a:rPr lang="en-US" sz="1400" dirty="0" err="1">
                <a:solidFill>
                  <a:srgbClr val="000000"/>
                </a:solidFill>
                <a:latin typeface="Consolas" panose="020B0609020204030204" pitchFamily="49" charset="0"/>
              </a:rPr>
              <a:t>DateTime.Now</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DateTime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utc</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DateTime.UtcNow</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TimeSpan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dif</a:t>
            </a:r>
            <a:r>
              <a:rPr lang="en-US" sz="1400" dirty="0">
                <a:solidFill>
                  <a:srgbClr val="000000"/>
                </a:solidFill>
                <a:latin typeface="Consolas" panose="020B0609020204030204" pitchFamily="49" charset="0"/>
              </a:rPr>
              <a:t> = now - </a:t>
            </a:r>
            <a:r>
              <a:rPr lang="en-US" sz="1400" dirty="0" err="1">
                <a:solidFill>
                  <a:srgbClr val="000000"/>
                </a:solidFill>
                <a:latin typeface="Consolas" panose="020B0609020204030204" pitchFamily="49" charset="0"/>
              </a:rPr>
              <a:t>utc</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Math.Round</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dif.TotalMinutes</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a:t>
            </a:r>
            <a:endParaRPr lang="nl-BE" sz="1400" dirty="0"/>
          </a:p>
          <a:p>
            <a:pPr lvl="1"/>
            <a:endParaRPr lang="nl-BE" dirty="0"/>
          </a:p>
          <a:p>
            <a:pPr lvl="1"/>
            <a:endParaRPr lang="nl-BE" dirty="0"/>
          </a:p>
        </p:txBody>
      </p:sp>
    </p:spTree>
    <p:extLst>
      <p:ext uri="{BB962C8B-B14F-4D97-AF65-F5344CB8AC3E}">
        <p14:creationId xmlns:p14="http://schemas.microsoft.com/office/powerpoint/2010/main" val="365814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03429F-2395-4D73-81EB-7321A43292FA}"/>
              </a:ext>
            </a:extLst>
          </p:cNvPr>
          <p:cNvSpPr>
            <a:spLocks noGrp="1"/>
          </p:cNvSpPr>
          <p:nvPr>
            <p:ph type="title"/>
          </p:nvPr>
        </p:nvSpPr>
        <p:spPr>
          <a:xfrm>
            <a:off x="833002" y="365125"/>
            <a:ext cx="3973667" cy="5811837"/>
          </a:xfrm>
        </p:spPr>
        <p:txBody>
          <a:bodyPr>
            <a:normAutofit/>
          </a:bodyPr>
          <a:lstStyle/>
          <a:p>
            <a:r>
              <a:rPr lang="nl-BE" sz="3400">
                <a:solidFill>
                  <a:srgbClr val="FFFFFF"/>
                </a:solidFill>
              </a:rPr>
              <a:t>Labo: werknemersbestand</a:t>
            </a:r>
          </a:p>
        </p:txBody>
      </p:sp>
      <p:sp>
        <p:nvSpPr>
          <p:cNvPr id="3" name="Content Placeholder 2">
            <a:extLst>
              <a:ext uri="{FF2B5EF4-FFF2-40B4-BE49-F238E27FC236}">
                <a16:creationId xmlns:a16="http://schemas.microsoft.com/office/drawing/2014/main" id="{73BBBA74-63E5-4482-AF8D-E5801A1F3887}"/>
              </a:ext>
            </a:extLst>
          </p:cNvPr>
          <p:cNvSpPr>
            <a:spLocks noGrp="1"/>
          </p:cNvSpPr>
          <p:nvPr>
            <p:ph idx="1"/>
          </p:nvPr>
        </p:nvSpPr>
        <p:spPr>
          <a:xfrm>
            <a:off x="5356927" y="365125"/>
            <a:ext cx="5996871" cy="5811837"/>
          </a:xfrm>
        </p:spPr>
        <p:txBody>
          <a:bodyPr anchor="ctr">
            <a:normAutofit/>
          </a:bodyPr>
          <a:lstStyle/>
          <a:p>
            <a:r>
              <a:rPr lang="nl-BE" sz="2000">
                <a:solidFill>
                  <a:srgbClr val="FFFFFF"/>
                </a:solidFill>
              </a:rPr>
              <a:t>Ontwerp de nodige klassen om een werknemersbestand aan te maken.</a:t>
            </a:r>
          </a:p>
          <a:p>
            <a:r>
              <a:rPr lang="nl-BE" sz="2000">
                <a:solidFill>
                  <a:srgbClr val="FFFFFF"/>
                </a:solidFill>
              </a:rPr>
              <a:t>Voor elke werknemer hebben we volgende data nodig:</a:t>
            </a:r>
          </a:p>
          <a:p>
            <a:pPr lvl="1"/>
            <a:r>
              <a:rPr lang="nl-BE" sz="2000">
                <a:solidFill>
                  <a:srgbClr val="FFFFFF"/>
                </a:solidFill>
              </a:rPr>
              <a:t>De voor- en achternaam van de werknemer</a:t>
            </a:r>
          </a:p>
          <a:p>
            <a:pPr lvl="1"/>
            <a:r>
              <a:rPr lang="nl-BE" sz="2000">
                <a:solidFill>
                  <a:srgbClr val="FFFFFF"/>
                </a:solidFill>
              </a:rPr>
              <a:t>Datum in-dienst</a:t>
            </a:r>
          </a:p>
          <a:p>
            <a:pPr lvl="1"/>
            <a:r>
              <a:rPr lang="nl-BE" sz="2000">
                <a:solidFill>
                  <a:srgbClr val="FFFFFF"/>
                </a:solidFill>
              </a:rPr>
              <a:t>Adresgegevens, telefoon, email,…</a:t>
            </a:r>
          </a:p>
          <a:p>
            <a:r>
              <a:rPr lang="nl-BE" sz="2000">
                <a:solidFill>
                  <a:srgbClr val="FFFFFF"/>
                </a:solidFill>
              </a:rPr>
              <a:t>Werknemers kunnen in-dienst genomen worden of uit-dienst gaan.</a:t>
            </a:r>
          </a:p>
          <a:p>
            <a:r>
              <a:rPr lang="nl-BE" sz="2000">
                <a:solidFill>
                  <a:srgbClr val="FFFFFF"/>
                </a:solidFill>
              </a:rPr>
              <a:t>Let op, sommige werknemers kunnen meerdere email adressen hebben of telefoonnummers (mobiel, thuis, werk,…)</a:t>
            </a:r>
          </a:p>
          <a:p>
            <a:r>
              <a:rPr lang="nl-BE" sz="2000">
                <a:solidFill>
                  <a:srgbClr val="FFFFFF"/>
                </a:solidFill>
              </a:rPr>
              <a:t>Maak een CLI aan waar we de lijst van werknemers kunnen opvragen, een werknemer kunnen zoeken op naam, een werknemer kunnen verwijderen uit de lijst en een nieuwe naam toevoegen aan de lijst.</a:t>
            </a:r>
          </a:p>
          <a:p>
            <a:pPr marL="457200" lvl="1" indent="0">
              <a:buNone/>
            </a:pPr>
            <a:endParaRPr lang="nl-BE" sz="2000">
              <a:solidFill>
                <a:srgbClr val="FFFFFF"/>
              </a:solidFill>
            </a:endParaRPr>
          </a:p>
        </p:txBody>
      </p:sp>
    </p:spTree>
    <p:extLst>
      <p:ext uri="{BB962C8B-B14F-4D97-AF65-F5344CB8AC3E}">
        <p14:creationId xmlns:p14="http://schemas.microsoft.com/office/powerpoint/2010/main" val="3261607862"/>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2B6CB5F-5144-4154-A30B-90DEAD50B57F}"/>
              </a:ext>
            </a:extLst>
          </p:cNvPr>
          <p:cNvSpPr>
            <a:spLocks noGrp="1"/>
          </p:cNvSpPr>
          <p:nvPr>
            <p:ph type="title"/>
          </p:nvPr>
        </p:nvSpPr>
        <p:spPr>
          <a:xfrm>
            <a:off x="213429" y="1442195"/>
            <a:ext cx="3561716" cy="3973610"/>
          </a:xfrm>
        </p:spPr>
        <p:txBody>
          <a:bodyPr>
            <a:normAutofit/>
          </a:bodyPr>
          <a:lstStyle/>
          <a:p>
            <a:r>
              <a:rPr lang="nl-BE" sz="3600" dirty="0">
                <a:solidFill>
                  <a:srgbClr val="FFFFFF"/>
                </a:solidFill>
              </a:rPr>
              <a:t>Creëer class om een drankautomaat te beheren</a:t>
            </a:r>
          </a:p>
        </p:txBody>
      </p:sp>
      <p:sp>
        <p:nvSpPr>
          <p:cNvPr id="6" name="Content Placeholder 2">
            <a:extLst>
              <a:ext uri="{FF2B5EF4-FFF2-40B4-BE49-F238E27FC236}">
                <a16:creationId xmlns:a16="http://schemas.microsoft.com/office/drawing/2014/main" id="{E9624A68-1759-4163-9F47-018F25B0CF47}"/>
              </a:ext>
            </a:extLst>
          </p:cNvPr>
          <p:cNvSpPr>
            <a:spLocks noGrp="1"/>
          </p:cNvSpPr>
          <p:nvPr>
            <p:ph idx="1"/>
          </p:nvPr>
        </p:nvSpPr>
        <p:spPr>
          <a:xfrm>
            <a:off x="3918857" y="365125"/>
            <a:ext cx="7867897" cy="6356350"/>
          </a:xfrm>
        </p:spPr>
        <p:txBody>
          <a:bodyPr anchor="ctr">
            <a:normAutofit/>
          </a:bodyPr>
          <a:lstStyle/>
          <a:p>
            <a:r>
              <a:rPr lang="nl-BE" sz="1800" dirty="0">
                <a:solidFill>
                  <a:srgbClr val="FFFFFF"/>
                </a:solidFill>
              </a:rPr>
              <a:t>Oefening :</a:t>
            </a:r>
          </a:p>
          <a:p>
            <a:pPr lvl="1"/>
            <a:r>
              <a:rPr lang="nl-BE" sz="1800" dirty="0">
                <a:solidFill>
                  <a:srgbClr val="FFFFFF"/>
                </a:solidFill>
              </a:rPr>
              <a:t>Functionaliteit: </a:t>
            </a:r>
          </a:p>
          <a:p>
            <a:pPr lvl="2"/>
            <a:r>
              <a:rPr lang="nl-BE" sz="1800" dirty="0">
                <a:solidFill>
                  <a:srgbClr val="FFFFFF"/>
                </a:solidFill>
              </a:rPr>
              <a:t>De automaat heeft een aanbod aan dranken die elk een andere prijs (kunnen) hebben.</a:t>
            </a:r>
          </a:p>
          <a:p>
            <a:pPr lvl="2"/>
            <a:r>
              <a:rPr lang="nl-BE" sz="1800" dirty="0">
                <a:solidFill>
                  <a:srgbClr val="FFFFFF"/>
                </a:solidFill>
              </a:rPr>
              <a:t>We hebben een automaat die enkel Euro munten kan teruggeven maar die wel biljetten aanvaard.</a:t>
            </a:r>
          </a:p>
          <a:p>
            <a:pPr lvl="2"/>
            <a:r>
              <a:rPr lang="nl-BE" sz="1800" dirty="0">
                <a:solidFill>
                  <a:srgbClr val="FFFFFF"/>
                </a:solidFill>
              </a:rPr>
              <a:t>De gebruiker kiest een drank uit een genummerde lijst en betaalt </a:t>
            </a:r>
          </a:p>
          <a:p>
            <a:pPr lvl="2"/>
            <a:r>
              <a:rPr lang="nl-BE" sz="1800" dirty="0">
                <a:solidFill>
                  <a:srgbClr val="FFFFFF"/>
                </a:solidFill>
              </a:rPr>
              <a:t>De machine registreert hoeveel van elke drank nog beschikbaar is.</a:t>
            </a:r>
          </a:p>
          <a:p>
            <a:pPr lvl="1"/>
            <a:r>
              <a:rPr lang="nl-BE" sz="1800" dirty="0">
                <a:solidFill>
                  <a:srgbClr val="FFFFFF"/>
                </a:solidFill>
              </a:rPr>
              <a:t>Maak een console app om de werking te simuleren</a:t>
            </a:r>
          </a:p>
          <a:p>
            <a:pPr lvl="1"/>
            <a:r>
              <a:rPr lang="nl-BE" sz="1800" dirty="0">
                <a:solidFill>
                  <a:srgbClr val="FFFFFF"/>
                </a:solidFill>
              </a:rPr>
              <a:t>Test cases:</a:t>
            </a:r>
          </a:p>
          <a:p>
            <a:pPr marL="1714500" lvl="3" indent="-342900">
              <a:buFont typeface="+mj-lt"/>
              <a:buAutoNum type="arabicPeriod"/>
            </a:pPr>
            <a:r>
              <a:rPr lang="nl-BE" dirty="0">
                <a:solidFill>
                  <a:srgbClr val="FFFFFF"/>
                </a:solidFill>
              </a:rPr>
              <a:t>Keuze is Cola : Kostprijs 2.20€. Beschikbaar: 4. Betaald: 5€</a:t>
            </a:r>
          </a:p>
          <a:p>
            <a:pPr lvl="4">
              <a:buFont typeface="Wingdings" panose="05000000000000000000" pitchFamily="2" charset="2"/>
              <a:buChar char="Ø"/>
            </a:pPr>
            <a:r>
              <a:rPr lang="nl-BE" dirty="0">
                <a:solidFill>
                  <a:srgbClr val="FFFFFF"/>
                </a:solidFill>
              </a:rPr>
              <a:t>Wisselgeld: 1 x 2€ + 1 x 50 c + 1 x 20c + 1x 10c  + Cola. Nog beschikbaar: 3</a:t>
            </a:r>
          </a:p>
          <a:p>
            <a:pPr marL="1714500" lvl="3" indent="-342900">
              <a:buFont typeface="+mj-lt"/>
              <a:buAutoNum type="arabicPeriod"/>
            </a:pPr>
            <a:r>
              <a:rPr lang="nl-BE" dirty="0">
                <a:solidFill>
                  <a:srgbClr val="FFFFFF"/>
                </a:solidFill>
              </a:rPr>
              <a:t>Keuze is water: Kostprijs 1.25€. Beschikbaar: 1. Betaald: 10€. </a:t>
            </a:r>
          </a:p>
          <a:p>
            <a:pPr lvl="4">
              <a:buFont typeface="Wingdings" panose="05000000000000000000" pitchFamily="2" charset="2"/>
              <a:buChar char="Ø"/>
            </a:pPr>
            <a:r>
              <a:rPr lang="nl-BE" dirty="0">
                <a:solidFill>
                  <a:srgbClr val="FFFFFF"/>
                </a:solidFill>
              </a:rPr>
              <a:t>Wisselgeld: 4 x 2€ + 1 x 50 c + 1 x 20c + 1x 5c Beschikbaar: €Niet meer beschikbaar</a:t>
            </a:r>
          </a:p>
          <a:p>
            <a:pPr marL="1714500" lvl="3" indent="-342900">
              <a:buFont typeface="+mj-lt"/>
              <a:buAutoNum type="arabicPeriod"/>
            </a:pPr>
            <a:r>
              <a:rPr lang="nl-BE" dirty="0">
                <a:solidFill>
                  <a:srgbClr val="FFFFFF"/>
                </a:solidFill>
              </a:rPr>
              <a:t>Keuze is fruitsap: Kostprijs: 2.10. Beschikbaar: 0. Betaald: 5€</a:t>
            </a:r>
          </a:p>
          <a:p>
            <a:pPr lvl="4">
              <a:buFont typeface="Wingdings" panose="05000000000000000000" pitchFamily="2" charset="2"/>
              <a:buChar char="Ø"/>
            </a:pPr>
            <a:r>
              <a:rPr lang="nl-BE" dirty="0">
                <a:solidFill>
                  <a:srgbClr val="FFFFFF"/>
                </a:solidFill>
              </a:rPr>
              <a:t>Wisselgeld: 2x2€ + 1x1€. Boodschap: Uw keuze is niet meer beschikbaar!</a:t>
            </a:r>
          </a:p>
          <a:p>
            <a:pPr lvl="3"/>
            <a:endParaRPr lang="nl-BE" sz="1400" dirty="0">
              <a:solidFill>
                <a:srgbClr val="FFFFFF"/>
              </a:solidFill>
            </a:endParaRPr>
          </a:p>
          <a:p>
            <a:pPr lvl="1"/>
            <a:endParaRPr lang="nl-BE" sz="1400" dirty="0">
              <a:solidFill>
                <a:srgbClr val="FFFFFF"/>
              </a:solidFill>
            </a:endParaRPr>
          </a:p>
        </p:txBody>
      </p:sp>
      <p:sp>
        <p:nvSpPr>
          <p:cNvPr id="4" name="Slide Number Placeholder 3">
            <a:extLst>
              <a:ext uri="{FF2B5EF4-FFF2-40B4-BE49-F238E27FC236}">
                <a16:creationId xmlns:a16="http://schemas.microsoft.com/office/drawing/2014/main" id="{3FF8DD26-5CE8-483F-B994-DB1B0494AE66}"/>
              </a:ext>
            </a:extLst>
          </p:cNvPr>
          <p:cNvSpPr>
            <a:spLocks noGrp="1"/>
          </p:cNvSpPr>
          <p:nvPr>
            <p:ph type="sldNum" sz="quarter" idx="12"/>
          </p:nvPr>
        </p:nvSpPr>
        <p:spPr>
          <a:xfrm>
            <a:off x="8610600" y="6356350"/>
            <a:ext cx="2743200" cy="365125"/>
          </a:xfrm>
        </p:spPr>
        <p:txBody>
          <a:bodyPr anchor="ctr">
            <a:normAutofit/>
          </a:bodyPr>
          <a:lstStyle/>
          <a:p>
            <a:pPr marL="0" marR="0" lvl="0" indent="0" defTabSz="457200" rtl="0" eaLnBrk="1" fontAlgn="auto" latinLnBrk="0" hangingPunct="1">
              <a:spcBef>
                <a:spcPts val="0"/>
              </a:spcBef>
              <a:spcAft>
                <a:spcPts val="600"/>
              </a:spcAft>
              <a:buClrTx/>
              <a:buSzTx/>
              <a:buFontTx/>
              <a:buNone/>
              <a:tabLst/>
              <a:defRPr/>
            </a:pPr>
            <a:fld id="{97BA5271-A444-4CCD-8D0C-6769CDD0D776}" type="slidenum">
              <a:rPr kumimoji="0" lang="en-US" b="0" i="0" u="none" strike="noStrike" kern="1200" cap="none" spc="0" normalizeH="0" baseline="0" noProof="0">
                <a:ln>
                  <a:noFill/>
                </a:ln>
                <a:solidFill>
                  <a:srgbClr val="FFFFFF">
                    <a:alpha val="80000"/>
                  </a:srgbClr>
                </a:solidFill>
                <a:effectLst/>
                <a:uLnTx/>
                <a:uFillTx/>
                <a:latin typeface="Calibri" panose="020F0502020204030204"/>
                <a:ea typeface="+mn-ea"/>
                <a:cs typeface="+mn-cs"/>
              </a:rPr>
              <a:pPr marL="0" marR="0" lvl="0" indent="0" defTabSz="457200" rtl="0" eaLnBrk="1" fontAlgn="auto" latinLnBrk="0" hangingPunct="1">
                <a:spcBef>
                  <a:spcPts val="0"/>
                </a:spcBef>
                <a:spcAft>
                  <a:spcPts val="600"/>
                </a:spcAft>
                <a:buClrTx/>
                <a:buSzTx/>
                <a:buFontTx/>
                <a:buNone/>
                <a:tabLst/>
                <a:defRPr/>
              </a:pPr>
              <a:t>24</a:t>
            </a:fld>
            <a:endParaRPr kumimoji="0" lang="en-US" b="0" i="0" u="none" strike="noStrike" kern="1200" cap="none" spc="0" normalizeH="0" baseline="0" noProof="0">
              <a:ln>
                <a:noFill/>
              </a:ln>
              <a:solidFill>
                <a:srgbClr val="FFFFFF">
                  <a:alpha val="80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749656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Effect transition="in" filter="fade">
                                      <p:cBhvr>
                                        <p:cTn id="37" dur="500"/>
                                        <p:tgtEl>
                                          <p:spTgt spid="6">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xEl>
                                              <p:pRg st="11" end="11"/>
                                            </p:txEl>
                                          </p:spTgt>
                                        </p:tgtEl>
                                        <p:attrNameLst>
                                          <p:attrName>style.visibility</p:attrName>
                                        </p:attrNameLst>
                                      </p:cBhvr>
                                      <p:to>
                                        <p:strVal val="visible"/>
                                      </p:to>
                                    </p:set>
                                    <p:animEffect transition="in" filter="fade">
                                      <p:cBhvr>
                                        <p:cTn id="40" dur="500"/>
                                        <p:tgtEl>
                                          <p:spTgt spid="6">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animEffect transition="in" filter="fade">
                                      <p:cBhvr>
                                        <p:cTn id="43" dur="500"/>
                                        <p:tgtEl>
                                          <p:spTgt spid="6">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txEl>
                                              <p:pRg st="13" end="13"/>
                                            </p:txEl>
                                          </p:spTgt>
                                        </p:tgtEl>
                                        <p:attrNameLst>
                                          <p:attrName>style.visibility</p:attrName>
                                        </p:attrNameLst>
                                      </p:cBhvr>
                                      <p:to>
                                        <p:strVal val="visible"/>
                                      </p:to>
                                    </p:set>
                                    <p:animEffect transition="in" filter="fade">
                                      <p:cBhvr>
                                        <p:cTn id="46"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8200" y="266272"/>
            <a:ext cx="10515600" cy="623415"/>
          </a:xfrm>
        </p:spPr>
        <p:txBody>
          <a:bodyPr>
            <a:normAutofit fontScale="90000"/>
          </a:bodyPr>
          <a:lstStyle/>
          <a:p>
            <a:r>
              <a:rPr lang="nl-BE" dirty="0"/>
              <a:t>Statische functies</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988541"/>
            <a:ext cx="10515600" cy="5504333"/>
          </a:xfrm>
        </p:spPr>
        <p:txBody>
          <a:bodyPr>
            <a:normAutofit fontScale="92500" lnSpcReduction="10000"/>
          </a:bodyPr>
          <a:lstStyle/>
          <a:p>
            <a:r>
              <a:rPr lang="nl-BE" dirty="0"/>
              <a:t>Standaard functies werken op de instantie van een class. Deze worden ‘</a:t>
            </a:r>
            <a:r>
              <a:rPr lang="nl-BE" b="1" dirty="0" err="1"/>
              <a:t>instance</a:t>
            </a:r>
            <a:r>
              <a:rPr lang="nl-BE" b="1" dirty="0"/>
              <a:t> members’</a:t>
            </a:r>
            <a:r>
              <a:rPr lang="nl-BE" dirty="0"/>
              <a:t> genoemd en kunnen pas aangesproken worden als er een </a:t>
            </a:r>
            <a:r>
              <a:rPr lang="nl-BE" dirty="0" err="1"/>
              <a:t>instance</a:t>
            </a:r>
            <a:r>
              <a:rPr lang="nl-BE" dirty="0"/>
              <a:t> van de class wordt aangemaakt.</a:t>
            </a:r>
          </a:p>
          <a:p>
            <a:r>
              <a:rPr lang="nl-BE" b="1" dirty="0" err="1"/>
              <a:t>Static</a:t>
            </a:r>
            <a:r>
              <a:rPr lang="nl-BE" b="1" dirty="0"/>
              <a:t> members </a:t>
            </a:r>
            <a:r>
              <a:rPr lang="nl-BE" dirty="0"/>
              <a:t>werken rechtstreeks op het type zelf en hebben geen instantie van de class nodig om gebruikt te worden. Dit heeft als gevolg dat ze niet rechtstreeks ‘</a:t>
            </a:r>
            <a:r>
              <a:rPr lang="nl-BE" dirty="0" err="1"/>
              <a:t>instance</a:t>
            </a:r>
            <a:r>
              <a:rPr lang="nl-BE" dirty="0"/>
              <a:t>’ leden kunnen aanspreken.</a:t>
            </a:r>
          </a:p>
          <a:p>
            <a:pPr marL="914400" lvl="2" indent="0">
              <a:buNone/>
            </a:pPr>
            <a:r>
              <a:rPr lang="en-US"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StaticDemo</a:t>
            </a: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myVar</a:t>
            </a:r>
            <a:r>
              <a:rPr lang="en-US" sz="1600" dirty="0">
                <a:solidFill>
                  <a:srgbClr val="000000"/>
                </a:solidFill>
                <a:latin typeface="Consolas" panose="020B0609020204030204" pitchFamily="49" charset="0"/>
              </a:rPr>
              <a:t> = 0;</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SetVar</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var) {</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myVar</a:t>
            </a:r>
            <a:r>
              <a:rPr lang="en-US" sz="1600" dirty="0">
                <a:solidFill>
                  <a:srgbClr val="000000"/>
                </a:solidFill>
                <a:latin typeface="Consolas" panose="020B0609020204030204" pitchFamily="49" charset="0"/>
              </a:rPr>
              <a:t> = var;</a:t>
            </a:r>
          </a:p>
          <a:p>
            <a:pPr marL="914400" lvl="2" indent="0">
              <a:buNone/>
            </a:pP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SetVarStatic</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var) {</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myVar</a:t>
            </a:r>
            <a:r>
              <a:rPr lang="en-US" sz="1600" dirty="0">
                <a:solidFill>
                  <a:srgbClr val="000000"/>
                </a:solidFill>
                <a:latin typeface="Consolas" panose="020B0609020204030204" pitchFamily="49" charset="0"/>
              </a:rPr>
              <a:t> = var;                  </a:t>
            </a:r>
            <a:r>
              <a:rPr lang="en-US" sz="1600" dirty="0">
                <a:solidFill>
                  <a:srgbClr val="008000"/>
                </a:solidFill>
                <a:latin typeface="Consolas" panose="020B0609020204030204" pitchFamily="49" charset="0"/>
              </a:rPr>
              <a:t>// </a:t>
            </a:r>
            <a:r>
              <a:rPr lang="en-US" sz="1600" b="1" dirty="0">
                <a:solidFill>
                  <a:srgbClr val="C00000"/>
                </a:solidFill>
                <a:latin typeface="Consolas" panose="020B0609020204030204" pitchFamily="49" charset="0"/>
              </a:rPr>
              <a:t>=&gt; Error !!!!</a:t>
            </a:r>
          </a:p>
          <a:p>
            <a:pPr marL="914400" lvl="2" indent="0">
              <a:buNone/>
            </a:pP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SetVarStatic</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StaticDemo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parent,</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var) {</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parent.myVar</a:t>
            </a:r>
            <a:r>
              <a:rPr lang="en-US" sz="1600" dirty="0">
                <a:solidFill>
                  <a:srgbClr val="000000"/>
                </a:solidFill>
                <a:latin typeface="Consolas" panose="020B0609020204030204" pitchFamily="49" charset="0"/>
              </a:rPr>
              <a:t> = var;                  </a:t>
            </a:r>
            <a:r>
              <a:rPr lang="en-US" sz="1600" dirty="0">
                <a:solidFill>
                  <a:srgbClr val="008000"/>
                </a:solidFill>
                <a:latin typeface="Consolas" panose="020B0609020204030204" pitchFamily="49" charset="0"/>
              </a:rPr>
              <a:t>// =&gt; OK !!!!</a:t>
            </a:r>
            <a:endParaRPr lang="en-US" sz="1600" dirty="0">
              <a:solidFill>
                <a:srgbClr val="000000"/>
              </a:solidFill>
              <a:latin typeface="Consolas" panose="020B0609020204030204" pitchFamily="49" charset="0"/>
            </a:endParaRPr>
          </a:p>
          <a:p>
            <a:pPr marL="914400" lvl="2" indent="0">
              <a:buNone/>
            </a:pP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endParaRPr lang="nl-BE" sz="1600" dirty="0"/>
          </a:p>
        </p:txBody>
      </p:sp>
    </p:spTree>
    <p:extLst>
      <p:ext uri="{BB962C8B-B14F-4D97-AF65-F5344CB8AC3E}">
        <p14:creationId xmlns:p14="http://schemas.microsoft.com/office/powerpoint/2010/main" val="3749175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a:t>Statische functies</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1219200"/>
            <a:ext cx="10515600" cy="5273673"/>
          </a:xfrm>
        </p:spPr>
        <p:txBody>
          <a:bodyPr>
            <a:normAutofit/>
          </a:bodyPr>
          <a:lstStyle/>
          <a:p>
            <a:r>
              <a:rPr lang="nl-BE" dirty="0"/>
              <a:t>Een statische functie kan rechtstreeks worden aangeroepen op het type:</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Main(</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args</a:t>
            </a: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StaticDemo</a:t>
            </a:r>
            <a:r>
              <a:rPr lang="en-US" sz="1600" dirty="0">
                <a:solidFill>
                  <a:srgbClr val="000000"/>
                </a:solidFill>
                <a:latin typeface="Consolas" panose="020B0609020204030204" pitchFamily="49" charset="0"/>
              </a:rPr>
              <a:t> demo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StaticDemo</a:t>
            </a:r>
            <a:r>
              <a:rPr lang="en-US" sz="1600" dirty="0">
                <a:solidFill>
                  <a:srgbClr val="000000"/>
                </a:solidFill>
                <a:latin typeface="Consolas" panose="020B0609020204030204" pitchFamily="49" charset="0"/>
              </a:rPr>
              <a:t>();</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StaticDemo.SetVarStatic</a:t>
            </a:r>
            <a:r>
              <a:rPr lang="en-US" sz="1600" dirty="0">
                <a:solidFill>
                  <a:srgbClr val="000000"/>
                </a:solidFill>
                <a:latin typeface="Consolas" panose="020B0609020204030204" pitchFamily="49" charset="0"/>
              </a:rPr>
              <a:t>(demo,5);</a:t>
            </a:r>
          </a:p>
          <a:p>
            <a:pPr marL="914400" lvl="2" indent="0">
              <a:buNone/>
            </a:pPr>
            <a:r>
              <a:rPr lang="en-US" sz="1600" dirty="0">
                <a:solidFill>
                  <a:srgbClr val="000000"/>
                </a:solidFill>
                <a:latin typeface="Consolas" panose="020B0609020204030204" pitchFamily="49" charset="0"/>
              </a:rPr>
              <a:t>  }</a:t>
            </a:r>
            <a:endParaRPr lang="nl-BE" dirty="0"/>
          </a:p>
          <a:p>
            <a:r>
              <a:rPr lang="nl-BE" dirty="0"/>
              <a:t>We kunnen ook statische fields declareren. In dit geval is de waarde gebonden aan het type en niet aan een instantie van het object!</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StaticDemo</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myVar</a:t>
            </a:r>
            <a:r>
              <a:rPr lang="en-US" sz="1400" dirty="0">
                <a:solidFill>
                  <a:srgbClr val="000000"/>
                </a:solidFill>
                <a:latin typeface="Consolas" panose="020B0609020204030204" pitchFamily="49" charset="0"/>
              </a:rPr>
              <a:t> = 0;</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MyVar</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myVar</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myVar</a:t>
            </a:r>
            <a:r>
              <a:rPr lang="en-US" sz="1400" dirty="0">
                <a:solidFill>
                  <a:srgbClr val="000000"/>
                </a:solidFill>
                <a:latin typeface="Consolas" panose="020B0609020204030204" pitchFamily="49" charset="0"/>
              </a:rPr>
              <a:t> = value; } }</a:t>
            </a:r>
          </a:p>
          <a:p>
            <a:pPr marL="914400" lvl="2" indent="0">
              <a:buNone/>
            </a:pP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StaticDemo.MyVar</a:t>
            </a:r>
            <a:r>
              <a:rPr lang="en-US" sz="1400" dirty="0">
                <a:solidFill>
                  <a:srgbClr val="000000"/>
                </a:solidFill>
                <a:latin typeface="Consolas" panose="020B0609020204030204" pitchFamily="49" charset="0"/>
              </a:rPr>
              <a:t> = 4;</a:t>
            </a:r>
          </a:p>
          <a:p>
            <a:pPr marL="914400" lvl="2" indent="0">
              <a:buNone/>
            </a:pPr>
            <a:r>
              <a:rPr lang="en-US" sz="1400" dirty="0">
                <a:solidFill>
                  <a:srgbClr val="000000"/>
                </a:solidFill>
                <a:latin typeface="Consolas" panose="020B0609020204030204" pitchFamily="49" charset="0"/>
              </a:rPr>
              <a:t> }</a:t>
            </a:r>
            <a:endParaRPr lang="nl-BE" sz="1400" dirty="0"/>
          </a:p>
          <a:p>
            <a:endParaRPr lang="nl-BE" dirty="0"/>
          </a:p>
        </p:txBody>
      </p:sp>
    </p:spTree>
    <p:extLst>
      <p:ext uri="{BB962C8B-B14F-4D97-AF65-F5344CB8AC3E}">
        <p14:creationId xmlns:p14="http://schemas.microsoft.com/office/powerpoint/2010/main" val="69921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a:t>Constanten</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1159330"/>
            <a:ext cx="10515600" cy="5017633"/>
          </a:xfrm>
        </p:spPr>
        <p:txBody>
          <a:bodyPr/>
          <a:lstStyle/>
          <a:p>
            <a:r>
              <a:rPr lang="nl-BE" dirty="0"/>
              <a:t>Is een ‘</a:t>
            </a:r>
            <a:r>
              <a:rPr lang="nl-BE" dirty="0" err="1"/>
              <a:t>static</a:t>
            </a:r>
            <a:r>
              <a:rPr lang="nl-BE" dirty="0"/>
              <a:t> field’ dat nooit veranderd kan worden.</a:t>
            </a:r>
          </a:p>
          <a:p>
            <a:r>
              <a:rPr lang="nl-BE" dirty="0"/>
              <a:t>Een constante wordt door de compiler rechtstreeks als waarde in de IL geplaatst.</a:t>
            </a:r>
          </a:p>
          <a:p>
            <a:r>
              <a:rPr lang="nl-BE" dirty="0"/>
              <a:t>Een constante moet één van volgende ingebouwde types zijn: integers, </a:t>
            </a:r>
            <a:r>
              <a:rPr lang="nl-BE" dirty="0" err="1"/>
              <a:t>reals</a:t>
            </a:r>
            <a:r>
              <a:rPr lang="nl-BE" dirty="0"/>
              <a:t>, </a:t>
            </a:r>
            <a:r>
              <a:rPr lang="nl-BE" dirty="0" err="1"/>
              <a:t>bool</a:t>
            </a:r>
            <a:r>
              <a:rPr lang="nl-BE" dirty="0"/>
              <a:t>, </a:t>
            </a:r>
            <a:r>
              <a:rPr lang="nl-BE" dirty="0" err="1"/>
              <a:t>char</a:t>
            </a:r>
            <a:r>
              <a:rPr lang="nl-BE" dirty="0"/>
              <a:t> of string.</a:t>
            </a:r>
          </a:p>
          <a:p>
            <a:r>
              <a:rPr lang="nl-BE" dirty="0"/>
              <a:t>De creatie van een constant veld gebeurt met het </a:t>
            </a:r>
            <a:r>
              <a:rPr lang="nl-BE" dirty="0" err="1"/>
              <a:t>keyword</a:t>
            </a:r>
            <a:r>
              <a:rPr lang="nl-BE" dirty="0"/>
              <a:t> ‘</a:t>
            </a:r>
            <a:r>
              <a:rPr lang="nl-BE" b="1" dirty="0" err="1"/>
              <a:t>const</a:t>
            </a:r>
            <a:r>
              <a:rPr lang="nl-BE" dirty="0"/>
              <a:t>’</a:t>
            </a:r>
          </a:p>
          <a:p>
            <a:pPr marL="0" indent="0">
              <a:buNone/>
            </a:pPr>
            <a:endParaRPr lang="nl-BE" dirty="0"/>
          </a:p>
          <a:p>
            <a:pPr lvl="2"/>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DefaultLength</a:t>
            </a:r>
            <a:r>
              <a:rPr lang="en-US" dirty="0">
                <a:solidFill>
                  <a:srgbClr val="000000"/>
                </a:solidFill>
                <a:latin typeface="Consolas" panose="020B0609020204030204" pitchFamily="49" charset="0"/>
              </a:rPr>
              <a:t> = 100;</a:t>
            </a:r>
            <a:endParaRPr lang="nl-BE" dirty="0"/>
          </a:p>
          <a:p>
            <a:endParaRPr lang="nl-BE" dirty="0"/>
          </a:p>
          <a:p>
            <a:r>
              <a:rPr lang="nl-BE" dirty="0"/>
              <a:t>We kunnen ev. ook een constante declareren in een functie.</a:t>
            </a:r>
          </a:p>
        </p:txBody>
      </p:sp>
    </p:spTree>
    <p:extLst>
      <p:ext uri="{BB962C8B-B14F-4D97-AF65-F5344CB8AC3E}">
        <p14:creationId xmlns:p14="http://schemas.microsoft.com/office/powerpoint/2010/main" val="251114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err="1"/>
              <a:t>Enum</a:t>
            </a:r>
            <a:r>
              <a:rPr lang="nl-BE" dirty="0"/>
              <a:t>: enumeratie of opsomming</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p:txBody>
          <a:bodyPr/>
          <a:lstStyle/>
          <a:p>
            <a:r>
              <a:rPr lang="nl-BE" dirty="0"/>
              <a:t>Een </a:t>
            </a:r>
            <a:r>
              <a:rPr lang="nl-BE" dirty="0" err="1"/>
              <a:t>enum</a:t>
            </a:r>
            <a:r>
              <a:rPr lang="nl-BE" dirty="0"/>
              <a:t> is een value type dat toelaat om een groep constanten te creëren.</a:t>
            </a:r>
          </a:p>
          <a:p>
            <a:pPr marL="914400" lvl="2"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enum</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Colors</a:t>
            </a:r>
            <a:r>
              <a:rPr lang="en-US" sz="1600" dirty="0">
                <a:solidFill>
                  <a:srgbClr val="000000"/>
                </a:solidFill>
                <a:latin typeface="Consolas" panose="020B0609020204030204" pitchFamily="49" charset="0"/>
              </a:rPr>
              <a:t> { red , green, blue };</a:t>
            </a:r>
            <a:endParaRPr lang="nl-BE" dirty="0"/>
          </a:p>
          <a:p>
            <a:r>
              <a:rPr lang="nl-BE" dirty="0"/>
              <a:t>Elke </a:t>
            </a:r>
            <a:r>
              <a:rPr lang="nl-BE" dirty="0" err="1"/>
              <a:t>enum</a:t>
            </a:r>
            <a:r>
              <a:rPr lang="nl-BE" dirty="0"/>
              <a:t> heeft onderliggend een int type. </a:t>
            </a:r>
          </a:p>
          <a:p>
            <a:r>
              <a:rPr lang="nl-BE" dirty="0"/>
              <a:t>Het is ook mogelijk om elk lid een aangepaste waarde te geven tijdens de declaratie.</a:t>
            </a:r>
          </a:p>
          <a:p>
            <a:pPr marL="914400" lvl="2"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enum</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Colors</a:t>
            </a:r>
            <a:r>
              <a:rPr lang="en-US" sz="1600" dirty="0">
                <a:solidFill>
                  <a:srgbClr val="000000"/>
                </a:solidFill>
                <a:latin typeface="Consolas" panose="020B0609020204030204" pitchFamily="49" charset="0"/>
              </a:rPr>
              <a:t> { red = 1, green = 2, blue = 3 };</a:t>
            </a:r>
            <a:endParaRPr lang="nl-BE" sz="1600" dirty="0"/>
          </a:p>
          <a:p>
            <a:r>
              <a:rPr lang="nl-BE" dirty="0"/>
              <a:t>Het is ook mogelijk om het datatype van een </a:t>
            </a:r>
            <a:r>
              <a:rPr lang="nl-BE" dirty="0" err="1"/>
              <a:t>enum</a:t>
            </a:r>
            <a:r>
              <a:rPr lang="nl-BE" dirty="0"/>
              <a:t> te wijzigen in een alternatief integer type.</a:t>
            </a:r>
          </a:p>
          <a:p>
            <a:pPr marL="914400" lvl="2"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enum</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Colors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byte</a:t>
            </a:r>
            <a:r>
              <a:rPr lang="en-US" sz="1600" dirty="0">
                <a:solidFill>
                  <a:srgbClr val="000000"/>
                </a:solidFill>
                <a:latin typeface="Consolas" panose="020B0609020204030204" pitchFamily="49" charset="0"/>
              </a:rPr>
              <a:t> { red , green = 2, blue  };</a:t>
            </a:r>
            <a:endParaRPr lang="nl-BE" sz="1600" dirty="0"/>
          </a:p>
          <a:p>
            <a:endParaRPr lang="nl-BE" dirty="0"/>
          </a:p>
        </p:txBody>
      </p:sp>
    </p:spTree>
    <p:extLst>
      <p:ext uri="{BB962C8B-B14F-4D97-AF65-F5344CB8AC3E}">
        <p14:creationId xmlns:p14="http://schemas.microsoft.com/office/powerpoint/2010/main" val="3525453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8200" y="193589"/>
            <a:ext cx="10515600" cy="606939"/>
          </a:xfrm>
        </p:spPr>
        <p:txBody>
          <a:bodyPr>
            <a:normAutofit fontScale="90000"/>
          </a:bodyPr>
          <a:lstStyle/>
          <a:p>
            <a:r>
              <a:rPr lang="nl-BE" dirty="0" err="1"/>
              <a:t>Enum</a:t>
            </a:r>
            <a:r>
              <a:rPr lang="nl-BE" dirty="0"/>
              <a:t>: enumeratie of opsomming</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895719"/>
            <a:ext cx="10515600" cy="5768692"/>
          </a:xfrm>
        </p:spPr>
        <p:txBody>
          <a:bodyPr>
            <a:normAutofit/>
          </a:bodyPr>
          <a:lstStyle/>
          <a:p>
            <a:r>
              <a:rPr lang="nl-BE" dirty="0"/>
              <a:t>Conversie</a:t>
            </a:r>
          </a:p>
          <a:p>
            <a:pPr lvl="1"/>
            <a:r>
              <a:rPr lang="nl-BE" dirty="0"/>
              <a:t>Men kan een </a:t>
            </a:r>
            <a:r>
              <a:rPr lang="nl-BE" dirty="0" err="1"/>
              <a:t>enum</a:t>
            </a:r>
            <a:r>
              <a:rPr lang="nl-BE" dirty="0"/>
              <a:t> instantie </a:t>
            </a:r>
            <a:r>
              <a:rPr lang="nl-BE" b="1" dirty="0"/>
              <a:t>expliciet</a:t>
            </a:r>
            <a:r>
              <a:rPr lang="nl-BE" dirty="0"/>
              <a:t> casten </a:t>
            </a:r>
            <a:r>
              <a:rPr lang="nl-BE" b="1" dirty="0"/>
              <a:t>van</a:t>
            </a:r>
            <a:r>
              <a:rPr lang="nl-BE" dirty="0"/>
              <a:t> en </a:t>
            </a:r>
            <a:r>
              <a:rPr lang="nl-BE" b="1" dirty="0"/>
              <a:t>naar</a:t>
            </a:r>
            <a:r>
              <a:rPr lang="nl-BE" dirty="0"/>
              <a:t> het </a:t>
            </a:r>
            <a:r>
              <a:rPr lang="nl-BE" b="1" dirty="0"/>
              <a:t>onderliggende</a:t>
            </a:r>
            <a:r>
              <a:rPr lang="nl-BE" dirty="0"/>
              <a:t> </a:t>
            </a:r>
            <a:r>
              <a:rPr lang="nl-BE" b="1" dirty="0"/>
              <a:t>type</a:t>
            </a:r>
            <a:r>
              <a:rPr lang="nl-BE" dirty="0"/>
              <a:t>:</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Colors </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Colors.red</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byte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colorVal</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byte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colorVal</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a:t>
            </a:r>
            <a:r>
              <a:rPr lang="en-US" sz="1400" b="1" dirty="0">
                <a:solidFill>
                  <a:srgbClr val="008000"/>
                </a:solidFill>
                <a:latin typeface="Consolas" panose="020B0609020204030204" pitchFamily="49" charset="0"/>
              </a:rPr>
              <a:t>1</a:t>
            </a:r>
            <a:endParaRPr lang="en-US" sz="1400" b="1" dirty="0">
              <a:solidFill>
                <a:srgbClr val="000000"/>
              </a:solidFill>
              <a:latin typeface="Consolas" panose="020B0609020204030204" pitchFamily="49" charset="0"/>
            </a:endParaRP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a:t>
            </a:r>
            <a:r>
              <a:rPr lang="en-US" sz="1400" b="1" dirty="0">
                <a:solidFill>
                  <a:srgbClr val="008000"/>
                </a:solidFill>
                <a:latin typeface="Consolas" panose="020B0609020204030204" pitchFamily="49" charset="0"/>
              </a:rPr>
              <a:t>red</a:t>
            </a:r>
            <a:endParaRPr lang="en-US" sz="1400" b="1" dirty="0">
              <a:solidFill>
                <a:srgbClr val="000000"/>
              </a:solidFill>
              <a:latin typeface="Consolas" panose="020B0609020204030204" pitchFamily="49" charset="0"/>
            </a:endParaRP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colorVal</a:t>
            </a:r>
            <a:r>
              <a:rPr lang="en-US" sz="1400" dirty="0">
                <a:solidFill>
                  <a:srgbClr val="000000"/>
                </a:solidFill>
                <a:latin typeface="Consolas" panose="020B0609020204030204" pitchFamily="49" charset="0"/>
              </a:rPr>
              <a:t> += 1;</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 = (Colors)</a:t>
            </a:r>
            <a:r>
              <a:rPr lang="en-US" sz="1400" dirty="0" err="1">
                <a:solidFill>
                  <a:srgbClr val="000000"/>
                </a:solidFill>
                <a:latin typeface="Consolas" panose="020B0609020204030204" pitchFamily="49" charset="0"/>
              </a:rPr>
              <a:t>colorVal</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a:t>
            </a:r>
            <a:r>
              <a:rPr lang="en-US" sz="1400" b="1" dirty="0">
                <a:solidFill>
                  <a:srgbClr val="008000"/>
                </a:solidFill>
                <a:latin typeface="Consolas" panose="020B0609020204030204" pitchFamily="49" charset="0"/>
              </a:rPr>
              <a:t>green</a:t>
            </a:r>
            <a:endParaRPr lang="en-US" sz="1400" b="1" dirty="0">
              <a:solidFill>
                <a:srgbClr val="000000"/>
              </a:solidFill>
              <a:latin typeface="Consolas" panose="020B0609020204030204" pitchFamily="49" charset="0"/>
            </a:endParaRPr>
          </a:p>
          <a:p>
            <a:pPr marL="1371600" lvl="3" indent="0">
              <a:buNone/>
            </a:pPr>
            <a:r>
              <a:rPr lang="en-US" sz="1400" dirty="0">
                <a:solidFill>
                  <a:srgbClr val="000000"/>
                </a:solidFill>
                <a:latin typeface="Consolas" panose="020B0609020204030204" pitchFamily="49" charset="0"/>
              </a:rPr>
              <a:t> }</a:t>
            </a:r>
            <a:endParaRPr lang="nl-BE" sz="1400" dirty="0"/>
          </a:p>
          <a:p>
            <a:pPr lvl="1"/>
            <a:r>
              <a:rPr lang="nl-BE" dirty="0"/>
              <a:t>Indien men een verkeerde cast doet zal de CLR </a:t>
            </a:r>
            <a:r>
              <a:rPr lang="nl-BE" sz="3200" b="1" dirty="0"/>
              <a:t>geen</a:t>
            </a:r>
            <a:r>
              <a:rPr lang="nl-BE" dirty="0"/>
              <a:t> </a:t>
            </a:r>
            <a:r>
              <a:rPr lang="nl-BE" dirty="0" err="1"/>
              <a:t>Exception</a:t>
            </a:r>
            <a:r>
              <a:rPr lang="nl-BE" dirty="0"/>
              <a:t> genereren maar aan het onderliggende type gewoon de waarde toekennen.</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colorVal</a:t>
            </a:r>
            <a:r>
              <a:rPr lang="en-US" sz="1400" dirty="0">
                <a:solidFill>
                  <a:srgbClr val="000000"/>
                </a:solidFill>
                <a:latin typeface="Consolas" panose="020B0609020204030204" pitchFamily="49" charset="0"/>
              </a:rPr>
              <a:t> = 255;</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 = (Colors)</a:t>
            </a:r>
            <a:r>
              <a:rPr lang="en-US" sz="1400" dirty="0" err="1">
                <a:solidFill>
                  <a:srgbClr val="000000"/>
                </a:solidFill>
                <a:latin typeface="Consolas" panose="020B0609020204030204" pitchFamily="49" charset="0"/>
              </a:rPr>
              <a:t>colorVal</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   </a:t>
            </a:r>
            <a:r>
              <a:rPr lang="en-US" sz="1400" b="1" dirty="0">
                <a:solidFill>
                  <a:srgbClr val="C00000"/>
                </a:solidFill>
                <a:latin typeface="Consolas" panose="020B0609020204030204" pitchFamily="49" charset="0"/>
              </a:rPr>
              <a:t>// 255 !!!</a:t>
            </a:r>
            <a:endParaRPr lang="nl-BE" sz="1400" b="1" dirty="0">
              <a:solidFill>
                <a:srgbClr val="C00000"/>
              </a:solidFill>
            </a:endParaRPr>
          </a:p>
        </p:txBody>
      </p:sp>
    </p:spTree>
    <p:extLst>
      <p:ext uri="{BB962C8B-B14F-4D97-AF65-F5344CB8AC3E}">
        <p14:creationId xmlns:p14="http://schemas.microsoft.com/office/powerpoint/2010/main" val="16444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500"/>
                                        <p:tgtEl>
                                          <p:spTgt spid="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fade">
                                      <p:cBhvr>
                                        <p:cTn id="53"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91866-F223-493B-BA64-41252F050C64}"/>
              </a:ext>
            </a:extLst>
          </p:cNvPr>
          <p:cNvSpPr>
            <a:spLocks noGrp="1"/>
          </p:cNvSpPr>
          <p:nvPr>
            <p:ph type="title"/>
          </p:nvPr>
        </p:nvSpPr>
        <p:spPr/>
        <p:txBody>
          <a:bodyPr/>
          <a:lstStyle/>
          <a:p>
            <a:r>
              <a:rPr lang="en-US" dirty="0"/>
              <a:t>Parameters</a:t>
            </a:r>
          </a:p>
        </p:txBody>
      </p:sp>
      <p:sp>
        <p:nvSpPr>
          <p:cNvPr id="3" name="Content Placeholder 2">
            <a:extLst>
              <a:ext uri="{FF2B5EF4-FFF2-40B4-BE49-F238E27FC236}">
                <a16:creationId xmlns:a16="http://schemas.microsoft.com/office/drawing/2014/main" id="{B01932F7-7360-42BF-8079-A7BD16F1C953}"/>
              </a:ext>
            </a:extLst>
          </p:cNvPr>
          <p:cNvSpPr>
            <a:spLocks noGrp="1"/>
          </p:cNvSpPr>
          <p:nvPr>
            <p:ph idx="1"/>
          </p:nvPr>
        </p:nvSpPr>
        <p:spPr>
          <a:xfrm>
            <a:off x="838200" y="1159330"/>
            <a:ext cx="10515600" cy="5333544"/>
          </a:xfrm>
        </p:spPr>
        <p:txBody>
          <a:bodyPr>
            <a:normAutofit/>
          </a:bodyPr>
          <a:lstStyle/>
          <a:p>
            <a:r>
              <a:rPr lang="nl-BE" dirty="0"/>
              <a:t>Optionele parameters</a:t>
            </a:r>
          </a:p>
          <a:p>
            <a:pPr lvl="1"/>
            <a:r>
              <a:rPr lang="nl-BE" dirty="0"/>
              <a:t>Het is mogelijk om default waarden aan parameters toe te kennen.</a:t>
            </a:r>
          </a:p>
          <a:p>
            <a:pPr lvl="1"/>
            <a:r>
              <a:rPr lang="nl-BE" dirty="0"/>
              <a:t>De waarde van een optionele parameter moet een constante zijn.</a:t>
            </a:r>
          </a:p>
          <a:p>
            <a:pPr lvl="1"/>
            <a:r>
              <a:rPr lang="nl-BE" dirty="0"/>
              <a:t>Verplichte parameters moeten </a:t>
            </a:r>
            <a:r>
              <a:rPr lang="nl-BE" b="1" dirty="0"/>
              <a:t>voor</a:t>
            </a:r>
            <a:r>
              <a:rPr lang="nl-BE" dirty="0"/>
              <a:t> optionele parameters geplaatst worden</a:t>
            </a:r>
          </a:p>
          <a:p>
            <a:pPr marL="1371600" lvl="3"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OptMethod</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a:t>
            </a:r>
            <a:r>
              <a:rPr lang="en-US" sz="1600" dirty="0" err="1">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optioneel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"default"</a:t>
            </a:r>
            <a:r>
              <a:rPr lang="en-US" sz="1600" dirty="0">
                <a:solidFill>
                  <a:srgbClr val="000000"/>
                </a:solidFill>
                <a:latin typeface="Consolas" panose="020B0609020204030204" pitchFamily="49" charset="0"/>
              </a:rPr>
              <a:t>) {…}</a:t>
            </a:r>
            <a:endParaRPr lang="nl-BE" sz="1600" dirty="0"/>
          </a:p>
          <a:p>
            <a:r>
              <a:rPr lang="nl-BE" dirty="0" err="1"/>
              <a:t>Params</a:t>
            </a:r>
            <a:r>
              <a:rPr lang="nl-BE" dirty="0"/>
              <a:t> </a:t>
            </a:r>
            <a:r>
              <a:rPr lang="nl-BE" dirty="0" err="1"/>
              <a:t>modifier</a:t>
            </a:r>
            <a:endParaRPr lang="nl-BE" dirty="0"/>
          </a:p>
          <a:p>
            <a:pPr lvl="1"/>
            <a:r>
              <a:rPr lang="nl-BE" dirty="0"/>
              <a:t>Als laatste parameter kan een ‘</a:t>
            </a:r>
            <a:r>
              <a:rPr lang="nl-BE" dirty="0" err="1"/>
              <a:t>params</a:t>
            </a:r>
            <a:r>
              <a:rPr lang="nl-BE" dirty="0"/>
              <a:t>’ parameter geplaatst worden.</a:t>
            </a:r>
          </a:p>
          <a:p>
            <a:pPr lvl="1"/>
            <a:r>
              <a:rPr lang="nl-BE" dirty="0"/>
              <a:t>Een ‘</a:t>
            </a:r>
            <a:r>
              <a:rPr lang="nl-BE" dirty="0" err="1"/>
              <a:t>params</a:t>
            </a:r>
            <a:r>
              <a:rPr lang="nl-BE" dirty="0"/>
              <a:t>’ parameter is altijd een array</a:t>
            </a:r>
          </a:p>
          <a:p>
            <a:pPr marL="1371600" lvl="3"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Multiply(</a:t>
            </a:r>
            <a:r>
              <a:rPr lang="en-US" sz="1400" dirty="0">
                <a:solidFill>
                  <a:srgbClr val="0000FF"/>
                </a:solidFill>
                <a:latin typeface="Consolas" panose="020B0609020204030204" pitchFamily="49" charset="0"/>
              </a:rPr>
              <a:t>params</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nums</a:t>
            </a:r>
            <a:r>
              <a:rPr lang="en-US"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res = 0;</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foreach</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x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nums</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[0]) { res *= x; }</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res;</a:t>
            </a:r>
          </a:p>
          <a:p>
            <a:pPr marL="1371600" lvl="3" indent="0">
              <a:buNone/>
            </a:pP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a:t>
            </a:r>
          </a:p>
          <a:p>
            <a:pPr marL="1371600" lvl="3" indent="0">
              <a:buNone/>
            </a:pP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res=Multiply(2,4,10,5,612);</a:t>
            </a:r>
            <a:endParaRPr lang="nl-BE" sz="1400" dirty="0"/>
          </a:p>
          <a:p>
            <a:pPr lvl="1"/>
            <a:endParaRPr lang="nl-BE" dirty="0"/>
          </a:p>
          <a:p>
            <a:pPr lvl="1"/>
            <a:endParaRPr lang="nl-BE" dirty="0"/>
          </a:p>
        </p:txBody>
      </p:sp>
      <p:sp>
        <p:nvSpPr>
          <p:cNvPr id="4" name="Rectangle 3">
            <a:extLst>
              <a:ext uri="{FF2B5EF4-FFF2-40B4-BE49-F238E27FC236}">
                <a16:creationId xmlns:a16="http://schemas.microsoft.com/office/drawing/2014/main" id="{806F9853-9AD8-43E0-A185-45AE60BCC7C8}"/>
              </a:ext>
            </a:extLst>
          </p:cNvPr>
          <p:cNvSpPr/>
          <p:nvPr/>
        </p:nvSpPr>
        <p:spPr>
          <a:xfrm>
            <a:off x="4977745" y="3313584"/>
            <a:ext cx="2236510" cy="230832"/>
          </a:xfrm>
          <a:prstGeom prst="rect">
            <a:avLst/>
          </a:prstGeom>
        </p:spPr>
        <p:txBody>
          <a:bodyPr wrap="none">
            <a:spAutoFit/>
          </a:bodyPr>
          <a:lstStyle/>
          <a:p>
            <a:r>
              <a:rPr lang="en-US" sz="900" dirty="0">
                <a:solidFill>
                  <a:srgbClr val="0000FF"/>
                </a:solidFill>
                <a:latin typeface="Consolas" panose="020B0609020204030204" pitchFamily="49" charset="0"/>
              </a:rPr>
              <a:t>long</a:t>
            </a:r>
            <a:r>
              <a:rPr lang="en-US" sz="900" dirty="0">
                <a:solidFill>
                  <a:srgbClr val="000000"/>
                </a:solidFill>
                <a:latin typeface="Consolas" panose="020B0609020204030204" pitchFamily="49" charset="0"/>
              </a:rPr>
              <a:t> res=Multiply(2,4,10,5,612);</a:t>
            </a:r>
            <a:endParaRPr lang="en-US" dirty="0"/>
          </a:p>
        </p:txBody>
      </p:sp>
    </p:spTree>
    <p:extLst>
      <p:ext uri="{BB962C8B-B14F-4D97-AF65-F5344CB8AC3E}">
        <p14:creationId xmlns:p14="http://schemas.microsoft.com/office/powerpoint/2010/main" val="189430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Effect transition="in" filter="fade">
                                      <p:cBhvr>
                                        <p:cTn id="51"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8200" y="193589"/>
            <a:ext cx="10515600" cy="606939"/>
          </a:xfrm>
        </p:spPr>
        <p:txBody>
          <a:bodyPr>
            <a:normAutofit fontScale="90000"/>
          </a:bodyPr>
          <a:lstStyle/>
          <a:p>
            <a:r>
              <a:rPr lang="nl-BE" dirty="0" err="1"/>
              <a:t>Enum</a:t>
            </a:r>
            <a:r>
              <a:rPr lang="nl-BE" dirty="0"/>
              <a:t>: enumeratie of opsomming</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199" y="895719"/>
            <a:ext cx="10900719" cy="5768692"/>
          </a:xfrm>
        </p:spPr>
        <p:txBody>
          <a:bodyPr>
            <a:normAutofit/>
          </a:bodyPr>
          <a:lstStyle/>
          <a:p>
            <a:r>
              <a:rPr lang="nl-BE" dirty="0" err="1"/>
              <a:t>Flags</a:t>
            </a:r>
            <a:endParaRPr lang="nl-BE" dirty="0"/>
          </a:p>
          <a:p>
            <a:pPr lvl="1"/>
            <a:r>
              <a:rPr lang="nl-BE" dirty="0"/>
              <a:t>Indien men waarden van een </a:t>
            </a:r>
            <a:r>
              <a:rPr lang="nl-BE" dirty="0" err="1"/>
              <a:t>enum</a:t>
            </a:r>
            <a:r>
              <a:rPr lang="nl-BE" dirty="0"/>
              <a:t> wil combineren kan men </a:t>
            </a:r>
            <a:r>
              <a:rPr lang="nl-BE" b="1" dirty="0" err="1"/>
              <a:t>flags</a:t>
            </a:r>
            <a:r>
              <a:rPr lang="nl-BE" dirty="0"/>
              <a:t> gebruiken.</a:t>
            </a:r>
          </a:p>
          <a:p>
            <a:pPr lvl="1"/>
            <a:r>
              <a:rPr lang="nl-BE" dirty="0"/>
              <a:t>Men declareert de waarden in </a:t>
            </a:r>
            <a:r>
              <a:rPr lang="nl-BE" b="1" dirty="0"/>
              <a:t>machten</a:t>
            </a:r>
            <a:r>
              <a:rPr lang="nl-BE" dirty="0"/>
              <a:t> van </a:t>
            </a:r>
            <a:r>
              <a:rPr lang="nl-BE" b="1" dirty="0"/>
              <a:t>2</a:t>
            </a:r>
            <a:r>
              <a:rPr lang="nl-BE" dirty="0"/>
              <a:t> om </a:t>
            </a:r>
            <a:r>
              <a:rPr lang="nl-BE" b="1" dirty="0"/>
              <a:t>binair</a:t>
            </a:r>
            <a:r>
              <a:rPr lang="nl-BE" dirty="0"/>
              <a:t> te </a:t>
            </a:r>
            <a:r>
              <a:rPr lang="nl-BE" b="1" dirty="0"/>
              <a:t>vergelijken.</a:t>
            </a:r>
          </a:p>
          <a:p>
            <a:pPr marL="914400" lvl="2" indent="0">
              <a:buNone/>
            </a:pPr>
            <a:r>
              <a:rPr lang="en-US" sz="1400" dirty="0">
                <a:solidFill>
                  <a:schemeClr val="accent6">
                    <a:lumMod val="50000"/>
                  </a:schemeClr>
                </a:solidFill>
                <a:latin typeface="Consolas" panose="020B0609020204030204" pitchFamily="49" charset="0"/>
              </a:rPr>
              <a:t>[Flags]</a:t>
            </a:r>
          </a:p>
          <a:p>
            <a:pPr marL="914400" lvl="2"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enum</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GridLines</a:t>
            </a:r>
            <a:r>
              <a:rPr lang="en-US" sz="1400" dirty="0">
                <a:solidFill>
                  <a:srgbClr val="000000"/>
                </a:solidFill>
                <a:latin typeface="Consolas" panose="020B0609020204030204" pitchFamily="49" charset="0"/>
              </a:rPr>
              <a:t> { Left = 1, Right = 2, Top = 4, Bottom = 8 };</a:t>
            </a:r>
          </a:p>
          <a:p>
            <a:pPr marL="914400" lvl="2" indent="0">
              <a:buNone/>
            </a:pPr>
            <a:r>
              <a:rPr lang="en-US" sz="1400" dirty="0">
                <a:solidFill>
                  <a:srgbClr val="000000"/>
                </a:solidFill>
                <a:latin typeface="Consolas" panose="020B0609020204030204" pitchFamily="49" charset="0"/>
              </a:rPr>
              <a:t>…</a:t>
            </a:r>
          </a:p>
          <a:p>
            <a:pPr marL="914400" lvl="2" indent="0">
              <a:buNone/>
            </a:pP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GridLines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gridConfig</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GridLines.Left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GridLines.Right</a:t>
            </a: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gridConfig</a:t>
            </a:r>
            <a:r>
              <a:rPr lang="en-US" sz="1400" dirty="0">
                <a:solidFill>
                  <a:srgbClr val="000000"/>
                </a:solidFill>
                <a:latin typeface="Consolas" panose="020B0609020204030204" pitchFamily="49" charset="0"/>
              </a:rPr>
              <a:t> &amp; </a:t>
            </a:r>
            <a:r>
              <a:rPr lang="en-US" sz="1400" dirty="0" err="1">
                <a:solidFill>
                  <a:srgbClr val="000000"/>
                </a:solidFill>
                <a:latin typeface="Consolas" panose="020B0609020204030204" pitchFamily="49" charset="0"/>
              </a:rPr>
              <a:t>GridLines.Left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GridLines.Left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"Grid left"</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gridConfig</a:t>
            </a:r>
            <a:r>
              <a:rPr lang="en-US" sz="1400" dirty="0">
                <a:solidFill>
                  <a:srgbClr val="000000"/>
                </a:solidFill>
                <a:latin typeface="Consolas" panose="020B0609020204030204" pitchFamily="49" charset="0"/>
              </a:rPr>
              <a:t> &amp; </a:t>
            </a:r>
            <a:r>
              <a:rPr lang="en-US" sz="1400" dirty="0" err="1">
                <a:solidFill>
                  <a:srgbClr val="000000"/>
                </a:solidFill>
                <a:latin typeface="Consolas" panose="020B0609020204030204" pitchFamily="49" charset="0"/>
              </a:rPr>
              <a:t>GridLines.Top</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GridLines.Top</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"Grid top"</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OUTPUT : Grid left</a:t>
            </a:r>
            <a:endParaRPr lang="en-US" sz="1400" dirty="0">
              <a:solidFill>
                <a:srgbClr val="000000"/>
              </a:solidFill>
              <a:latin typeface="Consolas" panose="020B0609020204030204" pitchFamily="49" charset="0"/>
            </a:endParaRPr>
          </a:p>
          <a:p>
            <a:pPr marL="914400" lvl="2"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gridConfig</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Left, Right</a:t>
            </a:r>
          </a:p>
          <a:p>
            <a:pPr marL="914400" lvl="2" indent="0">
              <a:buNone/>
            </a:pPr>
            <a:r>
              <a:rPr lang="en-US" sz="1400" dirty="0">
                <a:latin typeface="Consolas" panose="020B0609020204030204" pitchFamily="49" charset="0"/>
              </a:rPr>
              <a:t>}</a:t>
            </a:r>
          </a:p>
          <a:p>
            <a:pPr marL="0" indent="0">
              <a:buNone/>
            </a:pPr>
            <a:r>
              <a:rPr lang="en-US" sz="900" dirty="0">
                <a:solidFill>
                  <a:srgbClr val="000000"/>
                </a:solidFill>
                <a:latin typeface="Consolas" panose="020B0609020204030204" pitchFamily="49" charset="0"/>
              </a:rPr>
              <a:t> </a:t>
            </a:r>
          </a:p>
          <a:p>
            <a:pPr lvl="1"/>
            <a:r>
              <a:rPr lang="nl-BE" dirty="0"/>
              <a:t>Het is ook mogelijk om standaard enkele waarden te </a:t>
            </a:r>
            <a:r>
              <a:rPr lang="nl-BE" b="1" dirty="0"/>
              <a:t>combineren</a:t>
            </a:r>
            <a:r>
              <a:rPr lang="nl-BE" dirty="0"/>
              <a:t> in de declaratie:</a:t>
            </a:r>
          </a:p>
          <a:p>
            <a:pPr marL="914400" lvl="2" indent="0">
              <a:buNone/>
            </a:pPr>
            <a:r>
              <a:rPr lang="en-US" sz="1400" dirty="0">
                <a:solidFill>
                  <a:schemeClr val="accent6">
                    <a:lumMod val="50000"/>
                  </a:schemeClr>
                </a:solidFill>
                <a:latin typeface="Consolas" panose="020B0609020204030204" pitchFamily="49" charset="0"/>
              </a:rPr>
              <a:t>[Flags]</a:t>
            </a:r>
          </a:p>
          <a:p>
            <a:pPr marL="914400" lvl="2"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enum</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GridLines</a:t>
            </a:r>
            <a:r>
              <a:rPr lang="en-US" sz="1400" dirty="0">
                <a:solidFill>
                  <a:srgbClr val="000000"/>
                </a:solidFill>
                <a:latin typeface="Consolas" panose="020B0609020204030204" pitchFamily="49" charset="0"/>
              </a:rPr>
              <a:t> { Left = 1, Right = 2, Top = 4, Bottom = 8, </a:t>
            </a:r>
            <a:r>
              <a:rPr lang="en-US" sz="1400" dirty="0" err="1">
                <a:solidFill>
                  <a:srgbClr val="000000"/>
                </a:solidFill>
                <a:latin typeface="Consolas" panose="020B0609020204030204" pitchFamily="49" charset="0"/>
              </a:rPr>
              <a:t>LeftAndRight</a:t>
            </a:r>
            <a:r>
              <a:rPr lang="en-US" sz="1400" dirty="0">
                <a:solidFill>
                  <a:srgbClr val="000000"/>
                </a:solidFill>
                <a:latin typeface="Consolas" panose="020B0609020204030204" pitchFamily="49" charset="0"/>
              </a:rPr>
              <a:t> = Left | Right };</a:t>
            </a:r>
            <a:endParaRPr lang="nl-BE" sz="1400" b="1" dirty="0">
              <a:solidFill>
                <a:srgbClr val="C00000"/>
              </a:solidFill>
            </a:endParaRPr>
          </a:p>
        </p:txBody>
      </p:sp>
    </p:spTree>
    <p:extLst>
      <p:ext uri="{BB962C8B-B14F-4D97-AF65-F5344CB8AC3E}">
        <p14:creationId xmlns:p14="http://schemas.microsoft.com/office/powerpoint/2010/main" val="328143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500"/>
                                        <p:tgtEl>
                                          <p:spTgt spid="3">
                                            <p:txEl>
                                              <p:pRg st="13" end="1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Effect transition="in" filter="fade">
                                      <p:cBhvr>
                                        <p:cTn id="55" dur="500"/>
                                        <p:tgtEl>
                                          <p:spTgt spid="3">
                                            <p:txEl>
                                              <p:pRg st="14" end="14"/>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5" end="15"/>
                                            </p:txEl>
                                          </p:spTgt>
                                        </p:tgtEl>
                                        <p:attrNameLst>
                                          <p:attrName>style.visibility</p:attrName>
                                        </p:attrNameLst>
                                      </p:cBhvr>
                                      <p:to>
                                        <p:strVal val="visible"/>
                                      </p:to>
                                    </p:set>
                                    <p:animEffect transition="in" filter="fade">
                                      <p:cBhvr>
                                        <p:cTn id="58" dur="500"/>
                                        <p:tgtEl>
                                          <p:spTgt spid="3">
                                            <p:txEl>
                                              <p:pRg st="15" end="15"/>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animEffect transition="in" filter="fade">
                                      <p:cBhvr>
                                        <p:cTn id="61"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8200" y="259493"/>
            <a:ext cx="10515600" cy="630193"/>
          </a:xfrm>
        </p:spPr>
        <p:txBody>
          <a:bodyPr>
            <a:normAutofit fontScale="90000"/>
          </a:bodyPr>
          <a:lstStyle/>
          <a:p>
            <a:r>
              <a:rPr lang="nl-BE" dirty="0" err="1"/>
              <a:t>Delegates</a:t>
            </a:r>
            <a:endParaRPr lang="nl-BE" dirty="0"/>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889686"/>
            <a:ext cx="10515600" cy="5807676"/>
          </a:xfrm>
        </p:spPr>
        <p:txBody>
          <a:bodyPr>
            <a:normAutofit fontScale="92500" lnSpcReduction="10000"/>
          </a:bodyPr>
          <a:lstStyle/>
          <a:p>
            <a:r>
              <a:rPr lang="nl-BE" dirty="0"/>
              <a:t>C# (en .Net) laat toe dat we niet alleen referenties naar types maar ook referenties naar functies in types kunnen specifiëren.</a:t>
            </a:r>
          </a:p>
          <a:p>
            <a:r>
              <a:rPr lang="nl-BE" dirty="0"/>
              <a:t>Dit laat toe dat een type andere objecten kan contacteren zonder dat deze objecten moeten gekend zijn.</a:t>
            </a:r>
          </a:p>
          <a:p>
            <a:r>
              <a:rPr lang="nl-BE" dirty="0"/>
              <a:t>Eerst moeten we de functie declareren zodanig dat de betrokken partijen weten welke vorm dat die functie heeft. Zo een afspraak wordt voorafgegaan door het </a:t>
            </a:r>
            <a:r>
              <a:rPr lang="nl-BE" dirty="0" err="1"/>
              <a:t>keyword</a:t>
            </a:r>
            <a:r>
              <a:rPr lang="nl-BE" dirty="0"/>
              <a:t> ‘</a:t>
            </a:r>
            <a:r>
              <a:rPr lang="nl-BE" b="1" dirty="0" err="1"/>
              <a:t>delegate</a:t>
            </a:r>
            <a:r>
              <a:rPr lang="nl-BE" dirty="0"/>
              <a:t>’.</a:t>
            </a:r>
          </a:p>
          <a:p>
            <a:pPr marL="914400" lvl="2"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delegate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CallbackFunction</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num,</a:t>
            </a:r>
            <a:r>
              <a:rPr lang="en-US" dirty="0" err="1">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txt); </a:t>
            </a:r>
            <a:endParaRPr lang="nl-BE" sz="1200" dirty="0"/>
          </a:p>
          <a:p>
            <a:r>
              <a:rPr lang="nl-BE" dirty="0"/>
              <a:t>De class kan daarna de </a:t>
            </a:r>
            <a:r>
              <a:rPr lang="nl-BE" dirty="0" err="1"/>
              <a:t>delegate</a:t>
            </a:r>
            <a:r>
              <a:rPr lang="nl-BE" dirty="0"/>
              <a:t> functie declareren als een field of een property. Omdat het over een reference gaat kan de waarde ook </a:t>
            </a:r>
            <a:r>
              <a:rPr lang="nl-BE" dirty="0" err="1"/>
              <a:t>null</a:t>
            </a:r>
            <a:r>
              <a:rPr lang="nl-BE" dirty="0"/>
              <a:t> zijn.</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CallbackDemo</a:t>
            </a:r>
            <a:r>
              <a:rPr lang="en-US" sz="1600" dirty="0">
                <a:solidFill>
                  <a:srgbClr val="000000"/>
                </a:solidFill>
                <a:latin typeface="Consolas" panose="020B0609020204030204" pitchFamily="49" charset="0"/>
              </a:rPr>
              <a:t> {</a:t>
            </a:r>
          </a:p>
          <a:p>
            <a:pPr marL="914400" lvl="2" indent="0">
              <a:buNone/>
            </a:pPr>
            <a:r>
              <a:rPr lang="en-US" sz="1600" dirty="0">
                <a:solidFill>
                  <a:srgbClr val="0000FF"/>
                </a:solidFill>
                <a:latin typeface="Consolas" panose="020B0609020204030204" pitchFamily="49" charset="0"/>
              </a:rPr>
              <a:t>   public</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CallbackFunction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myCallback</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null</a:t>
            </a:r>
            <a:r>
              <a:rPr lang="en-US" sz="1600" dirty="0">
                <a:solidFill>
                  <a:srgbClr val="000000"/>
                </a:solidFill>
                <a:latin typeface="Consolas" panose="020B0609020204030204" pitchFamily="49" charset="0"/>
              </a:rPr>
              <a:t>;</a:t>
            </a:r>
          </a:p>
          <a:p>
            <a:pPr marL="914400" lvl="2" indent="0">
              <a:buNone/>
            </a:pPr>
            <a:r>
              <a:rPr lang="en-US" sz="1600" dirty="0">
                <a:solidFill>
                  <a:srgbClr val="0000FF"/>
                </a:solidFill>
                <a:latin typeface="Consolas" panose="020B0609020204030204" pitchFamily="49" charset="0"/>
              </a:rPr>
              <a:t>   public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CallbackDemo</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CallbackFunction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cb</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myCallback</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cb</a:t>
            </a:r>
            <a:r>
              <a:rPr lang="en-US" sz="1600" dirty="0">
                <a:solidFill>
                  <a:srgbClr val="000000"/>
                </a:solidFill>
                <a:latin typeface="Consolas" panose="020B0609020204030204" pitchFamily="49" charset="0"/>
              </a:rPr>
              <a:t>; }</a:t>
            </a:r>
          </a:p>
          <a:p>
            <a:pPr marL="914400" lvl="2" indent="0">
              <a:buNone/>
            </a:pPr>
            <a:r>
              <a:rPr lang="en-US" sz="1600" dirty="0">
                <a:solidFill>
                  <a:srgbClr val="0000FF"/>
                </a:solidFill>
                <a:latin typeface="Consolas" panose="020B0609020204030204" pitchFamily="49" charset="0"/>
              </a:rPr>
              <a:t>   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DoSomeWork</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myCallback</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null</a:t>
            </a:r>
            <a:r>
              <a:rPr lang="en-US" sz="1600" dirty="0">
                <a:solidFill>
                  <a:srgbClr val="000000"/>
                </a:solidFill>
                <a:latin typeface="Consolas" panose="020B0609020204030204" pitchFamily="49" charset="0"/>
              </a:rPr>
              <a:t>) {                 </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Console.WriteLine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myCallback</a:t>
            </a:r>
            <a:r>
              <a:rPr lang="en-US" sz="1600" dirty="0">
                <a:solidFill>
                  <a:srgbClr val="000000"/>
                </a:solidFill>
                <a:latin typeface="Consolas" panose="020B0609020204030204" pitchFamily="49" charset="0"/>
              </a:rPr>
              <a:t>(20,</a:t>
            </a:r>
            <a:r>
              <a:rPr lang="en-US" sz="1600" dirty="0">
                <a:solidFill>
                  <a:srgbClr val="A31515"/>
                </a:solidFill>
                <a:latin typeface="Consolas" panose="020B0609020204030204" pitchFamily="49" charset="0"/>
              </a:rPr>
              <a:t>"Charel"</a:t>
            </a: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 </a:t>
            </a:r>
          </a:p>
          <a:p>
            <a:pPr marL="914400" lvl="2" indent="0">
              <a:buNone/>
            </a:pPr>
            <a:r>
              <a:rPr lang="en-US" sz="1600" dirty="0">
                <a:solidFill>
                  <a:srgbClr val="000000"/>
                </a:solidFill>
                <a:latin typeface="Consolas" panose="020B0609020204030204" pitchFamily="49" charset="0"/>
              </a:rPr>
              <a:t> }</a:t>
            </a:r>
            <a:endParaRPr lang="nl-BE" dirty="0"/>
          </a:p>
        </p:txBody>
      </p:sp>
    </p:spTree>
    <p:extLst>
      <p:ext uri="{BB962C8B-B14F-4D97-AF65-F5344CB8AC3E}">
        <p14:creationId xmlns:p14="http://schemas.microsoft.com/office/powerpoint/2010/main" val="316032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8200" y="259493"/>
            <a:ext cx="10515600" cy="630193"/>
          </a:xfrm>
        </p:spPr>
        <p:txBody>
          <a:bodyPr>
            <a:normAutofit fontScale="90000"/>
          </a:bodyPr>
          <a:lstStyle/>
          <a:p>
            <a:r>
              <a:rPr lang="nl-BE" dirty="0" err="1"/>
              <a:t>Delegates</a:t>
            </a:r>
            <a:endParaRPr lang="nl-BE" dirty="0"/>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1070920"/>
            <a:ext cx="10515600" cy="5527588"/>
          </a:xfrm>
        </p:spPr>
        <p:txBody>
          <a:bodyPr>
            <a:normAutofit/>
          </a:bodyPr>
          <a:lstStyle/>
          <a:p>
            <a:r>
              <a:rPr lang="nl-BE" dirty="0"/>
              <a:t>Daarna kan een ander type een functie declareren die dezelfde lay-out heeft als de declaratie.</a:t>
            </a:r>
          </a:p>
          <a:p>
            <a:pPr marL="1371600" lvl="3"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PrintClass</a:t>
            </a:r>
            <a:r>
              <a:rPr lang="en-US" sz="1600" dirty="0">
                <a:solidFill>
                  <a:srgbClr val="000000"/>
                </a:solidFill>
                <a:latin typeface="Consolas" panose="020B0609020204030204" pitchFamily="49" charset="0"/>
              </a:rPr>
              <a:t> {</a:t>
            </a:r>
          </a:p>
          <a:p>
            <a:pPr marL="1371600" lvl="3"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Print(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score,</a:t>
            </a:r>
            <a:r>
              <a:rPr lang="en-US" sz="1600" dirty="0" err="1">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name) {</a:t>
            </a:r>
          </a:p>
          <a:p>
            <a:pPr marL="1371600" lvl="3"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{name}</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heeft</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{score}</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punten</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pPr marL="1371600" lvl="3" indent="0">
              <a:buNone/>
            </a:pPr>
            <a:r>
              <a:rPr lang="en-US" sz="1600" dirty="0">
                <a:solidFill>
                  <a:srgbClr val="000000"/>
                </a:solidFill>
                <a:latin typeface="Consolas" panose="020B0609020204030204" pitchFamily="49" charset="0"/>
              </a:rPr>
              <a:t>  }</a:t>
            </a:r>
          </a:p>
          <a:p>
            <a:pPr marL="1371600" lvl="3" indent="0">
              <a:buNone/>
            </a:pPr>
            <a:r>
              <a:rPr lang="en-US" sz="1600" dirty="0">
                <a:solidFill>
                  <a:srgbClr val="000000"/>
                </a:solidFill>
                <a:latin typeface="Consolas" panose="020B0609020204030204" pitchFamily="49" charset="0"/>
              </a:rPr>
              <a:t>}</a:t>
            </a:r>
            <a:endParaRPr lang="nl-BE" sz="1600" dirty="0"/>
          </a:p>
          <a:p>
            <a:r>
              <a:rPr lang="nl-BE" dirty="0"/>
              <a:t>Bij het creëren van de instantie kan de ‘</a:t>
            </a:r>
            <a:r>
              <a:rPr lang="nl-BE" dirty="0" err="1"/>
              <a:t>delegate</a:t>
            </a:r>
            <a:r>
              <a:rPr lang="nl-BE" dirty="0"/>
              <a:t>’ meegegeven worden en daarna door de ontvangende class worden aangeroepen.</a:t>
            </a:r>
          </a:p>
          <a:p>
            <a:pPr marL="1371600" lvl="3" indent="0">
              <a:buNone/>
            </a:pP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Main(</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args</a:t>
            </a:r>
            <a:r>
              <a:rPr lang="en-US" sz="1600" dirty="0">
                <a:solidFill>
                  <a:srgbClr val="000000"/>
                </a:solidFill>
                <a:latin typeface="Consolas" panose="020B0609020204030204" pitchFamily="49" charset="0"/>
              </a:rPr>
              <a:t>) {</a:t>
            </a:r>
          </a:p>
          <a:p>
            <a:pPr marL="1371600" lvl="3"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CallbackDemo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cbDemo</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CallbackDemo</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PrintClass.Print</a:t>
            </a:r>
            <a:r>
              <a:rPr lang="en-US" sz="1600" dirty="0">
                <a:solidFill>
                  <a:srgbClr val="000000"/>
                </a:solidFill>
                <a:latin typeface="Consolas" panose="020B0609020204030204" pitchFamily="49" charset="0"/>
              </a:rPr>
              <a:t>);</a:t>
            </a:r>
          </a:p>
          <a:p>
            <a:pPr marL="1371600" lvl="3"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cbDemo.DoSomeWork</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Console output -&gt;  </a:t>
            </a:r>
            <a:r>
              <a:rPr lang="en-US" sz="1600" dirty="0" err="1">
                <a:solidFill>
                  <a:srgbClr val="008000"/>
                </a:solidFill>
                <a:latin typeface="Consolas" panose="020B0609020204030204" pitchFamily="49" charset="0"/>
              </a:rPr>
              <a:t>Charel</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heeft</a:t>
            </a:r>
            <a:r>
              <a:rPr lang="en-US" sz="1600" dirty="0">
                <a:solidFill>
                  <a:srgbClr val="008000"/>
                </a:solidFill>
                <a:latin typeface="Consolas" panose="020B0609020204030204" pitchFamily="49" charset="0"/>
              </a:rPr>
              <a:t> 20 </a:t>
            </a:r>
            <a:r>
              <a:rPr lang="en-US" sz="1600" dirty="0" err="1">
                <a:solidFill>
                  <a:srgbClr val="008000"/>
                </a:solidFill>
                <a:latin typeface="Consolas" panose="020B0609020204030204" pitchFamily="49" charset="0"/>
              </a:rPr>
              <a:t>punten</a:t>
            </a:r>
            <a:r>
              <a:rPr lang="en-US" sz="1600" dirty="0">
                <a:solidFill>
                  <a:srgbClr val="008000"/>
                </a:solidFill>
                <a:latin typeface="Consolas" panose="020B0609020204030204" pitchFamily="49" charset="0"/>
              </a:rPr>
              <a:t>!</a:t>
            </a:r>
            <a:endParaRPr lang="en-US" sz="1600" dirty="0">
              <a:solidFill>
                <a:srgbClr val="000000"/>
              </a:solidFill>
              <a:latin typeface="Consolas" panose="020B0609020204030204" pitchFamily="49" charset="0"/>
            </a:endParaRPr>
          </a:p>
          <a:p>
            <a:pPr marL="1371600" lvl="3" indent="0">
              <a:buNone/>
            </a:pPr>
            <a:r>
              <a:rPr lang="en-US" sz="1600" dirty="0">
                <a:solidFill>
                  <a:srgbClr val="000000"/>
                </a:solidFill>
                <a:latin typeface="Consolas" panose="020B0609020204030204" pitchFamily="49" charset="0"/>
              </a:rPr>
              <a:t>}</a:t>
            </a:r>
            <a:endParaRPr lang="nl-BE" dirty="0"/>
          </a:p>
          <a:p>
            <a:r>
              <a:rPr lang="nl-BE" dirty="0"/>
              <a:t>Een ‘</a:t>
            </a:r>
            <a:r>
              <a:rPr lang="nl-BE" dirty="0" err="1"/>
              <a:t>delegate</a:t>
            </a:r>
            <a:r>
              <a:rPr lang="nl-BE" dirty="0"/>
              <a:t>’ is zeer geschikt om ‘plug-in’ functies te maken!</a:t>
            </a:r>
          </a:p>
          <a:p>
            <a:endParaRPr lang="nl-BE" dirty="0"/>
          </a:p>
        </p:txBody>
      </p:sp>
    </p:spTree>
    <p:extLst>
      <p:ext uri="{BB962C8B-B14F-4D97-AF65-F5344CB8AC3E}">
        <p14:creationId xmlns:p14="http://schemas.microsoft.com/office/powerpoint/2010/main" val="286505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8200" y="259493"/>
            <a:ext cx="10515600" cy="630193"/>
          </a:xfrm>
        </p:spPr>
        <p:txBody>
          <a:bodyPr>
            <a:normAutofit fontScale="90000"/>
          </a:bodyPr>
          <a:lstStyle/>
          <a:p>
            <a:r>
              <a:rPr lang="nl-BE" dirty="0" err="1"/>
              <a:t>Delegates</a:t>
            </a:r>
            <a:endParaRPr lang="nl-BE" dirty="0"/>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1070920"/>
            <a:ext cx="10515600" cy="5527588"/>
          </a:xfrm>
        </p:spPr>
        <p:txBody>
          <a:bodyPr>
            <a:normAutofit/>
          </a:bodyPr>
          <a:lstStyle/>
          <a:p>
            <a:r>
              <a:rPr lang="nl-BE" dirty="0"/>
              <a:t>Multicast</a:t>
            </a:r>
          </a:p>
          <a:p>
            <a:pPr lvl="1"/>
            <a:r>
              <a:rPr lang="nl-BE" dirty="0"/>
              <a:t>Het is mogelijk om meer dan 1 </a:t>
            </a:r>
            <a:r>
              <a:rPr lang="nl-BE" dirty="0" err="1"/>
              <a:t>delegate</a:t>
            </a:r>
            <a:r>
              <a:rPr lang="nl-BE" dirty="0"/>
              <a:t> toe te voegen aan de </a:t>
            </a:r>
            <a:r>
              <a:rPr lang="nl-BE" dirty="0" err="1"/>
              <a:t>delegate</a:t>
            </a:r>
            <a:r>
              <a:rPr lang="nl-BE" dirty="0"/>
              <a:t> reference.</a:t>
            </a:r>
          </a:p>
          <a:p>
            <a:pPr lvl="1"/>
            <a:r>
              <a:rPr lang="nl-BE" dirty="0"/>
              <a:t>Met += en -= kan men meerdere </a:t>
            </a:r>
            <a:r>
              <a:rPr lang="nl-BE" dirty="0" err="1"/>
              <a:t>delegates</a:t>
            </a:r>
            <a:r>
              <a:rPr lang="nl-BE" dirty="0"/>
              <a:t> toevoegen of verwijderen.</a:t>
            </a:r>
          </a:p>
          <a:p>
            <a:pPr lvl="1"/>
            <a:r>
              <a:rPr lang="nl-BE" dirty="0"/>
              <a:t>Bij de aanroep van de </a:t>
            </a:r>
            <a:r>
              <a:rPr lang="nl-BE" dirty="0" err="1"/>
              <a:t>delegate</a:t>
            </a:r>
            <a:r>
              <a:rPr lang="nl-BE" dirty="0"/>
              <a:t> functie worden alle ingevoegde </a:t>
            </a:r>
            <a:r>
              <a:rPr lang="nl-BE" dirty="0" err="1"/>
              <a:t>delegates</a:t>
            </a:r>
            <a:r>
              <a:rPr lang="nl-BE" dirty="0"/>
              <a:t> aangeroepen.</a:t>
            </a:r>
          </a:p>
          <a:p>
            <a:pPr marL="914400" lvl="2" indent="0">
              <a:buNone/>
            </a:pPr>
            <a:r>
              <a:rPr lang="en-US" sz="1600" dirty="0" err="1">
                <a:solidFill>
                  <a:schemeClr val="accent6">
                    <a:lumMod val="75000"/>
                  </a:schemeClr>
                </a:solidFill>
                <a:latin typeface="Consolas" panose="020B0609020204030204" pitchFamily="49" charset="0"/>
              </a:rPr>
              <a:t>CallbackDemo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cbDemo</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chemeClr val="accent6">
                    <a:lumMod val="75000"/>
                  </a:schemeClr>
                </a:solidFill>
                <a:latin typeface="Consolas" panose="020B0609020204030204" pitchFamily="49" charset="0"/>
              </a:rPr>
              <a:t>CallbackDemo</a:t>
            </a:r>
            <a:r>
              <a:rPr lang="en-US" sz="1600" dirty="0">
                <a:solidFill>
                  <a:srgbClr val="000000"/>
                </a:solidFill>
                <a:latin typeface="Consolas" panose="020B0609020204030204" pitchFamily="49" charset="0"/>
              </a:rPr>
              <a:t>(</a:t>
            </a:r>
            <a:r>
              <a:rPr lang="en-US" sz="1600" dirty="0" err="1">
                <a:solidFill>
                  <a:schemeClr val="accent6">
                    <a:lumMod val="75000"/>
                  </a:schemeClr>
                </a:solidFill>
                <a:latin typeface="Consolas" panose="020B0609020204030204" pitchFamily="49" charset="0"/>
              </a:rPr>
              <a:t>PrintClass</a:t>
            </a:r>
            <a:r>
              <a:rPr lang="en-US" sz="1600" dirty="0" err="1">
                <a:solidFill>
                  <a:srgbClr val="000000"/>
                </a:solidFill>
                <a:latin typeface="Consolas" panose="020B0609020204030204" pitchFamily="49" charset="0"/>
              </a:rPr>
              <a:t>.Print</a:t>
            </a:r>
            <a:r>
              <a:rPr lang="en-US" sz="1600" dirty="0">
                <a:solidFill>
                  <a:srgbClr val="000000"/>
                </a:solidFill>
                <a:latin typeface="Consolas" panose="020B0609020204030204" pitchFamily="49" charset="0"/>
              </a:rPr>
              <a:t>);</a:t>
            </a:r>
          </a:p>
          <a:p>
            <a:pPr marL="914400" lvl="2" indent="0">
              <a:buNone/>
            </a:pPr>
            <a:r>
              <a:rPr lang="en-US" sz="1600" dirty="0" err="1">
                <a:solidFill>
                  <a:srgbClr val="000000"/>
                </a:solidFill>
                <a:latin typeface="Consolas" panose="020B0609020204030204" pitchFamily="49" charset="0"/>
              </a:rPr>
              <a:t>cbDemo.myCallback</a:t>
            </a:r>
            <a:r>
              <a:rPr lang="en-US" sz="1600" dirty="0">
                <a:solidFill>
                  <a:srgbClr val="000000"/>
                </a:solidFill>
                <a:latin typeface="Consolas" panose="020B0609020204030204" pitchFamily="49" charset="0"/>
              </a:rPr>
              <a:t> += </a:t>
            </a:r>
            <a:r>
              <a:rPr lang="en-US" sz="1600" dirty="0" err="1">
                <a:solidFill>
                  <a:schemeClr val="accent6">
                    <a:lumMod val="75000"/>
                  </a:schemeClr>
                </a:solidFill>
                <a:latin typeface="Consolas" panose="020B0609020204030204" pitchFamily="49" charset="0"/>
              </a:rPr>
              <a:t>SuperPrintClass</a:t>
            </a:r>
            <a:r>
              <a:rPr lang="en-US" sz="1600" dirty="0" err="1">
                <a:solidFill>
                  <a:srgbClr val="000000"/>
                </a:solidFill>
                <a:latin typeface="Consolas" panose="020B0609020204030204" pitchFamily="49" charset="0"/>
              </a:rPr>
              <a:t>.Print</a:t>
            </a:r>
            <a:r>
              <a:rPr lang="en-US" sz="1600" dirty="0">
                <a:solidFill>
                  <a:srgbClr val="000000"/>
                </a:solidFill>
                <a:latin typeface="Consolas" panose="020B0609020204030204" pitchFamily="49" charset="0"/>
              </a:rPr>
              <a:t>;</a:t>
            </a:r>
          </a:p>
          <a:p>
            <a:pPr marL="914400" lvl="2" indent="0">
              <a:buNone/>
            </a:pPr>
            <a:r>
              <a:rPr lang="nl-NL" sz="1600" dirty="0" err="1">
                <a:solidFill>
                  <a:srgbClr val="000000"/>
                </a:solidFill>
                <a:latin typeface="Consolas" panose="020B0609020204030204" pitchFamily="49" charset="0"/>
              </a:rPr>
              <a:t>cbDemo.DoSomeWork</a:t>
            </a:r>
            <a:r>
              <a:rPr lang="nl-NL" sz="1600" dirty="0">
                <a:solidFill>
                  <a:srgbClr val="000000"/>
                </a:solidFill>
                <a:latin typeface="Consolas" panose="020B0609020204030204" pitchFamily="49" charset="0"/>
              </a:rPr>
              <a:t>(); </a:t>
            </a:r>
            <a:r>
              <a:rPr lang="nl-NL" sz="1600" dirty="0">
                <a:solidFill>
                  <a:srgbClr val="008000"/>
                </a:solidFill>
                <a:latin typeface="Consolas" panose="020B0609020204030204" pitchFamily="49" charset="0"/>
              </a:rPr>
              <a:t>// Beide </a:t>
            </a:r>
            <a:r>
              <a:rPr lang="nl-NL" sz="1600" dirty="0" err="1">
                <a:solidFill>
                  <a:srgbClr val="008000"/>
                </a:solidFill>
                <a:latin typeface="Consolas" panose="020B0609020204030204" pitchFamily="49" charset="0"/>
              </a:rPr>
              <a:t>callback</a:t>
            </a:r>
            <a:r>
              <a:rPr lang="nl-NL" sz="1600" dirty="0">
                <a:solidFill>
                  <a:srgbClr val="008000"/>
                </a:solidFill>
                <a:latin typeface="Consolas" panose="020B0609020204030204" pitchFamily="49" charset="0"/>
              </a:rPr>
              <a:t> functies worden aangeroepen</a:t>
            </a:r>
            <a:endParaRPr lang="nl-BE" sz="1600" dirty="0"/>
          </a:p>
          <a:p>
            <a:pPr lvl="1"/>
            <a:r>
              <a:rPr lang="nl-BE" dirty="0"/>
              <a:t>OPGEPAST! Indien de </a:t>
            </a:r>
            <a:r>
              <a:rPr lang="nl-BE" dirty="0" err="1"/>
              <a:t>delegate</a:t>
            </a:r>
            <a:r>
              <a:rPr lang="nl-BE" dirty="0"/>
              <a:t> een waarde teruggeeft zal enkel de waarde van de laatst aangeroepen </a:t>
            </a:r>
            <a:r>
              <a:rPr lang="nl-BE" dirty="0" err="1"/>
              <a:t>delegate</a:t>
            </a:r>
            <a:r>
              <a:rPr lang="nl-BE" dirty="0"/>
              <a:t> worden gebruikt. De rest van de </a:t>
            </a:r>
            <a:r>
              <a:rPr lang="nl-BE" dirty="0" err="1"/>
              <a:t>delegate</a:t>
            </a:r>
            <a:r>
              <a:rPr lang="nl-BE" dirty="0"/>
              <a:t> functies worden nog wel aangeroepen.</a:t>
            </a:r>
          </a:p>
          <a:p>
            <a:endParaRPr lang="nl-BE" dirty="0"/>
          </a:p>
        </p:txBody>
      </p:sp>
    </p:spTree>
    <p:extLst>
      <p:ext uri="{BB962C8B-B14F-4D97-AF65-F5344CB8AC3E}">
        <p14:creationId xmlns:p14="http://schemas.microsoft.com/office/powerpoint/2010/main" val="395906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3002" y="365125"/>
            <a:ext cx="3973667" cy="5811837"/>
          </a:xfrm>
        </p:spPr>
        <p:txBody>
          <a:bodyPr>
            <a:normAutofit/>
          </a:bodyPr>
          <a:lstStyle/>
          <a:p>
            <a:r>
              <a:rPr lang="nl-BE" dirty="0">
                <a:solidFill>
                  <a:srgbClr val="FFFFFF"/>
                </a:solidFill>
              </a:rPr>
              <a:t>Labo</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4172988" y="83977"/>
            <a:ext cx="7186009" cy="6596742"/>
          </a:xfrm>
        </p:spPr>
        <p:txBody>
          <a:bodyPr anchor="ctr">
            <a:noAutofit/>
          </a:bodyPr>
          <a:lstStyle/>
          <a:p>
            <a:r>
              <a:rPr lang="nl-BE" sz="2400" dirty="0">
                <a:solidFill>
                  <a:srgbClr val="FFFFFF"/>
                </a:solidFill>
              </a:rPr>
              <a:t>Pas je CLI basis klasse aan zodat een </a:t>
            </a:r>
            <a:r>
              <a:rPr lang="nl-BE" sz="2400" dirty="0" err="1">
                <a:solidFill>
                  <a:srgbClr val="FFFFFF"/>
                </a:solidFill>
              </a:rPr>
              <a:t>delegate</a:t>
            </a:r>
            <a:r>
              <a:rPr lang="nl-BE" sz="2400" dirty="0">
                <a:solidFill>
                  <a:srgbClr val="FFFFFF"/>
                </a:solidFill>
              </a:rPr>
              <a:t> wordt aangeroepen indien het standaard commando niet gekend is.</a:t>
            </a:r>
          </a:p>
          <a:p>
            <a:pPr lvl="1"/>
            <a:r>
              <a:rPr lang="nl-BE" sz="2000" dirty="0">
                <a:solidFill>
                  <a:srgbClr val="FFFFFF"/>
                </a:solidFill>
              </a:rPr>
              <a:t>Zorg dat een externe klasse een </a:t>
            </a:r>
            <a:r>
              <a:rPr lang="nl-BE" sz="2000" dirty="0" err="1">
                <a:solidFill>
                  <a:srgbClr val="FFFFFF"/>
                </a:solidFill>
              </a:rPr>
              <a:t>delegate</a:t>
            </a:r>
            <a:r>
              <a:rPr lang="nl-BE" sz="2000" dirty="0">
                <a:solidFill>
                  <a:srgbClr val="FFFFFF"/>
                </a:solidFill>
              </a:rPr>
              <a:t> kan toekennen waarin de nodige informatie wordt uitgewisseld.</a:t>
            </a:r>
          </a:p>
          <a:p>
            <a:r>
              <a:rPr lang="nl-BE" sz="2400" dirty="0">
                <a:solidFill>
                  <a:srgbClr val="FFFFFF"/>
                </a:solidFill>
              </a:rPr>
              <a:t>Maak in je werknemersbestand een </a:t>
            </a:r>
            <a:r>
              <a:rPr lang="nl-BE" sz="2400" dirty="0" err="1">
                <a:solidFill>
                  <a:srgbClr val="FFFFFF"/>
                </a:solidFill>
              </a:rPr>
              <a:t>delegate</a:t>
            </a:r>
            <a:r>
              <a:rPr lang="nl-BE" sz="2400" dirty="0">
                <a:solidFill>
                  <a:srgbClr val="FFFFFF"/>
                </a:solidFill>
              </a:rPr>
              <a:t> functie aan waarin je commando’s kan integreren in de CLI basis.</a:t>
            </a:r>
          </a:p>
        </p:txBody>
      </p:sp>
    </p:spTree>
    <p:extLst>
      <p:ext uri="{BB962C8B-B14F-4D97-AF65-F5344CB8AC3E}">
        <p14:creationId xmlns:p14="http://schemas.microsoft.com/office/powerpoint/2010/main" val="51083903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3002" y="365125"/>
            <a:ext cx="3973667" cy="5811837"/>
          </a:xfrm>
        </p:spPr>
        <p:txBody>
          <a:bodyPr>
            <a:normAutofit/>
          </a:bodyPr>
          <a:lstStyle/>
          <a:p>
            <a:r>
              <a:rPr lang="nl-BE" dirty="0">
                <a:solidFill>
                  <a:srgbClr val="FFFFFF"/>
                </a:solidFill>
              </a:rPr>
              <a:t>Labo</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2780522" y="83977"/>
            <a:ext cx="9209315" cy="6596742"/>
          </a:xfrm>
        </p:spPr>
        <p:txBody>
          <a:bodyPr anchor="ctr">
            <a:noAutofit/>
          </a:bodyPr>
          <a:lstStyle/>
          <a:p>
            <a:r>
              <a:rPr lang="nl-BE" sz="2000" dirty="0">
                <a:solidFill>
                  <a:srgbClr val="FFFFFF"/>
                </a:solidFill>
              </a:rPr>
              <a:t>Maak een klasse ‘recept’ aan.</a:t>
            </a:r>
          </a:p>
          <a:p>
            <a:pPr lvl="1"/>
            <a:r>
              <a:rPr lang="nl-BE" sz="2000" dirty="0">
                <a:solidFill>
                  <a:srgbClr val="FFFFFF"/>
                </a:solidFill>
              </a:rPr>
              <a:t>Het recept moet het volgende bevatten:</a:t>
            </a:r>
          </a:p>
          <a:p>
            <a:pPr lvl="2"/>
            <a:r>
              <a:rPr lang="nl-BE" dirty="0">
                <a:solidFill>
                  <a:srgbClr val="FFFFFF"/>
                </a:solidFill>
              </a:rPr>
              <a:t>Naam</a:t>
            </a:r>
          </a:p>
          <a:p>
            <a:pPr lvl="2"/>
            <a:r>
              <a:rPr lang="nl-BE" dirty="0">
                <a:solidFill>
                  <a:srgbClr val="FFFFFF"/>
                </a:solidFill>
              </a:rPr>
              <a:t>Type : Voorgerecht, soep, hoofdgerecht of dessert. Gebruik hiervoor een </a:t>
            </a:r>
            <a:r>
              <a:rPr lang="nl-BE" dirty="0" err="1">
                <a:solidFill>
                  <a:srgbClr val="FFFFFF"/>
                </a:solidFill>
              </a:rPr>
              <a:t>enum</a:t>
            </a:r>
            <a:endParaRPr lang="nl-BE" dirty="0">
              <a:solidFill>
                <a:srgbClr val="FFFFFF"/>
              </a:solidFill>
            </a:endParaRPr>
          </a:p>
          <a:p>
            <a:pPr lvl="2"/>
            <a:r>
              <a:rPr lang="nl-BE" dirty="0">
                <a:solidFill>
                  <a:srgbClr val="FFFFFF"/>
                </a:solidFill>
              </a:rPr>
              <a:t>Ingrediënten</a:t>
            </a:r>
          </a:p>
          <a:p>
            <a:pPr lvl="2"/>
            <a:r>
              <a:rPr lang="nl-BE" dirty="0">
                <a:solidFill>
                  <a:srgbClr val="FFFFFF"/>
                </a:solidFill>
              </a:rPr>
              <a:t>Beschrijving van de werkwijze</a:t>
            </a:r>
          </a:p>
          <a:p>
            <a:pPr lvl="1"/>
            <a:r>
              <a:rPr lang="nl-BE" sz="2000" dirty="0">
                <a:solidFill>
                  <a:srgbClr val="FFFFFF"/>
                </a:solidFill>
              </a:rPr>
              <a:t>De klasse moet een functie hebben die een recept op het scherm afdrukt</a:t>
            </a:r>
          </a:p>
          <a:p>
            <a:pPr lvl="1"/>
            <a:r>
              <a:rPr lang="nl-BE" sz="2000" dirty="0">
                <a:solidFill>
                  <a:srgbClr val="FFFFFF"/>
                </a:solidFill>
              </a:rPr>
              <a:t>De klasse moet de mogelijkheid bieden om </a:t>
            </a:r>
            <a:r>
              <a:rPr lang="nl-BE" sz="2000" dirty="0" err="1">
                <a:solidFill>
                  <a:srgbClr val="FFFFFF"/>
                </a:solidFill>
              </a:rPr>
              <a:t>delegate</a:t>
            </a:r>
            <a:r>
              <a:rPr lang="nl-BE" sz="2000" dirty="0">
                <a:solidFill>
                  <a:srgbClr val="FFFFFF"/>
                </a:solidFill>
              </a:rPr>
              <a:t> functies toe te voegen die worden aangeroepen nadat het recept op het scherm verschijnt</a:t>
            </a:r>
          </a:p>
          <a:p>
            <a:r>
              <a:rPr lang="nl-BE" sz="2000" dirty="0">
                <a:solidFill>
                  <a:srgbClr val="FFFFFF"/>
                </a:solidFill>
              </a:rPr>
              <a:t>Maak enkele klassen aan met persoonsnamen.</a:t>
            </a:r>
          </a:p>
          <a:p>
            <a:pPr lvl="1"/>
            <a:r>
              <a:rPr lang="nl-BE" sz="2000" dirty="0">
                <a:solidFill>
                  <a:srgbClr val="FFFFFF"/>
                </a:solidFill>
              </a:rPr>
              <a:t>De personen moeten een </a:t>
            </a:r>
            <a:r>
              <a:rPr lang="nl-BE" sz="2000" dirty="0" err="1">
                <a:solidFill>
                  <a:srgbClr val="FFFFFF"/>
                </a:solidFill>
              </a:rPr>
              <a:t>delegate</a:t>
            </a:r>
            <a:r>
              <a:rPr lang="nl-BE" sz="2000" dirty="0">
                <a:solidFill>
                  <a:srgbClr val="FFFFFF"/>
                </a:solidFill>
              </a:rPr>
              <a:t> </a:t>
            </a:r>
            <a:r>
              <a:rPr lang="nl-BE" sz="2000" dirty="0" err="1">
                <a:solidFill>
                  <a:srgbClr val="FFFFFF"/>
                </a:solidFill>
              </a:rPr>
              <a:t>callback</a:t>
            </a:r>
            <a:r>
              <a:rPr lang="nl-BE" sz="2000" dirty="0">
                <a:solidFill>
                  <a:srgbClr val="FFFFFF"/>
                </a:solidFill>
              </a:rPr>
              <a:t> functie declareren waarin ze hun eigen aanpassingen aan het algemeen recept kunnen toevoegen die onderaan het scherm wordt afgedrukt.</a:t>
            </a:r>
          </a:p>
          <a:p>
            <a:pPr lvl="2"/>
            <a:r>
              <a:rPr lang="nl-BE" dirty="0">
                <a:solidFill>
                  <a:srgbClr val="FFFFFF"/>
                </a:solidFill>
              </a:rPr>
              <a:t>De naam van de persoon moet ook worden afgedrukt samen met de aanpassingen.</a:t>
            </a:r>
          </a:p>
          <a:p>
            <a:r>
              <a:rPr lang="nl-BE" sz="2000" dirty="0">
                <a:solidFill>
                  <a:srgbClr val="FFFFFF"/>
                </a:solidFill>
              </a:rPr>
              <a:t>Maak minstens 2 personen of meer aan.</a:t>
            </a:r>
          </a:p>
        </p:txBody>
      </p:sp>
    </p:spTree>
    <p:extLst>
      <p:ext uri="{BB962C8B-B14F-4D97-AF65-F5344CB8AC3E}">
        <p14:creationId xmlns:p14="http://schemas.microsoft.com/office/powerpoint/2010/main" val="40471189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647A7-B8EE-4AAD-BDD8-92DFCD59A361}"/>
              </a:ext>
            </a:extLst>
          </p:cNvPr>
          <p:cNvSpPr>
            <a:spLocks noGrp="1"/>
          </p:cNvSpPr>
          <p:nvPr>
            <p:ph type="title"/>
          </p:nvPr>
        </p:nvSpPr>
        <p:spPr/>
        <p:txBody>
          <a:bodyPr/>
          <a:lstStyle/>
          <a:p>
            <a:r>
              <a:rPr lang="en-US" dirty="0"/>
              <a:t>Parameters</a:t>
            </a:r>
          </a:p>
        </p:txBody>
      </p:sp>
      <p:sp>
        <p:nvSpPr>
          <p:cNvPr id="3" name="Content Placeholder 2">
            <a:extLst>
              <a:ext uri="{FF2B5EF4-FFF2-40B4-BE49-F238E27FC236}">
                <a16:creationId xmlns:a16="http://schemas.microsoft.com/office/drawing/2014/main" id="{7C28955B-80FD-4748-A71A-CED99AEBA070}"/>
              </a:ext>
            </a:extLst>
          </p:cNvPr>
          <p:cNvSpPr>
            <a:spLocks noGrp="1"/>
          </p:cNvSpPr>
          <p:nvPr>
            <p:ph idx="1"/>
          </p:nvPr>
        </p:nvSpPr>
        <p:spPr/>
        <p:txBody>
          <a:bodyPr/>
          <a:lstStyle/>
          <a:p>
            <a:r>
              <a:rPr lang="nl-BE" dirty="0"/>
              <a:t>Parameters aanroepen met hun naam.</a:t>
            </a:r>
          </a:p>
          <a:p>
            <a:pPr lvl="1"/>
            <a:r>
              <a:rPr lang="nl-BE" dirty="0"/>
              <a:t>Gebruik &lt;naam&gt;:&lt;value&gt; =&gt; bijvoorbeeld x:10</a:t>
            </a:r>
          </a:p>
          <a:p>
            <a:pPr lvl="1"/>
            <a:r>
              <a:rPr lang="nl-BE" dirty="0"/>
              <a:t>Volgorde van de parameters is in dit geval niet belangrijk</a:t>
            </a:r>
          </a:p>
          <a:p>
            <a:pPr marL="1828800" lvl="4"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Sum(</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b)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 + b; }</a:t>
            </a:r>
          </a:p>
          <a:p>
            <a:pPr marL="1828800" lvl="4" indent="0">
              <a:buNone/>
            </a:pP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s = Sum(b:5,a:2);</a:t>
            </a:r>
            <a:endParaRPr lang="nl-BE" dirty="0"/>
          </a:p>
          <a:p>
            <a:pPr lvl="1"/>
            <a:r>
              <a:rPr lang="nl-BE" dirty="0"/>
              <a:t>Dit is vooral handig bij optionele parameters!</a:t>
            </a:r>
          </a:p>
        </p:txBody>
      </p:sp>
    </p:spTree>
    <p:extLst>
      <p:ext uri="{BB962C8B-B14F-4D97-AF65-F5344CB8AC3E}">
        <p14:creationId xmlns:p14="http://schemas.microsoft.com/office/powerpoint/2010/main" val="182992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BBC44-EF04-4105-AFFE-7B0B0296DA40}"/>
              </a:ext>
            </a:extLst>
          </p:cNvPr>
          <p:cNvSpPr>
            <a:spLocks noGrp="1"/>
          </p:cNvSpPr>
          <p:nvPr>
            <p:ph type="title"/>
          </p:nvPr>
        </p:nvSpPr>
        <p:spPr/>
        <p:txBody>
          <a:bodyPr/>
          <a:lstStyle/>
          <a:p>
            <a:r>
              <a:rPr lang="en-US" dirty="0"/>
              <a:t>Null Operators</a:t>
            </a:r>
          </a:p>
        </p:txBody>
      </p:sp>
      <p:sp>
        <p:nvSpPr>
          <p:cNvPr id="3" name="Content Placeholder 2">
            <a:extLst>
              <a:ext uri="{FF2B5EF4-FFF2-40B4-BE49-F238E27FC236}">
                <a16:creationId xmlns:a16="http://schemas.microsoft.com/office/drawing/2014/main" id="{DC6E1D7A-57C4-4607-993C-0B8117FB28F8}"/>
              </a:ext>
            </a:extLst>
          </p:cNvPr>
          <p:cNvSpPr>
            <a:spLocks noGrp="1"/>
          </p:cNvSpPr>
          <p:nvPr>
            <p:ph idx="1"/>
          </p:nvPr>
        </p:nvSpPr>
        <p:spPr>
          <a:xfrm>
            <a:off x="838200" y="1159330"/>
            <a:ext cx="10515600" cy="5579221"/>
          </a:xfrm>
        </p:spPr>
        <p:txBody>
          <a:bodyPr>
            <a:normAutofit/>
          </a:bodyPr>
          <a:lstStyle/>
          <a:p>
            <a:r>
              <a:rPr lang="en-US" dirty="0"/>
              <a:t>Null coalescing operator: ??</a:t>
            </a:r>
          </a:p>
          <a:p>
            <a:pPr marL="1371600" lvl="3" indent="0">
              <a:buNone/>
            </a:pP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empty =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a:t>
            </a:r>
          </a:p>
          <a:p>
            <a:pPr marL="1371600" lvl="3" indent="0">
              <a:buNone/>
            </a:pP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txt = empty ??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leeg</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=&gt; txt = “</a:t>
            </a:r>
            <a:r>
              <a:rPr lang="en-US" sz="1400" dirty="0" err="1">
                <a:solidFill>
                  <a:srgbClr val="000000"/>
                </a:solidFill>
                <a:latin typeface="Consolas" panose="020B0609020204030204" pitchFamily="49" charset="0"/>
              </a:rPr>
              <a:t>leeg</a:t>
            </a:r>
            <a:r>
              <a:rPr lang="en-US" sz="1400" dirty="0">
                <a:solidFill>
                  <a:srgbClr val="000000"/>
                </a:solidFill>
                <a:latin typeface="Consolas" panose="020B0609020204030204" pitchFamily="49" charset="0"/>
              </a:rPr>
              <a:t>”</a:t>
            </a:r>
            <a:endParaRPr lang="en-US" dirty="0"/>
          </a:p>
          <a:p>
            <a:pPr lvl="2">
              <a:buFont typeface="Webdings" panose="05030102010509060703" pitchFamily="18" charset="2"/>
              <a:buChar char="i"/>
            </a:pPr>
            <a:r>
              <a:rPr lang="nl-BE" dirty="0"/>
              <a:t>Wanneer we enkel iets willen toekennen indien het type </a:t>
            </a:r>
            <a:r>
              <a:rPr lang="nl-BE" dirty="0" err="1"/>
              <a:t>null</a:t>
            </a:r>
            <a:r>
              <a:rPr lang="nl-BE" dirty="0"/>
              <a:t> is kunnen we ??= gebruiken</a:t>
            </a:r>
          </a:p>
          <a:p>
            <a:pPr marL="1371600" lvl="3" indent="0">
              <a:buNone/>
            </a:pP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empty =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empty??=</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leeg</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=&gt; empty = “</a:t>
            </a:r>
            <a:r>
              <a:rPr lang="en-US" sz="1400" dirty="0" err="1">
                <a:solidFill>
                  <a:srgbClr val="000000"/>
                </a:solidFill>
                <a:latin typeface="Consolas" panose="020B0609020204030204" pitchFamily="49" charset="0"/>
              </a:rPr>
              <a:t>leeg</a:t>
            </a:r>
            <a:r>
              <a:rPr lang="en-US" sz="1400" dirty="0">
                <a:solidFill>
                  <a:srgbClr val="000000"/>
                </a:solidFill>
                <a:latin typeface="Consolas" panose="020B0609020204030204" pitchFamily="49" charset="0"/>
              </a:rPr>
              <a:t>”</a:t>
            </a:r>
            <a:endParaRPr lang="en-US" dirty="0"/>
          </a:p>
          <a:p>
            <a:r>
              <a:rPr lang="en-US" dirty="0"/>
              <a:t>Null conditional operator (of ‘Elvis’ operator): ?</a:t>
            </a:r>
          </a:p>
          <a:p>
            <a:pPr lvl="1"/>
            <a:r>
              <a:rPr lang="nl-BE" dirty="0"/>
              <a:t>Als het object waarvan een functie wordt aangeroepen </a:t>
            </a:r>
            <a:r>
              <a:rPr lang="nl-BE" dirty="0" err="1"/>
              <a:t>null</a:t>
            </a:r>
            <a:r>
              <a:rPr lang="nl-BE" dirty="0"/>
              <a:t> is, wordt er </a:t>
            </a:r>
            <a:r>
              <a:rPr lang="nl-BE" dirty="0" err="1"/>
              <a:t>null</a:t>
            </a:r>
            <a:r>
              <a:rPr lang="nl-BE" dirty="0"/>
              <a:t> teruggegeven </a:t>
            </a:r>
            <a:r>
              <a:rPr lang="nl-BE" dirty="0" err="1"/>
              <a:t>ipv</a:t>
            </a:r>
            <a:r>
              <a:rPr lang="nl-BE" dirty="0"/>
              <a:t> dat er een </a:t>
            </a:r>
            <a:r>
              <a:rPr lang="nl-BE" dirty="0" err="1"/>
              <a:t>NullException</a:t>
            </a:r>
            <a:r>
              <a:rPr lang="nl-BE" dirty="0"/>
              <a:t> wordt geworpen.</a:t>
            </a:r>
          </a:p>
          <a:p>
            <a:pPr marL="1371600" lvl="3" indent="0">
              <a:buNone/>
            </a:pP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empty = </a:t>
            </a:r>
            <a:r>
              <a:rPr lang="en-US" sz="1600" dirty="0">
                <a:solidFill>
                  <a:srgbClr val="0000FF"/>
                </a:solidFill>
                <a:latin typeface="Consolas" panose="020B0609020204030204" pitchFamily="49" charset="0"/>
              </a:rPr>
              <a:t>null</a:t>
            </a:r>
            <a:r>
              <a:rPr lang="en-US" sz="1600" dirty="0">
                <a:solidFill>
                  <a:srgbClr val="000000"/>
                </a:solidFill>
                <a:latin typeface="Consolas" panose="020B0609020204030204" pitchFamily="49" charset="0"/>
              </a:rPr>
              <a:t>;</a:t>
            </a:r>
          </a:p>
          <a:p>
            <a:pPr marL="1371600" lvl="3" indent="0">
              <a:buNone/>
            </a:pPr>
            <a:r>
              <a:rPr lang="en-US" sz="1600" dirty="0">
                <a:solidFill>
                  <a:srgbClr val="0000FF"/>
                </a:solidFill>
                <a:latin typeface="Consolas" panose="020B0609020204030204" pitchFamily="49" charset="0"/>
              </a:rPr>
              <a:t>string </a:t>
            </a:r>
            <a:r>
              <a:rPr lang="en-US" sz="1600" dirty="0" err="1">
                <a:solidFill>
                  <a:srgbClr val="000000"/>
                </a:solidFill>
                <a:latin typeface="Consolas" panose="020B0609020204030204" pitchFamily="49" charset="0"/>
              </a:rPr>
              <a:t>upperTxt</a:t>
            </a:r>
            <a:r>
              <a:rPr lang="en-US" sz="1600" dirty="0">
                <a:solidFill>
                  <a:srgbClr val="000000"/>
                </a:solidFill>
                <a:latin typeface="Consolas" panose="020B0609020204030204" pitchFamily="49" charset="0"/>
              </a:rPr>
              <a:t>=empty?.</a:t>
            </a:r>
            <a:r>
              <a:rPr lang="en-US" sz="1600" dirty="0" err="1">
                <a:solidFill>
                  <a:srgbClr val="000000"/>
                </a:solidFill>
                <a:latin typeface="Consolas" panose="020B0609020204030204" pitchFamily="49" charset="0"/>
              </a:rPr>
              <a:t>ToLower</a:t>
            </a:r>
            <a:r>
              <a:rPr lang="en-US" sz="1600" dirty="0">
                <a:solidFill>
                  <a:srgbClr val="000000"/>
                </a:solidFill>
                <a:latin typeface="Consolas" panose="020B0609020204030204" pitchFamily="49" charset="0"/>
              </a:rPr>
              <a:t>();</a:t>
            </a:r>
            <a:endParaRPr lang="nl-BE" sz="1600" dirty="0"/>
          </a:p>
          <a:p>
            <a:pPr lvl="1"/>
            <a:r>
              <a:rPr lang="nl-BE" dirty="0"/>
              <a:t>De ultieme ontvanger moet wel een </a:t>
            </a:r>
            <a:r>
              <a:rPr lang="nl-BE" dirty="0" err="1"/>
              <a:t>null</a:t>
            </a:r>
            <a:r>
              <a:rPr lang="nl-BE" dirty="0"/>
              <a:t> kunnen ontvangen:</a:t>
            </a:r>
          </a:p>
          <a:p>
            <a:pPr marL="1371600" lvl="3" indent="0">
              <a:buNone/>
            </a:pPr>
            <a:r>
              <a:rPr lang="nl-BE" sz="1600" dirty="0">
                <a:solidFill>
                  <a:srgbClr val="0000FF"/>
                </a:solidFill>
                <a:latin typeface="Consolas" panose="020B0609020204030204" pitchFamily="49" charset="0"/>
              </a:rPr>
              <a:t>int</a:t>
            </a: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len</a:t>
            </a:r>
            <a:r>
              <a:rPr lang="nl-BE" sz="1600" dirty="0">
                <a:solidFill>
                  <a:srgbClr val="000000"/>
                </a:solidFill>
                <a:latin typeface="Consolas" panose="020B0609020204030204" pitchFamily="49" charset="0"/>
              </a:rPr>
              <a:t> = </a:t>
            </a:r>
            <a:r>
              <a:rPr lang="nl-BE" sz="1600" dirty="0" err="1">
                <a:solidFill>
                  <a:srgbClr val="000000"/>
                </a:solidFill>
                <a:latin typeface="Consolas" panose="020B0609020204030204" pitchFamily="49" charset="0"/>
              </a:rPr>
              <a:t>txt</a:t>
            </a:r>
            <a:r>
              <a:rPr lang="nl-BE" sz="1600" dirty="0">
                <a:solidFill>
                  <a:srgbClr val="000000"/>
                </a:solidFill>
                <a:latin typeface="Consolas" panose="020B0609020204030204" pitchFamily="49" charset="0"/>
              </a:rPr>
              <a:t>?.</a:t>
            </a:r>
            <a:r>
              <a:rPr lang="nl-BE" sz="1600" dirty="0" err="1">
                <a:solidFill>
                  <a:srgbClr val="000000"/>
                </a:solidFill>
                <a:latin typeface="Consolas" panose="020B0609020204030204" pitchFamily="49" charset="0"/>
              </a:rPr>
              <a:t>Length</a:t>
            </a:r>
            <a:r>
              <a:rPr lang="nl-BE" sz="1600" dirty="0">
                <a:solidFill>
                  <a:srgbClr val="000000"/>
                </a:solidFill>
                <a:latin typeface="Consolas" panose="020B0609020204030204" pitchFamily="49" charset="0"/>
              </a:rPr>
              <a:t>; 	=&gt; </a:t>
            </a:r>
            <a:r>
              <a:rPr lang="nl-BE" sz="1600" b="1" dirty="0">
                <a:solidFill>
                  <a:srgbClr val="000000"/>
                </a:solidFill>
                <a:latin typeface="Consolas" panose="020B0609020204030204" pitchFamily="49" charset="0"/>
              </a:rPr>
              <a:t>FOUT !</a:t>
            </a:r>
            <a:endParaRPr lang="nl-BE" sz="1600" b="1" dirty="0"/>
          </a:p>
          <a:p>
            <a:pPr lvl="3">
              <a:buFont typeface="Wingdings" panose="05000000000000000000" pitchFamily="2" charset="2"/>
              <a:buChar char="Ø"/>
            </a:pPr>
            <a:r>
              <a:rPr lang="nl-BE" sz="1400" dirty="0"/>
              <a:t>(</a:t>
            </a:r>
            <a:r>
              <a:rPr lang="nl-BE" dirty="0"/>
              <a:t>* </a:t>
            </a:r>
            <a:r>
              <a:rPr lang="nl-BE" sz="1200" dirty="0">
                <a:solidFill>
                  <a:srgbClr val="0000FF"/>
                </a:solidFill>
                <a:latin typeface="Consolas" panose="020B0609020204030204" pitchFamily="49" charset="0"/>
              </a:rPr>
              <a:t>int</a:t>
            </a:r>
            <a:r>
              <a:rPr lang="nl-BE" sz="1200" dirty="0">
                <a:solidFill>
                  <a:srgbClr val="000000"/>
                </a:solidFill>
                <a:latin typeface="Consolas" panose="020B0609020204030204" pitchFamily="49" charset="0"/>
              </a:rPr>
              <a:t>? </a:t>
            </a:r>
            <a:r>
              <a:rPr lang="nl-BE" sz="1200" dirty="0" err="1">
                <a:solidFill>
                  <a:srgbClr val="000000"/>
                </a:solidFill>
                <a:latin typeface="Consolas" panose="020B0609020204030204" pitchFamily="49" charset="0"/>
              </a:rPr>
              <a:t>len</a:t>
            </a:r>
            <a:r>
              <a:rPr lang="nl-BE" sz="1200" dirty="0">
                <a:solidFill>
                  <a:srgbClr val="000000"/>
                </a:solidFill>
                <a:latin typeface="Consolas" panose="020B0609020204030204" pitchFamily="49" charset="0"/>
              </a:rPr>
              <a:t> = </a:t>
            </a:r>
            <a:r>
              <a:rPr lang="nl-BE" sz="1200" dirty="0" err="1">
                <a:solidFill>
                  <a:srgbClr val="000000"/>
                </a:solidFill>
                <a:latin typeface="Consolas" panose="020B0609020204030204" pitchFamily="49" charset="0"/>
              </a:rPr>
              <a:t>txt</a:t>
            </a:r>
            <a:r>
              <a:rPr lang="nl-BE" sz="1200" dirty="0">
                <a:solidFill>
                  <a:srgbClr val="000000"/>
                </a:solidFill>
                <a:latin typeface="Consolas" panose="020B0609020204030204" pitchFamily="49" charset="0"/>
              </a:rPr>
              <a:t>?.</a:t>
            </a:r>
            <a:r>
              <a:rPr lang="nl-BE" sz="1200" dirty="0" err="1">
                <a:solidFill>
                  <a:srgbClr val="000000"/>
                </a:solidFill>
                <a:latin typeface="Consolas" panose="020B0609020204030204" pitchFamily="49" charset="0"/>
              </a:rPr>
              <a:t>Length</a:t>
            </a:r>
            <a:r>
              <a:rPr lang="nl-BE" sz="1200" dirty="0">
                <a:solidFill>
                  <a:srgbClr val="000000"/>
                </a:solidFill>
                <a:latin typeface="Consolas" panose="020B0609020204030204" pitchFamily="49" charset="0"/>
              </a:rPr>
              <a:t>;</a:t>
            </a:r>
            <a:r>
              <a:rPr lang="nl-BE" dirty="0"/>
              <a:t> </a:t>
            </a:r>
            <a:r>
              <a:rPr lang="nl-BE" sz="1400" dirty="0"/>
              <a:t>is wel toegelaten, we behandelen int? later in de cursus bij </a:t>
            </a:r>
            <a:r>
              <a:rPr lang="nl-BE" sz="1400" dirty="0" err="1"/>
              <a:t>boxing</a:t>
            </a:r>
            <a:r>
              <a:rPr lang="nl-BE" sz="1400" dirty="0"/>
              <a:t>/</a:t>
            </a:r>
            <a:r>
              <a:rPr lang="nl-BE" sz="1400" dirty="0" err="1"/>
              <a:t>unboxing</a:t>
            </a:r>
            <a:r>
              <a:rPr lang="nl-BE" sz="1400" dirty="0"/>
              <a:t>)</a:t>
            </a:r>
            <a:endParaRPr lang="nl-BE" dirty="0"/>
          </a:p>
          <a:p>
            <a:pPr lvl="1"/>
            <a:r>
              <a:rPr lang="nl-BE" dirty="0" err="1"/>
              <a:t>Void</a:t>
            </a:r>
            <a:r>
              <a:rPr lang="nl-BE" dirty="0"/>
              <a:t> </a:t>
            </a:r>
            <a:r>
              <a:rPr lang="nl-BE" dirty="0" err="1"/>
              <a:t>funties</a:t>
            </a:r>
            <a:r>
              <a:rPr lang="nl-BE" dirty="0"/>
              <a:t> zijn wel toegelaten, die worden in dit geval genegeerd.</a:t>
            </a:r>
          </a:p>
          <a:p>
            <a:pPr marL="914400" lvl="2" indent="0">
              <a:buNone/>
            </a:pP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SomeClass</a:t>
            </a: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myClass</a:t>
            </a:r>
            <a:r>
              <a:rPr lang="nl-BE" sz="1600" dirty="0">
                <a:solidFill>
                  <a:srgbClr val="000000"/>
                </a:solidFill>
                <a:latin typeface="Consolas" panose="020B0609020204030204" pitchFamily="49" charset="0"/>
              </a:rPr>
              <a:t> = </a:t>
            </a:r>
            <a:r>
              <a:rPr lang="nl-BE" sz="1600" dirty="0" err="1">
                <a:solidFill>
                  <a:srgbClr val="0000FF"/>
                </a:solidFill>
                <a:latin typeface="Consolas" panose="020B0609020204030204" pitchFamily="49" charset="0"/>
              </a:rPr>
              <a:t>null</a:t>
            </a:r>
            <a:r>
              <a:rPr lang="nl-BE" sz="1600" dirty="0">
                <a:solidFill>
                  <a:srgbClr val="000000"/>
                </a:solidFill>
                <a:latin typeface="Consolas" panose="020B0609020204030204" pitchFamily="49" charset="0"/>
              </a:rPr>
              <a:t>;</a:t>
            </a:r>
          </a:p>
          <a:p>
            <a:pPr marL="914400" lvl="2" indent="0">
              <a:buNone/>
            </a:pP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myClass</a:t>
            </a:r>
            <a:r>
              <a:rPr lang="nl-BE" sz="1600" dirty="0">
                <a:solidFill>
                  <a:srgbClr val="000000"/>
                </a:solidFill>
                <a:latin typeface="Consolas" panose="020B0609020204030204" pitchFamily="49" charset="0"/>
              </a:rPr>
              <a:t>?.</a:t>
            </a:r>
            <a:r>
              <a:rPr lang="nl-BE" sz="1600" dirty="0" err="1">
                <a:solidFill>
                  <a:srgbClr val="000000"/>
                </a:solidFill>
                <a:latin typeface="Consolas" panose="020B0609020204030204" pitchFamily="49" charset="0"/>
              </a:rPr>
              <a:t>MakeSomething</a:t>
            </a:r>
            <a:r>
              <a:rPr lang="nl-BE" sz="1600" dirty="0">
                <a:solidFill>
                  <a:srgbClr val="000000"/>
                </a:solidFill>
                <a:latin typeface="Consolas" panose="020B0609020204030204" pitchFamily="49" charset="0"/>
              </a:rPr>
              <a:t>(); =&gt; wordt genegeerd door het systeem</a:t>
            </a:r>
            <a:endParaRPr lang="nl-BE" sz="1600" dirty="0"/>
          </a:p>
          <a:p>
            <a:pPr lvl="3"/>
            <a:endParaRPr lang="en-US" dirty="0"/>
          </a:p>
          <a:p>
            <a:pPr lvl="3"/>
            <a:endParaRPr lang="en-US" dirty="0"/>
          </a:p>
        </p:txBody>
      </p:sp>
    </p:spTree>
    <p:extLst>
      <p:ext uri="{BB962C8B-B14F-4D97-AF65-F5344CB8AC3E}">
        <p14:creationId xmlns:p14="http://schemas.microsoft.com/office/powerpoint/2010/main" val="220382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fade">
                                      <p:cBhvr>
                                        <p:cTn id="54" dur="500"/>
                                        <p:tgtEl>
                                          <p:spTgt spid="3">
                                            <p:txEl>
                                              <p:pRg st="13" end="13"/>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fade">
                                      <p:cBhvr>
                                        <p:cTn id="57" dur="500"/>
                                        <p:tgtEl>
                                          <p:spTgt spid="3">
                                            <p:txEl>
                                              <p:pRg st="14" end="14"/>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
                                            <p:txEl>
                                              <p:pRg st="15" end="15"/>
                                            </p:txEl>
                                          </p:spTgt>
                                        </p:tgtEl>
                                        <p:attrNameLst>
                                          <p:attrName>style.visibility</p:attrName>
                                        </p:attrNameLst>
                                      </p:cBhvr>
                                      <p:to>
                                        <p:strVal val="visible"/>
                                      </p:to>
                                    </p:set>
                                    <p:animEffect transition="in" filter="fade">
                                      <p:cBhvr>
                                        <p:cTn id="60"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DBF4-987D-4177-9754-C0FBC5E6303D}"/>
              </a:ext>
            </a:extLst>
          </p:cNvPr>
          <p:cNvSpPr>
            <a:spLocks noGrp="1"/>
          </p:cNvSpPr>
          <p:nvPr>
            <p:ph type="title"/>
          </p:nvPr>
        </p:nvSpPr>
        <p:spPr>
          <a:xfrm>
            <a:off x="838200" y="233321"/>
            <a:ext cx="10515600" cy="648128"/>
          </a:xfrm>
        </p:spPr>
        <p:txBody>
          <a:bodyPr>
            <a:normAutofit fontScale="90000"/>
          </a:bodyPr>
          <a:lstStyle/>
          <a:p>
            <a:r>
              <a:rPr lang="nl-BE" dirty="0"/>
              <a:t>Durf beslissingen te nemen!</a:t>
            </a:r>
          </a:p>
        </p:txBody>
      </p:sp>
      <p:sp>
        <p:nvSpPr>
          <p:cNvPr id="3" name="Content Placeholder 2">
            <a:extLst>
              <a:ext uri="{FF2B5EF4-FFF2-40B4-BE49-F238E27FC236}">
                <a16:creationId xmlns:a16="http://schemas.microsoft.com/office/drawing/2014/main" id="{BC8B86C1-CECD-4403-9E63-36D0FF4D6150}"/>
              </a:ext>
            </a:extLst>
          </p:cNvPr>
          <p:cNvSpPr>
            <a:spLocks noGrp="1"/>
          </p:cNvSpPr>
          <p:nvPr>
            <p:ph idx="1"/>
          </p:nvPr>
        </p:nvSpPr>
        <p:spPr>
          <a:xfrm>
            <a:off x="838200" y="881450"/>
            <a:ext cx="10515600" cy="5807674"/>
          </a:xfrm>
        </p:spPr>
        <p:txBody>
          <a:bodyPr>
            <a:normAutofit lnSpcReduction="10000"/>
          </a:bodyPr>
          <a:lstStyle/>
          <a:p>
            <a:r>
              <a:rPr lang="en-US" dirty="0"/>
              <a:t>Met if:</a:t>
            </a:r>
          </a:p>
          <a:p>
            <a:pPr lvl="1"/>
            <a:r>
              <a:rPr lang="nl-BE" dirty="0"/>
              <a:t>De </a:t>
            </a:r>
            <a:r>
              <a:rPr lang="nl-BE" dirty="0" err="1"/>
              <a:t>if</a:t>
            </a:r>
            <a:r>
              <a:rPr lang="nl-BE" dirty="0"/>
              <a:t> wordt uitgevoerd als het statement </a:t>
            </a:r>
            <a:r>
              <a:rPr lang="nl-BE" dirty="0" err="1"/>
              <a:t>true</a:t>
            </a:r>
            <a:r>
              <a:rPr lang="nl-BE" dirty="0"/>
              <a:t> is:</a:t>
            </a:r>
          </a:p>
          <a:p>
            <a:pPr marL="1371600" lvl="3" indent="0">
              <a:buNone/>
            </a:pPr>
            <a:r>
              <a:rPr lang="nl-BE" sz="1200" dirty="0" err="1">
                <a:solidFill>
                  <a:srgbClr val="0000FF"/>
                </a:solidFill>
                <a:latin typeface="Consolas" panose="020B0609020204030204" pitchFamily="49" charset="0"/>
              </a:rPr>
              <a:t>if</a:t>
            </a:r>
            <a:r>
              <a:rPr lang="nl-BE" sz="1200" dirty="0">
                <a:solidFill>
                  <a:srgbClr val="000000"/>
                </a:solidFill>
                <a:latin typeface="Consolas" panose="020B0609020204030204" pitchFamily="49" charset="0"/>
              </a:rPr>
              <a:t>(2 &gt; 1) </a:t>
            </a:r>
            <a:r>
              <a:rPr lang="nl-BE" sz="1200" dirty="0" err="1">
                <a:solidFill>
                  <a:srgbClr val="000000"/>
                </a:solidFill>
                <a:latin typeface="Consolas" panose="020B0609020204030204" pitchFamily="49" charset="0"/>
              </a:rPr>
              <a:t>Console.WriteLine</a:t>
            </a:r>
            <a:r>
              <a:rPr lang="nl-BE" sz="1200" dirty="0">
                <a:solidFill>
                  <a:srgbClr val="000000"/>
                </a:solidFill>
                <a:latin typeface="Consolas" panose="020B0609020204030204" pitchFamily="49" charset="0"/>
              </a:rPr>
              <a:t>(</a:t>
            </a:r>
            <a:r>
              <a:rPr lang="nl-BE" sz="1200" dirty="0">
                <a:solidFill>
                  <a:srgbClr val="A31515"/>
                </a:solidFill>
                <a:latin typeface="Consolas" panose="020B0609020204030204" pitchFamily="49" charset="0"/>
              </a:rPr>
              <a:t>"</a:t>
            </a:r>
            <a:r>
              <a:rPr lang="nl-BE" sz="1200" dirty="0" err="1">
                <a:solidFill>
                  <a:srgbClr val="A31515"/>
                </a:solidFill>
                <a:latin typeface="Consolas" panose="020B0609020204030204" pitchFamily="49" charset="0"/>
              </a:rPr>
              <a:t>true</a:t>
            </a:r>
            <a:r>
              <a:rPr lang="nl-BE" sz="1200" dirty="0">
                <a:solidFill>
                  <a:srgbClr val="A31515"/>
                </a:solidFill>
                <a:latin typeface="Consolas" panose="020B0609020204030204" pitchFamily="49" charset="0"/>
              </a:rPr>
              <a:t>"</a:t>
            </a:r>
            <a:r>
              <a:rPr lang="nl-BE" sz="1200" dirty="0">
                <a:solidFill>
                  <a:srgbClr val="000000"/>
                </a:solidFill>
                <a:latin typeface="Consolas" panose="020B0609020204030204" pitchFamily="49" charset="0"/>
              </a:rPr>
              <a:t>);</a:t>
            </a:r>
          </a:p>
          <a:p>
            <a:pPr marL="1371600" lvl="3" indent="0">
              <a:buNone/>
            </a:pPr>
            <a:endParaRPr lang="nl-BE" sz="1200" dirty="0">
              <a:solidFill>
                <a:srgbClr val="000000"/>
              </a:solidFill>
              <a:latin typeface="Consolas" panose="020B0609020204030204" pitchFamily="49" charset="0"/>
            </a:endParaRPr>
          </a:p>
          <a:p>
            <a:pPr marL="1371600" lvl="3" indent="0">
              <a:buNone/>
            </a:pPr>
            <a:r>
              <a:rPr lang="nl-BE" sz="1200" dirty="0" err="1">
                <a:solidFill>
                  <a:srgbClr val="0000FF"/>
                </a:solidFill>
                <a:latin typeface="Consolas" panose="020B0609020204030204" pitchFamily="49" charset="0"/>
              </a:rPr>
              <a:t>if</a:t>
            </a:r>
            <a:r>
              <a:rPr lang="nl-BE" sz="1200" dirty="0">
                <a:solidFill>
                  <a:srgbClr val="000000"/>
                </a:solidFill>
                <a:latin typeface="Consolas" panose="020B0609020204030204" pitchFamily="49" charset="0"/>
              </a:rPr>
              <a:t>(2 &gt; 1 || 1 &lt; 2) {</a:t>
            </a:r>
          </a:p>
          <a:p>
            <a:pPr marL="1371600" lvl="3" indent="0">
              <a:buNone/>
            </a:pPr>
            <a:r>
              <a:rPr lang="nl-BE" sz="1200" dirty="0">
                <a:solidFill>
                  <a:srgbClr val="000000"/>
                </a:solidFill>
                <a:latin typeface="Consolas" panose="020B0609020204030204" pitchFamily="49" charset="0"/>
              </a:rPr>
              <a:t>    </a:t>
            </a:r>
            <a:r>
              <a:rPr lang="nl-BE" sz="1200" dirty="0" err="1">
                <a:solidFill>
                  <a:srgbClr val="000000"/>
                </a:solidFill>
                <a:latin typeface="Consolas" panose="020B0609020204030204" pitchFamily="49" charset="0"/>
              </a:rPr>
              <a:t>Console.WriteLine</a:t>
            </a:r>
            <a:r>
              <a:rPr lang="nl-BE" sz="1200" dirty="0">
                <a:solidFill>
                  <a:srgbClr val="000000"/>
                </a:solidFill>
                <a:latin typeface="Consolas" panose="020B0609020204030204" pitchFamily="49" charset="0"/>
              </a:rPr>
              <a:t>(</a:t>
            </a:r>
            <a:r>
              <a:rPr lang="nl-BE" sz="1200" dirty="0">
                <a:solidFill>
                  <a:srgbClr val="A31515"/>
                </a:solidFill>
                <a:latin typeface="Consolas" panose="020B0609020204030204" pitchFamily="49" charset="0"/>
              </a:rPr>
              <a:t>"</a:t>
            </a:r>
            <a:r>
              <a:rPr lang="nl-BE" sz="1200" dirty="0" err="1">
                <a:solidFill>
                  <a:srgbClr val="A31515"/>
                </a:solidFill>
                <a:latin typeface="Consolas" panose="020B0609020204030204" pitchFamily="49" charset="0"/>
              </a:rPr>
              <a:t>true</a:t>
            </a:r>
            <a:r>
              <a:rPr lang="nl-BE" sz="1200" dirty="0">
                <a:solidFill>
                  <a:srgbClr val="A31515"/>
                </a:solidFill>
                <a:latin typeface="Consolas" panose="020B0609020204030204" pitchFamily="49" charset="0"/>
              </a:rPr>
              <a:t>"</a:t>
            </a:r>
            <a:r>
              <a:rPr lang="nl-BE" sz="1200" dirty="0">
                <a:solidFill>
                  <a:srgbClr val="000000"/>
                </a:solidFill>
                <a:latin typeface="Consolas" panose="020B0609020204030204" pitchFamily="49" charset="0"/>
              </a:rPr>
              <a:t>);</a:t>
            </a:r>
          </a:p>
          <a:p>
            <a:pPr marL="1371600" lvl="3" indent="0">
              <a:buNone/>
            </a:pPr>
            <a:r>
              <a:rPr lang="nl-BE" sz="1200" dirty="0">
                <a:solidFill>
                  <a:srgbClr val="000000"/>
                </a:solidFill>
                <a:latin typeface="Consolas" panose="020B0609020204030204" pitchFamily="49" charset="0"/>
              </a:rPr>
              <a:t>}</a:t>
            </a:r>
            <a:endParaRPr lang="nl-BE" sz="1200" dirty="0"/>
          </a:p>
          <a:p>
            <a:pPr lvl="1"/>
            <a:r>
              <a:rPr lang="nl-BE" dirty="0"/>
              <a:t>En anders … </a:t>
            </a:r>
            <a:r>
              <a:rPr lang="nl-BE" dirty="0" err="1"/>
              <a:t>else</a:t>
            </a:r>
            <a:endParaRPr lang="nl-BE" dirty="0"/>
          </a:p>
          <a:p>
            <a:pPr marL="1371600" lvl="3" indent="0">
              <a:buNone/>
            </a:pP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isTrue</a:t>
            </a:r>
            <a:r>
              <a:rPr lang="en-US" sz="1200" dirty="0">
                <a:solidFill>
                  <a:srgbClr val="000000"/>
                </a:solidFill>
                <a:latin typeface="Consolas" panose="020B0609020204030204" pitchFamily="49" charset="0"/>
              </a:rPr>
              <a:t>) {</a:t>
            </a:r>
          </a:p>
          <a:p>
            <a:pPr marL="1371600" lvl="3"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"true"</a:t>
            </a:r>
            <a:r>
              <a:rPr lang="en-US" sz="1200" dirty="0">
                <a:solidFill>
                  <a:srgbClr val="000000"/>
                </a:solidFill>
                <a:latin typeface="Consolas" panose="020B0609020204030204" pitchFamily="49" charset="0"/>
              </a:rPr>
              <a:t>);</a:t>
            </a:r>
          </a:p>
          <a:p>
            <a:pPr marL="1371600" lvl="3"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else</a:t>
            </a:r>
            <a:r>
              <a:rPr lang="en-US" sz="1200" dirty="0">
                <a:solidFill>
                  <a:srgbClr val="000000"/>
                </a:solidFill>
                <a:latin typeface="Consolas" panose="020B0609020204030204" pitchFamily="49" charset="0"/>
              </a:rPr>
              <a:t> {</a:t>
            </a:r>
          </a:p>
          <a:p>
            <a:pPr marL="1371600" lvl="3"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"false"</a:t>
            </a:r>
            <a:r>
              <a:rPr lang="en-US" sz="1200" dirty="0">
                <a:solidFill>
                  <a:srgbClr val="000000"/>
                </a:solidFill>
                <a:latin typeface="Consolas" panose="020B0609020204030204" pitchFamily="49" charset="0"/>
              </a:rPr>
              <a:t>);</a:t>
            </a:r>
          </a:p>
          <a:p>
            <a:pPr marL="1371600" lvl="3" indent="0">
              <a:buNone/>
            </a:pPr>
            <a:r>
              <a:rPr lang="en-US" sz="1200" dirty="0">
                <a:solidFill>
                  <a:srgbClr val="000000"/>
                </a:solidFill>
                <a:latin typeface="Consolas" panose="020B0609020204030204" pitchFamily="49" charset="0"/>
              </a:rPr>
              <a:t>}</a:t>
            </a:r>
            <a:endParaRPr lang="nl-BE" sz="1200" dirty="0"/>
          </a:p>
          <a:p>
            <a:pPr lvl="1"/>
            <a:r>
              <a:rPr lang="nl-BE" dirty="0"/>
              <a:t>Een </a:t>
            </a:r>
            <a:r>
              <a:rPr lang="nl-BE" dirty="0" err="1"/>
              <a:t>if</a:t>
            </a:r>
            <a:r>
              <a:rPr lang="nl-BE" dirty="0"/>
              <a:t> kan ook genest worden</a:t>
            </a:r>
          </a:p>
          <a:p>
            <a:pPr marL="1371600" lvl="3" indent="0">
              <a:buNone/>
            </a:pP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isExit</a:t>
            </a:r>
            <a:r>
              <a:rPr lang="en-US" sz="1200" dirty="0">
                <a:solidFill>
                  <a:srgbClr val="000000"/>
                </a:solidFill>
                <a:latin typeface="Consolas" panose="020B0609020204030204" pitchFamily="49" charset="0"/>
              </a:rPr>
              <a:t>) {</a:t>
            </a:r>
          </a:p>
          <a:p>
            <a:pPr marL="1371600" lvl="3"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"true"</a:t>
            </a:r>
            <a:r>
              <a:rPr lang="en-US" sz="1200" dirty="0">
                <a:solidFill>
                  <a:srgbClr val="000000"/>
                </a:solidFill>
                <a:latin typeface="Consolas" panose="020B0609020204030204" pitchFamily="49" charset="0"/>
              </a:rPr>
              <a:t>);</a:t>
            </a:r>
          </a:p>
          <a:p>
            <a:pPr marL="1371600" lvl="3"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else</a:t>
            </a:r>
            <a:r>
              <a:rPr lang="en-US" sz="1200" dirty="0">
                <a:solidFill>
                  <a:srgbClr val="000000"/>
                </a:solidFill>
                <a:latin typeface="Consolas" panose="020B0609020204030204" pitchFamily="49" charset="0"/>
              </a:rPr>
              <a:t> {</a:t>
            </a:r>
          </a:p>
          <a:p>
            <a:pPr marL="1371600" lvl="3"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true</a:t>
            </a:r>
            <a:r>
              <a:rPr lang="en-US" sz="1200" dirty="0">
                <a:solidFill>
                  <a:srgbClr val="000000"/>
                </a:solidFill>
                <a:latin typeface="Consolas" panose="020B0609020204030204" pitchFamily="49" charset="0"/>
              </a:rPr>
              <a:t>) {</a:t>
            </a:r>
          </a:p>
          <a:p>
            <a:pPr marL="1371600" lvl="3" indent="0">
              <a:buNone/>
            </a:pPr>
            <a:r>
              <a:rPr lang="nl-NL" sz="1200" dirty="0">
                <a:solidFill>
                  <a:srgbClr val="000000"/>
                </a:solidFill>
                <a:latin typeface="Consolas" panose="020B0609020204030204" pitchFamily="49" charset="0"/>
              </a:rPr>
              <a:t>      </a:t>
            </a:r>
            <a:r>
              <a:rPr lang="nl-NL" sz="1200" dirty="0" err="1">
                <a:solidFill>
                  <a:srgbClr val="000000"/>
                </a:solidFill>
                <a:latin typeface="Consolas" panose="020B0609020204030204" pitchFamily="49" charset="0"/>
              </a:rPr>
              <a:t>Console.WriteLine</a:t>
            </a:r>
            <a:r>
              <a:rPr lang="nl-NL" sz="1200" dirty="0">
                <a:solidFill>
                  <a:srgbClr val="000000"/>
                </a:solidFill>
                <a:latin typeface="Consolas" panose="020B0609020204030204" pitchFamily="49" charset="0"/>
              </a:rPr>
              <a:t>(</a:t>
            </a:r>
            <a:r>
              <a:rPr lang="nl-NL" sz="1200" dirty="0">
                <a:solidFill>
                  <a:srgbClr val="A31515"/>
                </a:solidFill>
                <a:latin typeface="Consolas" panose="020B0609020204030204" pitchFamily="49" charset="0"/>
              </a:rPr>
              <a:t>"Een beetje </a:t>
            </a:r>
            <a:r>
              <a:rPr lang="nl-NL" sz="1200" dirty="0" err="1">
                <a:solidFill>
                  <a:srgbClr val="A31515"/>
                </a:solidFill>
                <a:latin typeface="Consolas" panose="020B0609020204030204" pitchFamily="49" charset="0"/>
              </a:rPr>
              <a:t>true</a:t>
            </a:r>
            <a:r>
              <a:rPr lang="nl-NL" sz="1200" dirty="0">
                <a:solidFill>
                  <a:srgbClr val="A31515"/>
                </a:solidFill>
                <a:latin typeface="Consolas" panose="020B0609020204030204" pitchFamily="49" charset="0"/>
              </a:rPr>
              <a:t>"</a:t>
            </a:r>
            <a:r>
              <a:rPr lang="nl-NL" sz="1200" dirty="0">
                <a:solidFill>
                  <a:srgbClr val="000000"/>
                </a:solidFill>
                <a:latin typeface="Consolas" panose="020B0609020204030204" pitchFamily="49" charset="0"/>
              </a:rPr>
              <a:t>);</a:t>
            </a:r>
          </a:p>
          <a:p>
            <a:pPr marL="1371600" lvl="3" indent="0">
              <a:buNone/>
            </a:pP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else</a:t>
            </a:r>
            <a:r>
              <a:rPr lang="en-US" sz="1200" dirty="0">
                <a:solidFill>
                  <a:srgbClr val="000000"/>
                </a:solidFill>
                <a:latin typeface="Consolas" panose="020B0609020204030204" pitchFamily="49" charset="0"/>
              </a:rPr>
              <a:t> {</a:t>
            </a:r>
          </a:p>
          <a:p>
            <a:pPr marL="1371600" lvl="3"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"false"</a:t>
            </a:r>
            <a:r>
              <a:rPr lang="en-US" sz="1200" dirty="0">
                <a:solidFill>
                  <a:srgbClr val="000000"/>
                </a:solidFill>
                <a:latin typeface="Consolas" panose="020B0609020204030204" pitchFamily="49" charset="0"/>
              </a:rPr>
              <a:t>);</a:t>
            </a:r>
          </a:p>
          <a:p>
            <a:pPr marL="1371600" lvl="3" indent="0">
              <a:buNone/>
            </a:pPr>
            <a:r>
              <a:rPr lang="en-US" sz="1200" dirty="0">
                <a:solidFill>
                  <a:srgbClr val="000000"/>
                </a:solidFill>
                <a:latin typeface="Consolas" panose="020B0609020204030204" pitchFamily="49" charset="0"/>
              </a:rPr>
              <a:t>   }</a:t>
            </a:r>
          </a:p>
          <a:p>
            <a:pPr marL="1371600" lvl="3" indent="0">
              <a:buNone/>
            </a:pPr>
            <a:r>
              <a:rPr lang="en-US" sz="1200" dirty="0">
                <a:solidFill>
                  <a:srgbClr val="000000"/>
                </a:solidFill>
                <a:latin typeface="Consolas" panose="020B0609020204030204" pitchFamily="49" charset="0"/>
              </a:rPr>
              <a:t>}</a:t>
            </a:r>
            <a:endParaRPr lang="en-US" sz="1200" dirty="0"/>
          </a:p>
          <a:p>
            <a:pPr lvl="1"/>
            <a:endParaRPr lang="en-US" dirty="0"/>
          </a:p>
        </p:txBody>
      </p:sp>
      <p:grpSp>
        <p:nvGrpSpPr>
          <p:cNvPr id="6" name="Group 5">
            <a:extLst>
              <a:ext uri="{FF2B5EF4-FFF2-40B4-BE49-F238E27FC236}">
                <a16:creationId xmlns:a16="http://schemas.microsoft.com/office/drawing/2014/main" id="{22A11003-DBE7-4BBE-9239-1A15E99B9C4F}"/>
              </a:ext>
            </a:extLst>
          </p:cNvPr>
          <p:cNvGrpSpPr/>
          <p:nvPr/>
        </p:nvGrpSpPr>
        <p:grpSpPr>
          <a:xfrm>
            <a:off x="6161902" y="1867927"/>
            <a:ext cx="4481383" cy="1107996"/>
            <a:chOff x="5618205" y="2444575"/>
            <a:chExt cx="4481383" cy="1107996"/>
          </a:xfrm>
        </p:grpSpPr>
        <p:sp>
          <p:nvSpPr>
            <p:cNvPr id="4" name="TextBox 3">
              <a:extLst>
                <a:ext uri="{FF2B5EF4-FFF2-40B4-BE49-F238E27FC236}">
                  <a16:creationId xmlns:a16="http://schemas.microsoft.com/office/drawing/2014/main" id="{52E4D987-2A03-4FB3-A749-5A4A557720AD}"/>
                </a:ext>
              </a:extLst>
            </p:cNvPr>
            <p:cNvSpPr txBox="1"/>
            <p:nvPr/>
          </p:nvSpPr>
          <p:spPr>
            <a:xfrm>
              <a:off x="6722075" y="2444575"/>
              <a:ext cx="3377513" cy="1107996"/>
            </a:xfrm>
            <a:prstGeom prst="rect">
              <a:avLst/>
            </a:prstGeom>
            <a:noFill/>
          </p:spPr>
          <p:txBody>
            <a:bodyPr wrap="square" rtlCol="0">
              <a:spAutoFit/>
            </a:bodyPr>
            <a:lstStyle/>
            <a:p>
              <a:r>
                <a:rPr lang="en-US" sz="1400" b="1" dirty="0">
                  <a:solidFill>
                    <a:srgbClr val="000000"/>
                  </a:solidFill>
                  <a:latin typeface="Consolas" panose="020B0609020204030204" pitchFamily="49" charset="0"/>
                </a:rPr>
                <a:t>Met </a:t>
              </a:r>
              <a:r>
                <a:rPr lang="en-US" sz="1400" b="1" dirty="0" err="1">
                  <a:solidFill>
                    <a:srgbClr val="000000"/>
                  </a:solidFill>
                  <a:latin typeface="Consolas" panose="020B0609020204030204" pitchFamily="49" charset="0"/>
                </a:rPr>
                <a:t>haakjes</a:t>
              </a:r>
              <a:r>
                <a:rPr lang="en-US" sz="1400" b="1" dirty="0">
                  <a:solidFill>
                    <a:srgbClr val="000000"/>
                  </a:solidFill>
                  <a:latin typeface="Consolas" panose="020B0609020204030204" pitchFamily="49" charset="0"/>
                </a:rPr>
                <a:t> is het </a:t>
              </a:r>
              <a:r>
                <a:rPr lang="en-US" sz="1400" b="1" dirty="0" err="1">
                  <a:solidFill>
                    <a:srgbClr val="000000"/>
                  </a:solidFill>
                  <a:latin typeface="Consolas" panose="020B0609020204030204" pitchFamily="49" charset="0"/>
                </a:rPr>
                <a:t>duidelijker</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((2 &gt; 1) || (1 &lt; 2)) {</a:t>
              </a:r>
            </a:p>
            <a:p>
              <a:pPr lvl="1"/>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"true"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endParaRPr lang="en-US" sz="1200" dirty="0"/>
            </a:p>
          </p:txBody>
        </p:sp>
        <p:sp>
          <p:nvSpPr>
            <p:cNvPr id="5" name="Arrow: Right 4">
              <a:extLst>
                <a:ext uri="{FF2B5EF4-FFF2-40B4-BE49-F238E27FC236}">
                  <a16:creationId xmlns:a16="http://schemas.microsoft.com/office/drawing/2014/main" id="{6E3792C7-894E-4437-AE06-4D00371DE1FE}"/>
                </a:ext>
              </a:extLst>
            </p:cNvPr>
            <p:cNvSpPr/>
            <p:nvPr/>
          </p:nvSpPr>
          <p:spPr>
            <a:xfrm>
              <a:off x="5618205" y="2809103"/>
              <a:ext cx="683741" cy="378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1003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fade">
                                      <p:cBhvr>
                                        <p:cTn id="54" dur="500"/>
                                        <p:tgtEl>
                                          <p:spTgt spid="3">
                                            <p:txEl>
                                              <p:pRg st="13" end="13"/>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fade">
                                      <p:cBhvr>
                                        <p:cTn id="57" dur="500"/>
                                        <p:tgtEl>
                                          <p:spTgt spid="3">
                                            <p:txEl>
                                              <p:pRg st="14" end="14"/>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
                                            <p:txEl>
                                              <p:pRg st="15" end="15"/>
                                            </p:txEl>
                                          </p:spTgt>
                                        </p:tgtEl>
                                        <p:attrNameLst>
                                          <p:attrName>style.visibility</p:attrName>
                                        </p:attrNameLst>
                                      </p:cBhvr>
                                      <p:to>
                                        <p:strVal val="visible"/>
                                      </p:to>
                                    </p:set>
                                    <p:animEffect transition="in" filter="fade">
                                      <p:cBhvr>
                                        <p:cTn id="60" dur="500"/>
                                        <p:tgtEl>
                                          <p:spTgt spid="3">
                                            <p:txEl>
                                              <p:pRg st="15" end="15"/>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animEffect transition="in" filter="fade">
                                      <p:cBhvr>
                                        <p:cTn id="63" dur="500"/>
                                        <p:tgtEl>
                                          <p:spTgt spid="3">
                                            <p:txEl>
                                              <p:pRg st="16" end="16"/>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
                                            <p:txEl>
                                              <p:pRg st="17" end="17"/>
                                            </p:txEl>
                                          </p:spTgt>
                                        </p:tgtEl>
                                        <p:attrNameLst>
                                          <p:attrName>style.visibility</p:attrName>
                                        </p:attrNameLst>
                                      </p:cBhvr>
                                      <p:to>
                                        <p:strVal val="visible"/>
                                      </p:to>
                                    </p:set>
                                    <p:animEffect transition="in" filter="fade">
                                      <p:cBhvr>
                                        <p:cTn id="66" dur="500"/>
                                        <p:tgtEl>
                                          <p:spTgt spid="3">
                                            <p:txEl>
                                              <p:pRg st="17" end="17"/>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
                                            <p:txEl>
                                              <p:pRg st="18" end="18"/>
                                            </p:txEl>
                                          </p:spTgt>
                                        </p:tgtEl>
                                        <p:attrNameLst>
                                          <p:attrName>style.visibility</p:attrName>
                                        </p:attrNameLst>
                                      </p:cBhvr>
                                      <p:to>
                                        <p:strVal val="visible"/>
                                      </p:to>
                                    </p:set>
                                    <p:animEffect transition="in" filter="fade">
                                      <p:cBhvr>
                                        <p:cTn id="69" dur="500"/>
                                        <p:tgtEl>
                                          <p:spTgt spid="3">
                                            <p:txEl>
                                              <p:pRg st="18" end="18"/>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
                                            <p:txEl>
                                              <p:pRg st="19" end="19"/>
                                            </p:txEl>
                                          </p:spTgt>
                                        </p:tgtEl>
                                        <p:attrNameLst>
                                          <p:attrName>style.visibility</p:attrName>
                                        </p:attrNameLst>
                                      </p:cBhvr>
                                      <p:to>
                                        <p:strVal val="visible"/>
                                      </p:to>
                                    </p:set>
                                    <p:animEffect transition="in" filter="fade">
                                      <p:cBhvr>
                                        <p:cTn id="72" dur="500"/>
                                        <p:tgtEl>
                                          <p:spTgt spid="3">
                                            <p:txEl>
                                              <p:pRg st="19" end="19"/>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
                                            <p:txEl>
                                              <p:pRg st="20" end="20"/>
                                            </p:txEl>
                                          </p:spTgt>
                                        </p:tgtEl>
                                        <p:attrNameLst>
                                          <p:attrName>style.visibility</p:attrName>
                                        </p:attrNameLst>
                                      </p:cBhvr>
                                      <p:to>
                                        <p:strVal val="visible"/>
                                      </p:to>
                                    </p:set>
                                    <p:animEffect transition="in" filter="fade">
                                      <p:cBhvr>
                                        <p:cTn id="75" dur="500"/>
                                        <p:tgtEl>
                                          <p:spTgt spid="3">
                                            <p:txEl>
                                              <p:pRg st="20" end="20"/>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
                                            <p:txEl>
                                              <p:pRg st="21" end="21"/>
                                            </p:txEl>
                                          </p:spTgt>
                                        </p:tgtEl>
                                        <p:attrNameLst>
                                          <p:attrName>style.visibility</p:attrName>
                                        </p:attrNameLst>
                                      </p:cBhvr>
                                      <p:to>
                                        <p:strVal val="visible"/>
                                      </p:to>
                                    </p:set>
                                    <p:animEffect transition="in" filter="fade">
                                      <p:cBhvr>
                                        <p:cTn id="78" dur="500"/>
                                        <p:tgtEl>
                                          <p:spTgt spid="3">
                                            <p:txEl>
                                              <p:pRg st="21" end="21"/>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
                                            <p:txEl>
                                              <p:pRg st="22" end="22"/>
                                            </p:txEl>
                                          </p:spTgt>
                                        </p:tgtEl>
                                        <p:attrNameLst>
                                          <p:attrName>style.visibility</p:attrName>
                                        </p:attrNameLst>
                                      </p:cBhvr>
                                      <p:to>
                                        <p:strVal val="visible"/>
                                      </p:to>
                                    </p:set>
                                    <p:animEffect transition="in" filter="fade">
                                      <p:cBhvr>
                                        <p:cTn id="81" dur="500"/>
                                        <p:tgtEl>
                                          <p:spTgt spid="3">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B0E34-E4D1-4223-85E5-74F50DD448C0}"/>
              </a:ext>
            </a:extLst>
          </p:cNvPr>
          <p:cNvSpPr>
            <a:spLocks noGrp="1"/>
          </p:cNvSpPr>
          <p:nvPr>
            <p:ph type="title"/>
          </p:nvPr>
        </p:nvSpPr>
        <p:spPr/>
        <p:txBody>
          <a:bodyPr/>
          <a:lstStyle/>
          <a:p>
            <a:r>
              <a:rPr lang="nl-BE" dirty="0"/>
              <a:t>Durf beslissingen te nemen!</a:t>
            </a:r>
            <a:endParaRPr lang="en-US" dirty="0"/>
          </a:p>
        </p:txBody>
      </p:sp>
      <p:sp>
        <p:nvSpPr>
          <p:cNvPr id="3" name="Content Placeholder 2">
            <a:extLst>
              <a:ext uri="{FF2B5EF4-FFF2-40B4-BE49-F238E27FC236}">
                <a16:creationId xmlns:a16="http://schemas.microsoft.com/office/drawing/2014/main" id="{7784135F-49D8-4367-9EAD-CDB70503D016}"/>
              </a:ext>
            </a:extLst>
          </p:cNvPr>
          <p:cNvSpPr>
            <a:spLocks noGrp="1"/>
          </p:cNvSpPr>
          <p:nvPr>
            <p:ph idx="1"/>
          </p:nvPr>
        </p:nvSpPr>
        <p:spPr>
          <a:xfrm>
            <a:off x="838200" y="1159330"/>
            <a:ext cx="10515600" cy="5333544"/>
          </a:xfrm>
        </p:spPr>
        <p:txBody>
          <a:bodyPr>
            <a:normAutofit fontScale="92500" lnSpcReduction="10000"/>
          </a:bodyPr>
          <a:lstStyle/>
          <a:p>
            <a:r>
              <a:rPr lang="nl-BE" dirty="0"/>
              <a:t>Met een switch:</a:t>
            </a:r>
          </a:p>
          <a:p>
            <a:pPr lvl="1"/>
            <a:r>
              <a:rPr lang="nl-BE" dirty="0"/>
              <a:t>Met een </a:t>
            </a:r>
            <a:r>
              <a:rPr lang="nl-BE" b="1" dirty="0"/>
              <a:t>switch</a:t>
            </a:r>
            <a:r>
              <a:rPr lang="nl-BE" dirty="0"/>
              <a:t> kan je meerdere </a:t>
            </a:r>
            <a:r>
              <a:rPr lang="nl-BE" dirty="0" err="1"/>
              <a:t>if</a:t>
            </a:r>
            <a:r>
              <a:rPr lang="nl-BE" dirty="0"/>
              <a:t> statements combineren in een mooie structuur:</a:t>
            </a:r>
            <a:endParaRPr lang="nl-BE" sz="1600" dirty="0"/>
          </a:p>
          <a:p>
            <a:pPr marL="914400" lvl="2" indent="0">
              <a:buNone/>
            </a:pPr>
            <a:r>
              <a:rPr lang="nl-BE" sz="1400" dirty="0">
                <a:solidFill>
                  <a:srgbClr val="0000FF"/>
                </a:solidFill>
                <a:latin typeface="Consolas" panose="020B0609020204030204" pitchFamily="49" charset="0"/>
              </a:rPr>
              <a:t>switch</a:t>
            </a:r>
            <a:r>
              <a:rPr lang="nl-BE" sz="1400" dirty="0">
                <a:solidFill>
                  <a:srgbClr val="000000"/>
                </a:solidFill>
                <a:latin typeface="Consolas" panose="020B0609020204030204" pitchFamily="49" charset="0"/>
              </a:rPr>
              <a:t>(</a:t>
            </a:r>
            <a:r>
              <a:rPr lang="nl-BE" sz="1400" dirty="0" err="1">
                <a:solidFill>
                  <a:srgbClr val="000000"/>
                </a:solidFill>
                <a:latin typeface="Consolas" panose="020B0609020204030204" pitchFamily="49" charset="0"/>
              </a:rPr>
              <a:t>cmd</a:t>
            </a:r>
            <a:r>
              <a:rPr lang="nl-BE" sz="1400" dirty="0">
                <a:solidFill>
                  <a:srgbClr val="000000"/>
                </a:solidFill>
                <a:latin typeface="Consolas" panose="020B0609020204030204" pitchFamily="49" charset="0"/>
              </a:rPr>
              <a:t>?.</a:t>
            </a:r>
            <a:r>
              <a:rPr lang="nl-BE" sz="1400" dirty="0" err="1">
                <a:solidFill>
                  <a:srgbClr val="000000"/>
                </a:solidFill>
                <a:latin typeface="Consolas" panose="020B0609020204030204" pitchFamily="49" charset="0"/>
              </a:rPr>
              <a:t>ToLower</a:t>
            </a:r>
            <a:r>
              <a:rPr lang="nl-BE" sz="1400" dirty="0">
                <a:solidFill>
                  <a:srgbClr val="000000"/>
                </a:solidFill>
                <a:latin typeface="Consolas" panose="020B0609020204030204" pitchFamily="49" charset="0"/>
              </a:rPr>
              <a:t>()) {</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case</a:t>
            </a:r>
            <a:r>
              <a:rPr lang="nl-BE" sz="1400" dirty="0">
                <a:solidFill>
                  <a:srgbClr val="000000"/>
                </a:solidFill>
                <a:latin typeface="Consolas" panose="020B0609020204030204" pitchFamily="49" charset="0"/>
              </a:rPr>
              <a:t> </a:t>
            </a:r>
            <a:r>
              <a:rPr lang="nl-BE" sz="1400" dirty="0">
                <a:solidFill>
                  <a:srgbClr val="A31515"/>
                </a:solidFill>
                <a:latin typeface="Consolas" panose="020B0609020204030204" pitchFamily="49" charset="0"/>
              </a:rPr>
              <a:t>"exit"</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err="1">
                <a:solidFill>
                  <a:srgbClr val="000000"/>
                </a:solidFill>
                <a:latin typeface="Consolas" panose="020B0609020204030204" pitchFamily="49" charset="0"/>
              </a:rPr>
              <a:t>isExit</a:t>
            </a:r>
            <a:r>
              <a:rPr lang="nl-BE" sz="1400" dirty="0">
                <a:solidFill>
                  <a:srgbClr val="000000"/>
                </a:solidFill>
                <a:latin typeface="Consolas" panose="020B0609020204030204" pitchFamily="49" charset="0"/>
              </a:rPr>
              <a:t>=</a:t>
            </a:r>
            <a:r>
              <a:rPr lang="nl-BE" sz="1400" dirty="0" err="1">
                <a:solidFill>
                  <a:srgbClr val="0000FF"/>
                </a:solidFill>
                <a:latin typeface="Consolas" panose="020B0609020204030204" pitchFamily="49" charset="0"/>
              </a:rPr>
              <a:t>true</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break</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case</a:t>
            </a:r>
            <a:r>
              <a:rPr lang="nl-BE" sz="1400" dirty="0">
                <a:solidFill>
                  <a:srgbClr val="000000"/>
                </a:solidFill>
                <a:latin typeface="Consolas" panose="020B0609020204030204" pitchFamily="49" charset="0"/>
              </a:rPr>
              <a:t> </a:t>
            </a:r>
            <a:r>
              <a:rPr lang="nl-BE" sz="1400" dirty="0">
                <a:solidFill>
                  <a:srgbClr val="A31515"/>
                </a:solidFill>
                <a:latin typeface="Consolas" panose="020B0609020204030204" pitchFamily="49" charset="0"/>
              </a:rPr>
              <a:t>"</a:t>
            </a:r>
            <a:r>
              <a:rPr lang="nl-BE" sz="1400" dirty="0" err="1">
                <a:solidFill>
                  <a:srgbClr val="A31515"/>
                </a:solidFill>
                <a:latin typeface="Consolas" panose="020B0609020204030204" pitchFamily="49" charset="0"/>
              </a:rPr>
              <a:t>clear</a:t>
            </a:r>
            <a:r>
              <a:rPr lang="nl-BE" sz="1400" dirty="0">
                <a:solidFill>
                  <a:srgbClr val="A31515"/>
                </a:solidFill>
                <a:latin typeface="Consolas" panose="020B0609020204030204" pitchFamily="49" charset="0"/>
              </a:rPr>
              <a:t>"</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err="1">
                <a:solidFill>
                  <a:srgbClr val="000000"/>
                </a:solidFill>
                <a:latin typeface="Consolas" panose="020B0609020204030204" pitchFamily="49" charset="0"/>
              </a:rPr>
              <a:t>Console.Clear</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break</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default</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err="1">
                <a:solidFill>
                  <a:srgbClr val="000000"/>
                </a:solidFill>
                <a:latin typeface="Consolas" panose="020B0609020204030204" pitchFamily="49" charset="0"/>
              </a:rPr>
              <a:t>Console.WriteLine</a:t>
            </a:r>
            <a:r>
              <a:rPr lang="nl-BE" sz="1400" dirty="0">
                <a:solidFill>
                  <a:srgbClr val="000000"/>
                </a:solidFill>
                <a:latin typeface="Consolas" panose="020B0609020204030204" pitchFamily="49" charset="0"/>
              </a:rPr>
              <a:t>(</a:t>
            </a:r>
            <a:r>
              <a:rPr lang="nl-BE" sz="1400" dirty="0">
                <a:solidFill>
                  <a:srgbClr val="A31515"/>
                </a:solidFill>
                <a:latin typeface="Consolas" panose="020B0609020204030204" pitchFamily="49" charset="0"/>
              </a:rPr>
              <a:t>"Ongekend commando"</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break</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a:t>
            </a:r>
          </a:p>
          <a:p>
            <a:pPr lvl="1"/>
            <a:r>
              <a:rPr lang="nl-BE" dirty="0"/>
              <a:t>Spelregels:</a:t>
            </a:r>
          </a:p>
          <a:p>
            <a:pPr lvl="2"/>
            <a:r>
              <a:rPr lang="nl-BE" dirty="0"/>
              <a:t>De waarde van 	elke case moet een </a:t>
            </a:r>
            <a:r>
              <a:rPr lang="nl-BE" b="1" dirty="0"/>
              <a:t>constante</a:t>
            </a:r>
            <a:r>
              <a:rPr lang="nl-BE" dirty="0"/>
              <a:t> zijn.</a:t>
            </a:r>
          </a:p>
          <a:p>
            <a:pPr lvl="2"/>
            <a:r>
              <a:rPr lang="nl-BE" dirty="0"/>
              <a:t>De switch kan dus gebruikt worden met </a:t>
            </a:r>
            <a:r>
              <a:rPr lang="nl-BE" b="1" dirty="0"/>
              <a:t>string</a:t>
            </a:r>
            <a:r>
              <a:rPr lang="nl-BE" dirty="0"/>
              <a:t>, </a:t>
            </a:r>
            <a:r>
              <a:rPr lang="nl-BE" b="1" dirty="0"/>
              <a:t>integers</a:t>
            </a:r>
            <a:r>
              <a:rPr lang="nl-BE" dirty="0"/>
              <a:t>, </a:t>
            </a:r>
            <a:r>
              <a:rPr lang="nl-BE" b="1" dirty="0" err="1"/>
              <a:t>char</a:t>
            </a:r>
            <a:r>
              <a:rPr lang="nl-BE" dirty="0"/>
              <a:t> en </a:t>
            </a:r>
            <a:r>
              <a:rPr lang="nl-BE" b="1" dirty="0" err="1"/>
              <a:t>enum</a:t>
            </a:r>
            <a:r>
              <a:rPr lang="nl-BE" b="1" dirty="0"/>
              <a:t>.</a:t>
            </a:r>
          </a:p>
          <a:p>
            <a:pPr lvl="2"/>
            <a:r>
              <a:rPr lang="nl-BE" dirty="0"/>
              <a:t>Op het einde van elke case moet een </a:t>
            </a:r>
            <a:r>
              <a:rPr lang="nl-BE" b="1" dirty="0" err="1"/>
              <a:t>jump</a:t>
            </a:r>
            <a:r>
              <a:rPr lang="nl-BE" dirty="0"/>
              <a:t> statement gebruikt worden om de volgende stap aan te duiden =&gt; </a:t>
            </a:r>
            <a:r>
              <a:rPr lang="nl-BE" b="1" dirty="0"/>
              <a:t>break</a:t>
            </a:r>
            <a:r>
              <a:rPr lang="nl-BE" dirty="0"/>
              <a:t> is het meest logische.</a:t>
            </a:r>
          </a:p>
          <a:p>
            <a:pPr lvl="2"/>
            <a:r>
              <a:rPr lang="nl-BE" dirty="0" err="1"/>
              <a:t>Jump</a:t>
            </a:r>
            <a:r>
              <a:rPr lang="nl-BE" dirty="0"/>
              <a:t> statements kunnen gebruikt worden: </a:t>
            </a:r>
            <a:r>
              <a:rPr lang="nl-BE" b="1" dirty="0"/>
              <a:t>break</a:t>
            </a:r>
            <a:r>
              <a:rPr lang="nl-BE" dirty="0"/>
              <a:t>,  </a:t>
            </a:r>
            <a:r>
              <a:rPr lang="nl-BE" b="1" dirty="0" err="1"/>
              <a:t>goto</a:t>
            </a:r>
            <a:r>
              <a:rPr lang="nl-BE" b="1" dirty="0"/>
              <a:t> case </a:t>
            </a:r>
            <a:r>
              <a:rPr lang="nl-BE" b="1" i="1" dirty="0"/>
              <a:t>x</a:t>
            </a:r>
            <a:r>
              <a:rPr lang="nl-BE" i="1" dirty="0"/>
              <a:t>, </a:t>
            </a:r>
            <a:r>
              <a:rPr lang="nl-BE" b="1" i="1" dirty="0" err="1"/>
              <a:t>goto</a:t>
            </a:r>
            <a:r>
              <a:rPr lang="nl-BE" b="1" i="1" dirty="0"/>
              <a:t> default</a:t>
            </a:r>
            <a:r>
              <a:rPr lang="nl-BE" i="1" dirty="0"/>
              <a:t>, </a:t>
            </a:r>
            <a:r>
              <a:rPr lang="nl-BE" b="1" i="1" dirty="0"/>
              <a:t>return.</a:t>
            </a:r>
          </a:p>
          <a:p>
            <a:endParaRPr lang="en-US" dirty="0"/>
          </a:p>
          <a:p>
            <a:endParaRPr lang="en-US" dirty="0"/>
          </a:p>
        </p:txBody>
      </p:sp>
    </p:spTree>
    <p:extLst>
      <p:ext uri="{BB962C8B-B14F-4D97-AF65-F5344CB8AC3E}">
        <p14:creationId xmlns:p14="http://schemas.microsoft.com/office/powerpoint/2010/main" val="45806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500"/>
                                        <p:tgtEl>
                                          <p:spTgt spid="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fade">
                                      <p:cBhvr>
                                        <p:cTn id="53" dur="500"/>
                                        <p:tgtEl>
                                          <p:spTgt spid="3">
                                            <p:txEl>
                                              <p:pRg st="14" end="1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
                                            <p:txEl>
                                              <p:pRg st="15" end="15"/>
                                            </p:txEl>
                                          </p:spTgt>
                                        </p:tgtEl>
                                        <p:attrNameLst>
                                          <p:attrName>style.visibility</p:attrName>
                                        </p:attrNameLst>
                                      </p:cBhvr>
                                      <p:to>
                                        <p:strVal val="visible"/>
                                      </p:to>
                                    </p:set>
                                    <p:animEffect transition="in" filter="fade">
                                      <p:cBhvr>
                                        <p:cTn id="56" dur="500"/>
                                        <p:tgtEl>
                                          <p:spTgt spid="3">
                                            <p:txEl>
                                              <p:pRg st="15" end="15"/>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animEffect transition="in" filter="fade">
                                      <p:cBhvr>
                                        <p:cTn id="59" dur="500"/>
                                        <p:tgtEl>
                                          <p:spTgt spid="3">
                                            <p:txEl>
                                              <p:pRg st="16" end="16"/>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
                                            <p:txEl>
                                              <p:pRg st="17" end="17"/>
                                            </p:txEl>
                                          </p:spTgt>
                                        </p:tgtEl>
                                        <p:attrNameLst>
                                          <p:attrName>style.visibility</p:attrName>
                                        </p:attrNameLst>
                                      </p:cBhvr>
                                      <p:to>
                                        <p:strVal val="visible"/>
                                      </p:to>
                                    </p:set>
                                    <p:animEffect transition="in" filter="fade">
                                      <p:cBhvr>
                                        <p:cTn id="62"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03429F-2395-4D73-81EB-7321A43292FA}"/>
              </a:ext>
            </a:extLst>
          </p:cNvPr>
          <p:cNvSpPr>
            <a:spLocks noGrp="1"/>
          </p:cNvSpPr>
          <p:nvPr>
            <p:ph type="title"/>
          </p:nvPr>
        </p:nvSpPr>
        <p:spPr>
          <a:xfrm>
            <a:off x="833002" y="365125"/>
            <a:ext cx="2949289" cy="5811837"/>
          </a:xfrm>
        </p:spPr>
        <p:txBody>
          <a:bodyPr>
            <a:normAutofit/>
          </a:bodyPr>
          <a:lstStyle/>
          <a:p>
            <a:r>
              <a:rPr lang="nl-BE" sz="3400" dirty="0">
                <a:solidFill>
                  <a:srgbClr val="FFFFFF"/>
                </a:solidFill>
              </a:rPr>
              <a:t>Labo: Condities</a:t>
            </a:r>
          </a:p>
        </p:txBody>
      </p:sp>
      <p:sp>
        <p:nvSpPr>
          <p:cNvPr id="3" name="Content Placeholder 2">
            <a:extLst>
              <a:ext uri="{FF2B5EF4-FFF2-40B4-BE49-F238E27FC236}">
                <a16:creationId xmlns:a16="http://schemas.microsoft.com/office/drawing/2014/main" id="{73BBBA74-63E5-4482-AF8D-E5801A1F3887}"/>
              </a:ext>
            </a:extLst>
          </p:cNvPr>
          <p:cNvSpPr>
            <a:spLocks noGrp="1"/>
          </p:cNvSpPr>
          <p:nvPr>
            <p:ph idx="1"/>
          </p:nvPr>
        </p:nvSpPr>
        <p:spPr>
          <a:xfrm>
            <a:off x="4247804" y="365125"/>
            <a:ext cx="7606145" cy="6193617"/>
          </a:xfrm>
        </p:spPr>
        <p:txBody>
          <a:bodyPr anchor="ctr">
            <a:normAutofit/>
          </a:bodyPr>
          <a:lstStyle/>
          <a:p>
            <a:pPr lvl="1"/>
            <a:r>
              <a:rPr lang="nl-BE" dirty="0"/>
              <a:t>Functionaliteit: </a:t>
            </a:r>
          </a:p>
          <a:p>
            <a:pPr lvl="2"/>
            <a:r>
              <a:rPr lang="nl-BE" dirty="0"/>
              <a:t>In plaats van resultaten krijgen de studenten vanaf nu een letter. Van A – E. Schrijf een functie die een verduidelijking van de letter geeft:</a:t>
            </a:r>
          </a:p>
          <a:p>
            <a:pPr lvl="3"/>
            <a:r>
              <a:rPr lang="nl-BE" sz="1400" dirty="0"/>
              <a:t>A		uitstekend</a:t>
            </a:r>
          </a:p>
          <a:p>
            <a:pPr lvl="3"/>
            <a:r>
              <a:rPr lang="nl-BE" sz="1400" dirty="0"/>
              <a:t>B		goed</a:t>
            </a:r>
          </a:p>
          <a:p>
            <a:pPr lvl="3"/>
            <a:r>
              <a:rPr lang="nl-BE" sz="1400" dirty="0"/>
              <a:t>C		net voldoende</a:t>
            </a:r>
          </a:p>
          <a:p>
            <a:pPr lvl="3"/>
            <a:r>
              <a:rPr lang="nl-BE" sz="1400" dirty="0"/>
              <a:t>D		ondermaats</a:t>
            </a:r>
          </a:p>
          <a:p>
            <a:pPr lvl="3"/>
            <a:r>
              <a:rPr lang="nl-BE" sz="1400" dirty="0"/>
              <a:t>E		rampzalig</a:t>
            </a:r>
          </a:p>
          <a:p>
            <a:pPr lvl="1"/>
            <a:r>
              <a:rPr lang="nl-BE" dirty="0"/>
              <a:t>Test cases:</a:t>
            </a:r>
          </a:p>
          <a:p>
            <a:pPr lvl="2"/>
            <a:r>
              <a:rPr lang="nl-BE" dirty="0"/>
              <a:t>Input:</a:t>
            </a:r>
          </a:p>
          <a:p>
            <a:pPr marL="1714500" lvl="3" indent="-342900">
              <a:buFont typeface="+mj-lt"/>
              <a:buAutoNum type="arabicPeriod"/>
            </a:pPr>
            <a:r>
              <a:rPr lang="nl-BE" dirty="0"/>
              <a:t>A</a:t>
            </a:r>
          </a:p>
          <a:p>
            <a:pPr marL="1714500" lvl="3" indent="-342900">
              <a:buFont typeface="+mj-lt"/>
              <a:buAutoNum type="arabicPeriod"/>
            </a:pPr>
            <a:r>
              <a:rPr lang="nl-BE" dirty="0"/>
              <a:t>C</a:t>
            </a:r>
          </a:p>
          <a:p>
            <a:pPr marL="1714500" lvl="3" indent="-342900">
              <a:buFont typeface="+mj-lt"/>
              <a:buAutoNum type="arabicPeriod"/>
            </a:pPr>
            <a:r>
              <a:rPr lang="nl-BE" dirty="0"/>
              <a:t>E</a:t>
            </a:r>
          </a:p>
          <a:p>
            <a:pPr lvl="2"/>
            <a:r>
              <a:rPr lang="nl-BE" dirty="0"/>
              <a:t>Output:</a:t>
            </a:r>
          </a:p>
          <a:p>
            <a:pPr marL="1714500" lvl="3" indent="-342900">
              <a:buFont typeface="+mj-lt"/>
              <a:buAutoNum type="arabicPeriod"/>
            </a:pPr>
            <a:r>
              <a:rPr lang="nl-BE" dirty="0"/>
              <a:t>Uw resultaat is uitstekend</a:t>
            </a:r>
          </a:p>
          <a:p>
            <a:pPr marL="1714500" lvl="3" indent="-342900">
              <a:buFont typeface="+mj-lt"/>
              <a:buAutoNum type="arabicPeriod"/>
            </a:pPr>
            <a:r>
              <a:rPr lang="nl-BE" dirty="0"/>
              <a:t>Uw resultaat is net voldoende</a:t>
            </a:r>
          </a:p>
          <a:p>
            <a:pPr marL="1714500" lvl="3" indent="-342900">
              <a:buFont typeface="+mj-lt"/>
              <a:buAutoNum type="arabicPeriod"/>
            </a:pPr>
            <a:r>
              <a:rPr lang="nl-BE" dirty="0"/>
              <a:t>Uw resultaat is rampzalig</a:t>
            </a:r>
          </a:p>
          <a:p>
            <a:pPr marL="457200" lvl="1" indent="0">
              <a:buNone/>
            </a:pPr>
            <a:endParaRPr lang="nl-BE" sz="2000" dirty="0">
              <a:solidFill>
                <a:srgbClr val="FFFFFF"/>
              </a:solidFill>
            </a:endParaRPr>
          </a:p>
        </p:txBody>
      </p:sp>
    </p:spTree>
    <p:extLst>
      <p:ext uri="{BB962C8B-B14F-4D97-AF65-F5344CB8AC3E}">
        <p14:creationId xmlns:p14="http://schemas.microsoft.com/office/powerpoint/2010/main" val="53986821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44055-15EA-4483-82E7-60D41D87BCD4}"/>
              </a:ext>
            </a:extLst>
          </p:cNvPr>
          <p:cNvSpPr>
            <a:spLocks noGrp="1"/>
          </p:cNvSpPr>
          <p:nvPr>
            <p:ph type="title"/>
          </p:nvPr>
        </p:nvSpPr>
        <p:spPr/>
        <p:txBody>
          <a:bodyPr/>
          <a:lstStyle/>
          <a:p>
            <a:r>
              <a:rPr lang="nl-BE" dirty="0"/>
              <a:t>Iteraties</a:t>
            </a:r>
          </a:p>
        </p:txBody>
      </p:sp>
      <p:sp>
        <p:nvSpPr>
          <p:cNvPr id="3" name="Content Placeholder 2">
            <a:extLst>
              <a:ext uri="{FF2B5EF4-FFF2-40B4-BE49-F238E27FC236}">
                <a16:creationId xmlns:a16="http://schemas.microsoft.com/office/drawing/2014/main" id="{9D77CFC9-4C35-47FB-AAEB-18179D9DB1E2}"/>
              </a:ext>
            </a:extLst>
          </p:cNvPr>
          <p:cNvSpPr>
            <a:spLocks noGrp="1"/>
          </p:cNvSpPr>
          <p:nvPr>
            <p:ph idx="1"/>
          </p:nvPr>
        </p:nvSpPr>
        <p:spPr/>
        <p:txBody>
          <a:bodyPr>
            <a:normAutofit/>
          </a:bodyPr>
          <a:lstStyle/>
          <a:p>
            <a:r>
              <a:rPr lang="nl-BE" dirty="0"/>
              <a:t>Het ‘</a:t>
            </a:r>
            <a:r>
              <a:rPr lang="nl-BE" dirty="0" err="1"/>
              <a:t>for</a:t>
            </a:r>
            <a:r>
              <a:rPr lang="nl-BE" dirty="0"/>
              <a:t>’ statement:</a:t>
            </a:r>
          </a:p>
          <a:p>
            <a:pPr lvl="1"/>
            <a:r>
              <a:rPr lang="nl-BE" dirty="0"/>
              <a:t>De initialisatie van een </a:t>
            </a:r>
            <a:r>
              <a:rPr lang="nl-BE" dirty="0" err="1"/>
              <a:t>for</a:t>
            </a:r>
            <a:r>
              <a:rPr lang="nl-BE" dirty="0"/>
              <a:t> loop bevat 3 belangrijke elementen:</a:t>
            </a:r>
          </a:p>
          <a:p>
            <a:pPr lvl="2"/>
            <a:r>
              <a:rPr lang="nl-BE" dirty="0"/>
              <a:t>Initialisatie</a:t>
            </a:r>
          </a:p>
          <a:p>
            <a:pPr lvl="2"/>
            <a:r>
              <a:rPr lang="nl-BE" dirty="0"/>
              <a:t>Conditie</a:t>
            </a:r>
          </a:p>
          <a:p>
            <a:pPr lvl="2"/>
            <a:r>
              <a:rPr lang="nl-BE" dirty="0"/>
              <a:t>Iteratie</a:t>
            </a:r>
          </a:p>
          <a:p>
            <a:pPr lvl="1"/>
            <a:r>
              <a:rPr lang="nl-BE" dirty="0"/>
              <a:t>Initialisatie: wordt aangeroepen voor de loop wordt uitgevoerd en </a:t>
            </a:r>
            <a:r>
              <a:rPr lang="nl-BE" dirty="0" err="1"/>
              <a:t>initialiseert</a:t>
            </a:r>
            <a:r>
              <a:rPr lang="nl-BE" dirty="0"/>
              <a:t> één of meerdere variabelen.</a:t>
            </a:r>
          </a:p>
          <a:p>
            <a:pPr lvl="1"/>
            <a:r>
              <a:rPr lang="nl-BE" dirty="0"/>
              <a:t>Conditie: bij het begin van elke iteratie wordt dit statement geëvalueerd.</a:t>
            </a:r>
          </a:p>
          <a:p>
            <a:pPr lvl="1"/>
            <a:r>
              <a:rPr lang="nl-BE" dirty="0"/>
              <a:t>Iteratie: wordt uitgevoerd na elke iteratie.</a:t>
            </a:r>
          </a:p>
          <a:p>
            <a:pPr marL="914400" lvl="2" indent="0">
              <a:buNone/>
            </a:pPr>
            <a:r>
              <a:rPr lang="da-DK" sz="1400" dirty="0">
                <a:solidFill>
                  <a:srgbClr val="0000FF"/>
                </a:solidFill>
                <a:latin typeface="Consolas" panose="020B0609020204030204" pitchFamily="49" charset="0"/>
              </a:rPr>
              <a:t>for</a:t>
            </a:r>
            <a:r>
              <a:rPr lang="da-DK" sz="1400" dirty="0">
                <a:solidFill>
                  <a:srgbClr val="000000"/>
                </a:solidFill>
                <a:latin typeface="Consolas" panose="020B0609020204030204" pitchFamily="49" charset="0"/>
              </a:rPr>
              <a:t>(</a:t>
            </a:r>
            <a:r>
              <a:rPr lang="da-DK" sz="1400" dirty="0">
                <a:solidFill>
                  <a:srgbClr val="0000FF"/>
                </a:solidFill>
                <a:latin typeface="Consolas" panose="020B0609020204030204" pitchFamily="49" charset="0"/>
              </a:rPr>
              <a:t>int</a:t>
            </a:r>
            <a:r>
              <a:rPr lang="da-DK" sz="1400" dirty="0">
                <a:solidFill>
                  <a:srgbClr val="000000"/>
                </a:solidFill>
                <a:latin typeface="Consolas" panose="020B0609020204030204" pitchFamily="49" charset="0"/>
              </a:rPr>
              <a:t> i = 2, plus = 1;i &lt; 20;i += plus) {</a:t>
            </a:r>
          </a:p>
          <a:p>
            <a:pPr marL="914400" lvl="2" indent="0">
              <a:buNone/>
            </a:pPr>
            <a:r>
              <a:rPr lang="en-US" sz="1400" dirty="0">
                <a:solidFill>
                  <a:srgbClr val="000000"/>
                </a:solidFill>
                <a:latin typeface="Consolas" panose="020B0609020204030204" pitchFamily="49" charset="0"/>
              </a:rPr>
              <a:t>  plus =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"plus = "</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a:t>
            </a:r>
            <a:endParaRPr lang="nl-BE" sz="1400" dirty="0"/>
          </a:p>
          <a:p>
            <a:endParaRPr lang="nl-BE" dirty="0"/>
          </a:p>
          <a:p>
            <a:pPr lvl="2"/>
            <a:endParaRPr lang="nl-BE" dirty="0"/>
          </a:p>
          <a:p>
            <a:pPr lvl="2"/>
            <a:endParaRPr lang="en-US" dirty="0"/>
          </a:p>
        </p:txBody>
      </p:sp>
      <p:grpSp>
        <p:nvGrpSpPr>
          <p:cNvPr id="7" name="Group 6">
            <a:extLst>
              <a:ext uri="{FF2B5EF4-FFF2-40B4-BE49-F238E27FC236}">
                <a16:creationId xmlns:a16="http://schemas.microsoft.com/office/drawing/2014/main" id="{9C3FBF9C-3253-4FF7-B7F9-4E87C3D486B5}"/>
              </a:ext>
            </a:extLst>
          </p:cNvPr>
          <p:cNvGrpSpPr/>
          <p:nvPr/>
        </p:nvGrpSpPr>
        <p:grpSpPr>
          <a:xfrm>
            <a:off x="4028303" y="2269524"/>
            <a:ext cx="5684108" cy="691978"/>
            <a:chOff x="4028303" y="2281881"/>
            <a:chExt cx="5684108" cy="691978"/>
          </a:xfrm>
        </p:grpSpPr>
        <p:sp>
          <p:nvSpPr>
            <p:cNvPr id="5" name="Rectangle: Rounded Corners 4">
              <a:extLst>
                <a:ext uri="{FF2B5EF4-FFF2-40B4-BE49-F238E27FC236}">
                  <a16:creationId xmlns:a16="http://schemas.microsoft.com/office/drawing/2014/main" id="{98368CED-BDC2-452B-AD63-29D2FF15025C}"/>
                </a:ext>
              </a:extLst>
            </p:cNvPr>
            <p:cNvSpPr/>
            <p:nvPr/>
          </p:nvSpPr>
          <p:spPr>
            <a:xfrm>
              <a:off x="5099222" y="2281881"/>
              <a:ext cx="4613189" cy="69197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for(&lt;</a:t>
              </a:r>
              <a:r>
                <a:rPr lang="en-US" dirty="0" err="1"/>
                <a:t>initialisatie</a:t>
              </a:r>
              <a:r>
                <a:rPr lang="en-US" dirty="0"/>
                <a:t>&gt;;&lt;</a:t>
              </a:r>
              <a:r>
                <a:rPr lang="en-US" dirty="0" err="1"/>
                <a:t>conditie</a:t>
              </a:r>
              <a:r>
                <a:rPr lang="en-US" dirty="0"/>
                <a:t>&gt;;&lt;</a:t>
              </a:r>
              <a:r>
                <a:rPr lang="en-US" dirty="0" err="1"/>
                <a:t>iteratie</a:t>
              </a:r>
              <a:r>
                <a:rPr lang="en-US" dirty="0"/>
                <a:t>&gt;){…}</a:t>
              </a:r>
            </a:p>
          </p:txBody>
        </p:sp>
        <p:sp>
          <p:nvSpPr>
            <p:cNvPr id="6" name="Arrow: Right 5">
              <a:extLst>
                <a:ext uri="{FF2B5EF4-FFF2-40B4-BE49-F238E27FC236}">
                  <a16:creationId xmlns:a16="http://schemas.microsoft.com/office/drawing/2014/main" id="{0912F0FF-3FD8-4255-8C16-0680F998A038}"/>
                </a:ext>
              </a:extLst>
            </p:cNvPr>
            <p:cNvSpPr/>
            <p:nvPr/>
          </p:nvSpPr>
          <p:spPr>
            <a:xfrm>
              <a:off x="4028303" y="2463114"/>
              <a:ext cx="930875" cy="35422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9683A0E8-305C-459A-AA23-8DB6A667251B}"/>
              </a:ext>
            </a:extLst>
          </p:cNvPr>
          <p:cNvGrpSpPr/>
          <p:nvPr/>
        </p:nvGrpSpPr>
        <p:grpSpPr>
          <a:xfrm>
            <a:off x="4028303" y="2269524"/>
            <a:ext cx="5684108" cy="691978"/>
            <a:chOff x="4028303" y="2281881"/>
            <a:chExt cx="5684108" cy="691978"/>
          </a:xfrm>
        </p:grpSpPr>
        <p:sp>
          <p:nvSpPr>
            <p:cNvPr id="9" name="Rectangle: Rounded Corners 8">
              <a:extLst>
                <a:ext uri="{FF2B5EF4-FFF2-40B4-BE49-F238E27FC236}">
                  <a16:creationId xmlns:a16="http://schemas.microsoft.com/office/drawing/2014/main" id="{FD943225-C9E3-4BC1-A005-1726C5109717}"/>
                </a:ext>
              </a:extLst>
            </p:cNvPr>
            <p:cNvSpPr/>
            <p:nvPr/>
          </p:nvSpPr>
          <p:spPr>
            <a:xfrm>
              <a:off x="5099222" y="2281881"/>
              <a:ext cx="4613189" cy="69197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a:t>
              </a:r>
              <a:r>
                <a:rPr lang="en-US" b="1" dirty="0">
                  <a:solidFill>
                    <a:srgbClr val="C00000"/>
                  </a:solidFill>
                </a:rPr>
                <a:t>int </a:t>
              </a:r>
              <a:r>
                <a:rPr lang="en-US" b="1" dirty="0" err="1">
                  <a:solidFill>
                    <a:srgbClr val="C00000"/>
                  </a:solidFill>
                </a:rPr>
                <a:t>i</a:t>
              </a:r>
              <a:r>
                <a:rPr lang="en-US" b="1" dirty="0">
                  <a:solidFill>
                    <a:srgbClr val="C00000"/>
                  </a:solidFill>
                </a:rPr>
                <a:t> = 0</a:t>
              </a:r>
              <a:r>
                <a:rPr lang="en-US" dirty="0"/>
                <a:t>;&lt;</a:t>
              </a:r>
              <a:r>
                <a:rPr lang="en-US" dirty="0" err="1"/>
                <a:t>conditie</a:t>
              </a:r>
              <a:r>
                <a:rPr lang="en-US" dirty="0"/>
                <a:t>&gt;;&lt;</a:t>
              </a:r>
              <a:r>
                <a:rPr lang="en-US" dirty="0" err="1"/>
                <a:t>iteratie</a:t>
              </a:r>
              <a:r>
                <a:rPr lang="en-US" dirty="0"/>
                <a:t>&gt;){…}</a:t>
              </a:r>
            </a:p>
          </p:txBody>
        </p:sp>
        <p:sp>
          <p:nvSpPr>
            <p:cNvPr id="10" name="Arrow: Right 9">
              <a:extLst>
                <a:ext uri="{FF2B5EF4-FFF2-40B4-BE49-F238E27FC236}">
                  <a16:creationId xmlns:a16="http://schemas.microsoft.com/office/drawing/2014/main" id="{7C27390E-5676-4FAD-B500-0EF58BCEF285}"/>
                </a:ext>
              </a:extLst>
            </p:cNvPr>
            <p:cNvSpPr/>
            <p:nvPr/>
          </p:nvSpPr>
          <p:spPr>
            <a:xfrm>
              <a:off x="4028303" y="2463114"/>
              <a:ext cx="930875" cy="35422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13D560D8-AC3F-410B-984C-6752F2D0E22E}"/>
              </a:ext>
            </a:extLst>
          </p:cNvPr>
          <p:cNvGrpSpPr/>
          <p:nvPr/>
        </p:nvGrpSpPr>
        <p:grpSpPr>
          <a:xfrm>
            <a:off x="4028303" y="2269524"/>
            <a:ext cx="5684108" cy="691978"/>
            <a:chOff x="4028303" y="2281881"/>
            <a:chExt cx="5684108" cy="691978"/>
          </a:xfrm>
        </p:grpSpPr>
        <p:sp>
          <p:nvSpPr>
            <p:cNvPr id="12" name="Rectangle: Rounded Corners 11">
              <a:extLst>
                <a:ext uri="{FF2B5EF4-FFF2-40B4-BE49-F238E27FC236}">
                  <a16:creationId xmlns:a16="http://schemas.microsoft.com/office/drawing/2014/main" id="{A7DF0235-7F7E-481C-9E1C-C23BAACF5C8A}"/>
                </a:ext>
              </a:extLst>
            </p:cNvPr>
            <p:cNvSpPr/>
            <p:nvPr/>
          </p:nvSpPr>
          <p:spPr>
            <a:xfrm>
              <a:off x="5099222" y="2281881"/>
              <a:ext cx="4613189" cy="69197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a:t>
              </a:r>
              <a:r>
                <a:rPr lang="en-US" dirty="0">
                  <a:solidFill>
                    <a:schemeClr val="tx1"/>
                  </a:solidFill>
                </a:rPr>
                <a:t>int </a:t>
              </a:r>
              <a:r>
                <a:rPr lang="en-US" dirty="0" err="1">
                  <a:solidFill>
                    <a:schemeClr val="tx1"/>
                  </a:solidFill>
                </a:rPr>
                <a:t>i</a:t>
              </a:r>
              <a:r>
                <a:rPr lang="en-US" dirty="0">
                  <a:solidFill>
                    <a:schemeClr val="tx1"/>
                  </a:solidFill>
                </a:rPr>
                <a:t>=0</a:t>
              </a:r>
              <a:r>
                <a:rPr lang="en-US" dirty="0"/>
                <a:t>; </a:t>
              </a:r>
              <a:r>
                <a:rPr lang="en-US" b="1" dirty="0" err="1">
                  <a:solidFill>
                    <a:srgbClr val="C00000"/>
                  </a:solidFill>
                </a:rPr>
                <a:t>i</a:t>
              </a:r>
              <a:r>
                <a:rPr lang="en-US" b="1" dirty="0">
                  <a:solidFill>
                    <a:srgbClr val="C00000"/>
                  </a:solidFill>
                </a:rPr>
                <a:t> &lt; 4 </a:t>
              </a:r>
              <a:r>
                <a:rPr lang="en-US" dirty="0"/>
                <a:t>;&lt;</a:t>
              </a:r>
              <a:r>
                <a:rPr lang="en-US" dirty="0" err="1"/>
                <a:t>iteratie</a:t>
              </a:r>
              <a:r>
                <a:rPr lang="en-US" dirty="0"/>
                <a:t>&gt;){…}</a:t>
              </a:r>
            </a:p>
          </p:txBody>
        </p:sp>
        <p:sp>
          <p:nvSpPr>
            <p:cNvPr id="13" name="Arrow: Right 12">
              <a:extLst>
                <a:ext uri="{FF2B5EF4-FFF2-40B4-BE49-F238E27FC236}">
                  <a16:creationId xmlns:a16="http://schemas.microsoft.com/office/drawing/2014/main" id="{9D439B45-4AE8-4FB1-8CBE-75ACCF16FCA3}"/>
                </a:ext>
              </a:extLst>
            </p:cNvPr>
            <p:cNvSpPr/>
            <p:nvPr/>
          </p:nvSpPr>
          <p:spPr>
            <a:xfrm>
              <a:off x="4028303" y="2463114"/>
              <a:ext cx="930875" cy="35422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51268A05-A55F-43F8-B3CB-2F4199FDB969}"/>
              </a:ext>
            </a:extLst>
          </p:cNvPr>
          <p:cNvGrpSpPr/>
          <p:nvPr/>
        </p:nvGrpSpPr>
        <p:grpSpPr>
          <a:xfrm>
            <a:off x="4028303" y="2269524"/>
            <a:ext cx="5684108" cy="691978"/>
            <a:chOff x="4028303" y="2281881"/>
            <a:chExt cx="5684108" cy="691978"/>
          </a:xfrm>
        </p:grpSpPr>
        <p:sp>
          <p:nvSpPr>
            <p:cNvPr id="15" name="Rectangle: Rounded Corners 14">
              <a:extLst>
                <a:ext uri="{FF2B5EF4-FFF2-40B4-BE49-F238E27FC236}">
                  <a16:creationId xmlns:a16="http://schemas.microsoft.com/office/drawing/2014/main" id="{9D60EF02-89A7-4F72-BFE1-EE2A89945D6E}"/>
                </a:ext>
              </a:extLst>
            </p:cNvPr>
            <p:cNvSpPr/>
            <p:nvPr/>
          </p:nvSpPr>
          <p:spPr>
            <a:xfrm>
              <a:off x="5099222" y="2281881"/>
              <a:ext cx="4613189" cy="69197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a:t>
              </a:r>
              <a:r>
                <a:rPr lang="en-US" dirty="0">
                  <a:solidFill>
                    <a:schemeClr val="tx1"/>
                  </a:solidFill>
                </a:rPr>
                <a:t>int </a:t>
              </a:r>
              <a:r>
                <a:rPr lang="en-US" dirty="0" err="1">
                  <a:solidFill>
                    <a:schemeClr val="tx1"/>
                  </a:solidFill>
                </a:rPr>
                <a:t>i</a:t>
              </a:r>
              <a:r>
                <a:rPr lang="en-US" dirty="0">
                  <a:solidFill>
                    <a:schemeClr val="tx1"/>
                  </a:solidFill>
                </a:rPr>
                <a:t>=0</a:t>
              </a:r>
              <a:r>
                <a:rPr lang="en-US" dirty="0"/>
                <a:t>; </a:t>
              </a:r>
              <a:r>
                <a:rPr lang="en-US" dirty="0" err="1">
                  <a:solidFill>
                    <a:schemeClr val="tx1"/>
                  </a:solidFill>
                </a:rPr>
                <a:t>i</a:t>
              </a:r>
              <a:r>
                <a:rPr lang="en-US" dirty="0">
                  <a:solidFill>
                    <a:schemeClr val="tx1"/>
                  </a:solidFill>
                </a:rPr>
                <a:t> &lt; 4 </a:t>
              </a:r>
              <a:r>
                <a:rPr lang="en-US" dirty="0"/>
                <a:t>; </a:t>
              </a:r>
              <a:r>
                <a:rPr lang="en-US" b="1" dirty="0" err="1">
                  <a:solidFill>
                    <a:srgbClr val="C00000"/>
                  </a:solidFill>
                </a:rPr>
                <a:t>i</a:t>
              </a:r>
              <a:r>
                <a:rPr lang="en-US" b="1" dirty="0">
                  <a:solidFill>
                    <a:srgbClr val="C00000"/>
                  </a:solidFill>
                </a:rPr>
                <a:t>++ </a:t>
              </a:r>
              <a:r>
                <a:rPr lang="en-US" dirty="0"/>
                <a:t>){…}</a:t>
              </a:r>
            </a:p>
          </p:txBody>
        </p:sp>
        <p:sp>
          <p:nvSpPr>
            <p:cNvPr id="16" name="Arrow: Right 15">
              <a:extLst>
                <a:ext uri="{FF2B5EF4-FFF2-40B4-BE49-F238E27FC236}">
                  <a16:creationId xmlns:a16="http://schemas.microsoft.com/office/drawing/2014/main" id="{8AE55394-0001-4C7B-AB74-17133DE08D66}"/>
                </a:ext>
              </a:extLst>
            </p:cNvPr>
            <p:cNvSpPr/>
            <p:nvPr/>
          </p:nvSpPr>
          <p:spPr>
            <a:xfrm>
              <a:off x="4028303" y="2463114"/>
              <a:ext cx="930875" cy="35422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E8AC33A-D117-4BC9-A377-65F8E8BB5EDE}"/>
              </a:ext>
            </a:extLst>
          </p:cNvPr>
          <p:cNvGrpSpPr/>
          <p:nvPr/>
        </p:nvGrpSpPr>
        <p:grpSpPr>
          <a:xfrm>
            <a:off x="7377622" y="4589374"/>
            <a:ext cx="2167713" cy="1028844"/>
            <a:chOff x="7377622" y="4589374"/>
            <a:chExt cx="2167713" cy="1028844"/>
          </a:xfrm>
        </p:grpSpPr>
        <p:pic>
          <p:nvPicPr>
            <p:cNvPr id="18" name="Picture 17">
              <a:extLst>
                <a:ext uri="{FF2B5EF4-FFF2-40B4-BE49-F238E27FC236}">
                  <a16:creationId xmlns:a16="http://schemas.microsoft.com/office/drawing/2014/main" id="{7EB3E94C-FC68-47C4-AEE9-9F82C1CC7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4070" y="4589374"/>
              <a:ext cx="1181265" cy="1028844"/>
            </a:xfrm>
            <a:prstGeom prst="rect">
              <a:avLst/>
            </a:prstGeom>
          </p:spPr>
        </p:pic>
        <p:sp>
          <p:nvSpPr>
            <p:cNvPr id="19" name="Arrow: Right 18">
              <a:extLst>
                <a:ext uri="{FF2B5EF4-FFF2-40B4-BE49-F238E27FC236}">
                  <a16:creationId xmlns:a16="http://schemas.microsoft.com/office/drawing/2014/main" id="{0D4C507A-7C33-48A9-BF11-42024EE71EEB}"/>
                </a:ext>
              </a:extLst>
            </p:cNvPr>
            <p:cNvSpPr/>
            <p:nvPr/>
          </p:nvSpPr>
          <p:spPr>
            <a:xfrm>
              <a:off x="7377622" y="4812417"/>
              <a:ext cx="875899" cy="58275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4308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 presetClass="exit" presetSubtype="0" fill="hold" nodeType="withEffect">
                                  <p:stCondLst>
                                    <p:cond delay="0"/>
                                  </p:stCondLst>
                                  <p:childTnLst>
                                    <p:set>
                                      <p:cBhvr>
                                        <p:cTn id="33" dur="1" fill="hold">
                                          <p:stCondLst>
                                            <p:cond delay="0"/>
                                          </p:stCondLst>
                                        </p:cTn>
                                        <p:tgtEl>
                                          <p:spTgt spid="7"/>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par>
                                <p:cTn id="41" presetID="1" presetClass="exit" presetSubtype="0" fill="hold" nodeType="with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500"/>
                                        <p:tgtEl>
                                          <p:spTgt spid="3">
                                            <p:txEl>
                                              <p:pRg st="9" end="9"/>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Effect transition="in" filter="fade">
                                      <p:cBhvr>
                                        <p:cTn id="58" dur="500"/>
                                        <p:tgtEl>
                                          <p:spTgt spid="3">
                                            <p:txEl>
                                              <p:pRg st="10" end="10"/>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Effect transition="in" filter="fade">
                                      <p:cBhvr>
                                        <p:cTn id="61" dur="500"/>
                                        <p:tgtEl>
                                          <p:spTgt spid="3">
                                            <p:txEl>
                                              <p:pRg st="11" end="11"/>
                                            </p:txEl>
                                          </p:spTgt>
                                        </p:tgtEl>
                                      </p:cBhvr>
                                    </p:animEffect>
                                  </p:childTnLst>
                                </p:cTn>
                              </p:par>
                              <p:par>
                                <p:cTn id="62" presetID="1" presetClass="exit" presetSubtype="0" fill="hold" nodeType="withEffect">
                                  <p:stCondLst>
                                    <p:cond delay="0"/>
                                  </p:stCondLst>
                                  <p:childTnLst>
                                    <p:set>
                                      <p:cBhvr>
                                        <p:cTn id="63" dur="1" fill="hold">
                                          <p:stCondLst>
                                            <p:cond delay="0"/>
                                          </p:stCondLst>
                                        </p:cTn>
                                        <p:tgtEl>
                                          <p:spTgt spid="11"/>
                                        </p:tgtEl>
                                        <p:attrNameLst>
                                          <p:attrName>style.visibility</p:attrName>
                                        </p:attrNameLst>
                                      </p:cBhvr>
                                      <p:to>
                                        <p:strVal val="hidden"/>
                                      </p:to>
                                    </p:set>
                                  </p:childTnLst>
                                </p:cTn>
                              </p:par>
                              <p:par>
                                <p:cTn id="64" presetID="1" presetClass="entr" presetSubtype="0" fill="hold" nodeType="withEffect">
                                  <p:stCondLst>
                                    <p:cond delay="0"/>
                                  </p:stCondLst>
                                  <p:childTnLst>
                                    <p:set>
                                      <p:cBhvr>
                                        <p:cTn id="65" dur="1" fill="hold">
                                          <p:stCondLst>
                                            <p:cond delay="0"/>
                                          </p:stCondLst>
                                        </p:cTn>
                                        <p:tgtEl>
                                          <p:spTgt spid="14"/>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nodeType="clickEffect">
                                  <p:stCondLst>
                                    <p:cond delay="0"/>
                                  </p:stCondLst>
                                  <p:childTnLst>
                                    <p:set>
                                      <p:cBhvr>
                                        <p:cTn id="69" dur="1" fill="hold">
                                          <p:stCondLst>
                                            <p:cond delay="0"/>
                                          </p:stCondLst>
                                        </p:cTn>
                                        <p:tgtEl>
                                          <p:spTgt spid="20"/>
                                        </p:tgtEl>
                                        <p:attrNameLst>
                                          <p:attrName>style.visibility</p:attrName>
                                        </p:attrNameLst>
                                      </p:cBhvr>
                                      <p:to>
                                        <p:strVal val="visible"/>
                                      </p:to>
                                    </p:set>
                                    <p:anim calcmode="lin" valueType="num">
                                      <p:cBhvr additive="base">
                                        <p:cTn id="70" dur="500" fill="hold"/>
                                        <p:tgtEl>
                                          <p:spTgt spid="20"/>
                                        </p:tgtEl>
                                        <p:attrNameLst>
                                          <p:attrName>ppt_x</p:attrName>
                                        </p:attrNameLst>
                                      </p:cBhvr>
                                      <p:tavLst>
                                        <p:tav tm="0">
                                          <p:val>
                                            <p:strVal val="0-#ppt_w/2"/>
                                          </p:val>
                                        </p:tav>
                                        <p:tav tm="100000">
                                          <p:val>
                                            <p:strVal val="#ppt_x"/>
                                          </p:val>
                                        </p:tav>
                                      </p:tavLst>
                                    </p:anim>
                                    <p:anim calcmode="lin" valueType="num">
                                      <p:cBhvr additive="base">
                                        <p:cTn id="71"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4102</Words>
  <Application>Microsoft Office PowerPoint</Application>
  <PresentationFormat>Widescreen</PresentationFormat>
  <Paragraphs>451</Paragraphs>
  <Slides>35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35</vt:i4>
      </vt:variant>
    </vt:vector>
  </HeadingPairs>
  <TitlesOfParts>
    <vt:vector size="43" baseType="lpstr">
      <vt:lpstr>Arial</vt:lpstr>
      <vt:lpstr>Calibri</vt:lpstr>
      <vt:lpstr>Calibri Light</vt:lpstr>
      <vt:lpstr>Consolas</vt:lpstr>
      <vt:lpstr>Webdings</vt:lpstr>
      <vt:lpstr>Wingdings</vt:lpstr>
      <vt:lpstr>Office Theme</vt:lpstr>
      <vt:lpstr>1_Office Theme</vt:lpstr>
      <vt:lpstr>Coderen in C#</vt:lpstr>
      <vt:lpstr>Parameters </vt:lpstr>
      <vt:lpstr>Parameters</vt:lpstr>
      <vt:lpstr>Parameters</vt:lpstr>
      <vt:lpstr>Null Operators</vt:lpstr>
      <vt:lpstr>Durf beslissingen te nemen!</vt:lpstr>
      <vt:lpstr>Durf beslissingen te nemen!</vt:lpstr>
      <vt:lpstr>Labo: Condities</vt:lpstr>
      <vt:lpstr>Iteraties</vt:lpstr>
      <vt:lpstr>Iteraties</vt:lpstr>
      <vt:lpstr>Iteraties</vt:lpstr>
      <vt:lpstr>Jump statements</vt:lpstr>
      <vt:lpstr>Array</vt:lpstr>
      <vt:lpstr>Labo: Array</vt:lpstr>
      <vt:lpstr>Multidimensionale arrays</vt:lpstr>
      <vt:lpstr>Multidimensionale arrays</vt:lpstr>
      <vt:lpstr>Labo: Multidimensionale array</vt:lpstr>
      <vt:lpstr>Collections</vt:lpstr>
      <vt:lpstr>Collections</vt:lpstr>
      <vt:lpstr>Collections</vt:lpstr>
      <vt:lpstr>Andere handige datatypes</vt:lpstr>
      <vt:lpstr>Andere handige datatypes</vt:lpstr>
      <vt:lpstr>Labo: werknemersbestand</vt:lpstr>
      <vt:lpstr>Creëer class om een drankautomaat te beheren</vt:lpstr>
      <vt:lpstr>Statische functies</vt:lpstr>
      <vt:lpstr>Statische functies</vt:lpstr>
      <vt:lpstr>Constanten</vt:lpstr>
      <vt:lpstr>Enum: enumeratie of opsomming</vt:lpstr>
      <vt:lpstr>Enum: enumeratie of opsomming</vt:lpstr>
      <vt:lpstr>Enum: enumeratie of opsomming</vt:lpstr>
      <vt:lpstr>Delegates</vt:lpstr>
      <vt:lpstr>Delegates</vt:lpstr>
      <vt:lpstr>Delegates</vt:lpstr>
      <vt:lpstr>Labo</vt:lpstr>
      <vt:lpstr>Labo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coderen</dc:title>
  <dc:creator>Filip Geens</dc:creator>
  <cp:lastModifiedBy>Filip Geens</cp:lastModifiedBy>
  <cp:revision>7</cp:revision>
  <cp:lastPrinted>2020-03-10T12:31:45Z</cp:lastPrinted>
  <dcterms:created xsi:type="dcterms:W3CDTF">2020-02-18T12:13:08Z</dcterms:created>
  <dcterms:modified xsi:type="dcterms:W3CDTF">2020-03-10T12:39:26Z</dcterms:modified>
</cp:coreProperties>
</file>