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5" r:id="rId3"/>
    <p:sldId id="285" r:id="rId4"/>
    <p:sldId id="323" r:id="rId5"/>
    <p:sldId id="328" r:id="rId6"/>
    <p:sldId id="327" r:id="rId7"/>
    <p:sldId id="321" r:id="rId8"/>
    <p:sldId id="332" r:id="rId9"/>
    <p:sldId id="331" r:id="rId10"/>
    <p:sldId id="330" r:id="rId11"/>
    <p:sldId id="329" r:id="rId12"/>
    <p:sldId id="333" r:id="rId13"/>
    <p:sldId id="340" r:id="rId14"/>
    <p:sldId id="339" r:id="rId15"/>
    <p:sldId id="338" r:id="rId16"/>
    <p:sldId id="337" r:id="rId17"/>
    <p:sldId id="336" r:id="rId18"/>
    <p:sldId id="335" r:id="rId19"/>
    <p:sldId id="342" r:id="rId20"/>
    <p:sldId id="341" r:id="rId21"/>
    <p:sldId id="345" r:id="rId22"/>
    <p:sldId id="344" r:id="rId23"/>
    <p:sldId id="334" r:id="rId24"/>
    <p:sldId id="343" r:id="rId25"/>
    <p:sldId id="349" r:id="rId26"/>
    <p:sldId id="346" r:id="rId27"/>
    <p:sldId id="348" r:id="rId28"/>
    <p:sldId id="350" r:id="rId29"/>
    <p:sldId id="355" r:id="rId30"/>
    <p:sldId id="354" r:id="rId31"/>
    <p:sldId id="353" r:id="rId32"/>
    <p:sldId id="352" r:id="rId33"/>
    <p:sldId id="351" r:id="rId34"/>
    <p:sldId id="356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E819-71EC-44CD-BF29-F7A16655A320}" v="19" dt="2020-05-12T11:08:5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4" r="9089" b="-2"/>
          <a:stretch/>
        </p:blipFill>
        <p:spPr>
          <a:xfrm>
            <a:off x="3382171" y="10"/>
            <a:ext cx="866851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40000" lnSpcReduction="20000"/>
          </a:bodyPr>
          <a:lstStyle/>
          <a:p>
            <a:r>
              <a:rPr lang="nl-BE" sz="5100" dirty="0"/>
              <a:t>Windows Presentation Foundation</a:t>
            </a:r>
          </a:p>
          <a:p>
            <a:r>
              <a:rPr lang="nl-BE" sz="11000" dirty="0"/>
              <a:t>WPF</a:t>
            </a:r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gebruik van het property venster: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Eens we een element hebben toegevoegd (in XAML of in de designer) kunnen we de </a:t>
            </a:r>
            <a:r>
              <a:rPr lang="en-US" dirty="0"/>
              <a:t>properties</a:t>
            </a:r>
            <a:r>
              <a:rPr lang="nl-BE" dirty="0"/>
              <a:t> van dit element aanpassen door:</a:t>
            </a:r>
          </a:p>
          <a:p>
            <a:pPr lvl="1"/>
            <a:r>
              <a:rPr lang="nl-BE" dirty="0"/>
              <a:t>Handmatig de XAML aan te passen</a:t>
            </a:r>
          </a:p>
          <a:p>
            <a:pPr lvl="1"/>
            <a:r>
              <a:rPr lang="nl-BE" dirty="0"/>
              <a:t>Het </a:t>
            </a:r>
            <a:r>
              <a:rPr lang="nl-BE" dirty="0" err="1"/>
              <a:t>properties</a:t>
            </a:r>
            <a:r>
              <a:rPr lang="nl-BE" dirty="0"/>
              <a:t> venster te gebruiken:</a:t>
            </a:r>
          </a:p>
          <a:p>
            <a:pPr lvl="1"/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FAF77-7A8A-4A2D-9DEA-3A7FED75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5" y="3164190"/>
            <a:ext cx="2410161" cy="29436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AA8187-5145-4603-ABBE-18A6D2BB535D}"/>
              </a:ext>
            </a:extLst>
          </p:cNvPr>
          <p:cNvGrpSpPr/>
          <p:nvPr/>
        </p:nvGrpSpPr>
        <p:grpSpPr>
          <a:xfrm>
            <a:off x="2633472" y="2979524"/>
            <a:ext cx="6432804" cy="513484"/>
            <a:chOff x="2633472" y="2979524"/>
            <a:chExt cx="6432804" cy="513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44BA8-6025-4F6E-A541-792C4CE42754}"/>
                </a:ext>
              </a:extLst>
            </p:cNvPr>
            <p:cNvSpPr txBox="1"/>
            <p:nvPr/>
          </p:nvSpPr>
          <p:spPr>
            <a:xfrm>
              <a:off x="4668012" y="2979524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De naam van het element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A5569F-F54D-4780-9420-B12D2052B554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2633472" y="3164190"/>
              <a:ext cx="2034540" cy="32881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0D3160-53CE-4111-823B-AF9895EDBA4A}"/>
              </a:ext>
            </a:extLst>
          </p:cNvPr>
          <p:cNvGrpSpPr/>
          <p:nvPr/>
        </p:nvGrpSpPr>
        <p:grpSpPr>
          <a:xfrm>
            <a:off x="2295144" y="3636518"/>
            <a:ext cx="6771132" cy="369332"/>
            <a:chOff x="2295144" y="3636518"/>
            <a:chExt cx="67711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2553DA-B9A4-4B91-990C-BB9A9E413FF3}"/>
                </a:ext>
              </a:extLst>
            </p:cNvPr>
            <p:cNvSpPr txBox="1"/>
            <p:nvPr/>
          </p:nvSpPr>
          <p:spPr>
            <a:xfrm>
              <a:off x="4668012" y="3636518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Het type van het element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BD2A45-CF5B-4756-8CBB-D71F41A93BA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95144" y="3716702"/>
              <a:ext cx="2372868" cy="10448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32A3F8-4B15-4366-9CD1-590E85B895DF}"/>
              </a:ext>
            </a:extLst>
          </p:cNvPr>
          <p:cNvGrpSpPr/>
          <p:nvPr/>
        </p:nvGrpSpPr>
        <p:grpSpPr>
          <a:xfrm>
            <a:off x="1938528" y="4577775"/>
            <a:ext cx="8380476" cy="1651430"/>
            <a:chOff x="1938528" y="4577775"/>
            <a:chExt cx="8380476" cy="1651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79926-3460-4C81-8A4E-E923FFA12F56}"/>
                </a:ext>
              </a:extLst>
            </p:cNvPr>
            <p:cNvSpPr txBox="1"/>
            <p:nvPr/>
          </p:nvSpPr>
          <p:spPr>
            <a:xfrm>
              <a:off x="4668012" y="5582874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aanpassingen die we kunnen maken aan het element, onderverdeeld in subcategorieën.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331AAF-6ECC-4494-BF8C-8F3A877F94B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1938528" y="4577775"/>
              <a:ext cx="2729484" cy="132826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E0D958-A336-49BE-A7A1-4E7E034C8589}"/>
              </a:ext>
            </a:extLst>
          </p:cNvPr>
          <p:cNvGrpSpPr/>
          <p:nvPr/>
        </p:nvGrpSpPr>
        <p:grpSpPr>
          <a:xfrm>
            <a:off x="1709928" y="3893580"/>
            <a:ext cx="8609076" cy="1186374"/>
            <a:chOff x="1709928" y="3893580"/>
            <a:chExt cx="8609076" cy="11863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253BE-158B-46D9-9EAB-8B002051DDA2}"/>
                </a:ext>
              </a:extLst>
            </p:cNvPr>
            <p:cNvSpPr txBox="1"/>
            <p:nvPr/>
          </p:nvSpPr>
          <p:spPr>
            <a:xfrm>
              <a:off x="4668012" y="4433623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We kunnen het juiste onderdeel terugvinden door te zoeken op naam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BE04B8-7CBB-464D-B376-AC6CFD3FCEB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1709928" y="3893580"/>
              <a:ext cx="2958084" cy="8632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8" y="242392"/>
            <a:ext cx="10515600" cy="794204"/>
          </a:xfrm>
        </p:spPr>
        <p:txBody>
          <a:bodyPr>
            <a:normAutofit fontScale="90000"/>
          </a:bodyPr>
          <a:lstStyle/>
          <a:p>
            <a:r>
              <a:rPr lang="nl-BE" dirty="0"/>
              <a:t>Toevoegen van events via het property venster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84B81-F2E0-482E-BE2C-EDEFACA4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5" y="1566989"/>
            <a:ext cx="3248478" cy="4563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FF1BAA-0C1D-4E15-82EB-5470F641BDAE}"/>
              </a:ext>
            </a:extLst>
          </p:cNvPr>
          <p:cNvGrpSpPr/>
          <p:nvPr/>
        </p:nvGrpSpPr>
        <p:grpSpPr>
          <a:xfrm>
            <a:off x="2569464" y="2316306"/>
            <a:ext cx="8677656" cy="1252728"/>
            <a:chOff x="2023872" y="1404229"/>
            <a:chExt cx="8677656" cy="1252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6651A2-ECBC-46D9-BF14-2E317C9CD5BC}"/>
                </a:ext>
              </a:extLst>
            </p:cNvPr>
            <p:cNvSpPr txBox="1"/>
            <p:nvPr/>
          </p:nvSpPr>
          <p:spPr>
            <a:xfrm>
              <a:off x="5719572" y="2287625"/>
              <a:ext cx="4981956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Een event declareren in de </a:t>
              </a:r>
              <a:r>
                <a:rPr lang="nl-BE" dirty="0" err="1">
                  <a:solidFill>
                    <a:schemeClr val="bg1">
                      <a:lumMod val="95000"/>
                    </a:schemeClr>
                  </a:solidFill>
                </a:rPr>
                <a:t>achterlinggende</a:t>
              </a:r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 code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EE0309-7FD8-4708-A4F3-708F71EDADC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023872" y="1404229"/>
              <a:ext cx="3695700" cy="106806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027E4A-B4CC-4A89-A008-C504C0456A1F}"/>
              </a:ext>
            </a:extLst>
          </p:cNvPr>
          <p:cNvGrpSpPr/>
          <p:nvPr/>
        </p:nvGrpSpPr>
        <p:grpSpPr>
          <a:xfrm>
            <a:off x="1399032" y="3730097"/>
            <a:ext cx="9264396" cy="1745580"/>
            <a:chOff x="725424" y="2784903"/>
            <a:chExt cx="9264396" cy="17455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96E05-6BC2-4F6C-958C-D8BE7D9747D8}"/>
                </a:ext>
              </a:extLst>
            </p:cNvPr>
            <p:cNvSpPr txBox="1"/>
            <p:nvPr/>
          </p:nvSpPr>
          <p:spPr>
            <a:xfrm>
              <a:off x="5591556" y="4161151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verschillende event types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95891-BA95-4471-8446-ED1FC4F5075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725424" y="2784903"/>
              <a:ext cx="4866132" cy="156091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EFE1D-62FC-4C8B-BD20-A59FF37C0042}"/>
              </a:ext>
            </a:extLst>
          </p:cNvPr>
          <p:cNvGrpSpPr/>
          <p:nvPr/>
        </p:nvGrpSpPr>
        <p:grpSpPr>
          <a:xfrm>
            <a:off x="3732104" y="1932704"/>
            <a:ext cx="6931324" cy="412120"/>
            <a:chOff x="3186512" y="2315725"/>
            <a:chExt cx="6931324" cy="412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7B155A-1AB2-4044-9045-842D35CA597C}"/>
                </a:ext>
              </a:extLst>
            </p:cNvPr>
            <p:cNvSpPr txBox="1"/>
            <p:nvPr/>
          </p:nvSpPr>
          <p:spPr>
            <a:xfrm>
              <a:off x="5719572" y="2358513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Events toevoegen en/of bewerken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F2338B-BC9F-4437-843F-8B7DBBB69F6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186512" y="2315725"/>
              <a:ext cx="2533060" cy="22745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E696D3-B933-4540-A82E-42EEFFC69ECD}"/>
              </a:ext>
            </a:extLst>
          </p:cNvPr>
          <p:cNvGrpSpPr/>
          <p:nvPr/>
        </p:nvGrpSpPr>
        <p:grpSpPr>
          <a:xfrm>
            <a:off x="3410712" y="1221262"/>
            <a:ext cx="7252716" cy="607226"/>
            <a:chOff x="3410712" y="1221262"/>
            <a:chExt cx="7252716" cy="60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082E61-A7A1-4B8E-B61B-835B8E97D65B}"/>
                </a:ext>
              </a:extLst>
            </p:cNvPr>
            <p:cNvSpPr txBox="1"/>
            <p:nvPr/>
          </p:nvSpPr>
          <p:spPr>
            <a:xfrm>
              <a:off x="6265164" y="1221262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Bewerken van de instellingen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C087A1A-F3AA-4901-9BE5-388EE363C4D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3410712" y="1405927"/>
              <a:ext cx="2854452" cy="422561"/>
            </a:xfrm>
            <a:prstGeom prst="bentConnector3">
              <a:avLst>
                <a:gd name="adj1" fmla="val 99973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55"/>
            <a:ext cx="10515600" cy="794204"/>
          </a:xfrm>
        </p:spPr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87860"/>
            <a:ext cx="11338560" cy="5677532"/>
          </a:xfrm>
        </p:spPr>
        <p:txBody>
          <a:bodyPr>
            <a:normAutofit/>
          </a:bodyPr>
          <a:lstStyle/>
          <a:p>
            <a:r>
              <a:rPr lang="nl-BE" dirty="0"/>
              <a:t>We kunnen nieuwe elementen op verschillende manieren toevoegen: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Selecteer in de </a:t>
            </a:r>
            <a:r>
              <a:rPr lang="nl-BE" dirty="0" err="1"/>
              <a:t>toolbox</a:t>
            </a:r>
            <a:r>
              <a:rPr lang="nl-BE" dirty="0"/>
              <a:t> en teken het element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Dubbelklik op het element in de </a:t>
            </a:r>
            <a:r>
              <a:rPr lang="nl-BE" dirty="0" err="1"/>
              <a:t>toolbox</a:t>
            </a:r>
            <a:endParaRPr lang="nl-BE" dirty="0"/>
          </a:p>
          <a:p>
            <a:pPr lvl="1"/>
            <a:r>
              <a:rPr lang="nl-BE" dirty="0"/>
              <a:t>Manueel toevoegen in de XAML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in de XAML</a:t>
            </a:r>
          </a:p>
          <a:p>
            <a:r>
              <a:rPr lang="nl-BE" dirty="0"/>
              <a:t>Visual Studio zal andere default waarden kiezen afhankelijk van de gekozen methode: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: Het element zal de </a:t>
            </a:r>
            <a:r>
              <a:rPr lang="nl-BE" dirty="0" err="1"/>
              <a:t>margins</a:t>
            </a:r>
            <a:r>
              <a:rPr lang="nl-BE" dirty="0"/>
              <a:t> bepalen, afhankelijk waar de gebruiker het element op het scherm plaatste.</a:t>
            </a:r>
          </a:p>
          <a:p>
            <a:pPr lvl="1"/>
            <a:r>
              <a:rPr lang="nl-BE" dirty="0"/>
              <a:t>Dubbelklik: Het element zal in de linker bovenhoek geplaatst worden.</a:t>
            </a:r>
          </a:p>
          <a:p>
            <a:pPr lvl="1"/>
            <a:r>
              <a:rPr lang="nl-BE" dirty="0"/>
              <a:t>Bij het manueel toevoegen in de XAML zal de gebruiker ook de gewenste </a:t>
            </a:r>
            <a:r>
              <a:rPr lang="nl-BE" dirty="0" err="1"/>
              <a:t>properties</a:t>
            </a:r>
            <a:r>
              <a:rPr lang="nl-BE" dirty="0"/>
              <a:t> moeten toevoegen.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drag&amp;drop</a:t>
            </a:r>
            <a:r>
              <a:rPr lang="nl-BE" dirty="0"/>
              <a:t> op de XAML worden de standaard waarden gebuikt (stretch).</a:t>
            </a:r>
          </a:p>
        </p:txBody>
      </p:sp>
    </p:spTree>
    <p:extLst>
      <p:ext uri="{BB962C8B-B14F-4D97-AF65-F5344CB8AC3E}">
        <p14:creationId xmlns:p14="http://schemas.microsoft.com/office/powerpoint/2010/main" val="7809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Creëer een Wpf-project.</a:t>
            </a:r>
          </a:p>
          <a:p>
            <a:r>
              <a:rPr lang="nl-BE" sz="1700"/>
              <a:t>Plaats een knop op het hoofdscherm.</a:t>
            </a:r>
          </a:p>
          <a:p>
            <a:r>
              <a:rPr lang="nl-BE" sz="1700"/>
              <a:t>Als je op deze knop drukt, komt er een dialoogvenster met de vraag of er een 2</a:t>
            </a:r>
            <a:r>
              <a:rPr lang="nl-BE" sz="1700" baseline="30000"/>
              <a:t>de</a:t>
            </a:r>
            <a:r>
              <a:rPr lang="nl-BE" sz="1700"/>
              <a:t> venster moet gecreëerd worden.</a:t>
            </a:r>
          </a:p>
          <a:p>
            <a:pPr lvl="1"/>
            <a:r>
              <a:rPr lang="nl-BE" sz="1700"/>
              <a:t>Het dialoogvenster moet steeds voor het hoofdscherm staan.</a:t>
            </a:r>
          </a:p>
          <a:p>
            <a:pPr lvl="1"/>
            <a:r>
              <a:rPr lang="nl-BE" sz="1700"/>
              <a:t>Plaats de vraag op dit scherm.</a:t>
            </a:r>
          </a:p>
          <a:p>
            <a:pPr lvl="1"/>
            <a:r>
              <a:rPr lang="nl-BE" sz="1700"/>
              <a:t>Er moeten knoppen voorzien worden waar de gebruiker ja of nee kan kiezen.</a:t>
            </a:r>
          </a:p>
          <a:p>
            <a:pPr lvl="1"/>
            <a:r>
              <a:rPr lang="nl-BE" sz="1700"/>
              <a:t>Het dialoogvenster mag niet vergroot of verkleind kunnen worden.</a:t>
            </a:r>
          </a:p>
          <a:p>
            <a:r>
              <a:rPr lang="nl-BE" sz="1700"/>
              <a:t>Indien de gebruiker ‘ja’ antwoordt, moet er een nieuw venster getoond worden met een groene achtergrond.</a:t>
            </a:r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pPr algn="ctr"/>
            <a:r>
              <a:rPr lang="nl-BE" b="1" dirty="0" err="1"/>
              <a:t>Layout</a:t>
            </a:r>
            <a:endParaRPr lang="nl-BE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4" y="1265492"/>
            <a:ext cx="7571509" cy="4880074"/>
          </a:xfrm>
        </p:spPr>
      </p:pic>
    </p:spTree>
    <p:extLst>
      <p:ext uri="{BB962C8B-B14F-4D97-AF65-F5344CB8AC3E}">
        <p14:creationId xmlns:p14="http://schemas.microsoft.com/office/powerpoint/2010/main" val="405785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Panel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275126"/>
            <a:ext cx="11201400" cy="5092117"/>
          </a:xfrm>
        </p:spPr>
        <p:txBody>
          <a:bodyPr>
            <a:normAutofit/>
          </a:bodyPr>
          <a:lstStyle/>
          <a:p>
            <a:r>
              <a:rPr lang="nl-BE" dirty="0"/>
              <a:t>Panel is de basis klasse waar alle </a:t>
            </a:r>
            <a:r>
              <a:rPr lang="nl-BE" dirty="0" err="1"/>
              <a:t>layout</a:t>
            </a:r>
            <a:r>
              <a:rPr lang="nl-BE" dirty="0"/>
              <a:t> klassen zijn van overgeërfd.</a:t>
            </a:r>
          </a:p>
          <a:p>
            <a:r>
              <a:rPr lang="nl-BE" dirty="0"/>
              <a:t>Panel zorgt voor de positie en de grootte van de elementen</a:t>
            </a:r>
          </a:p>
          <a:p>
            <a:pPr lvl="1"/>
            <a:r>
              <a:rPr lang="nl-BE" dirty="0"/>
              <a:t>Marges (</a:t>
            </a:r>
            <a:r>
              <a:rPr lang="en-US" dirty="0"/>
              <a:t>Margin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Hoogte en breedte (</a:t>
            </a:r>
            <a:r>
              <a:rPr lang="en-US" dirty="0"/>
              <a:t>Height - Width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Uitlijning (</a:t>
            </a:r>
            <a:r>
              <a:rPr lang="en-US" dirty="0"/>
              <a:t>Alignment</a:t>
            </a:r>
            <a:r>
              <a:rPr lang="nl-BE" dirty="0"/>
              <a:t>):</a:t>
            </a:r>
          </a:p>
          <a:p>
            <a:pPr lvl="2"/>
            <a:r>
              <a:rPr lang="nl-BE" dirty="0"/>
              <a:t>Horizontaal: (</a:t>
            </a:r>
            <a:r>
              <a:rPr lang="en-US" dirty="0" err="1"/>
              <a:t>HorizontalAlignment</a:t>
            </a:r>
            <a:r>
              <a:rPr lang="nl-BE" dirty="0"/>
              <a:t>)</a:t>
            </a:r>
            <a:r>
              <a:rPr lang="en-US" dirty="0"/>
              <a:t>Left, Right, Center, Stretch</a:t>
            </a:r>
          </a:p>
          <a:p>
            <a:pPr lvl="2"/>
            <a:r>
              <a:rPr lang="nl-BE" dirty="0"/>
              <a:t>Verticaal: </a:t>
            </a:r>
            <a:r>
              <a:rPr lang="en-US" dirty="0"/>
              <a:t>Top, Bottom, Center, Stretch</a:t>
            </a:r>
          </a:p>
          <a:p>
            <a:pPr lvl="1"/>
            <a:endParaRPr lang="nl-BE" dirty="0"/>
          </a:p>
          <a:p>
            <a:r>
              <a:rPr lang="nl-BE" dirty="0"/>
              <a:t>Panel zorgt ook voor de basisimplementatie van de achtergrond (Background), kind klassen (</a:t>
            </a:r>
            <a:r>
              <a:rPr lang="nl-BE" dirty="0" err="1"/>
              <a:t>children</a:t>
            </a:r>
            <a:r>
              <a:rPr lang="nl-BE" dirty="0"/>
              <a:t>), </a:t>
            </a:r>
            <a:r>
              <a:rPr lang="nl-BE" dirty="0" err="1"/>
              <a:t>ZIndex</a:t>
            </a:r>
            <a:r>
              <a:rPr lang="nl-B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04296-4655-4ACF-A224-7D125DF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32" y="2991521"/>
            <a:ext cx="3172268" cy="12955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CD3CE-13F6-4E90-8ADC-3A55A8EC7871}"/>
              </a:ext>
            </a:extLst>
          </p:cNvPr>
          <p:cNvCxnSpPr/>
          <p:nvPr/>
        </p:nvCxnSpPr>
        <p:spPr>
          <a:xfrm>
            <a:off x="9317736" y="3520440"/>
            <a:ext cx="0" cy="384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5A4F6-2495-4A3D-B220-054D55208B2B}"/>
              </a:ext>
            </a:extLst>
          </p:cNvPr>
          <p:cNvCxnSpPr>
            <a:cxnSpLocks/>
          </p:cNvCxnSpPr>
          <p:nvPr/>
        </p:nvCxnSpPr>
        <p:spPr>
          <a:xfrm flipH="1">
            <a:off x="9415272" y="4002024"/>
            <a:ext cx="15300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Layout</a:t>
            </a:r>
            <a:r>
              <a:rPr lang="nl-BE" dirty="0"/>
              <a:t> structuur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B8778-7608-4F7B-B80E-F91BD2FCE1DD}"/>
              </a:ext>
            </a:extLst>
          </p:cNvPr>
          <p:cNvSpPr/>
          <p:nvPr/>
        </p:nvSpPr>
        <p:spPr>
          <a:xfrm>
            <a:off x="4602288" y="1777505"/>
            <a:ext cx="2267712" cy="65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472AE9-FFBE-4BCD-BCAD-B3E0AD3B0EBE}"/>
              </a:ext>
            </a:extLst>
          </p:cNvPr>
          <p:cNvGrpSpPr/>
          <p:nvPr/>
        </p:nvGrpSpPr>
        <p:grpSpPr>
          <a:xfrm>
            <a:off x="2301240" y="2295144"/>
            <a:ext cx="2447062" cy="2002232"/>
            <a:chOff x="2301240" y="2295144"/>
            <a:chExt cx="2447062" cy="20022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542B6D-C99F-4B2C-B5E3-62D603C77F3E}"/>
                </a:ext>
              </a:extLst>
            </p:cNvPr>
            <p:cNvSpPr/>
            <p:nvPr/>
          </p:nvSpPr>
          <p:spPr>
            <a:xfrm>
              <a:off x="2301240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WrapPanel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891465-8031-4046-A227-F44CC63BB991}"/>
                </a:ext>
              </a:extLst>
            </p:cNvPr>
            <p:cNvSpPr/>
            <p:nvPr/>
          </p:nvSpPr>
          <p:spPr>
            <a:xfrm>
              <a:off x="2301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DockPanel</a:t>
              </a:r>
              <a:endParaRPr lang="en-US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BFB3122-5688-4A4D-9698-D522ADB91207}"/>
                </a:ext>
              </a:extLst>
            </p:cNvPr>
            <p:cNvCxnSpPr/>
            <p:nvPr/>
          </p:nvCxnSpPr>
          <p:spPr>
            <a:xfrm flipV="1">
              <a:off x="3849240" y="2295144"/>
              <a:ext cx="753048" cy="7406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3849BDE-EDF8-407D-9874-9C0F1330A28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849240" y="2342492"/>
              <a:ext cx="899062" cy="1720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1BD5A8-5512-4A35-896D-1C731D3EEB92}"/>
              </a:ext>
            </a:extLst>
          </p:cNvPr>
          <p:cNvGrpSpPr/>
          <p:nvPr/>
        </p:nvGrpSpPr>
        <p:grpSpPr>
          <a:xfrm>
            <a:off x="4754496" y="2430056"/>
            <a:ext cx="1755648" cy="2922619"/>
            <a:chOff x="4754496" y="2430056"/>
            <a:chExt cx="1755648" cy="292261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347D9A-6EA8-4A47-A39D-68B6A06C2EF1}"/>
                </a:ext>
              </a:extLst>
            </p:cNvPr>
            <p:cNvSpPr/>
            <p:nvPr/>
          </p:nvSpPr>
          <p:spPr>
            <a:xfrm>
              <a:off x="4962144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A543E0-AB63-4E25-A62A-8BB1D3B5716D}"/>
                </a:ext>
              </a:extLst>
            </p:cNvPr>
            <p:cNvSpPr/>
            <p:nvPr/>
          </p:nvSpPr>
          <p:spPr>
            <a:xfrm>
              <a:off x="4962144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UniformGrid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EEBEE8-4598-4DA8-A919-30E93D7ECF22}"/>
                </a:ext>
              </a:extLst>
            </p:cNvPr>
            <p:cNvSpPr/>
            <p:nvPr/>
          </p:nvSpPr>
          <p:spPr>
            <a:xfrm>
              <a:off x="4962144" y="4884675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Canvas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45FCCF-33F7-4623-887F-67EC4D1124F2}"/>
                </a:ext>
              </a:extLst>
            </p:cNvPr>
            <p:cNvCxnSpPr/>
            <p:nvPr/>
          </p:nvCxnSpPr>
          <p:spPr>
            <a:xfrm rot="16200000" flipV="1">
              <a:off x="4578209" y="2612161"/>
              <a:ext cx="745767" cy="393192"/>
            </a:xfrm>
            <a:prstGeom prst="bentConnector3">
              <a:avLst>
                <a:gd name="adj1" fmla="val 95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779A0C0-C420-4797-B47E-A53310ED172F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4754496" y="2435874"/>
              <a:ext cx="207648" cy="16275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3C6D42A-511D-4787-AB84-E367718A516F}"/>
                </a:ext>
              </a:extLst>
            </p:cNvPr>
            <p:cNvCxnSpPr/>
            <p:nvPr/>
          </p:nvCxnSpPr>
          <p:spPr>
            <a:xfrm rot="16200000" flipV="1">
              <a:off x="3513028" y="3671524"/>
              <a:ext cx="2690584" cy="207648"/>
            </a:xfrm>
            <a:prstGeom prst="bentConnector3">
              <a:avLst>
                <a:gd name="adj1" fmla="val -13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BA0F94-30C5-4F59-A87C-411606389F41}"/>
              </a:ext>
            </a:extLst>
          </p:cNvPr>
          <p:cNvGrpSpPr/>
          <p:nvPr/>
        </p:nvGrpSpPr>
        <p:grpSpPr>
          <a:xfrm>
            <a:off x="6870002" y="2063021"/>
            <a:ext cx="2529648" cy="1008952"/>
            <a:chOff x="6870002" y="2063021"/>
            <a:chExt cx="2529648" cy="1008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BDC962-E436-49A0-97A6-4F19C61F42A4}"/>
                </a:ext>
              </a:extLst>
            </p:cNvPr>
            <p:cNvSpPr/>
            <p:nvPr/>
          </p:nvSpPr>
          <p:spPr>
            <a:xfrm>
              <a:off x="7851650" y="2603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StackPanel</a:t>
              </a:r>
              <a:endParaRPr lang="en-US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70238E1-D412-4CDF-AE49-54DC44838F3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0002" y="2063021"/>
              <a:ext cx="975455" cy="7749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48359D-A5C1-4306-BAD5-BB8A1120D403}"/>
              </a:ext>
            </a:extLst>
          </p:cNvPr>
          <p:cNvGrpSpPr/>
          <p:nvPr/>
        </p:nvGrpSpPr>
        <p:grpSpPr>
          <a:xfrm>
            <a:off x="8016240" y="3071973"/>
            <a:ext cx="1548000" cy="1225403"/>
            <a:chOff x="8016240" y="3071973"/>
            <a:chExt cx="1548000" cy="1225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8E0432-96DF-47E7-9F7F-BFF247B8C231}"/>
                </a:ext>
              </a:extLst>
            </p:cNvPr>
            <p:cNvSpPr/>
            <p:nvPr/>
          </p:nvSpPr>
          <p:spPr>
            <a:xfrm>
              <a:off x="8016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ToolbarPanel</a:t>
              </a:r>
              <a:endParaRPr lang="en-US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BCFDDF4-3966-41DC-B066-0DBCD331CA86}"/>
                </a:ext>
              </a:extLst>
            </p:cNvPr>
            <p:cNvCxnSpPr>
              <a:stCxn id="15" idx="0"/>
            </p:cNvCxnSpPr>
            <p:nvPr/>
          </p:nvCxnSpPr>
          <p:spPr>
            <a:xfrm rot="16200000" flipV="1">
              <a:off x="8329244" y="3368380"/>
              <a:ext cx="757403" cy="1645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"/>
            <a:ext cx="10515600" cy="58521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68680"/>
            <a:ext cx="11521440" cy="598932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We kunnen in een </a:t>
            </a:r>
            <a:r>
              <a:rPr lang="nl-BE" dirty="0" err="1"/>
              <a:t>grid</a:t>
            </a:r>
            <a:r>
              <a:rPr lang="nl-BE" dirty="0"/>
              <a:t> zowel rijen als kolommen specifiëren.</a:t>
            </a:r>
          </a:p>
          <a:p>
            <a:pPr lvl="1"/>
            <a:r>
              <a:rPr lang="nl-BE" dirty="0"/>
              <a:t>Dit doen we door in XAML </a:t>
            </a:r>
            <a:r>
              <a:rPr lang="nl-BE" dirty="0" err="1"/>
              <a:t>Grid.RowDefinitions</a:t>
            </a:r>
            <a:r>
              <a:rPr lang="nl-BE" dirty="0"/>
              <a:t> of </a:t>
            </a:r>
            <a:r>
              <a:rPr lang="nl-BE" dirty="0" err="1"/>
              <a:t>Grid.ColumDefinitions</a:t>
            </a:r>
            <a:r>
              <a:rPr lang="nl-BE" dirty="0"/>
              <a:t> te declareren:</a:t>
            </a:r>
          </a:p>
          <a:p>
            <a:pPr marL="1371600" lvl="3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Grid</a:t>
            </a:r>
            <a:r>
              <a:rPr lang="nl-BE" sz="1400" dirty="0"/>
              <a:t> &gt;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Grid.ColumnDefinitions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="150"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Grid.ColumnDefinitions</a:t>
            </a:r>
            <a:r>
              <a:rPr lang="nl-BE" sz="1400" dirty="0"/>
              <a:t>&gt;  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="100*"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Grid</a:t>
            </a:r>
            <a:r>
              <a:rPr lang="nl-BE" sz="1400" dirty="0"/>
              <a:t>&gt;</a:t>
            </a:r>
          </a:p>
          <a:p>
            <a:pPr lvl="1"/>
            <a:r>
              <a:rPr lang="nl-BE" dirty="0"/>
              <a:t>We kunnen de rijen en kolommen van de </a:t>
            </a:r>
            <a:r>
              <a:rPr lang="nl-BE" dirty="0" err="1"/>
              <a:t>grid</a:t>
            </a:r>
            <a:r>
              <a:rPr lang="nl-BE" dirty="0"/>
              <a:t> ook in de visuele designer specifiëren.</a:t>
            </a:r>
          </a:p>
          <a:p>
            <a:pPr lvl="1"/>
            <a:r>
              <a:rPr lang="nl-BE" dirty="0"/>
              <a:t>We kunnen de hoogte of breedte specifiëren door een vaste waarde te gebruiken of door een relatieve waarde te gebruiken. </a:t>
            </a:r>
          </a:p>
          <a:p>
            <a:pPr lvl="2"/>
            <a:r>
              <a:rPr lang="nl-BE" dirty="0"/>
              <a:t>Dit doen we door een getal + </a:t>
            </a:r>
            <a:r>
              <a:rPr lang="nl-BE" b="1" dirty="0"/>
              <a:t>*</a:t>
            </a:r>
            <a:r>
              <a:rPr lang="nl-BE" dirty="0"/>
              <a:t> te gebruiken. In dit geval wordt de relatieve grootte op basis van elk getal berekend.</a:t>
            </a:r>
          </a:p>
          <a:p>
            <a:pPr lvl="1"/>
            <a:r>
              <a:rPr lang="nl-BE" dirty="0"/>
              <a:t>We kunnen ook de minimale hoogte of breedte van de rij of kolom zetten met </a:t>
            </a:r>
            <a:r>
              <a:rPr lang="nl-BE" b="1" dirty="0" err="1"/>
              <a:t>MinHeight</a:t>
            </a:r>
            <a:r>
              <a:rPr lang="nl-BE" dirty="0"/>
              <a:t> of </a:t>
            </a:r>
            <a:r>
              <a:rPr lang="nl-BE" b="1" dirty="0" err="1"/>
              <a:t>MinWidth</a:t>
            </a:r>
            <a:r>
              <a:rPr lang="nl-B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2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75126"/>
            <a:ext cx="11448288" cy="5335986"/>
          </a:xfrm>
        </p:spPr>
        <p:txBody>
          <a:bodyPr>
            <a:normAutofit/>
          </a:bodyPr>
          <a:lstStyle/>
          <a:p>
            <a:r>
              <a:rPr lang="nl-BE" dirty="0"/>
              <a:t>Als we elementen toevoegen kunnen we in XAML de </a:t>
            </a:r>
            <a:r>
              <a:rPr lang="nl-BE" dirty="0" err="1"/>
              <a:t>Grid</a:t>
            </a:r>
            <a:r>
              <a:rPr lang="nl-BE" dirty="0"/>
              <a:t> locatie specifiëren door </a:t>
            </a:r>
            <a:r>
              <a:rPr lang="nl-BE" b="1" dirty="0" err="1"/>
              <a:t>Grid.Row</a:t>
            </a:r>
            <a:r>
              <a:rPr lang="nl-BE" b="1" dirty="0"/>
              <a:t> </a:t>
            </a:r>
            <a:r>
              <a:rPr lang="nl-BE" dirty="0"/>
              <a:t>en </a:t>
            </a:r>
            <a:r>
              <a:rPr lang="nl-BE" b="1" dirty="0" err="1"/>
              <a:t>Grid.Column</a:t>
            </a:r>
            <a:r>
              <a:rPr lang="nl-BE" b="1" dirty="0"/>
              <a:t> </a:t>
            </a:r>
            <a:r>
              <a:rPr lang="nl-BE" dirty="0"/>
              <a:t>te zetten.</a:t>
            </a:r>
          </a:p>
          <a:p>
            <a:pPr lvl="1"/>
            <a:r>
              <a:rPr lang="nl-BE" dirty="0"/>
              <a:t>Hierin wordt de positie van het element in de matrix bepaald.</a:t>
            </a:r>
          </a:p>
          <a:p>
            <a:pPr lvl="1"/>
            <a:r>
              <a:rPr lang="nl-BE" dirty="0"/>
              <a:t>Ook hier begint de index te tellen bij het element 0</a:t>
            </a:r>
          </a:p>
          <a:p>
            <a:pPr marL="1371600" lvl="3" indent="0">
              <a:buNone/>
            </a:pPr>
            <a:r>
              <a:rPr lang="en-US" sz="1600" dirty="0"/>
              <a:t> &lt;Rectangle Fill="</a:t>
            </a:r>
            <a:r>
              <a:rPr lang="en-US" sz="1600" dirty="0" err="1"/>
              <a:t>GreenYellow</a:t>
            </a:r>
            <a:r>
              <a:rPr lang="en-US" sz="1600" dirty="0"/>
              <a:t>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Grid.Column</a:t>
            </a:r>
            <a:r>
              <a:rPr lang="en-US" sz="1600" b="1" dirty="0"/>
              <a:t>="0"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Grid.Row</a:t>
            </a:r>
            <a:r>
              <a:rPr lang="en-US" sz="1600" b="1" dirty="0"/>
              <a:t>="2" </a:t>
            </a:r>
            <a:r>
              <a:rPr lang="en-US" sz="1600" dirty="0"/>
              <a:t>/&gt;</a:t>
            </a:r>
            <a:endParaRPr lang="nl-BE" sz="1600" dirty="0"/>
          </a:p>
          <a:p>
            <a:r>
              <a:rPr lang="nl-BE" dirty="0"/>
              <a:t>We kunnen ook bepalen hoeveel locaties in de matrix het element mag overlappen. Dit doen we door de </a:t>
            </a:r>
            <a:r>
              <a:rPr lang="nl-BE" b="1" dirty="0" err="1"/>
              <a:t>ColumnSpan</a:t>
            </a:r>
            <a:r>
              <a:rPr lang="nl-BE" dirty="0"/>
              <a:t> of </a:t>
            </a:r>
            <a:r>
              <a:rPr lang="nl-BE" b="1" dirty="0" err="1"/>
              <a:t>RowSpan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te zetten.</a:t>
            </a:r>
          </a:p>
          <a:p>
            <a:pPr marL="1371600" lvl="3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DarkOliveGreen</a:t>
            </a:r>
            <a:r>
              <a:rPr lang="nl-BE" sz="1600" dirty="0"/>
              <a:t>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Grid.Column</a:t>
            </a:r>
            <a:r>
              <a:rPr lang="nl-BE" sz="1600" dirty="0"/>
              <a:t>="0"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b="1" dirty="0" err="1"/>
              <a:t>Grid.ColumnSpan</a:t>
            </a:r>
            <a:r>
              <a:rPr lang="nl-BE" sz="1600" b="1" dirty="0"/>
              <a:t>="3"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Grid.Row</a:t>
            </a:r>
            <a:r>
              <a:rPr lang="nl-BE" sz="1600" dirty="0"/>
              <a:t>="0" /&gt;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97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We kunnen de grootte van de rijen en/of kolommen aanpasbaar maken door in de XAML een </a:t>
            </a:r>
            <a:r>
              <a:rPr lang="nl-BE" b="1" dirty="0" err="1"/>
              <a:t>GridSplitter</a:t>
            </a:r>
            <a:r>
              <a:rPr lang="nl-BE" dirty="0"/>
              <a:t> element in te voegen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b="1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Width="8" /&gt;</a:t>
            </a:r>
            <a:endParaRPr lang="nl-BE" dirty="0"/>
          </a:p>
          <a:p>
            <a:pPr lvl="1"/>
            <a:r>
              <a:rPr lang="nl-BE" dirty="0"/>
              <a:t>We kunnen er hier ook voor zorgen dat de splitter meerdere rijen of kolommen kan beslaan: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</a:t>
            </a:r>
            <a:r>
              <a:rPr lang="en-US" b="1" dirty="0" err="1"/>
              <a:t>Grid.RowSpan</a:t>
            </a:r>
            <a:r>
              <a:rPr lang="en-US" dirty="0"/>
              <a:t>="3" Width="8" /&gt;</a:t>
            </a:r>
            <a:endParaRPr lang="nl-BE" dirty="0"/>
          </a:p>
          <a:p>
            <a:r>
              <a:rPr lang="nl-BE" dirty="0"/>
              <a:t>We kunnen ervoor zorgen dat de matrix van de </a:t>
            </a:r>
            <a:r>
              <a:rPr lang="nl-BE" dirty="0" err="1"/>
              <a:t>grid</a:t>
            </a:r>
            <a:r>
              <a:rPr lang="nl-BE" dirty="0"/>
              <a:t> zichtbaar wordt door de property in de </a:t>
            </a:r>
            <a:r>
              <a:rPr lang="nl-BE" dirty="0" err="1"/>
              <a:t>Grid</a:t>
            </a:r>
            <a:r>
              <a:rPr lang="nl-BE" dirty="0"/>
              <a:t> declaratie </a:t>
            </a:r>
            <a:r>
              <a:rPr lang="nl-BE" dirty="0" err="1"/>
              <a:t>ShowGridLines</a:t>
            </a:r>
            <a:r>
              <a:rPr lang="nl-BE" dirty="0"/>
              <a:t> op </a:t>
            </a:r>
            <a:r>
              <a:rPr lang="nl-BE" dirty="0" err="1"/>
              <a:t>true</a:t>
            </a:r>
            <a:r>
              <a:rPr lang="nl-BE" dirty="0"/>
              <a:t> te zetten.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ShowGridLines</a:t>
            </a:r>
            <a:r>
              <a:rPr lang="nl-BE" dirty="0"/>
              <a:t>="True" 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29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69699"/>
          </a:xfrm>
        </p:spPr>
        <p:txBody>
          <a:bodyPr>
            <a:normAutofit fontScale="90000"/>
          </a:bodyPr>
          <a:lstStyle/>
          <a:p>
            <a:r>
              <a:rPr lang="nl-BE" dirty="0"/>
              <a:t>WPF .Net </a:t>
            </a:r>
            <a:r>
              <a:rPr lang="nl-BE" dirty="0" err="1"/>
              <a:t>Core</a:t>
            </a:r>
            <a:r>
              <a:rPr lang="nl-BE" dirty="0"/>
              <a:t>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ED9D5-D9BC-43F8-BE64-B2801A91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44" y="1358229"/>
            <a:ext cx="6836209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32" y="196759"/>
            <a:ext cx="10515600" cy="794204"/>
          </a:xfrm>
        </p:spPr>
        <p:txBody>
          <a:bodyPr/>
          <a:lstStyle/>
          <a:p>
            <a:r>
              <a:rPr lang="nl-BE" dirty="0" err="1"/>
              <a:t>UniformGrid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De </a:t>
            </a:r>
            <a:r>
              <a:rPr lang="nl-BE" dirty="0" err="1"/>
              <a:t>UniformGrid</a:t>
            </a:r>
            <a:r>
              <a:rPr lang="nl-BE" dirty="0"/>
              <a:t> verdeelt de beschikbare plaats evenredig onder de elementen. Zowel de hoogte als de breedte wordt evenredig bepaald.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GreenYellow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LightSalmon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DarkOliveGreen</a:t>
            </a:r>
            <a:r>
              <a:rPr lang="nl-BE" dirty="0"/>
              <a:t>"/&gt;</a:t>
            </a:r>
          </a:p>
          <a:p>
            <a:pPr marL="914400" lvl="2" indent="0">
              <a:buNone/>
            </a:pPr>
            <a:r>
              <a:rPr lang="nl-BE" dirty="0"/>
              <a:t>  &lt;/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r>
              <a:rPr lang="nl-BE" dirty="0"/>
              <a:t>We kunnen ook specifiëren hoeveel rijen en/of kolommen er gebruikt mogen worden.</a:t>
            </a:r>
          </a:p>
          <a:p>
            <a:r>
              <a:rPr lang="nl-BE" dirty="0"/>
              <a:t>Met de </a:t>
            </a:r>
            <a:r>
              <a:rPr lang="nl-BE" dirty="0" err="1"/>
              <a:t>FirstColumn</a:t>
            </a:r>
            <a:r>
              <a:rPr lang="nl-BE" dirty="0"/>
              <a:t> property kan aangeven worden waar de eerste kolom moet beginnen </a:t>
            </a:r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UniformGrid</a:t>
            </a:r>
            <a:r>
              <a:rPr lang="en-US" dirty="0"/>
              <a:t> Rows="6" Columns="2" </a:t>
            </a:r>
            <a:r>
              <a:rPr lang="en-US" dirty="0" err="1"/>
              <a:t>FirstColumn</a:t>
            </a:r>
            <a:r>
              <a:rPr lang="en-US" dirty="0"/>
              <a:t>="1"&gt;</a:t>
            </a:r>
          </a:p>
          <a:p>
            <a:pPr marL="1371600" lvl="3" indent="0">
              <a:buNone/>
            </a:pPr>
            <a:r>
              <a:rPr lang="en-US" dirty="0"/>
              <a:t>…</a:t>
            </a:r>
            <a:endParaRPr lang="nl-BE" dirty="0"/>
          </a:p>
          <a:p>
            <a:r>
              <a:rPr lang="nl-BE" dirty="0"/>
              <a:t>Er bestaat ook een mogelijkheid om de elementen van rechts naar links in te voegen door de property </a:t>
            </a:r>
            <a:r>
              <a:rPr lang="nl-BE" b="1" dirty="0" err="1"/>
              <a:t>FlowDirection</a:t>
            </a:r>
            <a:r>
              <a:rPr lang="nl-BE" dirty="0"/>
              <a:t> op </a:t>
            </a:r>
            <a:r>
              <a:rPr lang="nl-BE" b="1" dirty="0" err="1"/>
              <a:t>RightToLeft</a:t>
            </a:r>
            <a:r>
              <a:rPr lang="nl-BE" dirty="0"/>
              <a:t>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6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7" y="193426"/>
            <a:ext cx="10515600" cy="52442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StackPanel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73" y="854579"/>
            <a:ext cx="10892327" cy="5809995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StackPanel</a:t>
            </a:r>
            <a:r>
              <a:rPr lang="nl-BE" dirty="0"/>
              <a:t> plaatst zijn leden geordend naast of onder elkaar.</a:t>
            </a:r>
          </a:p>
          <a:p>
            <a:r>
              <a:rPr lang="nl-BE" dirty="0"/>
              <a:t>Gebruik </a:t>
            </a:r>
            <a:r>
              <a:rPr lang="nl-BE" dirty="0" err="1"/>
              <a:t>StackPanel</a:t>
            </a:r>
            <a:r>
              <a:rPr lang="nl-BE" dirty="0"/>
              <a:t> waar mogelijk. Door zijn eenvoudige manier van ordenen is de overhead veel kleiner als complexere </a:t>
            </a:r>
            <a:r>
              <a:rPr lang="nl-BE" dirty="0" err="1"/>
              <a:t>layout</a:t>
            </a:r>
            <a:r>
              <a:rPr lang="nl-BE" dirty="0"/>
              <a:t> types.</a:t>
            </a:r>
          </a:p>
          <a:p>
            <a:pPr marL="914400" lvl="2" indent="0">
              <a:buNone/>
            </a:pPr>
            <a:r>
              <a:rPr lang="nl-BE" sz="1400" dirty="0"/>
              <a:t>&lt;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Vertical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</a:t>
            </a:r>
            <a:r>
              <a:rPr lang="nl-BE" dirty="0" err="1"/>
              <a:t>alignment</a:t>
            </a:r>
            <a:r>
              <a:rPr lang="nl-BE" dirty="0"/>
              <a:t> van de </a:t>
            </a:r>
            <a:r>
              <a:rPr lang="nl-BE" dirty="0" err="1"/>
              <a:t>controls</a:t>
            </a:r>
            <a:r>
              <a:rPr lang="nl-BE" dirty="0"/>
              <a:t> kan gezet worden door de </a:t>
            </a:r>
            <a:r>
              <a:rPr lang="en-US" b="1" dirty="0" err="1"/>
              <a:t>HorizontalAlignment</a:t>
            </a:r>
            <a:r>
              <a:rPr lang="en-US" dirty="0"/>
              <a:t> of </a:t>
            </a:r>
            <a:r>
              <a:rPr lang="en-US" b="1" dirty="0" err="1"/>
              <a:t>VerticalAlignment</a:t>
            </a:r>
            <a:r>
              <a:rPr lang="en-US" dirty="0"/>
              <a:t> property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E89075-12BD-4E8E-8B0E-8C4F7FDB9904}"/>
              </a:ext>
            </a:extLst>
          </p:cNvPr>
          <p:cNvGrpSpPr/>
          <p:nvPr/>
        </p:nvGrpSpPr>
        <p:grpSpPr>
          <a:xfrm>
            <a:off x="5907636" y="2534366"/>
            <a:ext cx="5109138" cy="1527184"/>
            <a:chOff x="5701291" y="3670957"/>
            <a:chExt cx="5109138" cy="15271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3664D6-B0E8-4887-95BC-C98CEF726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58" y="3670957"/>
              <a:ext cx="4338771" cy="1527184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93D8F8A-C39C-4ADD-A902-91094A106498}"/>
                </a:ext>
              </a:extLst>
            </p:cNvPr>
            <p:cNvSpPr/>
            <p:nvPr/>
          </p:nvSpPr>
          <p:spPr>
            <a:xfrm>
              <a:off x="5701291" y="4150195"/>
              <a:ext cx="666572" cy="39310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65802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WrapPanel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9" y="999858"/>
            <a:ext cx="10823961" cy="5610313"/>
          </a:xfrm>
        </p:spPr>
        <p:txBody>
          <a:bodyPr>
            <a:normAutofit/>
          </a:bodyPr>
          <a:lstStyle/>
          <a:p>
            <a:r>
              <a:rPr lang="nl-BE" dirty="0"/>
              <a:t>Een </a:t>
            </a:r>
            <a:r>
              <a:rPr lang="nl-BE" b="1" dirty="0" err="1"/>
              <a:t>WrapPanel</a:t>
            </a:r>
            <a:r>
              <a:rPr lang="nl-BE" dirty="0"/>
              <a:t> kunnen we vergelijken met een </a:t>
            </a:r>
            <a:r>
              <a:rPr lang="nl-BE" dirty="0" err="1"/>
              <a:t>StackPanel</a:t>
            </a:r>
            <a:r>
              <a:rPr lang="nl-BE" dirty="0"/>
              <a:t>. Bij plaats tekort zal een </a:t>
            </a:r>
            <a:r>
              <a:rPr lang="nl-BE" dirty="0" err="1"/>
              <a:t>WrapPanel</a:t>
            </a:r>
            <a:r>
              <a:rPr lang="nl-BE" dirty="0"/>
              <a:t> de items echter automatisch op een nieuwe lijn plaatsen.</a:t>
            </a:r>
          </a:p>
          <a:p>
            <a:r>
              <a:rPr lang="nl-BE" dirty="0"/>
              <a:t>Dit is vooral heel handig als er items zijn van verschillende afmetingen</a:t>
            </a:r>
          </a:p>
          <a:p>
            <a:pPr marL="457200" lvl="1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WrapPanel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1" 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2" </a:t>
            </a:r>
            <a:r>
              <a:rPr lang="nl-BE" sz="1400" dirty="0" err="1"/>
              <a:t>Margin</a:t>
            </a:r>
            <a:r>
              <a:rPr lang="nl-BE" sz="1400" dirty="0"/>
              <a:t>="6"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3" </a:t>
            </a:r>
            <a:r>
              <a:rPr lang="nl-BE" sz="1400" dirty="0" err="1"/>
              <a:t>Margin</a:t>
            </a:r>
            <a:r>
              <a:rPr lang="nl-BE" sz="1400" dirty="0"/>
              <a:t>="3" </a:t>
            </a:r>
            <a:r>
              <a:rPr lang="nl-BE" sz="1400" dirty="0" err="1"/>
              <a:t>Width</a:t>
            </a:r>
            <a:r>
              <a:rPr lang="nl-BE" sz="1400" dirty="0"/>
              <a:t>="180" </a:t>
            </a:r>
            <a:r>
              <a:rPr lang="nl-BE" sz="1400" dirty="0" err="1"/>
              <a:t>Height</a:t>
            </a:r>
            <a:r>
              <a:rPr lang="nl-BE" sz="1400" dirty="0"/>
              <a:t>="41"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4" </a:t>
            </a:r>
            <a:r>
              <a:rPr lang="nl-BE" sz="1400" dirty="0" err="1"/>
              <a:t>Margin</a:t>
            </a:r>
            <a:r>
              <a:rPr lang="nl-BE" sz="1400" dirty="0"/>
              <a:t>="20" </a:t>
            </a:r>
            <a:r>
              <a:rPr lang="nl-BE" sz="1400" dirty="0" err="1"/>
              <a:t>Width</a:t>
            </a:r>
            <a:r>
              <a:rPr lang="nl-BE" sz="1400" dirty="0"/>
              <a:t>="220"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5"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6" </a:t>
            </a:r>
            <a:r>
              <a:rPr lang="nl-BE" sz="1400" dirty="0" err="1"/>
              <a:t>Margin</a:t>
            </a:r>
            <a:r>
              <a:rPr lang="nl-BE" sz="1400" dirty="0"/>
              <a:t>="9" </a:t>
            </a:r>
            <a:r>
              <a:rPr lang="nl-BE" sz="1400" dirty="0" err="1"/>
              <a:t>Width</a:t>
            </a:r>
            <a:r>
              <a:rPr lang="nl-BE" sz="1400" dirty="0"/>
              <a:t>="40"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WrapPanel</a:t>
            </a:r>
            <a:r>
              <a:rPr lang="nl-BE" sz="1400" dirty="0"/>
              <a:t>&gt;</a:t>
            </a:r>
          </a:p>
          <a:p>
            <a:endParaRPr lang="nl-BE" dirty="0"/>
          </a:p>
          <a:p>
            <a:r>
              <a:rPr lang="nl-BE" dirty="0"/>
              <a:t>Het is mogelijk om een uniforme grootte te zetten op </a:t>
            </a:r>
            <a:r>
              <a:rPr lang="nl-BE" dirty="0" err="1"/>
              <a:t>WrapPanel</a:t>
            </a:r>
            <a:r>
              <a:rPr lang="nl-BE" dirty="0"/>
              <a:t> niveau door de </a:t>
            </a:r>
            <a:r>
              <a:rPr lang="nl-BE" dirty="0" err="1"/>
              <a:t>properties</a:t>
            </a:r>
            <a:r>
              <a:rPr lang="nl-BE" dirty="0"/>
              <a:t> </a:t>
            </a:r>
            <a:r>
              <a:rPr lang="nl-BE" b="1" dirty="0" err="1"/>
              <a:t>ItemWidth</a:t>
            </a:r>
            <a:r>
              <a:rPr lang="nl-BE" dirty="0"/>
              <a:t> en </a:t>
            </a:r>
            <a:r>
              <a:rPr lang="nl-BE" b="1" dirty="0" err="1"/>
              <a:t>ItemHeight</a:t>
            </a:r>
            <a:r>
              <a:rPr lang="nl-BE" dirty="0"/>
              <a:t> te zetten. 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AD02D-B3CB-4501-9603-CE7D88D5879B}"/>
              </a:ext>
            </a:extLst>
          </p:cNvPr>
          <p:cNvGrpSpPr/>
          <p:nvPr/>
        </p:nvGrpSpPr>
        <p:grpSpPr>
          <a:xfrm>
            <a:off x="6733383" y="2968134"/>
            <a:ext cx="4620417" cy="1447923"/>
            <a:chOff x="6858556" y="2925405"/>
            <a:chExt cx="4620417" cy="1447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A07CE9-552A-4E62-9DC2-96A02716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747" y="2925405"/>
              <a:ext cx="4025226" cy="1447923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145EBF1-E4F1-4DA7-86EB-AC90F515FA5E}"/>
                </a:ext>
              </a:extLst>
            </p:cNvPr>
            <p:cNvSpPr/>
            <p:nvPr/>
          </p:nvSpPr>
          <p:spPr>
            <a:xfrm>
              <a:off x="6858556" y="3426864"/>
              <a:ext cx="470018" cy="47856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1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97"/>
            <a:ext cx="10515600" cy="536826"/>
          </a:xfrm>
        </p:spPr>
        <p:txBody>
          <a:bodyPr>
            <a:normAutofit fontScale="90000"/>
          </a:bodyPr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97898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Canvas panel laat toe om elementen te positioneren op specifieke coördinaten, relatief aan de Canvas.</a:t>
            </a:r>
          </a:p>
          <a:p>
            <a:r>
              <a:rPr lang="nl-BE" dirty="0"/>
              <a:t>De positie van de elementen wordt bepaald door de </a:t>
            </a:r>
            <a:r>
              <a:rPr lang="nl-BE" dirty="0" err="1"/>
              <a:t>properties</a:t>
            </a:r>
            <a:r>
              <a:rPr lang="nl-BE" b="1" dirty="0"/>
              <a:t> </a:t>
            </a:r>
            <a:r>
              <a:rPr lang="nl-BE" b="1" dirty="0" err="1"/>
              <a:t>Left</a:t>
            </a:r>
            <a:r>
              <a:rPr lang="nl-BE" b="1" dirty="0"/>
              <a:t>, Right, Top </a:t>
            </a:r>
            <a:r>
              <a:rPr lang="nl-BE" dirty="0"/>
              <a:t>en</a:t>
            </a:r>
            <a:r>
              <a:rPr lang="nl-BE" b="1" dirty="0"/>
              <a:t> Bottom.</a:t>
            </a:r>
          </a:p>
          <a:p>
            <a:pPr marL="457200" lvl="1" indent="0">
              <a:buNone/>
            </a:pPr>
            <a:r>
              <a:rPr lang="nl-BE" sz="1600" dirty="0"/>
              <a:t>&lt;Canvas&gt;</a:t>
            </a:r>
          </a:p>
          <a:p>
            <a:pPr marL="457200" lvl="1" indent="0">
              <a:buNone/>
            </a:pPr>
            <a:r>
              <a:rPr lang="nl-BE" sz="1600" dirty="0"/>
              <a:t>   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Width</a:t>
            </a:r>
            <a:r>
              <a:rPr lang="nl-BE" sz="1600" dirty="0"/>
              <a:t>="100" </a:t>
            </a:r>
            <a:r>
              <a:rPr lang="nl-BE" sz="1600" dirty="0" err="1"/>
              <a:t>Height</a:t>
            </a:r>
            <a:r>
              <a:rPr lang="nl-BE" sz="1600" dirty="0"/>
              <a:t>="100"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ForestGreen</a:t>
            </a:r>
            <a:r>
              <a:rPr lang="nl-BE" sz="1600" dirty="0"/>
              <a:t>" </a:t>
            </a:r>
            <a:r>
              <a:rPr lang="nl-BE" sz="1600" dirty="0" err="1"/>
              <a:t>Canvas.Left</a:t>
            </a:r>
            <a:r>
              <a:rPr lang="nl-BE" sz="1600" dirty="0"/>
              <a:t>="70" </a:t>
            </a:r>
            <a:r>
              <a:rPr lang="nl-BE" sz="1600" dirty="0" err="1"/>
              <a:t>Canvas.Bottom</a:t>
            </a:r>
            <a:r>
              <a:rPr lang="nl-BE" sz="1600" dirty="0"/>
              <a:t>="40" /&gt;</a:t>
            </a:r>
          </a:p>
          <a:p>
            <a:pPr marL="457200" lvl="1" indent="0">
              <a:buNone/>
            </a:pPr>
            <a:r>
              <a:rPr lang="nl-BE" sz="1600" dirty="0"/>
              <a:t>    &lt;Label </a:t>
            </a:r>
            <a:r>
              <a:rPr lang="nl-BE" sz="1600" dirty="0" err="1"/>
              <a:t>Width</a:t>
            </a:r>
            <a:r>
              <a:rPr lang="nl-BE" sz="1600" dirty="0"/>
              <a:t>="160" </a:t>
            </a:r>
            <a:r>
              <a:rPr lang="nl-BE" sz="1600" dirty="0" err="1"/>
              <a:t>Height</a:t>
            </a:r>
            <a:r>
              <a:rPr lang="nl-BE" sz="1600" dirty="0"/>
              <a:t>="60" Background="</a:t>
            </a:r>
            <a:r>
              <a:rPr lang="nl-BE" sz="1600" dirty="0" err="1"/>
              <a:t>CornflowerBlue</a:t>
            </a:r>
            <a:r>
              <a:rPr lang="nl-BE" sz="1600" dirty="0"/>
              <a:t>" </a:t>
            </a:r>
            <a:r>
              <a:rPr lang="nl-BE" sz="1600" dirty="0" err="1"/>
              <a:t>Canvas.Right</a:t>
            </a:r>
            <a:r>
              <a:rPr lang="nl-BE" sz="1600" dirty="0"/>
              <a:t>="90" </a:t>
            </a:r>
            <a:r>
              <a:rPr lang="nl-BE" sz="1600" dirty="0" err="1"/>
              <a:t>Canvas.Top</a:t>
            </a:r>
            <a:r>
              <a:rPr lang="nl-BE" sz="1600" dirty="0"/>
              <a:t>="10"</a:t>
            </a:r>
          </a:p>
          <a:p>
            <a:pPr marL="457200" lvl="1" indent="0">
              <a:buNone/>
            </a:pPr>
            <a:r>
              <a:rPr lang="nl-BE" sz="1600" dirty="0"/>
              <a:t>	 Content="Kiekeboe :-)" </a:t>
            </a:r>
            <a:r>
              <a:rPr lang="nl-BE" sz="1600" dirty="0" err="1"/>
              <a:t>FontSize</a:t>
            </a:r>
            <a:r>
              <a:rPr lang="nl-BE" sz="1600" dirty="0"/>
              <a:t>="28"/&gt;</a:t>
            </a:r>
          </a:p>
          <a:p>
            <a:pPr marL="457200" lvl="1" indent="0">
              <a:buNone/>
            </a:pPr>
            <a:r>
              <a:rPr lang="nl-BE" sz="1600" dirty="0"/>
              <a:t>&lt;/Canvas&gt;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kunnen de overlapping van elementen beheren door de property </a:t>
            </a:r>
            <a:r>
              <a:rPr lang="nl-BE" dirty="0" err="1"/>
              <a:t>ZIndex</a:t>
            </a:r>
            <a:r>
              <a:rPr lang="nl-BE" dirty="0"/>
              <a:t> te zetten.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72B5F-A3C8-4BE7-820D-049ED22BE8EE}"/>
              </a:ext>
            </a:extLst>
          </p:cNvPr>
          <p:cNvGrpSpPr/>
          <p:nvPr/>
        </p:nvGrpSpPr>
        <p:grpSpPr>
          <a:xfrm>
            <a:off x="3592850" y="3429000"/>
            <a:ext cx="4056648" cy="1851640"/>
            <a:chOff x="2845597" y="4100052"/>
            <a:chExt cx="4518765" cy="2104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365586-869D-4A2B-A6E0-3505CC58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97" y="4509022"/>
              <a:ext cx="4518765" cy="1695523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A5B8CD1-E61F-46CC-9E28-9C370E169127}"/>
                </a:ext>
              </a:extLst>
            </p:cNvPr>
            <p:cNvSpPr/>
            <p:nvPr/>
          </p:nvSpPr>
          <p:spPr>
            <a:xfrm>
              <a:off x="4778477" y="4100052"/>
              <a:ext cx="737420" cy="324464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05652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DockPanel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236533"/>
          </a:xfrm>
        </p:spPr>
        <p:txBody>
          <a:bodyPr>
            <a:normAutofit/>
          </a:bodyPr>
          <a:lstStyle/>
          <a:p>
            <a:r>
              <a:rPr lang="nl-BE" dirty="0" err="1"/>
              <a:t>DockPanel</a:t>
            </a:r>
            <a:r>
              <a:rPr lang="nl-BE" dirty="0"/>
              <a:t> is vooral handig wanneer een scherm in specifieke zones moet verdeeld worden.</a:t>
            </a:r>
          </a:p>
          <a:p>
            <a:pPr marL="914400" lvl="2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zweef hierboven" </a:t>
            </a:r>
            <a:r>
              <a:rPr lang="nl-BE" sz="1600" dirty="0" err="1"/>
              <a:t>DockPanel.Dock</a:t>
            </a:r>
            <a:r>
              <a:rPr lang="nl-BE" sz="1600" dirty="0"/>
              <a:t>="Top" Background="</a:t>
            </a:r>
            <a:r>
              <a:rPr lang="nl-BE" sz="1600" dirty="0" err="1"/>
              <a:t>ForestGreen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sta links" </a:t>
            </a:r>
            <a:r>
              <a:rPr lang="nl-BE" sz="1600" dirty="0" err="1"/>
              <a:t>DockPanel.Dock</a:t>
            </a:r>
            <a:r>
              <a:rPr lang="nl-BE" sz="1600" dirty="0"/>
              <a:t>="</a:t>
            </a:r>
            <a:r>
              <a:rPr lang="nl-BE" sz="1600" dirty="0" err="1"/>
              <a:t>Left</a:t>
            </a:r>
            <a:r>
              <a:rPr lang="nl-BE" sz="1600" dirty="0"/>
              <a:t>" </a:t>
            </a:r>
            <a:r>
              <a:rPr lang="nl-BE" sz="1600" dirty="0" err="1"/>
              <a:t>Margin</a:t>
            </a:r>
            <a:r>
              <a:rPr lang="nl-BE" sz="1600" dirty="0"/>
              <a:t>="8" Padding="4" Background="</a:t>
            </a:r>
            <a:r>
              <a:rPr lang="nl-BE" sz="1600" dirty="0" err="1"/>
              <a:t>IndianRed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Content="Op de bodem" </a:t>
            </a:r>
            <a:r>
              <a:rPr lang="nl-BE" sz="1600" dirty="0" err="1"/>
              <a:t>DockPanel.Dock</a:t>
            </a:r>
            <a:r>
              <a:rPr lang="nl-BE" sz="1600" dirty="0"/>
              <a:t>="Bottom" Background="</a:t>
            </a:r>
            <a:r>
              <a:rPr lang="nl-BE" sz="1600" dirty="0" err="1"/>
              <a:t>LightGoldenrodYellow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ben rechts" </a:t>
            </a:r>
            <a:r>
              <a:rPr lang="nl-BE" sz="1600" dirty="0" err="1"/>
              <a:t>DockPanel.Dock</a:t>
            </a:r>
            <a:r>
              <a:rPr lang="nl-BE" sz="1600" dirty="0"/>
              <a:t>="Right" </a:t>
            </a:r>
            <a:r>
              <a:rPr lang="nl-BE" sz="1600" dirty="0" err="1"/>
              <a:t>Margin</a:t>
            </a:r>
            <a:r>
              <a:rPr lang="nl-BE" sz="1600" dirty="0"/>
              <a:t>="3" Background="</a:t>
            </a:r>
            <a:r>
              <a:rPr lang="nl-BE" sz="1600" dirty="0" err="1"/>
              <a:t>SaddleBrown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 Content="Ik sta in het midden" </a:t>
            </a:r>
            <a:r>
              <a:rPr lang="nl-BE" sz="1600" dirty="0" err="1"/>
              <a:t>Margin</a:t>
            </a:r>
            <a:r>
              <a:rPr lang="nl-BE" sz="1600" dirty="0"/>
              <a:t>="6" Background="</a:t>
            </a:r>
            <a:r>
              <a:rPr lang="nl-BE" sz="1600" dirty="0" err="1"/>
              <a:t>DarkOrange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&lt;/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0D7D6-0DB3-4378-A3EF-28288EA734A6}"/>
              </a:ext>
            </a:extLst>
          </p:cNvPr>
          <p:cNvGrpSpPr/>
          <p:nvPr/>
        </p:nvGrpSpPr>
        <p:grpSpPr>
          <a:xfrm>
            <a:off x="3228749" y="3864077"/>
            <a:ext cx="5439534" cy="2586852"/>
            <a:chOff x="3228749" y="3864077"/>
            <a:chExt cx="5439534" cy="25868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33288A-CBF8-4C44-8933-E5906EFE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49" y="4440873"/>
              <a:ext cx="5439534" cy="201005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F922569-403C-46B0-84C4-6F0BD9E364CA}"/>
                </a:ext>
              </a:extLst>
            </p:cNvPr>
            <p:cNvSpPr/>
            <p:nvPr/>
          </p:nvSpPr>
          <p:spPr>
            <a:xfrm>
              <a:off x="5525729" y="3864077"/>
              <a:ext cx="865239" cy="530942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C1F78-EC69-4E42-82BB-C1FA51B3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1301"/>
            <a:ext cx="11295888" cy="683458"/>
          </a:xfrm>
        </p:spPr>
        <p:txBody>
          <a:bodyPr>
            <a:normAutofit fontScale="90000"/>
          </a:bodyPr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9" y="794759"/>
            <a:ext cx="11699192" cy="595194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Binding is de relatie tussen een bron van data en het gebruik ervan in een WPF element</a:t>
            </a:r>
          </a:p>
          <a:p>
            <a:r>
              <a:rPr lang="nl-BE" dirty="0"/>
              <a:t>De meest eenvoudige manier van binding is van element tot element</a:t>
            </a:r>
          </a:p>
          <a:p>
            <a:r>
              <a:rPr lang="nl-BE" dirty="0"/>
              <a:t>We kunnen de binding toekennen in de XAML door een element te binden aan een ander element</a:t>
            </a:r>
          </a:p>
          <a:p>
            <a:pPr lvl="1"/>
            <a:r>
              <a:rPr lang="nl-BE" dirty="0"/>
              <a:t>We gebruiken rechte haken om een element te binden aan een property van een element en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/>
              <a:t>Binding</a:t>
            </a:r>
          </a:p>
          <a:p>
            <a:pPr lvl="1"/>
            <a:r>
              <a:rPr lang="nl-BE" dirty="0"/>
              <a:t>In dit geval binden we met een Element via </a:t>
            </a:r>
            <a:r>
              <a:rPr lang="nl-BE" b="1" dirty="0" err="1"/>
              <a:t>ElementName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</a:t>
            </a:r>
            <a:r>
              <a:rPr lang="nl-BE" b="1" dirty="0" err="1"/>
              <a:t>Path</a:t>
            </a:r>
            <a:r>
              <a:rPr lang="nl-BE" dirty="0"/>
              <a:t> geeft de </a:t>
            </a:r>
            <a:r>
              <a:rPr lang="nl-BE" b="1" dirty="0"/>
              <a:t>property</a:t>
            </a:r>
            <a:r>
              <a:rPr lang="nl-BE" dirty="0"/>
              <a:t> van de </a:t>
            </a:r>
            <a:r>
              <a:rPr lang="nl-BE" b="1" dirty="0"/>
              <a:t>bron</a:t>
            </a:r>
            <a:r>
              <a:rPr lang="nl-BE" dirty="0"/>
              <a:t> aan waarmee we moeten binden</a:t>
            </a:r>
          </a:p>
          <a:p>
            <a:pPr lvl="2"/>
            <a:r>
              <a:rPr lang="nl-BE" b="1" dirty="0"/>
              <a:t>{Binding </a:t>
            </a:r>
            <a:r>
              <a:rPr lang="nl-BE" b="1" dirty="0" err="1"/>
              <a:t>ElementName</a:t>
            </a:r>
            <a:r>
              <a:rPr lang="nl-BE" b="1" dirty="0"/>
              <a:t>=[Naam van het element ], </a:t>
            </a:r>
            <a:r>
              <a:rPr lang="nl-BE" b="1" dirty="0" err="1"/>
              <a:t>Path</a:t>
            </a:r>
            <a:r>
              <a:rPr lang="nl-BE" b="1" dirty="0"/>
              <a:t>=[Element Property]}</a:t>
            </a:r>
          </a:p>
          <a:p>
            <a:r>
              <a:rPr lang="nl-BE" dirty="0"/>
              <a:t>In het vorige voorbeeld gebeurt de binding slechts in 1 richting. Willen we dat de slider zich ook aanpast als de property veranderd, moeten we een 2 richting binding instellen (</a:t>
            </a:r>
            <a:r>
              <a:rPr lang="nl-BE" dirty="0" err="1"/>
              <a:t>Two</a:t>
            </a:r>
            <a:r>
              <a:rPr lang="nl-BE" dirty="0"/>
              <a:t> Way Binding). Dit doen we met het Mode </a:t>
            </a:r>
            <a:r>
              <a:rPr lang="nl-BE" dirty="0" err="1"/>
              <a:t>keyword</a:t>
            </a:r>
            <a:endParaRPr lang="nl-BE" dirty="0"/>
          </a:p>
          <a:p>
            <a:pPr lvl="2"/>
            <a:r>
              <a:rPr lang="en-US" dirty="0"/>
              <a:t>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sliderFontSize</a:t>
            </a:r>
            <a:r>
              <a:rPr lang="en-US" dirty="0"/>
              <a:t>, Path=Value, </a:t>
            </a:r>
            <a:r>
              <a:rPr lang="en-US" b="1" dirty="0"/>
              <a:t>Mode=</a:t>
            </a:r>
            <a:r>
              <a:rPr lang="en-US" b="1" dirty="0" err="1"/>
              <a:t>TwoWay</a:t>
            </a:r>
            <a:r>
              <a:rPr lang="en-US" dirty="0"/>
              <a:t>}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4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Er wordt echter geen </a:t>
            </a:r>
            <a:r>
              <a:rPr lang="nl-BE" dirty="0" err="1"/>
              <a:t>Exception</a:t>
            </a:r>
            <a:r>
              <a:rPr lang="nl-BE" dirty="0"/>
              <a:t> geworpen indien er in de binding iets misloopt! Bij een debug run wordt er in het output venster van Visual Studio wordt er wel een probleem getoond</a:t>
            </a:r>
          </a:p>
          <a:p>
            <a:r>
              <a:rPr lang="nl-BE" dirty="0"/>
              <a:t>Alhoewel we de binding meestal declareren in de XAML kunnen we een binding ook declareren in de code </a:t>
            </a:r>
            <a:r>
              <a:rPr lang="nl-BE" dirty="0" err="1"/>
              <a:t>behind</a:t>
            </a:r>
            <a:r>
              <a:rPr lang="nl-BE" dirty="0"/>
              <a:t>.</a:t>
            </a:r>
          </a:p>
          <a:p>
            <a:pPr marL="914400" lvl="2" indent="0">
              <a:buNone/>
            </a:pPr>
            <a:r>
              <a:rPr lang="nl-BE" sz="1800" dirty="0"/>
              <a:t>Binding </a:t>
            </a:r>
            <a:r>
              <a:rPr lang="nl-BE" sz="1800" dirty="0" err="1"/>
              <a:t>binding</a:t>
            </a:r>
            <a:r>
              <a:rPr lang="nl-BE" sz="1800" dirty="0"/>
              <a:t> = new Binding();</a:t>
            </a:r>
          </a:p>
          <a:p>
            <a:pPr marL="914400" lvl="2" indent="0">
              <a:buNone/>
            </a:pPr>
            <a:r>
              <a:rPr lang="nl-BE" sz="1800" dirty="0" err="1"/>
              <a:t>binding.Source</a:t>
            </a:r>
            <a:r>
              <a:rPr lang="nl-BE" sz="1800" dirty="0"/>
              <a:t> = </a:t>
            </a:r>
            <a:r>
              <a:rPr lang="nl-BE" sz="1800" dirty="0" err="1"/>
              <a:t>sliderFontSize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binding.Path</a:t>
            </a:r>
            <a:r>
              <a:rPr lang="nl-BE" sz="1800" dirty="0"/>
              <a:t> = new </a:t>
            </a:r>
            <a:r>
              <a:rPr lang="nl-BE" sz="1800" dirty="0" err="1"/>
              <a:t>PropertyPath</a:t>
            </a:r>
            <a:r>
              <a:rPr lang="nl-BE" sz="1800" dirty="0"/>
              <a:t>("Value");</a:t>
            </a:r>
          </a:p>
          <a:p>
            <a:pPr marL="914400" lvl="2" indent="0">
              <a:buNone/>
            </a:pPr>
            <a:r>
              <a:rPr lang="nl-BE" sz="1800" dirty="0" err="1"/>
              <a:t>binding.Mode</a:t>
            </a:r>
            <a:r>
              <a:rPr lang="nl-BE" sz="1800" dirty="0"/>
              <a:t> = </a:t>
            </a:r>
            <a:r>
              <a:rPr lang="nl-BE" sz="1800" dirty="0" err="1"/>
              <a:t>BindingMode.TwoWay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lblSampleText.SetBinding</a:t>
            </a:r>
            <a:r>
              <a:rPr lang="nl-BE" sz="1800" dirty="0"/>
              <a:t>(</a:t>
            </a:r>
            <a:r>
              <a:rPr lang="nl-BE" sz="1800" dirty="0" err="1"/>
              <a:t>TextBlock.FontSizeProperty</a:t>
            </a:r>
            <a:r>
              <a:rPr lang="nl-BE" sz="1800" dirty="0"/>
              <a:t>, binding);</a:t>
            </a:r>
          </a:p>
          <a:p>
            <a:pPr lvl="2"/>
            <a:endParaRPr lang="nl-BE" dirty="0"/>
          </a:p>
          <a:p>
            <a:r>
              <a:rPr lang="nl-BE" dirty="0"/>
              <a:t>We kunnen ook een binding maken met meerdere elementen. Als we een </a:t>
            </a:r>
            <a:r>
              <a:rPr lang="nl-BE" dirty="0" err="1"/>
              <a:t>two</a:t>
            </a:r>
            <a:r>
              <a:rPr lang="nl-BE" dirty="0"/>
              <a:t>-way binding gedefinieerd hebben worden alle elementen aangepast.</a:t>
            </a:r>
          </a:p>
        </p:txBody>
      </p:sp>
    </p:spTree>
    <p:extLst>
      <p:ext uri="{BB962C8B-B14F-4D97-AF65-F5344CB8AC3E}">
        <p14:creationId xmlns:p14="http://schemas.microsoft.com/office/powerpoint/2010/main" val="9794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Updates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7" y="990963"/>
            <a:ext cx="11784650" cy="5538023"/>
          </a:xfrm>
        </p:spPr>
        <p:txBody>
          <a:bodyPr>
            <a:normAutofit/>
          </a:bodyPr>
          <a:lstStyle/>
          <a:p>
            <a:r>
              <a:rPr lang="nl-BE" dirty="0"/>
              <a:t>De Binding updates gebeuren niet altijd onmiddellijk.</a:t>
            </a:r>
          </a:p>
          <a:p>
            <a:r>
              <a:rPr lang="nl-BE" dirty="0"/>
              <a:t>Dit wordt bepaald door de </a:t>
            </a:r>
            <a:r>
              <a:rPr lang="nl-BE" dirty="0" err="1"/>
              <a:t>Binding.UpdateSourceTrigger</a:t>
            </a:r>
            <a:r>
              <a:rPr lang="nl-BE" dirty="0"/>
              <a:t> </a:t>
            </a:r>
            <a:r>
              <a:rPr lang="nl-BE" dirty="0" err="1"/>
              <a:t>porperty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PropertyChanges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de property is gewijzigd</a:t>
            </a:r>
          </a:p>
          <a:p>
            <a:pPr lvl="1"/>
            <a:r>
              <a:rPr lang="nl-BE" dirty="0" err="1"/>
              <a:t>LostFocus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het object zijn focus verliest</a:t>
            </a:r>
          </a:p>
          <a:p>
            <a:pPr lvl="1"/>
            <a:r>
              <a:rPr lang="nl-BE" dirty="0"/>
              <a:t>Explicit			</a:t>
            </a:r>
          </a:p>
          <a:p>
            <a:pPr lvl="2"/>
            <a:r>
              <a:rPr lang="nl-BE" dirty="0"/>
              <a:t>De bron wordt enkel gewijzigd wanneer we de </a:t>
            </a:r>
            <a:r>
              <a:rPr lang="nl-BE" dirty="0" err="1"/>
              <a:t>BindingExpression.UpdateSource</a:t>
            </a:r>
            <a:r>
              <a:rPr lang="nl-BE" dirty="0"/>
              <a:t>() aanroepen</a:t>
            </a:r>
          </a:p>
          <a:p>
            <a:pPr lvl="1"/>
            <a:r>
              <a:rPr lang="nl-BE" dirty="0"/>
              <a:t>Default</a:t>
            </a:r>
          </a:p>
          <a:p>
            <a:pPr lvl="2"/>
            <a:r>
              <a:rPr lang="nl-BE" dirty="0"/>
              <a:t>De default is meestal </a:t>
            </a:r>
            <a:r>
              <a:rPr lang="nl-BE" dirty="0" err="1"/>
              <a:t>PropertyChanged</a:t>
            </a:r>
            <a:r>
              <a:rPr lang="nl-BE" dirty="0"/>
              <a:t> MAAR bij een </a:t>
            </a:r>
            <a:r>
              <a:rPr lang="nl-BE" dirty="0" err="1"/>
              <a:t>textbox</a:t>
            </a:r>
            <a:r>
              <a:rPr lang="nl-BE" dirty="0"/>
              <a:t> is dit </a:t>
            </a:r>
            <a:r>
              <a:rPr lang="nl-BE" dirty="0" err="1"/>
              <a:t>LostFocus</a:t>
            </a:r>
            <a:r>
              <a:rPr lang="nl-BE" dirty="0"/>
              <a:t>!</a:t>
            </a:r>
          </a:p>
          <a:p>
            <a:r>
              <a:rPr lang="nl-BE" dirty="0"/>
              <a:t>We kunnen de default veranderen door in de XAML </a:t>
            </a:r>
            <a:r>
              <a:rPr lang="nl-BE" dirty="0" err="1"/>
              <a:t>UpdateSoucreTrigger</a:t>
            </a:r>
            <a:r>
              <a:rPr lang="nl-BE" dirty="0"/>
              <a:t> te zetten:	</a:t>
            </a:r>
          </a:p>
          <a:p>
            <a:pPr marL="914400" lvl="2" indent="0">
              <a:buNone/>
            </a:pPr>
            <a:r>
              <a:rPr lang="nl-BE" sz="1800" dirty="0"/>
              <a:t>{Binding </a:t>
            </a:r>
            <a:r>
              <a:rPr lang="nl-BE" sz="1800" dirty="0" err="1"/>
              <a:t>ElementName</a:t>
            </a:r>
            <a:r>
              <a:rPr lang="nl-BE" sz="1800" dirty="0"/>
              <a:t>=</a:t>
            </a:r>
            <a:r>
              <a:rPr lang="nl-BE" sz="1800" dirty="0" err="1"/>
              <a:t>textExampleTb,Path</a:t>
            </a:r>
            <a:r>
              <a:rPr lang="nl-BE" sz="1800" dirty="0"/>
              <a:t>=</a:t>
            </a:r>
            <a:r>
              <a:rPr lang="nl-BE" sz="1800" dirty="0" err="1"/>
              <a:t>FontSize,Mode</a:t>
            </a:r>
            <a:r>
              <a:rPr lang="nl-BE" sz="1800" dirty="0"/>
              <a:t>=</a:t>
            </a:r>
            <a:r>
              <a:rPr lang="nl-BE" sz="1800" dirty="0" err="1"/>
              <a:t>TwoWay,</a:t>
            </a:r>
            <a:r>
              <a:rPr lang="nl-BE" sz="1800" b="1" dirty="0" err="1"/>
              <a:t>UpdateSourceTrigger</a:t>
            </a:r>
            <a:r>
              <a:rPr lang="nl-BE" sz="1800" b="1" dirty="0"/>
              <a:t>=</a:t>
            </a:r>
            <a:r>
              <a:rPr lang="nl-BE" sz="1800" b="1" dirty="0" err="1"/>
              <a:t>PropertyChanged</a:t>
            </a:r>
            <a:r>
              <a:rPr lang="nl-BE" sz="1800" dirty="0"/>
              <a:t>}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2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000" b="1"/>
              <a:t>Labo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Maak een WPF venster met:</a:t>
            </a:r>
          </a:p>
          <a:p>
            <a:pPr lvl="1"/>
            <a:r>
              <a:rPr lang="nl-BE" sz="1700"/>
              <a:t>Een element waarin je uw naam moet weergeven.</a:t>
            </a:r>
          </a:p>
          <a:p>
            <a:pPr lvl="1"/>
            <a:r>
              <a:rPr lang="nl-BE" sz="1700"/>
              <a:t>Daarboven een element waarin uw naam wordt herhaald in een aangepast leuk font. Je naam moet ook bold gezet worden en cursief gedrukt zijn.</a:t>
            </a:r>
          </a:p>
          <a:p>
            <a:pPr lvl="1"/>
            <a:r>
              <a:rPr lang="nl-BE" sz="1700"/>
              <a:t>Telkens als je naam wordt ingegeven moet dit onmiddellijk aangepast worden</a:t>
            </a:r>
          </a:p>
          <a:p>
            <a:pPr lvl="1"/>
            <a:r>
              <a:rPr lang="nl-BE" sz="1700"/>
              <a:t>Het moet mogelijk zijn om de grootte van dit font te wijzigen via een ander element.</a:t>
            </a:r>
          </a:p>
          <a:p>
            <a:pPr lvl="1"/>
            <a:r>
              <a:rPr lang="nl-BE" sz="1700"/>
              <a:t>Voorzie een mooie layout die zich aanpast als de gebruiker de grootte van het venster verandert.</a:t>
            </a:r>
          </a:p>
          <a:p>
            <a:pPr lvl="1"/>
            <a:r>
              <a:rPr lang="nl-BE" sz="1700"/>
              <a:t>Voorzie een foto als achtergrond</a:t>
            </a:r>
          </a:p>
          <a:p>
            <a:pPr lvl="1"/>
            <a:r>
              <a:rPr lang="nl-BE" sz="1700"/>
              <a:t>Gebruik verschillende kleuren. </a:t>
            </a:r>
            <a:r>
              <a:rPr lang="en-US" sz="1700"/>
              <a:t>Let’s go retro</a:t>
            </a:r>
            <a:r>
              <a:rPr lang="nl-BE" sz="1700"/>
              <a:t>, lang leve de nineties!</a:t>
            </a:r>
          </a:p>
        </p:txBody>
      </p:sp>
    </p:spTree>
    <p:extLst>
      <p:ext uri="{BB962C8B-B14F-4D97-AF65-F5344CB8AC3E}">
        <p14:creationId xmlns:p14="http://schemas.microsoft.com/office/powerpoint/2010/main" val="417325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5"/>
            <a:ext cx="10515600" cy="632389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WPF project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ADD65-B424-4741-AAF1-6C920049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20" y="981571"/>
            <a:ext cx="8255237" cy="57357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7A8F7-0621-4595-A1CD-0FA7CBEFBD88}"/>
              </a:ext>
            </a:extLst>
          </p:cNvPr>
          <p:cNvSpPr/>
          <p:nvPr/>
        </p:nvSpPr>
        <p:spPr>
          <a:xfrm>
            <a:off x="4057828" y="1561490"/>
            <a:ext cx="4076344" cy="327132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18445-F9B5-4ECB-8124-D0B849DAA0C9}"/>
              </a:ext>
            </a:extLst>
          </p:cNvPr>
          <p:cNvSpPr/>
          <p:nvPr/>
        </p:nvSpPr>
        <p:spPr>
          <a:xfrm>
            <a:off x="4057828" y="387509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A5E34-3FA0-48AD-9085-211339DE63D3}"/>
              </a:ext>
            </a:extLst>
          </p:cNvPr>
          <p:cNvSpPr/>
          <p:nvPr/>
        </p:nvSpPr>
        <p:spPr>
          <a:xfrm>
            <a:off x="4057828" y="420718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053BA5-81DE-4AED-9282-44FE0E8406C5}"/>
              </a:ext>
            </a:extLst>
          </p:cNvPr>
          <p:cNvSpPr/>
          <p:nvPr/>
        </p:nvSpPr>
        <p:spPr>
          <a:xfrm>
            <a:off x="4057828" y="3537121"/>
            <a:ext cx="4076344" cy="3931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Data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Natuurlijk kunnen we de data uit data classes ook weergeven en bewerken in WPF door middel van data binding</a:t>
            </a:r>
          </a:p>
          <a:p>
            <a:r>
              <a:rPr lang="nl-BE" dirty="0"/>
              <a:t>Een manier van werken is:</a:t>
            </a:r>
          </a:p>
          <a:p>
            <a:pPr lvl="1"/>
            <a:r>
              <a:rPr lang="nl-BE" dirty="0"/>
              <a:t>Zorg voor een instantie van de te gebruiken data klas</a:t>
            </a:r>
          </a:p>
          <a:p>
            <a:pPr lvl="1"/>
            <a:r>
              <a:rPr lang="nl-BE" dirty="0"/>
              <a:t>We kunnen in de </a:t>
            </a:r>
            <a:r>
              <a:rPr lang="en-US" dirty="0"/>
              <a:t>code behind </a:t>
            </a:r>
            <a:r>
              <a:rPr lang="nl-BE" dirty="0"/>
              <a:t>de data klas instantie toekennen aan een overkoepelend WPF element (zoals bijvoorbeeld een </a:t>
            </a:r>
            <a:r>
              <a:rPr lang="nl-BE" dirty="0" err="1"/>
              <a:t>grid</a:t>
            </a:r>
            <a:r>
              <a:rPr lang="nl-BE" dirty="0"/>
              <a:t>). Dit doen we door de data klasse te binden via de </a:t>
            </a:r>
            <a:r>
              <a:rPr lang="nl-BE" b="1" dirty="0" err="1"/>
              <a:t>DataContext</a:t>
            </a:r>
            <a:r>
              <a:rPr lang="nl-BE" dirty="0"/>
              <a:t> property in code:</a:t>
            </a:r>
          </a:p>
          <a:p>
            <a:pPr marL="1828800" lvl="4" indent="0">
              <a:buNone/>
            </a:pPr>
            <a:r>
              <a:rPr lang="nl-BE" b="1" dirty="0" err="1"/>
              <a:t>myDataGrid.DataContext</a:t>
            </a:r>
            <a:r>
              <a:rPr lang="nl-BE" b="1" dirty="0"/>
              <a:t> = </a:t>
            </a:r>
            <a:r>
              <a:rPr lang="nl-BE" b="1" dirty="0" err="1"/>
              <a:t>myDataObject</a:t>
            </a:r>
            <a:r>
              <a:rPr lang="nl-BE" dirty="0"/>
              <a:t>;</a:t>
            </a:r>
          </a:p>
          <a:p>
            <a:pPr lvl="1"/>
            <a:r>
              <a:rPr lang="nl-BE" dirty="0"/>
              <a:t>In de XAML kunnen we dan alle velden koppelen aan de members van die data klas door te binden met </a:t>
            </a:r>
            <a:r>
              <a:rPr lang="nl-BE" dirty="0" err="1"/>
              <a:t>Path</a:t>
            </a:r>
            <a:r>
              <a:rPr lang="nl-BE" dirty="0"/>
              <a:t> dat naar het juiste property van de klas verwijst:</a:t>
            </a:r>
          </a:p>
          <a:p>
            <a:pPr marL="1828800" lvl="4" indent="0">
              <a:buNone/>
            </a:pPr>
            <a:r>
              <a:rPr lang="nl-BE" dirty="0"/>
              <a:t>&lt;</a:t>
            </a:r>
            <a:r>
              <a:rPr lang="nl-BE" dirty="0" err="1"/>
              <a:t>TextBox</a:t>
            </a:r>
            <a:r>
              <a:rPr lang="nl-BE" dirty="0"/>
              <a:t> </a:t>
            </a:r>
            <a:r>
              <a:rPr lang="nl-BE" dirty="0" err="1"/>
              <a:t>Margin</a:t>
            </a:r>
            <a:r>
              <a:rPr lang="nl-BE" dirty="0"/>
              <a:t>="5" </a:t>
            </a:r>
            <a:r>
              <a:rPr lang="nl-BE" dirty="0" err="1"/>
              <a:t>Grid.Column</a:t>
            </a:r>
            <a:r>
              <a:rPr lang="nl-BE" dirty="0"/>
              <a:t>="1“ </a:t>
            </a:r>
            <a:r>
              <a:rPr lang="nl-BE" b="1" dirty="0" err="1"/>
              <a:t>Text</a:t>
            </a:r>
            <a:r>
              <a:rPr lang="nl-BE" b="1" dirty="0"/>
              <a:t>="{Binding </a:t>
            </a:r>
            <a:r>
              <a:rPr lang="nl-BE" b="1" dirty="0" err="1"/>
              <a:t>Path</a:t>
            </a:r>
            <a:r>
              <a:rPr lang="nl-BE" b="1" dirty="0"/>
              <a:t>=</a:t>
            </a:r>
            <a:r>
              <a:rPr lang="nl-BE" b="1" dirty="0" err="1"/>
              <a:t>ModelName</a:t>
            </a:r>
            <a:r>
              <a:rPr lang="nl-BE" b="1" dirty="0"/>
              <a:t>}</a:t>
            </a:r>
            <a:r>
              <a:rPr lang="nl-BE" dirty="0"/>
              <a:t>"&gt;&lt;/</a:t>
            </a:r>
            <a:r>
              <a:rPr lang="nl-BE" dirty="0" err="1"/>
              <a:t>TextBox</a:t>
            </a:r>
            <a:r>
              <a:rPr lang="nl-BE" dirty="0"/>
              <a:t>&gt;</a:t>
            </a:r>
          </a:p>
          <a:p>
            <a:pPr lvl="1"/>
            <a:r>
              <a:rPr lang="nl-BE" dirty="0"/>
              <a:t>Om de data op te slaan kunnen we in de code (bijvoorbeeld in een save button click event) </a:t>
            </a:r>
            <a:r>
              <a:rPr lang="nl-BE" dirty="0" err="1"/>
              <a:t>dezelde</a:t>
            </a:r>
            <a:r>
              <a:rPr lang="nl-BE" dirty="0"/>
              <a:t> </a:t>
            </a:r>
            <a:r>
              <a:rPr lang="nl-BE" dirty="0" err="1"/>
              <a:t>DataContext</a:t>
            </a:r>
            <a:r>
              <a:rPr lang="nl-BE" dirty="0"/>
              <a:t> terug opvragen met de bijgewerkte velden</a:t>
            </a:r>
          </a:p>
          <a:p>
            <a:pPr marL="1828800" lvl="4" indent="0">
              <a:buNone/>
            </a:pPr>
            <a:r>
              <a:rPr lang="nl-BE" b="1" dirty="0" err="1"/>
              <a:t>MyDataClass</a:t>
            </a:r>
            <a:r>
              <a:rPr lang="nl-BE" b="1" dirty="0"/>
              <a:t> </a:t>
            </a:r>
            <a:r>
              <a:rPr lang="nl-BE" b="1" dirty="0" err="1"/>
              <a:t>myUpdatedData</a:t>
            </a:r>
            <a:r>
              <a:rPr lang="nl-BE" b="1" dirty="0"/>
              <a:t>= </a:t>
            </a:r>
            <a:r>
              <a:rPr lang="nl-BE" b="1" dirty="0" err="1"/>
              <a:t>myDataGrid.DataContext</a:t>
            </a:r>
            <a:r>
              <a:rPr lang="nl-BE" b="1" dirty="0"/>
              <a:t> as </a:t>
            </a:r>
            <a:r>
              <a:rPr lang="nl-BE" b="1" dirty="0" err="1"/>
              <a:t>MyDataClass</a:t>
            </a:r>
            <a:r>
              <a:rPr lang="nl-BE" dirty="0"/>
              <a:t>;</a:t>
            </a:r>
          </a:p>
          <a:p>
            <a:pPr lvl="1"/>
            <a:endParaRPr lang="nl-BE" dirty="0"/>
          </a:p>
          <a:p>
            <a:pPr lvl="3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We kunnen in WPF ook binden met lijsten van data. De voorwaarde is dat de lijst van een </a:t>
            </a:r>
            <a:r>
              <a:rPr lang="nl-BE" dirty="0" err="1"/>
              <a:t>IEnumerable</a:t>
            </a:r>
            <a:r>
              <a:rPr lang="nl-BE" dirty="0"/>
              <a:t> interface moet overerven.</a:t>
            </a:r>
          </a:p>
          <a:p>
            <a:r>
              <a:rPr lang="nl-BE" dirty="0"/>
              <a:t>We kunnen de binding in code zetten door de </a:t>
            </a:r>
            <a:r>
              <a:rPr lang="nl-BE" b="1" dirty="0" err="1"/>
              <a:t>ItemSource</a:t>
            </a:r>
            <a:r>
              <a:rPr lang="nl-BE" dirty="0"/>
              <a:t> property te gebruiken</a:t>
            </a:r>
          </a:p>
          <a:p>
            <a:pPr marL="914400" lvl="2" indent="0">
              <a:buNone/>
            </a:pPr>
            <a:r>
              <a:rPr lang="nl-BE" dirty="0"/>
              <a:t>private List&lt;User&gt; users = </a:t>
            </a:r>
            <a:r>
              <a:rPr lang="nl-BE" dirty="0" err="1"/>
              <a:t>LoadUsers</a:t>
            </a:r>
            <a:r>
              <a:rPr lang="nl-BE" dirty="0"/>
              <a:t>();</a:t>
            </a:r>
          </a:p>
          <a:p>
            <a:pPr marL="914400" lvl="2" indent="0">
              <a:buNone/>
            </a:pPr>
            <a:r>
              <a:rPr lang="nl-BE" dirty="0"/>
              <a:t>private </a:t>
            </a:r>
            <a:r>
              <a:rPr lang="nl-BE" dirty="0" err="1"/>
              <a:t>void</a:t>
            </a:r>
            <a:r>
              <a:rPr lang="nl-BE" dirty="0"/>
              <a:t> </a:t>
            </a:r>
            <a:r>
              <a:rPr lang="nl-BE" dirty="0" err="1"/>
              <a:t>GetUsersBt_Click</a:t>
            </a:r>
            <a:r>
              <a:rPr lang="nl-BE" dirty="0"/>
              <a:t>(object </a:t>
            </a:r>
            <a:r>
              <a:rPr lang="nl-BE" dirty="0" err="1"/>
              <a:t>sender</a:t>
            </a:r>
            <a:r>
              <a:rPr lang="nl-BE" dirty="0"/>
              <a:t>, </a:t>
            </a:r>
            <a:r>
              <a:rPr lang="nl-BE" dirty="0" err="1"/>
              <a:t>RoutedEventArgs</a:t>
            </a:r>
            <a:r>
              <a:rPr lang="nl-BE" dirty="0"/>
              <a:t> e){</a:t>
            </a:r>
          </a:p>
          <a:p>
            <a:pPr marL="914400" lvl="2" indent="0">
              <a:buNone/>
            </a:pPr>
            <a:r>
              <a:rPr lang="nl-BE" dirty="0"/>
              <a:t>	</a:t>
            </a:r>
            <a:r>
              <a:rPr lang="nl-BE" dirty="0" err="1"/>
              <a:t>userListBox.</a:t>
            </a:r>
            <a:r>
              <a:rPr lang="nl-BE" b="1" dirty="0" err="1"/>
              <a:t>ItemsSource</a:t>
            </a:r>
            <a:r>
              <a:rPr lang="nl-BE" dirty="0"/>
              <a:t>  = users;</a:t>
            </a:r>
          </a:p>
          <a:p>
            <a:pPr marL="914400" lvl="2" indent="0">
              <a:buNone/>
            </a:pPr>
            <a:r>
              <a:rPr lang="nl-BE" dirty="0"/>
              <a:t>}</a:t>
            </a:r>
          </a:p>
          <a:p>
            <a:r>
              <a:rPr lang="nl-BE" dirty="0"/>
              <a:t>Daarna worden alle items uit de collectie weergegeven in het element.</a:t>
            </a:r>
          </a:p>
          <a:p>
            <a:pPr lvl="1"/>
            <a:r>
              <a:rPr lang="nl-BE" dirty="0"/>
              <a:t>Opgepast, om de juiste informatie te tonen moeten we zorgen dat de standaard </a:t>
            </a:r>
            <a:r>
              <a:rPr lang="nl-BE" dirty="0" err="1"/>
              <a:t>ToString</a:t>
            </a:r>
            <a:r>
              <a:rPr lang="nl-BE" dirty="0"/>
              <a:t> functie niet wordt aangeroepen, anders wordt enkel het type gegeven.</a:t>
            </a:r>
          </a:p>
          <a:p>
            <a:pPr lvl="2"/>
            <a:r>
              <a:rPr lang="nl-BE" dirty="0"/>
              <a:t>We kunnen in de data klasse de </a:t>
            </a:r>
            <a:r>
              <a:rPr lang="nl-BE" dirty="0" err="1"/>
              <a:t>ToString</a:t>
            </a:r>
            <a:r>
              <a:rPr lang="nl-BE" dirty="0"/>
              <a:t> functie </a:t>
            </a:r>
            <a:r>
              <a:rPr lang="nl-BE" dirty="0" err="1"/>
              <a:t>overriden</a:t>
            </a:r>
            <a:endParaRPr lang="nl-BE" dirty="0"/>
          </a:p>
          <a:p>
            <a:pPr lvl="2"/>
            <a:r>
              <a:rPr lang="nl-BE" dirty="0"/>
              <a:t>We kunnen gebruik maken van de </a:t>
            </a:r>
            <a:r>
              <a:rPr lang="nl-BE" b="1" dirty="0" err="1"/>
              <a:t>DisplayMemberPath</a:t>
            </a:r>
            <a:r>
              <a:rPr lang="nl-BE" dirty="0"/>
              <a:t> property</a:t>
            </a:r>
          </a:p>
          <a:p>
            <a:pPr lvl="2"/>
            <a:r>
              <a:rPr lang="nl-BE" dirty="0"/>
              <a:t>We kunnen een Data Template voorzien. Hier komen we later nog op terug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79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klasses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90963"/>
            <a:ext cx="11295888" cy="5538023"/>
          </a:xfrm>
        </p:spPr>
        <p:txBody>
          <a:bodyPr>
            <a:normAutofit/>
          </a:bodyPr>
          <a:lstStyle/>
          <a:p>
            <a:r>
              <a:rPr lang="nl-BE" dirty="0"/>
              <a:t>Indien we met een List&lt;T&gt; binden worden </a:t>
            </a:r>
            <a:r>
              <a:rPr lang="nl-BE" dirty="0" err="1"/>
              <a:t>eventueele</a:t>
            </a:r>
            <a:r>
              <a:rPr lang="nl-BE" dirty="0"/>
              <a:t> veranderingen in de list niet waargenomen en wordt het element niet aangepast aan de nieuwe toestand</a:t>
            </a:r>
          </a:p>
          <a:p>
            <a:r>
              <a:rPr lang="nl-BE" dirty="0"/>
              <a:t>Om dit te vermijden dienen we een </a:t>
            </a:r>
            <a:r>
              <a:rPr lang="nl-BE" dirty="0" err="1"/>
              <a:t>ObservableCollection</a:t>
            </a:r>
            <a:r>
              <a:rPr lang="nl-BE" dirty="0"/>
              <a:t>&lt;T&gt; te gebruiken</a:t>
            </a:r>
          </a:p>
          <a:p>
            <a:pPr lvl="1"/>
            <a:r>
              <a:rPr lang="nl-BE" dirty="0"/>
              <a:t>Dit is een klasse die is </a:t>
            </a:r>
            <a:r>
              <a:rPr lang="nl-BE" dirty="0" err="1"/>
              <a:t>overgeerfd</a:t>
            </a:r>
            <a:r>
              <a:rPr lang="nl-BE" dirty="0"/>
              <a:t> van List&lt;T&gt; maar ook van de interface </a:t>
            </a:r>
            <a:r>
              <a:rPr lang="nl-BE" dirty="0" err="1"/>
              <a:t>INotifyCollectionChanged</a:t>
            </a:r>
            <a:r>
              <a:rPr lang="nl-BE" dirty="0"/>
              <a:t>. Dit zorgt ervoor dat het gebonden object op de hoogte is van eventuele veranderingen binnen onze collectie.</a:t>
            </a:r>
          </a:p>
          <a:p>
            <a:pPr lvl="1"/>
            <a:r>
              <a:rPr lang="nl-BE" dirty="0"/>
              <a:t>Indien we enkel over een List&lt;T&gt; beschikken is dit niet zo erg. We kunnen een </a:t>
            </a:r>
            <a:r>
              <a:rPr lang="nl-BE" dirty="0" err="1"/>
              <a:t>wrapper</a:t>
            </a:r>
            <a:r>
              <a:rPr lang="nl-BE" dirty="0"/>
              <a:t> maken rond de List, </a:t>
            </a:r>
            <a:r>
              <a:rPr lang="nl-BE" dirty="0" err="1"/>
              <a:t>ObservableCollection</a:t>
            </a:r>
            <a:r>
              <a:rPr lang="nl-BE" dirty="0"/>
              <a:t> beschikt over een </a:t>
            </a:r>
            <a:r>
              <a:rPr lang="nl-BE" dirty="0" err="1"/>
              <a:t>constructor</a:t>
            </a:r>
            <a:r>
              <a:rPr lang="nl-BE" dirty="0"/>
              <a:t> die een List als parameter heeft.</a:t>
            </a:r>
          </a:p>
          <a:p>
            <a:pPr lvl="1"/>
            <a:r>
              <a:rPr lang="nl-BE" dirty="0"/>
              <a:t>We kunnen daarna de </a:t>
            </a:r>
            <a:r>
              <a:rPr lang="nl-BE" dirty="0" err="1"/>
              <a:t>ObservableCollection</a:t>
            </a:r>
            <a:r>
              <a:rPr lang="nl-BE" dirty="0"/>
              <a:t> gewoon teruggeven als een List aangezien </a:t>
            </a:r>
            <a:r>
              <a:rPr lang="nl-BE" dirty="0" err="1"/>
              <a:t>ObservableCollection</a:t>
            </a:r>
            <a:r>
              <a:rPr lang="nl-BE" dirty="0"/>
              <a:t> zelf van een list is overgeërfd.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40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nl-BE" sz="4000" b="1"/>
              <a:t>Labo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600"/>
              <a:t>Voorzie een klasse Product met volgende product informatie:</a:t>
            </a:r>
          </a:p>
          <a:p>
            <a:pPr lvl="1"/>
            <a:r>
              <a:rPr lang="nl-BE" sz="1600"/>
              <a:t>Naam, omschrijving, stock, prijs en eventueel een path naar een foto.</a:t>
            </a:r>
          </a:p>
          <a:p>
            <a:r>
              <a:rPr lang="nl-BE" sz="1600"/>
              <a:t>Maak een ProductenLijst klasse aan met een lijst van producten.</a:t>
            </a:r>
          </a:p>
          <a:p>
            <a:pPr lvl="1"/>
            <a:r>
              <a:rPr lang="nl-BE" sz="1600"/>
              <a:t>Voorzie ook een import en export van de producten naar een csv file.</a:t>
            </a:r>
          </a:p>
          <a:p>
            <a:r>
              <a:rPr lang="nl-BE" sz="1600"/>
              <a:t>Maak een WPF applicatie aan waar je een lijst krijgt van de producten en de producten in detail kan bekijken en eventueel ook aanpassen.</a:t>
            </a:r>
          </a:p>
          <a:p>
            <a:pPr lvl="1"/>
            <a:r>
              <a:rPr lang="nl-BE" sz="1600"/>
              <a:t>Maak de schermen aangenaam van layout</a:t>
            </a:r>
          </a:p>
          <a:p>
            <a:pPr lvl="1"/>
            <a:r>
              <a:rPr lang="nl-BE" sz="1600"/>
              <a:t>Werk met data binding waar mogelijk</a:t>
            </a:r>
          </a:p>
          <a:p>
            <a:pPr lvl="1"/>
            <a:r>
              <a:rPr lang="nl-BE" sz="1600"/>
              <a:t>Maak gebruik van de verschillende panel mogelijkheden</a:t>
            </a:r>
          </a:p>
          <a:p>
            <a:pPr lvl="1"/>
            <a:r>
              <a:rPr lang="nl-BE" sz="1600"/>
              <a:t>Zorg voor een import en export mogelijkheid in de GUI</a:t>
            </a:r>
          </a:p>
          <a:p>
            <a:pPr lvl="1"/>
            <a:r>
              <a:rPr lang="nl-BE" sz="1600"/>
              <a:t>Het zou leuk zijn als we ook een afbeelding te zien krijgen van het product.</a:t>
            </a:r>
          </a:p>
        </p:txBody>
      </p:sp>
    </p:spTree>
    <p:extLst>
      <p:ext uri="{BB962C8B-B14F-4D97-AF65-F5344CB8AC3E}">
        <p14:creationId xmlns:p14="http://schemas.microsoft.com/office/powerpoint/2010/main" val="419090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84"/>
            <a:ext cx="10515600" cy="794204"/>
          </a:xfrm>
        </p:spPr>
        <p:txBody>
          <a:bodyPr/>
          <a:lstStyle/>
          <a:p>
            <a:r>
              <a:rPr lang="nl-BE" dirty="0"/>
              <a:t>Creatie van een WPF-project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E8727-2CC2-49C7-8212-F833BF0B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869538" cy="5310619"/>
          </a:xfrm>
        </p:spPr>
        <p:txBody>
          <a:bodyPr/>
          <a:lstStyle/>
          <a:p>
            <a:r>
              <a:rPr lang="nl-BE" dirty="0"/>
              <a:t>WPF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Een uitvoerbare applicatie (exe) met een GUI (</a:t>
            </a:r>
            <a:r>
              <a:rPr lang="en-US" dirty="0"/>
              <a:t>Graphical User Interface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XAML -&gt; </a:t>
            </a:r>
            <a:r>
              <a:rPr lang="nl-BE" dirty="0" err="1"/>
              <a:t>e</a:t>
            </a:r>
            <a:r>
              <a:rPr lang="nl-BE" b="1" dirty="0" err="1"/>
              <a:t>X</a:t>
            </a:r>
            <a:r>
              <a:rPr lang="nl-BE" dirty="0" err="1"/>
              <a:t>tensible</a:t>
            </a:r>
            <a:r>
              <a:rPr lang="nl-BE" dirty="0"/>
              <a:t> </a:t>
            </a:r>
            <a:r>
              <a:rPr lang="nl-BE" b="1" dirty="0"/>
              <a:t>A</a:t>
            </a:r>
            <a:r>
              <a:rPr lang="nl-BE" dirty="0"/>
              <a:t>pplication </a:t>
            </a:r>
            <a:r>
              <a:rPr lang="nl-BE" b="1" dirty="0" err="1"/>
              <a:t>M</a:t>
            </a:r>
            <a:r>
              <a:rPr lang="nl-BE" dirty="0" err="1"/>
              <a:t>arkup</a:t>
            </a:r>
            <a:r>
              <a:rPr lang="nl-BE" dirty="0"/>
              <a:t> </a:t>
            </a:r>
            <a:r>
              <a:rPr lang="nl-BE" b="1" dirty="0"/>
              <a:t>L</a:t>
            </a:r>
            <a:r>
              <a:rPr lang="nl-BE" dirty="0"/>
              <a:t>anguage</a:t>
            </a:r>
          </a:p>
          <a:p>
            <a:r>
              <a:rPr lang="nl-BE" dirty="0"/>
              <a:t>WPF browser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Wordt gehost in de browser MAAR geen HTML -&gt; </a:t>
            </a:r>
            <a:r>
              <a:rPr lang="nl-BE" b="1" dirty="0"/>
              <a:t>XBAP</a:t>
            </a:r>
          </a:p>
          <a:p>
            <a:pPr lvl="1"/>
            <a:r>
              <a:rPr lang="nl-BE" dirty="0"/>
              <a:t>XBAP wordt in .Net Core 3.0+ </a:t>
            </a:r>
            <a:r>
              <a:rPr lang="nl-BE" b="1" dirty="0"/>
              <a:t>niet meer ondersteund!</a:t>
            </a:r>
            <a:endParaRPr lang="nl-BE" dirty="0"/>
          </a:p>
          <a:p>
            <a:r>
              <a:rPr lang="nl-BE" dirty="0"/>
              <a:t>WPF User Control Library</a:t>
            </a:r>
          </a:p>
          <a:p>
            <a:pPr lvl="1"/>
            <a:r>
              <a:rPr lang="nl-BE" dirty="0"/>
              <a:t>Met de designer kan je een WPF control aanmaken in een bibliotheek (DLL)</a:t>
            </a:r>
          </a:p>
          <a:p>
            <a:pPr lvl="1"/>
            <a:r>
              <a:rPr lang="nl-BE" dirty="0"/>
              <a:t>Je kan de </a:t>
            </a:r>
            <a:r>
              <a:rPr lang="nl-BE" dirty="0" err="1"/>
              <a:t>controls</a:t>
            </a:r>
            <a:r>
              <a:rPr lang="nl-BE" dirty="0"/>
              <a:t> gebruiken in latere WPF-projecten</a:t>
            </a:r>
          </a:p>
          <a:p>
            <a:r>
              <a:rPr lang="nl-BE" dirty="0"/>
              <a:t>WPF </a:t>
            </a:r>
            <a:r>
              <a:rPr lang="nl-BE" dirty="0" err="1"/>
              <a:t>Custom</a:t>
            </a:r>
            <a:r>
              <a:rPr lang="nl-BE" dirty="0"/>
              <a:t> Control Library</a:t>
            </a:r>
          </a:p>
          <a:p>
            <a:pPr lvl="1"/>
            <a:r>
              <a:rPr lang="nl-BE" dirty="0"/>
              <a:t>Bibliotheek (DLL) zoals de User Control </a:t>
            </a:r>
            <a:r>
              <a:rPr lang="nl-BE" dirty="0" err="1"/>
              <a:t>Lib</a:t>
            </a:r>
            <a:r>
              <a:rPr lang="nl-BE" dirty="0"/>
              <a:t> maar zonder designer</a:t>
            </a:r>
          </a:p>
          <a:p>
            <a:pPr lvl="1"/>
            <a:r>
              <a:rPr lang="nl-BE" dirty="0"/>
              <a:t>Meer flexibel dan een </a:t>
            </a:r>
            <a:r>
              <a:rPr lang="en-US" dirty="0"/>
              <a:t>User Control lib</a:t>
            </a:r>
          </a:p>
        </p:txBody>
      </p:sp>
    </p:spTree>
    <p:extLst>
      <p:ext uri="{BB962C8B-B14F-4D97-AF65-F5344CB8AC3E}">
        <p14:creationId xmlns:p14="http://schemas.microsoft.com/office/powerpoint/2010/main" val="2729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45492F-0623-4A08-8954-54F6B37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268" y="1449245"/>
            <a:ext cx="3086531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2CD2-6410-4175-8503-E99414D9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69" y="1449245"/>
            <a:ext cx="3086531" cy="2610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818346-DA5F-4BE5-9F19-A00BF9D2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3" y="2020824"/>
            <a:ext cx="7335274" cy="2038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C6A86E-D63B-4ABB-A48F-2DEE3309E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03" y="2025317"/>
            <a:ext cx="7335274" cy="20386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63D35F-A6F1-447C-A62E-EFFA72FFC559}"/>
              </a:ext>
            </a:extLst>
          </p:cNvPr>
          <p:cNvSpPr txBox="1"/>
          <p:nvPr/>
        </p:nvSpPr>
        <p:spPr>
          <a:xfrm>
            <a:off x="691003" y="1393142"/>
            <a:ext cx="365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XAML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87094-7136-4B1A-96D1-23312D0D82C7}"/>
              </a:ext>
            </a:extLst>
          </p:cNvPr>
          <p:cNvSpPr/>
          <p:nvPr/>
        </p:nvSpPr>
        <p:spPr>
          <a:xfrm>
            <a:off x="2203704" y="2752344"/>
            <a:ext cx="2779776" cy="2377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F6278-CFA7-4F52-AB4D-4F786E5CFAE0}"/>
              </a:ext>
            </a:extLst>
          </p:cNvPr>
          <p:cNvSpPr txBox="1"/>
          <p:nvPr/>
        </p:nvSpPr>
        <p:spPr>
          <a:xfrm>
            <a:off x="691002" y="1367292"/>
            <a:ext cx="51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Achterliggende</a:t>
            </a:r>
            <a:r>
              <a:rPr lang="en-US" sz="2400" dirty="0"/>
              <a:t> code (code behind)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1C2EA-18DB-4D02-83D3-D69195BA3E4B}"/>
              </a:ext>
            </a:extLst>
          </p:cNvPr>
          <p:cNvSpPr txBox="1"/>
          <p:nvPr/>
        </p:nvSpPr>
        <p:spPr>
          <a:xfrm>
            <a:off x="1075050" y="4670091"/>
            <a:ext cx="9129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We kunnen meerdere vensters in een WPF applicatie maken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In de </a:t>
            </a:r>
            <a:r>
              <a:rPr lang="nl-BE" sz="2400" dirty="0" err="1"/>
              <a:t>App.Xaml</a:t>
            </a:r>
            <a:r>
              <a:rPr lang="nl-BE" sz="2400" dirty="0"/>
              <a:t> wordt het venster gedefinieerd dat wordt getoond bij de opstart van de applicatie.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356A1D-8A23-443A-95FA-BF6F9D190C89}"/>
              </a:ext>
            </a:extLst>
          </p:cNvPr>
          <p:cNvSpPr txBox="1"/>
          <p:nvPr/>
        </p:nvSpPr>
        <p:spPr>
          <a:xfrm>
            <a:off x="1075050" y="4693820"/>
            <a:ext cx="9129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Hier kunnen we code specifiëren die moet worden uitgevoerd wanneer de WPF applicatie wordt gestart.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/>
      <p:bldP spid="27" grpId="0"/>
      <p:bldP spid="27" grpId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71"/>
            <a:ext cx="10515600" cy="406745"/>
          </a:xfrm>
        </p:spPr>
        <p:txBody>
          <a:bodyPr>
            <a:normAutofit fontScale="90000"/>
          </a:bodyPr>
          <a:lstStyle/>
          <a:p>
            <a:r>
              <a:rPr lang="nl-BE" dirty="0"/>
              <a:t>WPF designer</a:t>
            </a:r>
          </a:p>
        </p:txBody>
      </p:sp>
      <p:pic>
        <p:nvPicPr>
          <p:cNvPr id="5" name="Content Placeholder 4" descr="DummyVoorbeeld - Microsoft Visual Studio ">
            <a:extLst>
              <a:ext uri="{FF2B5EF4-FFF2-40B4-BE49-F238E27FC236}">
                <a16:creationId xmlns:a16="http://schemas.microsoft.com/office/drawing/2014/main" id="{D48C1FE6-1CE8-41FE-BCA2-FED9A867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23014"/>
            <a:ext cx="8833103" cy="579109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19FACC-0054-4365-8A37-94F1CFCD1314}"/>
              </a:ext>
            </a:extLst>
          </p:cNvPr>
          <p:cNvGrpSpPr/>
          <p:nvPr/>
        </p:nvGrpSpPr>
        <p:grpSpPr>
          <a:xfrm>
            <a:off x="4398264" y="960120"/>
            <a:ext cx="4809744" cy="1554480"/>
            <a:chOff x="4398264" y="960120"/>
            <a:chExt cx="4809744" cy="1554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240A6D-23AA-4175-A0C9-0A20571752E4}"/>
                </a:ext>
              </a:extLst>
            </p:cNvPr>
            <p:cNvSpPr txBox="1"/>
            <p:nvPr/>
          </p:nvSpPr>
          <p:spPr>
            <a:xfrm>
              <a:off x="5989320" y="960120"/>
              <a:ext cx="32186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Visuele designer </a:t>
              </a:r>
              <a:r>
                <a:rPr lang="en-US" dirty="0"/>
                <a:t>-&gt; Drag &amp; drop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6C061F4-50A0-4418-B87B-8C00DCBCFA48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4398264" y="1144786"/>
              <a:ext cx="1591056" cy="1369814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AF42D6-3BD5-4C9A-AFD1-520EBBAF45CB}"/>
              </a:ext>
            </a:extLst>
          </p:cNvPr>
          <p:cNvGrpSpPr/>
          <p:nvPr/>
        </p:nvGrpSpPr>
        <p:grpSpPr>
          <a:xfrm>
            <a:off x="4224528" y="3059668"/>
            <a:ext cx="4143757" cy="1988148"/>
            <a:chOff x="8010145" y="2748508"/>
            <a:chExt cx="4143757" cy="19881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FE1CA-39E4-4149-A700-5C5FD960AD76}"/>
                </a:ext>
              </a:extLst>
            </p:cNvPr>
            <p:cNvSpPr txBox="1"/>
            <p:nvPr/>
          </p:nvSpPr>
          <p:spPr>
            <a:xfrm>
              <a:off x="9785605" y="2748508"/>
              <a:ext cx="23682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Text editor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5BE-B54C-40D1-8C33-F0B6C41EC20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010145" y="2933174"/>
              <a:ext cx="1775460" cy="180348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28D00-839F-432F-AB22-08222E02C420}"/>
              </a:ext>
            </a:extLst>
          </p:cNvPr>
          <p:cNvGrpSpPr/>
          <p:nvPr/>
        </p:nvGrpSpPr>
        <p:grpSpPr>
          <a:xfrm>
            <a:off x="8138164" y="2502409"/>
            <a:ext cx="3767328" cy="2475238"/>
            <a:chOff x="9235839" y="3739896"/>
            <a:chExt cx="3236578" cy="33364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1E7E49-17C7-469B-9B84-4B9BD87FBDD1}"/>
                </a:ext>
              </a:extLst>
            </p:cNvPr>
            <p:cNvSpPr txBox="1"/>
            <p:nvPr/>
          </p:nvSpPr>
          <p:spPr>
            <a:xfrm>
              <a:off x="9654109" y="3739896"/>
              <a:ext cx="2818308" cy="1991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Property box: hier kunnen de </a:t>
              </a:r>
              <a:r>
                <a:rPr lang="nl-BE" dirty="0" err="1"/>
                <a:t>properties</a:t>
              </a:r>
              <a:r>
                <a:rPr lang="nl-BE" dirty="0"/>
                <a:t> van alle leden worden aangepast en dit wordt vertaald naar XAML code en aangepast in de visuele editor.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58B91C-EF48-4941-8993-1B0B2159333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9235839" y="4735571"/>
              <a:ext cx="418270" cy="234079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E1A77E-8EBB-40F5-8088-20181B283A68}"/>
              </a:ext>
            </a:extLst>
          </p:cNvPr>
          <p:cNvGrpSpPr/>
          <p:nvPr/>
        </p:nvGrpSpPr>
        <p:grpSpPr>
          <a:xfrm>
            <a:off x="1517904" y="886855"/>
            <a:ext cx="3566160" cy="1827879"/>
            <a:chOff x="4998721" y="270895"/>
            <a:chExt cx="3566160" cy="18278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834D0-0155-4676-B51B-40B20116BBD4}"/>
                </a:ext>
              </a:extLst>
            </p:cNvPr>
            <p:cNvSpPr txBox="1"/>
            <p:nvPr/>
          </p:nvSpPr>
          <p:spPr>
            <a:xfrm>
              <a:off x="5958839" y="270895"/>
              <a:ext cx="2606042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 err="1"/>
                <a:t>Toolbox</a:t>
              </a:r>
              <a:r>
                <a:rPr lang="nl-BE" dirty="0"/>
                <a:t>: </a:t>
              </a:r>
              <a:r>
                <a:rPr lang="nl-BE" dirty="0" err="1"/>
                <a:t>drag</a:t>
              </a:r>
              <a:r>
                <a:rPr lang="nl-BE" dirty="0"/>
                <a:t> &amp; drop op de visuele designer, tekst editor of dubbel klik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7A971-4376-4A3B-8A2A-CA4D6888053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998721" y="732560"/>
              <a:ext cx="960118" cy="1366214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1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DummyVoorbeeld - Microsoft Visual Studio ">
            <a:extLst>
              <a:ext uri="{FF2B5EF4-FFF2-40B4-BE49-F238E27FC236}">
                <a16:creationId xmlns:a16="http://schemas.microsoft.com/office/drawing/2014/main" id="{9105EFF2-84A3-436A-8D11-B57AE2503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5" y="1201275"/>
            <a:ext cx="7845552" cy="51436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Designer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B1E1B5-4151-4D8A-AA1F-73CAB83D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391" y="1201275"/>
            <a:ext cx="9297698" cy="333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81119C-D88C-490B-9DBF-F1F3FF3D9BFF}"/>
              </a:ext>
            </a:extLst>
          </p:cNvPr>
          <p:cNvSpPr/>
          <p:nvPr/>
        </p:nvSpPr>
        <p:spPr>
          <a:xfrm>
            <a:off x="3125125" y="4238873"/>
            <a:ext cx="4631111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83617F-2C58-4D8B-9CC7-78A880B3AE3E}"/>
              </a:ext>
            </a:extLst>
          </p:cNvPr>
          <p:cNvGrpSpPr/>
          <p:nvPr/>
        </p:nvGrpSpPr>
        <p:grpSpPr>
          <a:xfrm>
            <a:off x="3322319" y="1489460"/>
            <a:ext cx="2526846" cy="697698"/>
            <a:chOff x="8936735" y="3379685"/>
            <a:chExt cx="2526846" cy="10800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474285-94FE-49D3-A38F-A0C7A1E42A44}"/>
                </a:ext>
              </a:extLst>
            </p:cNvPr>
            <p:cNvSpPr txBox="1"/>
            <p:nvPr/>
          </p:nvSpPr>
          <p:spPr>
            <a:xfrm>
              <a:off x="9224825" y="4090402"/>
              <a:ext cx="2238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Tab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DA2D8B-4343-4E4A-9378-C7B46C54709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8936735" y="3379685"/>
              <a:ext cx="288090" cy="89538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CB057B-9107-4F44-AEE7-4858F704DFE6}"/>
              </a:ext>
            </a:extLst>
          </p:cNvPr>
          <p:cNvGrpSpPr/>
          <p:nvPr/>
        </p:nvGrpSpPr>
        <p:grpSpPr>
          <a:xfrm>
            <a:off x="589110" y="1353312"/>
            <a:ext cx="1692513" cy="1439096"/>
            <a:chOff x="433227" y="1780659"/>
            <a:chExt cx="1692513" cy="14390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0B5131-01CB-4EF9-8399-E16BC4ED8257}"/>
                </a:ext>
              </a:extLst>
            </p:cNvPr>
            <p:cNvSpPr txBox="1"/>
            <p:nvPr/>
          </p:nvSpPr>
          <p:spPr>
            <a:xfrm>
              <a:off x="433227" y="2850423"/>
              <a:ext cx="1692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Designer Tab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EDE059-AC4A-4765-BF35-206EA702C73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279484" y="1780659"/>
              <a:ext cx="202425" cy="106976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99B9D6-D2FF-4233-B271-820F38F09239}"/>
              </a:ext>
            </a:extLst>
          </p:cNvPr>
          <p:cNvGrpSpPr/>
          <p:nvPr/>
        </p:nvGrpSpPr>
        <p:grpSpPr>
          <a:xfrm>
            <a:off x="2457174" y="1467506"/>
            <a:ext cx="4018216" cy="1377171"/>
            <a:chOff x="1607981" y="1809677"/>
            <a:chExt cx="2782648" cy="21224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9E191D-FF14-477E-A0A1-FB226A1B88C0}"/>
                </a:ext>
              </a:extLst>
            </p:cNvPr>
            <p:cNvSpPr txBox="1"/>
            <p:nvPr/>
          </p:nvSpPr>
          <p:spPr>
            <a:xfrm>
              <a:off x="2103860" y="3362939"/>
              <a:ext cx="2286769" cy="5692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Verwissel designer en XAML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B55DC7-33D1-4209-83AD-1816EB702D3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607981" y="1809677"/>
              <a:ext cx="495879" cy="183786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2D5D0E-9D69-46DA-A2F6-0EF0A2D66CF7}"/>
              </a:ext>
            </a:extLst>
          </p:cNvPr>
          <p:cNvGrpSpPr/>
          <p:nvPr/>
        </p:nvGrpSpPr>
        <p:grpSpPr>
          <a:xfrm>
            <a:off x="5501176" y="1467506"/>
            <a:ext cx="4388996" cy="642655"/>
            <a:chOff x="-1910665" y="-906945"/>
            <a:chExt cx="5009955" cy="8919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83261F-578A-4B63-BF6C-023F6CD7BD6D}"/>
                </a:ext>
              </a:extLst>
            </p:cNvPr>
            <p:cNvSpPr txBox="1"/>
            <p:nvPr/>
          </p:nvSpPr>
          <p:spPr>
            <a:xfrm>
              <a:off x="-1910665" y="-527611"/>
              <a:ext cx="3845085" cy="512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Horizontale of verticale vensters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D6A3A4D-0549-4945-A404-9C36724C81D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1934420" y="-906945"/>
              <a:ext cx="1164870" cy="63562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79AC12-26B1-45D1-A5A6-43F8337ED54C}"/>
              </a:ext>
            </a:extLst>
          </p:cNvPr>
          <p:cNvGrpSpPr/>
          <p:nvPr/>
        </p:nvGrpSpPr>
        <p:grpSpPr>
          <a:xfrm>
            <a:off x="8765125" y="1534697"/>
            <a:ext cx="2378088" cy="1097343"/>
            <a:chOff x="880163" y="-296901"/>
            <a:chExt cx="2378088" cy="10973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08A92F-8FC9-4A9F-94D6-38C736987FA2}"/>
                </a:ext>
              </a:extLst>
            </p:cNvPr>
            <p:cNvSpPr txBox="1"/>
            <p:nvPr/>
          </p:nvSpPr>
          <p:spPr>
            <a:xfrm>
              <a:off x="880163" y="431110"/>
              <a:ext cx="2378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Verberg bovenste Tab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4F4628D-8601-4234-8173-795CEFA222B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069207" y="-296901"/>
              <a:ext cx="228670" cy="728011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97CB705-FE6D-45E5-8BD8-DF3D45CE620A}"/>
              </a:ext>
            </a:extLst>
          </p:cNvPr>
          <p:cNvSpPr txBox="1"/>
          <p:nvPr/>
        </p:nvSpPr>
        <p:spPr>
          <a:xfrm>
            <a:off x="865632" y="5363348"/>
            <a:ext cx="962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Als je de spatiebalk ingedrukt houdt, kan je het venster verplaatsen zonder de </a:t>
            </a:r>
            <a:r>
              <a:rPr lang="nl-BE" dirty="0" err="1"/>
              <a:t>scroll</a:t>
            </a:r>
            <a:r>
              <a:rPr lang="nl-BE" dirty="0"/>
              <a:t> vensters te gebruiken.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Scroll</a:t>
            </a:r>
            <a:r>
              <a:rPr lang="nl-BE" dirty="0"/>
              <a:t> + muiswiel = zoom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17D54-F2EC-42D2-ABCC-E3B8B417F377}"/>
              </a:ext>
            </a:extLst>
          </p:cNvPr>
          <p:cNvSpPr/>
          <p:nvPr/>
        </p:nvSpPr>
        <p:spPr>
          <a:xfrm>
            <a:off x="3466364" y="4122761"/>
            <a:ext cx="1270228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DD5941A-79A3-4D37-81F3-C37A20C0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1" y="3039172"/>
            <a:ext cx="2295845" cy="34294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12D78-DEA6-4E4B-B691-33615FFD5C9A}"/>
              </a:ext>
            </a:extLst>
          </p:cNvPr>
          <p:cNvGrpSpPr/>
          <p:nvPr/>
        </p:nvGrpSpPr>
        <p:grpSpPr>
          <a:xfrm>
            <a:off x="278390" y="3414749"/>
            <a:ext cx="1248337" cy="983167"/>
            <a:chOff x="-413030" y="2217389"/>
            <a:chExt cx="1248337" cy="98316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56214B-D904-42FD-9BCE-D32F0FE23C22}"/>
                </a:ext>
              </a:extLst>
            </p:cNvPr>
            <p:cNvSpPr txBox="1"/>
            <p:nvPr/>
          </p:nvSpPr>
          <p:spPr>
            <a:xfrm>
              <a:off x="-413030" y="2831224"/>
              <a:ext cx="1248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Toon grid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F8AE5BD-1ABB-469D-AA62-301FD05A33FE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211139" y="2217389"/>
              <a:ext cx="286085" cy="61383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18FB0D-A5D7-4C74-8F0A-E7A5A96B95D7}"/>
              </a:ext>
            </a:extLst>
          </p:cNvPr>
          <p:cNvGrpSpPr/>
          <p:nvPr/>
        </p:nvGrpSpPr>
        <p:grpSpPr>
          <a:xfrm>
            <a:off x="358466" y="3429000"/>
            <a:ext cx="2548402" cy="1729034"/>
            <a:chOff x="-400677" y="1851178"/>
            <a:chExt cx="2548402" cy="172903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3A8C6A-4777-446E-ADBA-9C3BD8AB7CAD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Hecht de </a:t>
              </a:r>
              <a:r>
                <a:rPr lang="en-US" dirty="0" err="1"/>
                <a:t>elementen</a:t>
              </a:r>
              <a:r>
                <a:rPr lang="en-US" dirty="0"/>
                <a:t> </a:t>
              </a:r>
              <a:r>
                <a:rPr lang="en-US" dirty="0" err="1"/>
                <a:t>aan</a:t>
              </a:r>
              <a:r>
                <a:rPr lang="en-US" dirty="0"/>
                <a:t> de grid (snap to grid)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EA9354-0524-40CC-B72E-FE1C2567290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780112" y="1851178"/>
              <a:ext cx="93412" cy="108270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F13C1A-3871-4474-BEF5-1C8F80D0476A}"/>
              </a:ext>
            </a:extLst>
          </p:cNvPr>
          <p:cNvGrpSpPr/>
          <p:nvPr/>
        </p:nvGrpSpPr>
        <p:grpSpPr>
          <a:xfrm>
            <a:off x="2303174" y="3210646"/>
            <a:ext cx="2891749" cy="1073341"/>
            <a:chOff x="-744024" y="2229872"/>
            <a:chExt cx="2891749" cy="107334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F0B6D6-3657-4FB4-A4DD-2EEFD06F3A9F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Gebruik</a:t>
              </a:r>
              <a:r>
                <a:rPr lang="en-US" dirty="0"/>
                <a:t> van ‘</a:t>
              </a:r>
              <a:r>
                <a:rPr lang="en-US" dirty="0" err="1"/>
                <a:t>snaplines</a:t>
              </a:r>
              <a:r>
                <a:rPr lang="en-US" dirty="0"/>
                <a:t>’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3925C56-2362-4359-BD8F-E420C6FCA945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-744024" y="2229872"/>
              <a:ext cx="343347" cy="88867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9E1ADA-83E4-4FA3-ACA1-85E9A24BEE2D}"/>
              </a:ext>
            </a:extLst>
          </p:cNvPr>
          <p:cNvGrpSpPr/>
          <p:nvPr/>
        </p:nvGrpSpPr>
        <p:grpSpPr>
          <a:xfrm>
            <a:off x="2927626" y="3118636"/>
            <a:ext cx="5300535" cy="646331"/>
            <a:chOff x="-6973495" y="1031355"/>
            <a:chExt cx="5300535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A0B7B7-4DCB-4CA3-A1F3-234A549E8D71}"/>
                </a:ext>
              </a:extLst>
            </p:cNvPr>
            <p:cNvSpPr txBox="1"/>
            <p:nvPr/>
          </p:nvSpPr>
          <p:spPr>
            <a:xfrm>
              <a:off x="-5965570" y="1031355"/>
              <a:ext cx="429261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Schakel</a:t>
              </a:r>
              <a:r>
                <a:rPr lang="en-US" dirty="0"/>
                <a:t> de code van de user of custom controls </a:t>
              </a:r>
              <a:r>
                <a:rPr lang="en-US" dirty="0" err="1"/>
                <a:t>uit</a:t>
              </a:r>
              <a:r>
                <a:rPr lang="en-US" dirty="0"/>
                <a:t> 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810110F-2946-4B96-BD93-ABA237386C99}"/>
                </a:ext>
              </a:extLst>
            </p:cNvPr>
            <p:cNvCxnSpPr>
              <a:cxnSpLocks/>
              <a:stCxn id="92" idx="1"/>
              <a:endCxn id="71" idx="3"/>
            </p:cNvCxnSpPr>
            <p:nvPr/>
          </p:nvCxnSpPr>
          <p:spPr>
            <a:xfrm flipH="1" flipV="1">
              <a:off x="-6973495" y="1123365"/>
              <a:ext cx="1007925" cy="23115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3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6" grpId="0" animBg="1"/>
      <p:bldP spid="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vensters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8004048" cy="5092117"/>
          </a:xfrm>
        </p:spPr>
        <p:txBody>
          <a:bodyPr>
            <a:normAutofit/>
          </a:bodyPr>
          <a:lstStyle/>
          <a:p>
            <a:r>
              <a:rPr lang="nl-BE" dirty="0"/>
              <a:t>We kunnen een nieuw venster aanmaken door met de rechter muis knop op het project ‘</a:t>
            </a:r>
            <a:r>
              <a:rPr lang="nl-BE" dirty="0" err="1"/>
              <a:t>add</a:t>
            </a:r>
            <a:r>
              <a:rPr lang="nl-BE" dirty="0"/>
              <a:t>’ te selecteren, dan ‘</a:t>
            </a:r>
            <a:r>
              <a:rPr lang="nl-BE" dirty="0" err="1"/>
              <a:t>window</a:t>
            </a:r>
            <a:r>
              <a:rPr lang="nl-BE" dirty="0"/>
              <a:t>’ te selecteren.</a:t>
            </a:r>
          </a:p>
          <a:p>
            <a:r>
              <a:rPr lang="nl-BE" dirty="0"/>
              <a:t>Er wordt een nieuw venster aangemaakt.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0DDB-52F1-44B1-93B4-9CD33FF9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90" y="1597037"/>
            <a:ext cx="5924041" cy="4853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888F4-94BC-4162-A4CC-4BA76227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4" y="3264408"/>
            <a:ext cx="5258778" cy="26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89"/>
            <a:ext cx="10515600" cy="612648"/>
          </a:xfrm>
        </p:spPr>
        <p:txBody>
          <a:bodyPr>
            <a:normAutofit fontScale="90000"/>
          </a:bodyPr>
          <a:lstStyle/>
          <a:p>
            <a:r>
              <a:rPr lang="nl-BE" dirty="0"/>
              <a:t>Een </a:t>
            </a:r>
            <a:r>
              <a:rPr lang="nl-BE" dirty="0" err="1"/>
              <a:t>Window</a:t>
            </a:r>
            <a:r>
              <a:rPr lang="nl-BE" dirty="0"/>
              <a:t> aanroepen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859537"/>
            <a:ext cx="11530584" cy="5751573"/>
          </a:xfrm>
        </p:spPr>
        <p:txBody>
          <a:bodyPr>
            <a:normAutofit/>
          </a:bodyPr>
          <a:lstStyle/>
          <a:p>
            <a:r>
              <a:rPr lang="nl-BE" dirty="0"/>
              <a:t>Door in de ‘code </a:t>
            </a:r>
            <a:r>
              <a:rPr lang="nl-BE" dirty="0" err="1"/>
              <a:t>behind</a:t>
            </a:r>
            <a:r>
              <a:rPr lang="nl-BE" dirty="0"/>
              <a:t>’ een nieuwe instantie van de aan te roepen </a:t>
            </a:r>
            <a:r>
              <a:rPr lang="nl-BE" dirty="0" err="1"/>
              <a:t>window</a:t>
            </a:r>
            <a:r>
              <a:rPr lang="nl-BE" dirty="0"/>
              <a:t> te maken.</a:t>
            </a:r>
          </a:p>
          <a:p>
            <a:r>
              <a:rPr lang="nl-BE" dirty="0"/>
              <a:t>Aanroepen als nieuw venster:</a:t>
            </a:r>
          </a:p>
          <a:p>
            <a:pPr lvl="1"/>
            <a:r>
              <a:rPr lang="nl-BE" dirty="0"/>
              <a:t>Door de functie Show() </a:t>
            </a:r>
          </a:p>
          <a:p>
            <a:r>
              <a:rPr lang="nl-BE" dirty="0"/>
              <a:t>Aanroepen als dialoog venster:</a:t>
            </a:r>
          </a:p>
          <a:p>
            <a:pPr lvl="1"/>
            <a:r>
              <a:rPr lang="nl-BE" dirty="0"/>
              <a:t>Door de functie </a:t>
            </a:r>
            <a:r>
              <a:rPr lang="nl-BE" dirty="0" err="1"/>
              <a:t>ShowDialog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De functie </a:t>
            </a:r>
            <a:r>
              <a:rPr lang="nl-BE" dirty="0" err="1"/>
              <a:t>ShowDialog</a:t>
            </a:r>
            <a:r>
              <a:rPr lang="nl-BE" dirty="0"/>
              <a:t>() geeft een </a:t>
            </a:r>
            <a:r>
              <a:rPr lang="nl-BE" dirty="0" err="1"/>
              <a:t>nullable</a:t>
            </a:r>
            <a:r>
              <a:rPr lang="nl-BE" dirty="0"/>
              <a:t> </a:t>
            </a:r>
            <a:r>
              <a:rPr lang="nl-BE" dirty="0" err="1"/>
              <a:t>bool</a:t>
            </a:r>
            <a:r>
              <a:rPr lang="nl-BE" dirty="0"/>
              <a:t> terug (</a:t>
            </a:r>
            <a:r>
              <a:rPr lang="nl-BE" dirty="0" err="1"/>
              <a:t>bool</a:t>
            </a:r>
            <a:r>
              <a:rPr lang="nl-BE" dirty="0"/>
              <a:t>?)</a:t>
            </a:r>
          </a:p>
          <a:p>
            <a:pPr lvl="1"/>
            <a:r>
              <a:rPr lang="nl-BE" dirty="0"/>
              <a:t>In een dialoogvenster maken we een OK en een Cancel knop aan:</a:t>
            </a:r>
          </a:p>
          <a:p>
            <a:pPr lvl="2"/>
            <a:r>
              <a:rPr lang="nl-BE" dirty="0"/>
              <a:t>Hierin geven we de property ‘</a:t>
            </a:r>
            <a:r>
              <a:rPr lang="nl-BE" b="1" dirty="0" err="1"/>
              <a:t>DialogResult</a:t>
            </a:r>
            <a:r>
              <a:rPr lang="nl-BE" dirty="0"/>
              <a:t>’ de gewenste waarde (</a:t>
            </a:r>
            <a:r>
              <a:rPr lang="nl-BE" dirty="0" err="1"/>
              <a:t>true</a:t>
            </a:r>
            <a:r>
              <a:rPr lang="nl-BE" dirty="0"/>
              <a:t> = ok)</a:t>
            </a:r>
          </a:p>
          <a:p>
            <a:pPr lvl="1"/>
            <a:r>
              <a:rPr lang="nl-BE" dirty="0"/>
              <a:t>Volgende aanpassingen kunnen gemaakt worden om een </a:t>
            </a:r>
            <a:r>
              <a:rPr lang="nl-BE" dirty="0" err="1"/>
              <a:t>dialogbox</a:t>
            </a:r>
            <a:r>
              <a:rPr lang="nl-BE" dirty="0"/>
              <a:t> uitzicht te krijgen: 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Topmost</a:t>
            </a:r>
            <a:r>
              <a:rPr lang="nl-BE" dirty="0"/>
              <a:t> op True zetten zodat de </a:t>
            </a:r>
            <a:r>
              <a:rPr lang="nl-BE" dirty="0" err="1"/>
              <a:t>dialog</a:t>
            </a:r>
            <a:r>
              <a:rPr lang="nl-BE" dirty="0"/>
              <a:t> steeds bovenaan staat</a:t>
            </a:r>
          </a:p>
          <a:p>
            <a:pPr lvl="2"/>
            <a:r>
              <a:rPr lang="nl-BE" b="1" dirty="0" err="1"/>
              <a:t>ResizeMode</a:t>
            </a:r>
            <a:r>
              <a:rPr lang="nl-BE" dirty="0"/>
              <a:t> kan de waarde ‘</a:t>
            </a:r>
            <a:r>
              <a:rPr lang="nl-BE" dirty="0" err="1"/>
              <a:t>NoResize</a:t>
            </a:r>
            <a:r>
              <a:rPr lang="nl-BE" dirty="0"/>
              <a:t>’ krijgen.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WindowStyle</a:t>
            </a:r>
            <a:r>
              <a:rPr lang="nl-BE" dirty="0"/>
              <a:t> aanpassen naar </a:t>
            </a:r>
            <a:r>
              <a:rPr lang="nl-BE" dirty="0" err="1"/>
              <a:t>SingeBorderWindow</a:t>
            </a:r>
            <a:endParaRPr lang="nl-BE" dirty="0"/>
          </a:p>
          <a:p>
            <a:pPr lvl="2"/>
            <a:r>
              <a:rPr lang="nl-BE" b="1" dirty="0" err="1"/>
              <a:t>ShowInTaskbar</a:t>
            </a:r>
            <a:r>
              <a:rPr lang="nl-BE" dirty="0"/>
              <a:t> kan op </a:t>
            </a:r>
            <a:r>
              <a:rPr lang="nl-BE" dirty="0" err="1"/>
              <a:t>false</a:t>
            </a:r>
            <a:r>
              <a:rPr lang="nl-BE" dirty="0"/>
              <a:t> gezet worden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34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3070</Words>
  <Application>Microsoft Office PowerPoint</Application>
  <PresentationFormat>Widescreen</PresentationFormat>
  <Paragraphs>297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  Programmeren in C# </vt:lpstr>
      <vt:lpstr>WPF .Net Core 3</vt:lpstr>
      <vt:lpstr>WPF project template</vt:lpstr>
      <vt:lpstr>Creatie van een WPF-project</vt:lpstr>
      <vt:lpstr>WPF code</vt:lpstr>
      <vt:lpstr>WPF designer</vt:lpstr>
      <vt:lpstr>WPF Designer</vt:lpstr>
      <vt:lpstr>Werken met vensters</vt:lpstr>
      <vt:lpstr>Een Window aanroepen</vt:lpstr>
      <vt:lpstr>Het gebruik van het property venster:</vt:lpstr>
      <vt:lpstr>Toevoegen van events via het property venster </vt:lpstr>
      <vt:lpstr>Elementen toevoegen</vt:lpstr>
      <vt:lpstr>Labo</vt:lpstr>
      <vt:lpstr>Layout</vt:lpstr>
      <vt:lpstr>Panel</vt:lpstr>
      <vt:lpstr>Layout structuur</vt:lpstr>
      <vt:lpstr>Grid</vt:lpstr>
      <vt:lpstr>Grid</vt:lpstr>
      <vt:lpstr>Grid</vt:lpstr>
      <vt:lpstr>UniformGrid</vt:lpstr>
      <vt:lpstr>StackPanel</vt:lpstr>
      <vt:lpstr>WrapPanel</vt:lpstr>
      <vt:lpstr>Canvas</vt:lpstr>
      <vt:lpstr>DockPanel</vt:lpstr>
      <vt:lpstr>Binding</vt:lpstr>
      <vt:lpstr>Element to element binding</vt:lpstr>
      <vt:lpstr>Element to element binding</vt:lpstr>
      <vt:lpstr>Binding Updates</vt:lpstr>
      <vt:lpstr>Labo</vt:lpstr>
      <vt:lpstr>Data Binding</vt:lpstr>
      <vt:lpstr>Binding collection classes</vt:lpstr>
      <vt:lpstr>Binding collection klasses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</dc:title>
  <dc:creator>Filip Geens</dc:creator>
  <cp:lastModifiedBy>filip geens</cp:lastModifiedBy>
  <cp:revision>2</cp:revision>
  <dcterms:created xsi:type="dcterms:W3CDTF">2020-05-05T13:14:15Z</dcterms:created>
  <dcterms:modified xsi:type="dcterms:W3CDTF">2020-05-12T11:26:29Z</dcterms:modified>
</cp:coreProperties>
</file>