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536" r:id="rId2"/>
    <p:sldId id="492" r:id="rId3"/>
    <p:sldId id="519" r:id="rId4"/>
    <p:sldId id="529" r:id="rId5"/>
    <p:sldId id="539" r:id="rId6"/>
    <p:sldId id="540" r:id="rId7"/>
    <p:sldId id="546" r:id="rId8"/>
    <p:sldId id="541" r:id="rId9"/>
    <p:sldId id="537" r:id="rId10"/>
    <p:sldId id="538" r:id="rId11"/>
    <p:sldId id="549" r:id="rId12"/>
    <p:sldId id="543" r:id="rId13"/>
    <p:sldId id="542" r:id="rId14"/>
    <p:sldId id="544" r:id="rId15"/>
    <p:sldId id="548" r:id="rId16"/>
    <p:sldId id="550" r:id="rId17"/>
    <p:sldId id="54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ilip geens" initials="fg" lastIdx="2" clrIdx="0">
    <p:extLst>
      <p:ext uri="{19B8F6BF-5375-455C-9EA6-DF929625EA0E}">
        <p15:presenceInfo xmlns:p15="http://schemas.microsoft.com/office/powerpoint/2012/main" userId="7123bf18c60404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D6D6D"/>
    <a:srgbClr val="0C3DDA"/>
    <a:srgbClr val="2B91AF"/>
    <a:srgbClr val="008000"/>
    <a:srgbClr val="51A5BD"/>
    <a:srgbClr val="2F5597"/>
    <a:srgbClr val="F1F3F4"/>
    <a:srgbClr val="0000FF"/>
    <a:srgbClr val="4848B9"/>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8D4429-DE82-4526-A148-3F3C1197369B}" v="10620" dt="2021-02-22T21:28:36.6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2" d="100"/>
          <a:sy n="112" d="100"/>
        </p:scale>
        <p:origin x="468"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3E455-1A20-4F9D-AB8C-A6908B79F2B5}" type="datetimeFigureOut">
              <a:rPr lang="en-US" smtClean="0"/>
              <a:t>2/23/2021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D66D1-1A48-40B4-9A2D-5D4F04AC0808}" type="slidenum">
              <a:rPr lang="en-US" smtClean="0"/>
              <a:t>‹#›</a:t>
            </a:fld>
            <a:endParaRPr lang="en-US"/>
          </a:p>
        </p:txBody>
      </p:sp>
    </p:spTree>
    <p:extLst>
      <p:ext uri="{BB962C8B-B14F-4D97-AF65-F5344CB8AC3E}">
        <p14:creationId xmlns:p14="http://schemas.microsoft.com/office/powerpoint/2010/main" val="388334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ED80-A213-4ECE-89FA-9B20CF0437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136C32-C8C7-463B-A1F7-67DFCAE43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CD29F6-635A-4AA6-BB1E-8FEEE3F541B2}"/>
              </a:ext>
            </a:extLst>
          </p:cNvPr>
          <p:cNvSpPr>
            <a:spLocks noGrp="1"/>
          </p:cNvSpPr>
          <p:nvPr>
            <p:ph type="dt" sz="half" idx="10"/>
          </p:nvPr>
        </p:nvSpPr>
        <p:spPr/>
        <p:txBody>
          <a:bodyPr/>
          <a:lstStyle/>
          <a:p>
            <a:fld id="{A0E91A94-F19F-40CA-AA51-DB498FD38CEA}" type="datetimeFigureOut">
              <a:rPr lang="en-US" smtClean="0"/>
              <a:t>2/23/2021</a:t>
            </a:fld>
            <a:endParaRPr lang="en-US"/>
          </a:p>
        </p:txBody>
      </p:sp>
      <p:sp>
        <p:nvSpPr>
          <p:cNvPr id="5" name="Footer Placeholder 4">
            <a:extLst>
              <a:ext uri="{FF2B5EF4-FFF2-40B4-BE49-F238E27FC236}">
                <a16:creationId xmlns:a16="http://schemas.microsoft.com/office/drawing/2014/main" id="{3ED58AF3-0B11-4731-B823-5ACA10523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9271C-1194-4AFC-B841-6F418BDEA5A6}"/>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83103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A41B-E51D-48BA-8C34-53F8858802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CE7715-2649-465B-939F-9DB7C8514E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51E1E-F7C4-409B-AA96-2C6195D504DF}"/>
              </a:ext>
            </a:extLst>
          </p:cNvPr>
          <p:cNvSpPr>
            <a:spLocks noGrp="1"/>
          </p:cNvSpPr>
          <p:nvPr>
            <p:ph type="dt" sz="half" idx="10"/>
          </p:nvPr>
        </p:nvSpPr>
        <p:spPr/>
        <p:txBody>
          <a:bodyPr/>
          <a:lstStyle/>
          <a:p>
            <a:fld id="{A0E91A94-F19F-40CA-AA51-DB498FD38CEA}" type="datetimeFigureOut">
              <a:rPr lang="en-US" smtClean="0"/>
              <a:t>2/23/2021</a:t>
            </a:fld>
            <a:endParaRPr lang="en-US"/>
          </a:p>
        </p:txBody>
      </p:sp>
      <p:sp>
        <p:nvSpPr>
          <p:cNvPr id="5" name="Footer Placeholder 4">
            <a:extLst>
              <a:ext uri="{FF2B5EF4-FFF2-40B4-BE49-F238E27FC236}">
                <a16:creationId xmlns:a16="http://schemas.microsoft.com/office/drawing/2014/main" id="{F34BF5E9-2E2C-46E1-8906-0C07FDAB2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11566-C93C-470B-A03C-9AF80FF9CF98}"/>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289357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F276D0-69A1-40C0-87C7-A9B6101D2C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3E511C-36B9-4BA7-98E4-F91E368ECB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7D5E46-6FE0-49DB-91BC-18078371D4DB}"/>
              </a:ext>
            </a:extLst>
          </p:cNvPr>
          <p:cNvSpPr>
            <a:spLocks noGrp="1"/>
          </p:cNvSpPr>
          <p:nvPr>
            <p:ph type="dt" sz="half" idx="10"/>
          </p:nvPr>
        </p:nvSpPr>
        <p:spPr/>
        <p:txBody>
          <a:bodyPr/>
          <a:lstStyle/>
          <a:p>
            <a:fld id="{A0E91A94-F19F-40CA-AA51-DB498FD38CEA}" type="datetimeFigureOut">
              <a:rPr lang="en-US" smtClean="0"/>
              <a:t>2/23/2021</a:t>
            </a:fld>
            <a:endParaRPr lang="en-US"/>
          </a:p>
        </p:txBody>
      </p:sp>
      <p:sp>
        <p:nvSpPr>
          <p:cNvPr id="5" name="Footer Placeholder 4">
            <a:extLst>
              <a:ext uri="{FF2B5EF4-FFF2-40B4-BE49-F238E27FC236}">
                <a16:creationId xmlns:a16="http://schemas.microsoft.com/office/drawing/2014/main" id="{D9610F75-13A7-4244-A44C-029B6BF9E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164F2-2F7F-41D2-A331-C13875A1F234}"/>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671644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BFC1-645E-4307-98DD-69AA859A5674}"/>
              </a:ext>
            </a:extLst>
          </p:cNvPr>
          <p:cNvSpPr>
            <a:spLocks noGrp="1"/>
          </p:cNvSpPr>
          <p:nvPr>
            <p:ph type="title"/>
          </p:nvPr>
        </p:nvSpPr>
        <p:spPr>
          <a:xfrm>
            <a:off x="838200" y="365126"/>
            <a:ext cx="10515600" cy="794204"/>
          </a:xfrm>
        </p:spPr>
        <p:txBody>
          <a:bodyPr/>
          <a:lstStyle/>
          <a:p>
            <a:r>
              <a:rPr lang="nl-BE" noProof="0" dirty="0"/>
              <a:t>Click </a:t>
            </a:r>
            <a:r>
              <a:rPr lang="nl-BE" noProof="0" dirty="0" err="1"/>
              <a:t>to</a:t>
            </a:r>
            <a:r>
              <a:rPr lang="nl-BE" noProof="0" dirty="0"/>
              <a:t> </a:t>
            </a:r>
            <a:r>
              <a:rPr lang="nl-BE" noProof="0" dirty="0" err="1"/>
              <a:t>edit</a:t>
            </a:r>
            <a:r>
              <a:rPr lang="nl-BE" noProof="0" dirty="0"/>
              <a:t> Master </a:t>
            </a:r>
            <a:r>
              <a:rPr lang="nl-BE" noProof="0" dirty="0" err="1"/>
              <a:t>title</a:t>
            </a:r>
            <a:r>
              <a:rPr lang="nl-BE" noProof="0" dirty="0"/>
              <a:t> </a:t>
            </a:r>
            <a:r>
              <a:rPr lang="nl-BE" noProof="0" dirty="0" err="1"/>
              <a:t>style</a:t>
            </a:r>
            <a:endParaRPr lang="nl-BE" noProof="0" dirty="0"/>
          </a:p>
        </p:txBody>
      </p:sp>
      <p:sp>
        <p:nvSpPr>
          <p:cNvPr id="3" name="Content Placeholder 2">
            <a:extLst>
              <a:ext uri="{FF2B5EF4-FFF2-40B4-BE49-F238E27FC236}">
                <a16:creationId xmlns:a16="http://schemas.microsoft.com/office/drawing/2014/main" id="{0CCFF52F-78FB-4B1E-BF1B-AC185D230A45}"/>
              </a:ext>
            </a:extLst>
          </p:cNvPr>
          <p:cNvSpPr>
            <a:spLocks noGrp="1"/>
          </p:cNvSpPr>
          <p:nvPr>
            <p:ph idx="1"/>
          </p:nvPr>
        </p:nvSpPr>
        <p:spPr>
          <a:xfrm>
            <a:off x="838200" y="1347107"/>
            <a:ext cx="10515600" cy="4829856"/>
          </a:xfrm>
        </p:spPr>
        <p:txBody>
          <a:bodyPr/>
          <a:lstStyle/>
          <a:p>
            <a:pPr lvl="0"/>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a:extLst>
              <a:ext uri="{FF2B5EF4-FFF2-40B4-BE49-F238E27FC236}">
                <a16:creationId xmlns:a16="http://schemas.microsoft.com/office/drawing/2014/main" id="{1401BAFD-9B64-44ED-A74D-AAF42355814B}"/>
              </a:ext>
            </a:extLst>
          </p:cNvPr>
          <p:cNvSpPr>
            <a:spLocks noGrp="1"/>
          </p:cNvSpPr>
          <p:nvPr>
            <p:ph type="dt" sz="half" idx="10"/>
          </p:nvPr>
        </p:nvSpPr>
        <p:spPr/>
        <p:txBody>
          <a:bodyPr/>
          <a:lstStyle/>
          <a:p>
            <a:fld id="{A0E91A94-F19F-40CA-AA51-DB498FD38CEA}" type="datetimeFigureOut">
              <a:rPr lang="en-US" smtClean="0"/>
              <a:t>2/23/2021</a:t>
            </a:fld>
            <a:endParaRPr lang="en-US"/>
          </a:p>
        </p:txBody>
      </p:sp>
      <p:sp>
        <p:nvSpPr>
          <p:cNvPr id="5" name="Footer Placeholder 4">
            <a:extLst>
              <a:ext uri="{FF2B5EF4-FFF2-40B4-BE49-F238E27FC236}">
                <a16:creationId xmlns:a16="http://schemas.microsoft.com/office/drawing/2014/main" id="{AF9D61C7-138B-428E-8FAE-C7CBC5B90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42EF5-2528-4065-8B32-B51A88B656F8}"/>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370381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D6A8-4083-4A67-A819-05753B04F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620F58-9F21-449A-87BC-611DAB769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EA62D2-F2FD-4B46-9A10-126415484860}"/>
              </a:ext>
            </a:extLst>
          </p:cNvPr>
          <p:cNvSpPr>
            <a:spLocks noGrp="1"/>
          </p:cNvSpPr>
          <p:nvPr>
            <p:ph type="dt" sz="half" idx="10"/>
          </p:nvPr>
        </p:nvSpPr>
        <p:spPr/>
        <p:txBody>
          <a:bodyPr/>
          <a:lstStyle/>
          <a:p>
            <a:fld id="{A0E91A94-F19F-40CA-AA51-DB498FD38CEA}" type="datetimeFigureOut">
              <a:rPr lang="en-US" smtClean="0"/>
              <a:t>2/23/2021</a:t>
            </a:fld>
            <a:endParaRPr lang="en-US"/>
          </a:p>
        </p:txBody>
      </p:sp>
      <p:sp>
        <p:nvSpPr>
          <p:cNvPr id="5" name="Footer Placeholder 4">
            <a:extLst>
              <a:ext uri="{FF2B5EF4-FFF2-40B4-BE49-F238E27FC236}">
                <a16:creationId xmlns:a16="http://schemas.microsoft.com/office/drawing/2014/main" id="{76A9633F-8F01-4557-BD47-6F521337F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FF477-4311-4F20-9A61-04047FFD45AA}"/>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78119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5FE9-0A09-40AA-9B36-401F27695D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5D76E-8101-4B33-BABC-779DCDF4C6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8B5658-4CB0-4808-9030-742CEF2794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CF7A76-A00D-47F9-826B-50A443936351}"/>
              </a:ext>
            </a:extLst>
          </p:cNvPr>
          <p:cNvSpPr>
            <a:spLocks noGrp="1"/>
          </p:cNvSpPr>
          <p:nvPr>
            <p:ph type="dt" sz="half" idx="10"/>
          </p:nvPr>
        </p:nvSpPr>
        <p:spPr/>
        <p:txBody>
          <a:bodyPr/>
          <a:lstStyle/>
          <a:p>
            <a:fld id="{A0E91A94-F19F-40CA-AA51-DB498FD38CEA}" type="datetimeFigureOut">
              <a:rPr lang="en-US" smtClean="0"/>
              <a:t>2/23/2021</a:t>
            </a:fld>
            <a:endParaRPr lang="en-US"/>
          </a:p>
        </p:txBody>
      </p:sp>
      <p:sp>
        <p:nvSpPr>
          <p:cNvPr id="6" name="Footer Placeholder 5">
            <a:extLst>
              <a:ext uri="{FF2B5EF4-FFF2-40B4-BE49-F238E27FC236}">
                <a16:creationId xmlns:a16="http://schemas.microsoft.com/office/drawing/2014/main" id="{B9A11B4E-CF90-42E8-BEA2-806D3AA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B99209-5F1F-48CC-9E3A-A7F3D16C6FBB}"/>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23855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A64A-96B2-4853-9C0A-49D0040922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66679D-6F86-43B9-8F54-29714A39D4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226833F-DDC9-4716-BD60-CE9037A6CC0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29BFAF-6B22-402E-B2D6-6FED66062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4059B4-1ABA-48DA-8550-3D1994F8D84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013F24-7B6F-4CF7-A956-476238FCF66C}"/>
              </a:ext>
            </a:extLst>
          </p:cNvPr>
          <p:cNvSpPr>
            <a:spLocks noGrp="1"/>
          </p:cNvSpPr>
          <p:nvPr>
            <p:ph type="dt" sz="half" idx="10"/>
          </p:nvPr>
        </p:nvSpPr>
        <p:spPr/>
        <p:txBody>
          <a:bodyPr/>
          <a:lstStyle/>
          <a:p>
            <a:fld id="{A0E91A94-F19F-40CA-AA51-DB498FD38CEA}" type="datetimeFigureOut">
              <a:rPr lang="en-US" smtClean="0"/>
              <a:t>2/23/2021</a:t>
            </a:fld>
            <a:endParaRPr lang="en-US"/>
          </a:p>
        </p:txBody>
      </p:sp>
      <p:sp>
        <p:nvSpPr>
          <p:cNvPr id="8" name="Footer Placeholder 7">
            <a:extLst>
              <a:ext uri="{FF2B5EF4-FFF2-40B4-BE49-F238E27FC236}">
                <a16:creationId xmlns:a16="http://schemas.microsoft.com/office/drawing/2014/main" id="{0BE795C5-F6D8-4407-9816-D2FF47EA70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1BEABD-BADB-41F5-BD6E-C7730DD610F1}"/>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301687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BAE6-474B-48D7-A673-6561609BF7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F10769-1DED-4E31-96E8-DE204D891D2E}"/>
              </a:ext>
            </a:extLst>
          </p:cNvPr>
          <p:cNvSpPr>
            <a:spLocks noGrp="1"/>
          </p:cNvSpPr>
          <p:nvPr>
            <p:ph type="dt" sz="half" idx="10"/>
          </p:nvPr>
        </p:nvSpPr>
        <p:spPr/>
        <p:txBody>
          <a:bodyPr/>
          <a:lstStyle/>
          <a:p>
            <a:fld id="{A0E91A94-F19F-40CA-AA51-DB498FD38CEA}" type="datetimeFigureOut">
              <a:rPr lang="en-US" smtClean="0"/>
              <a:t>2/23/2021</a:t>
            </a:fld>
            <a:endParaRPr lang="en-US"/>
          </a:p>
        </p:txBody>
      </p:sp>
      <p:sp>
        <p:nvSpPr>
          <p:cNvPr id="4" name="Footer Placeholder 3">
            <a:extLst>
              <a:ext uri="{FF2B5EF4-FFF2-40B4-BE49-F238E27FC236}">
                <a16:creationId xmlns:a16="http://schemas.microsoft.com/office/drawing/2014/main" id="{9958DFED-82EA-4903-A758-DE02143C67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5DEC22-03AA-4BF7-AF37-2906770EA520}"/>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449907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AD11E-6766-45CE-8841-B320C0BDFF22}"/>
              </a:ext>
            </a:extLst>
          </p:cNvPr>
          <p:cNvSpPr>
            <a:spLocks noGrp="1"/>
          </p:cNvSpPr>
          <p:nvPr>
            <p:ph type="dt" sz="half" idx="10"/>
          </p:nvPr>
        </p:nvSpPr>
        <p:spPr/>
        <p:txBody>
          <a:bodyPr/>
          <a:lstStyle/>
          <a:p>
            <a:fld id="{A0E91A94-F19F-40CA-AA51-DB498FD38CEA}" type="datetimeFigureOut">
              <a:rPr lang="en-US" smtClean="0"/>
              <a:t>2/23/2021</a:t>
            </a:fld>
            <a:endParaRPr lang="en-US"/>
          </a:p>
        </p:txBody>
      </p:sp>
      <p:sp>
        <p:nvSpPr>
          <p:cNvPr id="3" name="Footer Placeholder 2">
            <a:extLst>
              <a:ext uri="{FF2B5EF4-FFF2-40B4-BE49-F238E27FC236}">
                <a16:creationId xmlns:a16="http://schemas.microsoft.com/office/drawing/2014/main" id="{B64B4E5F-0050-40D0-86A5-40EA47BA48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DACFB9-678F-4E4C-8649-08061D9FA871}"/>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4180351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D1A5-E511-494C-AE06-34ABF91BF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536AAD-9708-4B9A-923B-F9DE3B5E0C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ABDA3F-B5A8-4574-90D9-B313BF64A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7809C3-04EB-4875-8307-5B058A42B3E3}"/>
              </a:ext>
            </a:extLst>
          </p:cNvPr>
          <p:cNvSpPr>
            <a:spLocks noGrp="1"/>
          </p:cNvSpPr>
          <p:nvPr>
            <p:ph type="dt" sz="half" idx="10"/>
          </p:nvPr>
        </p:nvSpPr>
        <p:spPr/>
        <p:txBody>
          <a:bodyPr/>
          <a:lstStyle/>
          <a:p>
            <a:fld id="{A0E91A94-F19F-40CA-AA51-DB498FD38CEA}" type="datetimeFigureOut">
              <a:rPr lang="en-US" smtClean="0"/>
              <a:t>2/23/2021</a:t>
            </a:fld>
            <a:endParaRPr lang="en-US"/>
          </a:p>
        </p:txBody>
      </p:sp>
      <p:sp>
        <p:nvSpPr>
          <p:cNvPr id="6" name="Footer Placeholder 5">
            <a:extLst>
              <a:ext uri="{FF2B5EF4-FFF2-40B4-BE49-F238E27FC236}">
                <a16:creationId xmlns:a16="http://schemas.microsoft.com/office/drawing/2014/main" id="{BD53C7F2-CB6E-4EB2-8EE5-545A9BB1C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6CEB6-D661-4300-9646-9E4AC170413F}"/>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3975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ACC9-BE44-40BE-8100-251EEBA4F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B6F4DD-1E61-4B4C-B4C7-BFF6C6366F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A9333E-0F63-4A12-B3AA-4624807BB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FD15F0-1E81-4DA4-BE27-FC977A2EB077}"/>
              </a:ext>
            </a:extLst>
          </p:cNvPr>
          <p:cNvSpPr>
            <a:spLocks noGrp="1"/>
          </p:cNvSpPr>
          <p:nvPr>
            <p:ph type="dt" sz="half" idx="10"/>
          </p:nvPr>
        </p:nvSpPr>
        <p:spPr/>
        <p:txBody>
          <a:bodyPr/>
          <a:lstStyle/>
          <a:p>
            <a:fld id="{A0E91A94-F19F-40CA-AA51-DB498FD38CEA}" type="datetimeFigureOut">
              <a:rPr lang="en-US" smtClean="0"/>
              <a:t>2/23/2021</a:t>
            </a:fld>
            <a:endParaRPr lang="en-US"/>
          </a:p>
        </p:txBody>
      </p:sp>
      <p:sp>
        <p:nvSpPr>
          <p:cNvPr id="6" name="Footer Placeholder 5">
            <a:extLst>
              <a:ext uri="{FF2B5EF4-FFF2-40B4-BE49-F238E27FC236}">
                <a16:creationId xmlns:a16="http://schemas.microsoft.com/office/drawing/2014/main" id="{309197CE-7A8E-42D7-B21F-94FDEA5FA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62155-98EF-4276-ABB6-025380EBDBE3}"/>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90818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AB8B98-7208-4D9E-BF98-093718E09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3A9A1D-087B-4235-8AA5-BF59A1677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DCEE0-F4AB-42F5-A826-A561928A94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91A94-F19F-40CA-AA51-DB498FD38CEA}" type="datetimeFigureOut">
              <a:rPr lang="en-US" smtClean="0"/>
              <a:t>2/23/2021</a:t>
            </a:fld>
            <a:endParaRPr lang="en-US"/>
          </a:p>
        </p:txBody>
      </p:sp>
      <p:sp>
        <p:nvSpPr>
          <p:cNvPr id="5" name="Footer Placeholder 4">
            <a:extLst>
              <a:ext uri="{FF2B5EF4-FFF2-40B4-BE49-F238E27FC236}">
                <a16:creationId xmlns:a16="http://schemas.microsoft.com/office/drawing/2014/main" id="{E450861F-10ED-468D-BCD5-ACA3E75089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9EE955-4D10-4733-AF56-2AB0E7F05A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8471-409B-4229-AF22-C823B0CD064E}" type="slidenum">
              <a:rPr lang="en-US" smtClean="0"/>
              <a:t>‹#›</a:t>
            </a:fld>
            <a:endParaRPr lang="en-US"/>
          </a:p>
        </p:txBody>
      </p:sp>
    </p:spTree>
    <p:extLst>
      <p:ext uri="{BB962C8B-B14F-4D97-AF65-F5344CB8AC3E}">
        <p14:creationId xmlns:p14="http://schemas.microsoft.com/office/powerpoint/2010/main" val="3649166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 name="Rectangle 148">
            <a:extLst>
              <a:ext uri="{FF2B5EF4-FFF2-40B4-BE49-F238E27FC236}">
                <a16:creationId xmlns:a16="http://schemas.microsoft.com/office/drawing/2014/main" id="{9F701746-0657-4467-BBD3-24051A715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7902BE1-6BD5-4A4D-85B9-778D28C842F2}"/>
              </a:ext>
            </a:extLst>
          </p:cNvPr>
          <p:cNvPicPr>
            <a:picLocks noChangeAspect="1"/>
          </p:cNvPicPr>
          <p:nvPr/>
        </p:nvPicPr>
        <p:blipFill rotWithShape="1">
          <a:blip r:embed="rId2">
            <a:extLst>
              <a:ext uri="{28A0092B-C50C-407E-A947-70E740481C1C}">
                <a14:useLocalDpi xmlns:a14="http://schemas.microsoft.com/office/drawing/2010/main" val="0"/>
              </a:ext>
            </a:extLst>
          </a:blip>
          <a:srcRect l="6042" r="6044" b="2"/>
          <a:stretch/>
        </p:blipFill>
        <p:spPr>
          <a:xfrm>
            <a:off x="4559968" y="10"/>
            <a:ext cx="7632032" cy="6857990"/>
          </a:xfrm>
          <a:prstGeom prst="rect">
            <a:avLst/>
          </a:prstGeom>
        </p:spPr>
      </p:pic>
      <p:sp useBgFill="1">
        <p:nvSpPr>
          <p:cNvPr id="151" name="Freeform: Shape 150">
            <a:extLst>
              <a:ext uri="{FF2B5EF4-FFF2-40B4-BE49-F238E27FC236}">
                <a16:creationId xmlns:a16="http://schemas.microsoft.com/office/drawing/2014/main" id="{117BEB00-3E3D-4F08-AF56-DB0D22FB5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rot="10800000">
            <a:off x="1"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ln w="0">
            <a:noFill/>
            <a:prstDash val="solid"/>
            <a:round/>
            <a:headEnd/>
            <a:tailEnd/>
          </a:ln>
        </p:spPr>
        <p:txBody>
          <a:bodyPr wrap="square" rtlCol="0" anchor="ctr">
            <a:noAutofit/>
          </a:bodyPr>
          <a:lstStyle/>
          <a:p>
            <a:pPr algn="ctr"/>
            <a:endParaRPr lang="en-US" dirty="0"/>
          </a:p>
        </p:txBody>
      </p:sp>
      <p:sp>
        <p:nvSpPr>
          <p:cNvPr id="11" name="Titel 1">
            <a:extLst>
              <a:ext uri="{FF2B5EF4-FFF2-40B4-BE49-F238E27FC236}">
                <a16:creationId xmlns:a16="http://schemas.microsoft.com/office/drawing/2014/main" id="{4355865D-EE50-493F-AC56-B05ED5AAFDF9}"/>
              </a:ext>
            </a:extLst>
          </p:cNvPr>
          <p:cNvSpPr txBox="1">
            <a:spLocks/>
          </p:cNvSpPr>
          <p:nvPr/>
        </p:nvSpPr>
        <p:spPr>
          <a:xfrm>
            <a:off x="97932" y="3676828"/>
            <a:ext cx="4704257" cy="1434019"/>
          </a:xfrm>
          <a:prstGeom prst="ellipse">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000" b="1" dirty="0">
                <a:solidFill>
                  <a:srgbClr val="6D6D6D"/>
                </a:solidFill>
                <a:latin typeface="+mn-lt"/>
                <a:ea typeface="+mn-ea"/>
                <a:cs typeface="+mn-cs"/>
              </a:rPr>
              <a:t>Design patterns</a:t>
            </a:r>
          </a:p>
        </p:txBody>
      </p:sp>
      <p:sp>
        <p:nvSpPr>
          <p:cNvPr id="47" name="Title 1">
            <a:extLst>
              <a:ext uri="{FF2B5EF4-FFF2-40B4-BE49-F238E27FC236}">
                <a16:creationId xmlns:a16="http://schemas.microsoft.com/office/drawing/2014/main" id="{B130AF2E-E2FD-4B44-AB77-226B52AA772D}"/>
              </a:ext>
            </a:extLst>
          </p:cNvPr>
          <p:cNvSpPr txBox="1">
            <a:spLocks/>
          </p:cNvSpPr>
          <p:nvPr/>
        </p:nvSpPr>
        <p:spPr>
          <a:xfrm>
            <a:off x="5664201" y="4669978"/>
            <a:ext cx="5692774" cy="1173700"/>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400" dirty="0">
              <a:solidFill>
                <a:schemeClr val="bg1">
                  <a:alpha val="80000"/>
                </a:schemeClr>
              </a:solidFill>
              <a:latin typeface="+mn-lt"/>
              <a:ea typeface="+mn-ea"/>
              <a:cs typeface="+mn-cs"/>
            </a:endParaRPr>
          </a:p>
        </p:txBody>
      </p:sp>
      <p:sp>
        <p:nvSpPr>
          <p:cNvPr id="494" name="Title 1">
            <a:extLst>
              <a:ext uri="{FF2B5EF4-FFF2-40B4-BE49-F238E27FC236}">
                <a16:creationId xmlns:a16="http://schemas.microsoft.com/office/drawing/2014/main" id="{0A142F21-7CFE-4F31-A2D9-499D61BD3485}"/>
              </a:ext>
            </a:extLst>
          </p:cNvPr>
          <p:cNvSpPr txBox="1">
            <a:spLocks/>
          </p:cNvSpPr>
          <p:nvPr/>
        </p:nvSpPr>
        <p:spPr>
          <a:xfrm>
            <a:off x="97932" y="3181172"/>
            <a:ext cx="4704257" cy="60888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BE" sz="2800" dirty="0">
                <a:solidFill>
                  <a:srgbClr val="6D6D6D"/>
                </a:solidFill>
                <a:latin typeface="+mn-lt"/>
              </a:rPr>
              <a:t>Programmeren in C# </a:t>
            </a:r>
            <a:endParaRPr lang="nl-BE" dirty="0">
              <a:solidFill>
                <a:srgbClr val="6D6D6D"/>
              </a:solidFill>
              <a:latin typeface="+mn-lt"/>
            </a:endParaRPr>
          </a:p>
        </p:txBody>
      </p:sp>
    </p:spTree>
    <p:extLst>
      <p:ext uri="{BB962C8B-B14F-4D97-AF65-F5344CB8AC3E}">
        <p14:creationId xmlns:p14="http://schemas.microsoft.com/office/powerpoint/2010/main" val="3646246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35836" y="179365"/>
            <a:ext cx="10917964" cy="794204"/>
          </a:xfrm>
        </p:spPr>
        <p:txBody>
          <a:bodyPr/>
          <a:lstStyle/>
          <a:p>
            <a:r>
              <a:rPr lang="nl-BE" dirty="0" err="1"/>
              <a:t>Factories</a:t>
            </a:r>
            <a:r>
              <a:rPr lang="nl-BE" dirty="0"/>
              <a:t>	</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35836" y="1079770"/>
            <a:ext cx="10917964" cy="5287473"/>
          </a:xfrm>
        </p:spPr>
        <p:txBody>
          <a:bodyPr>
            <a:normAutofit/>
          </a:bodyPr>
          <a:lstStyle/>
          <a:p>
            <a:r>
              <a:rPr lang="nl-BE" dirty="0"/>
              <a:t>Een </a:t>
            </a:r>
            <a:r>
              <a:rPr lang="nl-BE" dirty="0" err="1"/>
              <a:t>factory</a:t>
            </a:r>
            <a:r>
              <a:rPr lang="nl-BE" dirty="0"/>
              <a:t> in object-georiënteerde talen is een manier om nieuwe objecten te </a:t>
            </a:r>
            <a:r>
              <a:rPr lang="nl-BE" dirty="0" err="1"/>
              <a:t>instantieëren</a:t>
            </a:r>
            <a:r>
              <a:rPr lang="nl-BE" dirty="0"/>
              <a:t> zonder exact te weten van welke klasse deze objecten zullen zijn, zolang deze overgeërfd zijn van een bepaalde basisklasse of interface.</a:t>
            </a:r>
          </a:p>
          <a:p>
            <a:r>
              <a:rPr lang="nl-BE" dirty="0"/>
              <a:t>Deze methode heeft enkele voordelen:</a:t>
            </a:r>
          </a:p>
          <a:p>
            <a:pPr lvl="1"/>
            <a:r>
              <a:rPr lang="nl-BE" dirty="0"/>
              <a:t>De eigenlijke klasse wordt bepaald door de noden en de </a:t>
            </a:r>
            <a:r>
              <a:rPr lang="nl-BE" dirty="0" err="1"/>
              <a:t>factory</a:t>
            </a:r>
            <a:r>
              <a:rPr lang="nl-BE" dirty="0"/>
              <a:t> selecteert de beste match.</a:t>
            </a:r>
          </a:p>
          <a:p>
            <a:pPr lvl="1"/>
            <a:r>
              <a:rPr lang="nl-BE" dirty="0"/>
              <a:t>Indien we een nieuwe subklasse maken, hoeft men enkel de </a:t>
            </a:r>
            <a:r>
              <a:rPr lang="nl-BE" dirty="0" err="1"/>
              <a:t>factory</a:t>
            </a:r>
            <a:r>
              <a:rPr lang="nl-BE" dirty="0"/>
              <a:t> aan te passen.</a:t>
            </a:r>
          </a:p>
          <a:p>
            <a:pPr lvl="1"/>
            <a:r>
              <a:rPr lang="nl-BE" dirty="0"/>
              <a:t>Laat toe om andere allocatieschema’s te gebruiken , zoals objectpool.</a:t>
            </a:r>
          </a:p>
        </p:txBody>
      </p:sp>
    </p:spTree>
    <p:extLst>
      <p:ext uri="{BB962C8B-B14F-4D97-AF65-F5344CB8AC3E}">
        <p14:creationId xmlns:p14="http://schemas.microsoft.com/office/powerpoint/2010/main" val="423083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35836" y="179365"/>
            <a:ext cx="10917964" cy="794204"/>
          </a:xfrm>
        </p:spPr>
        <p:txBody>
          <a:bodyPr/>
          <a:lstStyle/>
          <a:p>
            <a:r>
              <a:rPr lang="nl-BE" dirty="0"/>
              <a:t>Abstract </a:t>
            </a:r>
            <a:r>
              <a:rPr lang="nl-BE" dirty="0" err="1"/>
              <a:t>factory</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35836" y="1079770"/>
            <a:ext cx="10917964" cy="5287473"/>
          </a:xfrm>
        </p:spPr>
        <p:txBody>
          <a:bodyPr>
            <a:normAutofit/>
          </a:bodyPr>
          <a:lstStyle/>
          <a:p>
            <a:r>
              <a:rPr lang="nl-BE" dirty="0"/>
              <a:t>In een abstract </a:t>
            </a:r>
            <a:r>
              <a:rPr lang="nl-BE" dirty="0" err="1"/>
              <a:t>factory</a:t>
            </a:r>
            <a:r>
              <a:rPr lang="nl-BE" dirty="0"/>
              <a:t> worden een groep van individuele </a:t>
            </a:r>
            <a:r>
              <a:rPr lang="nl-BE" dirty="0" err="1"/>
              <a:t>factories</a:t>
            </a:r>
            <a:r>
              <a:rPr lang="nl-BE" dirty="0"/>
              <a:t> met een gemeenschappelijk thema gegroepeerd. De gebruiker gebruikt dan de generieke interface om de effectieve objecten te creëren.</a:t>
            </a:r>
          </a:p>
          <a:p>
            <a:pPr lvl="1"/>
            <a:r>
              <a:rPr lang="nl-BE" dirty="0"/>
              <a:t>Een voorbeeld kan zijn om een generieke </a:t>
            </a:r>
            <a:r>
              <a:rPr lang="nl-BE" dirty="0" err="1"/>
              <a:t>GebakFactory</a:t>
            </a:r>
            <a:r>
              <a:rPr lang="nl-BE" dirty="0"/>
              <a:t> te maken, die de functie </a:t>
            </a:r>
            <a:r>
              <a:rPr lang="nl-BE" dirty="0" err="1"/>
              <a:t>MaakGebakClass</a:t>
            </a:r>
            <a:r>
              <a:rPr lang="nl-BE" dirty="0"/>
              <a:t>() bevat. Deze functie creëert een class die de </a:t>
            </a:r>
            <a:r>
              <a:rPr lang="nl-BE" dirty="0" err="1"/>
              <a:t>IGebak</a:t>
            </a:r>
            <a:r>
              <a:rPr lang="nl-BE" dirty="0"/>
              <a:t> interface implementeert. De </a:t>
            </a:r>
            <a:r>
              <a:rPr lang="nl-BE" dirty="0" err="1"/>
              <a:t>IGebak</a:t>
            </a:r>
            <a:r>
              <a:rPr lang="nl-BE" dirty="0"/>
              <a:t> definieert de functie Bak().</a:t>
            </a:r>
          </a:p>
          <a:p>
            <a:pPr lvl="1"/>
            <a:r>
              <a:rPr lang="nl-BE" dirty="0"/>
              <a:t>Daarna kunnen we de overgeërfde </a:t>
            </a:r>
            <a:r>
              <a:rPr lang="nl-BE" dirty="0" err="1"/>
              <a:t>factory</a:t>
            </a:r>
            <a:r>
              <a:rPr lang="nl-BE" dirty="0"/>
              <a:t> </a:t>
            </a:r>
            <a:r>
              <a:rPr lang="nl-BE" dirty="0" err="1"/>
              <a:t>TaartenFactory</a:t>
            </a:r>
            <a:r>
              <a:rPr lang="nl-BE" dirty="0"/>
              <a:t> maken. Wanneer we hier de functie </a:t>
            </a:r>
            <a:r>
              <a:rPr lang="nl-BE" dirty="0" err="1"/>
              <a:t>MaakGebakClass</a:t>
            </a:r>
            <a:r>
              <a:rPr lang="nl-BE" dirty="0"/>
              <a:t>() aanroepen instantieert die de class Taart. De class Taart maakt op zijn beurt een implementatie van de methode Bak().</a:t>
            </a:r>
          </a:p>
          <a:p>
            <a:pPr lvl="1"/>
            <a:r>
              <a:rPr lang="nl-BE" dirty="0"/>
              <a:t>We kunnen later ook </a:t>
            </a:r>
            <a:r>
              <a:rPr lang="nl-BE" dirty="0" err="1"/>
              <a:t>KoffiekoekenFactory</a:t>
            </a:r>
            <a:r>
              <a:rPr lang="nl-BE" dirty="0"/>
              <a:t>, </a:t>
            </a:r>
            <a:r>
              <a:rPr lang="nl-BE" dirty="0" err="1"/>
              <a:t>BroodFactory</a:t>
            </a:r>
            <a:r>
              <a:rPr lang="nl-BE" dirty="0"/>
              <a:t>, … aanmaken.</a:t>
            </a:r>
          </a:p>
        </p:txBody>
      </p:sp>
    </p:spTree>
    <p:extLst>
      <p:ext uri="{BB962C8B-B14F-4D97-AF65-F5344CB8AC3E}">
        <p14:creationId xmlns:p14="http://schemas.microsoft.com/office/powerpoint/2010/main" val="151666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A5ED0D0-E947-4CE6-88AD-E971A333F85F}"/>
              </a:ext>
            </a:extLst>
          </p:cNvPr>
          <p:cNvPicPr>
            <a:picLocks noChangeAspect="1"/>
          </p:cNvPicPr>
          <p:nvPr/>
        </p:nvPicPr>
        <p:blipFill rotWithShape="1">
          <a:blip r:embed="rId2">
            <a:extLst>
              <a:ext uri="{28A0092B-C50C-407E-A947-70E740481C1C}">
                <a14:useLocalDpi xmlns:a14="http://schemas.microsoft.com/office/drawing/2010/main" val="0"/>
              </a:ext>
            </a:extLst>
          </a:blip>
          <a:srcRect l="20294" t="9091" r="13346"/>
          <a:stretch/>
        </p:blipFill>
        <p:spPr>
          <a:xfrm>
            <a:off x="3523488" y="10"/>
            <a:ext cx="8668512" cy="6857990"/>
          </a:xfrm>
          <a:prstGeom prst="rect">
            <a:avLst/>
          </a:prstGeom>
        </p:spPr>
      </p:pic>
      <p:sp>
        <p:nvSpPr>
          <p:cNvPr id="63" name="Rectangle 6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el 1">
            <a:extLst>
              <a:ext uri="{FF2B5EF4-FFF2-40B4-BE49-F238E27FC236}">
                <a16:creationId xmlns:a16="http://schemas.microsoft.com/office/drawing/2014/main" id="{4355865D-EE50-493F-AC56-B05ED5AAFDF9}"/>
              </a:ext>
            </a:extLst>
          </p:cNvPr>
          <p:cNvSpPr txBox="1">
            <a:spLocks/>
          </p:cNvSpPr>
          <p:nvPr/>
        </p:nvSpPr>
        <p:spPr>
          <a:xfrm>
            <a:off x="477981" y="1122363"/>
            <a:ext cx="4023360" cy="3204134"/>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b="1" dirty="0"/>
              <a:t>Singleton</a:t>
            </a:r>
          </a:p>
        </p:txBody>
      </p:sp>
      <p:sp>
        <p:nvSpPr>
          <p:cNvPr id="65" name="Rectangle 6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7" name="Rectangle 6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643369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35836" y="179365"/>
            <a:ext cx="10917964" cy="794204"/>
          </a:xfrm>
        </p:spPr>
        <p:txBody>
          <a:bodyPr/>
          <a:lstStyle/>
          <a:p>
            <a:r>
              <a:rPr lang="nl-BE"/>
              <a:t>Singleton</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35836" y="973570"/>
            <a:ext cx="10917964" cy="5393674"/>
          </a:xfrm>
        </p:spPr>
        <p:txBody>
          <a:bodyPr>
            <a:normAutofit/>
          </a:bodyPr>
          <a:lstStyle/>
          <a:p>
            <a:r>
              <a:rPr lang="nl-BE" dirty="0"/>
              <a:t>Wanneer een klasse maar 1 enkele instantie heeft binnen een programma en binnen dit programma zorgt voor een algemeen toegangspunt, dan spreken we van een singleton.</a:t>
            </a:r>
          </a:p>
          <a:p>
            <a:r>
              <a:rPr lang="nl-BE" dirty="0"/>
              <a:t>We kunnen dus stellen dat een singleton:</a:t>
            </a:r>
          </a:p>
          <a:p>
            <a:pPr lvl="1"/>
            <a:r>
              <a:rPr lang="nl-BE" dirty="0"/>
              <a:t>1 enkele instantie heeft binnen een applicatie.</a:t>
            </a:r>
          </a:p>
          <a:p>
            <a:pPr lvl="1"/>
            <a:r>
              <a:rPr lang="nl-BE" dirty="0"/>
              <a:t>zelf de instantie creëert en een toegang tot die instantie voorziet.</a:t>
            </a:r>
          </a:p>
          <a:p>
            <a:pPr lvl="1"/>
            <a:r>
              <a:rPr lang="nl-BE" dirty="0"/>
              <a:t>een </a:t>
            </a:r>
            <a:r>
              <a:rPr lang="nl-BE" dirty="0" err="1"/>
              <a:t>constructor</a:t>
            </a:r>
            <a:r>
              <a:rPr lang="nl-BE" dirty="0"/>
              <a:t> heeft die geen parameter(s) aanvaardt.</a:t>
            </a:r>
          </a:p>
          <a:p>
            <a:r>
              <a:rPr lang="nl-BE" dirty="0"/>
              <a:t>Aangezien een singleton zichzelf instantieert laat dit toe om ‘</a:t>
            </a:r>
            <a:r>
              <a:rPr lang="en-IE" dirty="0"/>
              <a:t>lazy initialization</a:t>
            </a:r>
            <a:r>
              <a:rPr lang="nl-BE" dirty="0"/>
              <a:t>’ te gebruiken.</a:t>
            </a:r>
          </a:p>
          <a:p>
            <a:pPr lvl="1"/>
            <a:r>
              <a:rPr lang="nl-BE" dirty="0"/>
              <a:t>We gaan enkel een instantie aanmaken wanneer de singleton voor het eerst gebruikt wordt.</a:t>
            </a:r>
          </a:p>
          <a:p>
            <a:pPr lvl="2"/>
            <a:r>
              <a:rPr lang="nl-BE" dirty="0"/>
              <a:t>Tijdens de initialisatie moeten we dan wel rekening houden dat de initialisatie thread save verloopt. </a:t>
            </a:r>
          </a:p>
        </p:txBody>
      </p:sp>
    </p:spTree>
    <p:extLst>
      <p:ext uri="{BB962C8B-B14F-4D97-AF65-F5344CB8AC3E}">
        <p14:creationId xmlns:p14="http://schemas.microsoft.com/office/powerpoint/2010/main" val="353400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A5ED0D0-E947-4CE6-88AD-E971A333F85F}"/>
              </a:ext>
            </a:extLst>
          </p:cNvPr>
          <p:cNvPicPr>
            <a:picLocks noChangeAspect="1"/>
          </p:cNvPicPr>
          <p:nvPr/>
        </p:nvPicPr>
        <p:blipFill rotWithShape="1">
          <a:blip r:embed="rId2">
            <a:extLst>
              <a:ext uri="{28A0092B-C50C-407E-A947-70E740481C1C}">
                <a14:useLocalDpi xmlns:a14="http://schemas.microsoft.com/office/drawing/2010/main" val="0"/>
              </a:ext>
            </a:extLst>
          </a:blip>
          <a:srcRect t="10933" r="9089" b="-2"/>
          <a:stretch/>
        </p:blipFill>
        <p:spPr>
          <a:xfrm>
            <a:off x="3523488" y="10"/>
            <a:ext cx="8668512" cy="6857990"/>
          </a:xfrm>
          <a:prstGeom prst="rect">
            <a:avLst/>
          </a:prstGeom>
        </p:spPr>
      </p:pic>
      <p:sp>
        <p:nvSpPr>
          <p:cNvPr id="63" name="Rectangle 6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el 1">
            <a:extLst>
              <a:ext uri="{FF2B5EF4-FFF2-40B4-BE49-F238E27FC236}">
                <a16:creationId xmlns:a16="http://schemas.microsoft.com/office/drawing/2014/main" id="{4355865D-EE50-493F-AC56-B05ED5AAFDF9}"/>
              </a:ext>
            </a:extLst>
          </p:cNvPr>
          <p:cNvSpPr txBox="1">
            <a:spLocks/>
          </p:cNvSpPr>
          <p:nvPr/>
        </p:nvSpPr>
        <p:spPr>
          <a:xfrm>
            <a:off x="477981" y="1122363"/>
            <a:ext cx="4023360" cy="3204134"/>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b="1" dirty="0"/>
              <a:t>Proxy</a:t>
            </a:r>
          </a:p>
        </p:txBody>
      </p:sp>
      <p:sp>
        <p:nvSpPr>
          <p:cNvPr id="65" name="Rectangle 6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7" name="Rectangle 6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857933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35835" y="0"/>
            <a:ext cx="10917964" cy="794204"/>
          </a:xfrm>
        </p:spPr>
        <p:txBody>
          <a:bodyPr/>
          <a:lstStyle/>
          <a:p>
            <a:r>
              <a:rPr lang="nl-BE" dirty="0"/>
              <a:t>Proxy class</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316194" y="709302"/>
            <a:ext cx="11750467" cy="6148698"/>
          </a:xfrm>
        </p:spPr>
        <p:txBody>
          <a:bodyPr>
            <a:normAutofit lnSpcReduction="10000"/>
          </a:bodyPr>
          <a:lstStyle/>
          <a:p>
            <a:r>
              <a:rPr lang="nl-BE" dirty="0"/>
              <a:t>Een proxy klasse is </a:t>
            </a:r>
            <a:r>
              <a:rPr lang="nl-BE" dirty="0" err="1"/>
              <a:t>wrapper</a:t>
            </a:r>
            <a:r>
              <a:rPr lang="nl-BE" dirty="0"/>
              <a:t> rond een andere klasse en fungeert als interface naar die klasse.</a:t>
            </a:r>
          </a:p>
          <a:p>
            <a:pPr lvl="1"/>
            <a:r>
              <a:rPr lang="nl-BE" dirty="0"/>
              <a:t>Een proxy class is dus een klasse die een andere klasse bevat en functioneert als een interface naar de functies van die klasse.</a:t>
            </a:r>
          </a:p>
          <a:p>
            <a:pPr lvl="1"/>
            <a:r>
              <a:rPr lang="nl-BE" dirty="0"/>
              <a:t>Meestal implementeren de proxy en de eigenlijke klasse dezelfde interface zodat ze beiden dezelfde werking voorstellen. Voor de gebruiker van een klasse is de werking van een proxy eigenlijk hetzelfde als de oorspronkelijke klasse.</a:t>
            </a:r>
          </a:p>
          <a:p>
            <a:r>
              <a:rPr lang="nl-BE" dirty="0"/>
              <a:t>Mogelijk gebruik van een proxy klasse:</a:t>
            </a:r>
          </a:p>
          <a:p>
            <a:pPr lvl="1"/>
            <a:r>
              <a:rPr lang="nl-BE" dirty="0"/>
              <a:t>Remote proxy:</a:t>
            </a:r>
          </a:p>
          <a:p>
            <a:pPr lvl="2"/>
            <a:r>
              <a:rPr lang="nl-BE" dirty="0"/>
              <a:t>Indien we werken met een client – server applicatie. De client creëert een proxy klasse die qua werking en functies identiek is aan de server klasse. De client klasse zendt dan via een communicatiekanaal de vraag door aan de server die het antwoord terugzendt. De methode geeft dit op zijn beurt als return waarde terug aan de </a:t>
            </a:r>
            <a:r>
              <a:rPr lang="nl-BE" dirty="0" err="1"/>
              <a:t>aanroeper</a:t>
            </a:r>
            <a:r>
              <a:rPr lang="nl-BE" dirty="0"/>
              <a:t>.</a:t>
            </a:r>
          </a:p>
          <a:p>
            <a:pPr lvl="1"/>
            <a:r>
              <a:rPr lang="nl-BE" dirty="0"/>
              <a:t>Virtual proxy:</a:t>
            </a:r>
          </a:p>
          <a:p>
            <a:pPr lvl="2"/>
            <a:r>
              <a:rPr lang="nl-BE" dirty="0"/>
              <a:t>Als we gebruik maken van objecten die veel geheugen vergen, is het soms wenselijk deze enkel te instantiëren wanneer ze effectief gebruikt worden.</a:t>
            </a:r>
          </a:p>
          <a:p>
            <a:pPr lvl="1"/>
            <a:r>
              <a:rPr lang="nl-BE" dirty="0" err="1"/>
              <a:t>Protection</a:t>
            </a:r>
            <a:r>
              <a:rPr lang="nl-BE" dirty="0"/>
              <a:t> proxy:</a:t>
            </a:r>
          </a:p>
          <a:p>
            <a:pPr lvl="2"/>
            <a:r>
              <a:rPr lang="nl-BE" dirty="0"/>
              <a:t>Wanneer we de toegang naar bepaalde methodes willen controleren.</a:t>
            </a:r>
          </a:p>
        </p:txBody>
      </p:sp>
    </p:spTree>
    <p:extLst>
      <p:ext uri="{BB962C8B-B14F-4D97-AF65-F5344CB8AC3E}">
        <p14:creationId xmlns:p14="http://schemas.microsoft.com/office/powerpoint/2010/main" val="234007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A5ED0D0-E947-4CE6-88AD-E971A333F85F}"/>
              </a:ext>
            </a:extLst>
          </p:cNvPr>
          <p:cNvPicPr>
            <a:picLocks noChangeAspect="1"/>
          </p:cNvPicPr>
          <p:nvPr/>
        </p:nvPicPr>
        <p:blipFill rotWithShape="1">
          <a:blip r:embed="rId2">
            <a:extLst>
              <a:ext uri="{28A0092B-C50C-407E-A947-70E740481C1C}">
                <a14:useLocalDpi xmlns:a14="http://schemas.microsoft.com/office/drawing/2010/main" val="0"/>
              </a:ext>
            </a:extLst>
          </a:blip>
          <a:srcRect t="11820" r="3666" b="4658"/>
          <a:stretch/>
        </p:blipFill>
        <p:spPr>
          <a:xfrm>
            <a:off x="3523488" y="10"/>
            <a:ext cx="8668512" cy="6857990"/>
          </a:xfrm>
          <a:prstGeom prst="rect">
            <a:avLst/>
          </a:prstGeom>
        </p:spPr>
      </p:pic>
      <p:sp>
        <p:nvSpPr>
          <p:cNvPr id="63" name="Rectangle 6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el 1">
            <a:extLst>
              <a:ext uri="{FF2B5EF4-FFF2-40B4-BE49-F238E27FC236}">
                <a16:creationId xmlns:a16="http://schemas.microsoft.com/office/drawing/2014/main" id="{4355865D-EE50-493F-AC56-B05ED5AAFDF9}"/>
              </a:ext>
            </a:extLst>
          </p:cNvPr>
          <p:cNvSpPr txBox="1">
            <a:spLocks/>
          </p:cNvSpPr>
          <p:nvPr/>
        </p:nvSpPr>
        <p:spPr>
          <a:xfrm>
            <a:off x="477981" y="1122363"/>
            <a:ext cx="4023360" cy="3204134"/>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b="1" dirty="0"/>
              <a:t>Facade</a:t>
            </a:r>
          </a:p>
        </p:txBody>
      </p:sp>
      <p:sp>
        <p:nvSpPr>
          <p:cNvPr id="65" name="Rectangle 6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7" name="Rectangle 6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596373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35836" y="179365"/>
            <a:ext cx="10917964" cy="794204"/>
          </a:xfrm>
        </p:spPr>
        <p:txBody>
          <a:bodyPr/>
          <a:lstStyle/>
          <a:p>
            <a:r>
              <a:rPr lang="nl-BE" dirty="0" err="1"/>
              <a:t>Facade</a:t>
            </a:r>
            <a:r>
              <a:rPr lang="nl-BE" dirty="0"/>
              <a:t> </a:t>
            </a:r>
            <a:r>
              <a:rPr lang="nl-BE" dirty="0" err="1"/>
              <a:t>pattern</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35836" y="1079770"/>
            <a:ext cx="10917964" cy="5287473"/>
          </a:xfrm>
        </p:spPr>
        <p:txBody>
          <a:bodyPr>
            <a:normAutofit lnSpcReduction="10000"/>
          </a:bodyPr>
          <a:lstStyle/>
          <a:p>
            <a:r>
              <a:rPr lang="nl-BE" dirty="0"/>
              <a:t>We gebruiken het </a:t>
            </a:r>
            <a:r>
              <a:rPr lang="nl-BE" dirty="0" err="1"/>
              <a:t>facade</a:t>
            </a:r>
            <a:r>
              <a:rPr lang="nl-BE" dirty="0"/>
              <a:t> </a:t>
            </a:r>
            <a:r>
              <a:rPr lang="nl-BE" dirty="0" err="1"/>
              <a:t>pattern</a:t>
            </a:r>
            <a:r>
              <a:rPr lang="nl-BE" dirty="0"/>
              <a:t> wanneer we een complex geheel toegankelijker willen maken achter een eenvoudige(re) interface.</a:t>
            </a:r>
          </a:p>
          <a:p>
            <a:pPr lvl="1"/>
            <a:r>
              <a:rPr lang="nl-BE" dirty="0"/>
              <a:t>Indien we complexe systemen maken, gebruiken we bij objectgeoriënteerde talen objecten die een specifieke taak verrichten en zo min mogelijk afhankelijk zijn van andere objecten. Deze zijn makkelijker te onderhouden, uit te breiden en te vervangen.</a:t>
            </a:r>
          </a:p>
          <a:p>
            <a:pPr lvl="1"/>
            <a:r>
              <a:rPr lang="nl-BE" dirty="0"/>
              <a:t>Om deze objecten te laten samenwerken achter een eenvoudig te besturen API, kunnen we een </a:t>
            </a:r>
            <a:r>
              <a:rPr lang="nl-BE" dirty="0" err="1"/>
              <a:t>facade</a:t>
            </a:r>
            <a:r>
              <a:rPr lang="nl-BE" dirty="0"/>
              <a:t> klasse gebruiken. De functies van deze </a:t>
            </a:r>
            <a:r>
              <a:rPr lang="nl-BE" dirty="0" err="1"/>
              <a:t>facade</a:t>
            </a:r>
            <a:r>
              <a:rPr lang="nl-BE" dirty="0"/>
              <a:t> zijn makkelijk te begrijpen voor de gebruiker van de klasse en verbergen de meestal complexe werking van de verschillende specifieke objecten.</a:t>
            </a:r>
          </a:p>
          <a:p>
            <a:r>
              <a:rPr lang="nl-BE" dirty="0"/>
              <a:t>Een </a:t>
            </a:r>
            <a:r>
              <a:rPr lang="nl-BE" dirty="0" err="1"/>
              <a:t>facade</a:t>
            </a:r>
            <a:r>
              <a:rPr lang="nl-BE" dirty="0"/>
              <a:t> zorgt er dus voor dat:</a:t>
            </a:r>
          </a:p>
          <a:p>
            <a:pPr lvl="1"/>
            <a:r>
              <a:rPr lang="nl-BE" dirty="0"/>
              <a:t>De complexiteit van functies wordt verstopt.</a:t>
            </a:r>
          </a:p>
          <a:p>
            <a:pPr lvl="1"/>
            <a:r>
              <a:rPr lang="nl-BE" dirty="0"/>
              <a:t>Het correct gebruik van deze classes en functies wordt gegarandeerd. Een reductie van het aantal mogelijkheden die de verschillende specifieke klassen bieden. De essentie wordt aangeboden.</a:t>
            </a:r>
          </a:p>
        </p:txBody>
      </p:sp>
    </p:spTree>
    <p:extLst>
      <p:ext uri="{BB962C8B-B14F-4D97-AF65-F5344CB8AC3E}">
        <p14:creationId xmlns:p14="http://schemas.microsoft.com/office/powerpoint/2010/main" val="34859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A5ED0D0-E947-4CE6-88AD-E971A333F85F}"/>
              </a:ext>
            </a:extLst>
          </p:cNvPr>
          <p:cNvPicPr>
            <a:picLocks noChangeAspect="1"/>
          </p:cNvPicPr>
          <p:nvPr/>
        </p:nvPicPr>
        <p:blipFill rotWithShape="1">
          <a:blip r:embed="rId2">
            <a:extLst>
              <a:ext uri="{28A0092B-C50C-407E-A947-70E740481C1C}">
                <a14:useLocalDpi xmlns:a14="http://schemas.microsoft.com/office/drawing/2010/main" val="0"/>
              </a:ext>
            </a:extLst>
          </a:blip>
          <a:srcRect t="18230" r="9093" b="22914"/>
          <a:stretch/>
        </p:blipFill>
        <p:spPr>
          <a:xfrm>
            <a:off x="3523488" y="10"/>
            <a:ext cx="8668512" cy="6857990"/>
          </a:xfrm>
          <a:prstGeom prst="rect">
            <a:avLst/>
          </a:prstGeom>
        </p:spPr>
      </p:pic>
      <p:sp>
        <p:nvSpPr>
          <p:cNvPr id="52" name="Rectangle 5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el 1">
            <a:extLst>
              <a:ext uri="{FF2B5EF4-FFF2-40B4-BE49-F238E27FC236}">
                <a16:creationId xmlns:a16="http://schemas.microsoft.com/office/drawing/2014/main" id="{4355865D-EE50-493F-AC56-B05ED5AAFDF9}"/>
              </a:ext>
            </a:extLst>
          </p:cNvPr>
          <p:cNvSpPr txBox="1">
            <a:spLocks/>
          </p:cNvSpPr>
          <p:nvPr/>
        </p:nvSpPr>
        <p:spPr>
          <a:xfrm>
            <a:off x="477981" y="1122363"/>
            <a:ext cx="4023360" cy="3204134"/>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b="1" dirty="0"/>
              <a:t>S O L I D</a:t>
            </a:r>
          </a:p>
        </p:txBody>
      </p:sp>
      <p:sp>
        <p:nvSpPr>
          <p:cNvPr id="54" name="Rectangle 5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Rectangle 5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51374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35836" y="179365"/>
            <a:ext cx="10917964" cy="794204"/>
          </a:xfrm>
        </p:spPr>
        <p:txBody>
          <a:bodyPr/>
          <a:lstStyle/>
          <a:p>
            <a:r>
              <a:rPr lang="nl-BE" dirty="0"/>
              <a:t>SOLID design </a:t>
            </a:r>
            <a:r>
              <a:rPr lang="nl-BE" dirty="0" err="1"/>
              <a:t>principles</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35835" y="1079770"/>
            <a:ext cx="11319389" cy="5287473"/>
          </a:xfrm>
        </p:spPr>
        <p:txBody>
          <a:bodyPr>
            <a:normAutofit/>
          </a:bodyPr>
          <a:lstStyle/>
          <a:p>
            <a:r>
              <a:rPr lang="nl-BE" dirty="0"/>
              <a:t>De </a:t>
            </a:r>
            <a:r>
              <a:rPr lang="nl-BE" dirty="0" err="1"/>
              <a:t>solid</a:t>
            </a:r>
            <a:r>
              <a:rPr lang="nl-BE" dirty="0"/>
              <a:t> design </a:t>
            </a:r>
            <a:r>
              <a:rPr lang="nl-BE" dirty="0" err="1"/>
              <a:t>principles</a:t>
            </a:r>
            <a:r>
              <a:rPr lang="nl-BE" dirty="0"/>
              <a:t> zijn de 5 belangrijkste design principes geïntroduceerd door Robert C. Martin.</a:t>
            </a:r>
          </a:p>
          <a:p>
            <a:r>
              <a:rPr lang="nl-BE" dirty="0"/>
              <a:t>De naam SOLID werd bedacht door Michael </a:t>
            </a:r>
            <a:r>
              <a:rPr lang="nl-BE" dirty="0" err="1"/>
              <a:t>Feathers</a:t>
            </a:r>
            <a:endParaRPr lang="nl-BE" dirty="0"/>
          </a:p>
          <a:p>
            <a:r>
              <a:rPr lang="nl-BE" dirty="0"/>
              <a:t>Deze principes worden beschouwd als de basis om een systeem duurzaam, </a:t>
            </a:r>
            <a:r>
              <a:rPr lang="nl-BE" dirty="0" err="1"/>
              <a:t>uitbreidbaar</a:t>
            </a:r>
            <a:r>
              <a:rPr lang="nl-BE" dirty="0"/>
              <a:t> en onderhoudsvriendelijk te maken</a:t>
            </a:r>
          </a:p>
          <a:p>
            <a:r>
              <a:rPr lang="nl-BE" dirty="0"/>
              <a:t>Elke letter van SOLID staat voor een principe:</a:t>
            </a:r>
          </a:p>
          <a:p>
            <a:pPr lvl="1"/>
            <a:r>
              <a:rPr lang="nl-BE" dirty="0">
                <a:latin typeface="Consolas" panose="020B0609020204030204" pitchFamily="49" charset="0"/>
              </a:rPr>
              <a:t>S</a:t>
            </a:r>
            <a:r>
              <a:rPr lang="nl-BE" dirty="0"/>
              <a:t>		Single </a:t>
            </a:r>
            <a:r>
              <a:rPr lang="nl-BE" dirty="0" err="1"/>
              <a:t>responsibility</a:t>
            </a:r>
            <a:r>
              <a:rPr lang="nl-BE" dirty="0"/>
              <a:t> </a:t>
            </a:r>
            <a:r>
              <a:rPr lang="nl-BE" dirty="0" err="1"/>
              <a:t>principle</a:t>
            </a:r>
            <a:endParaRPr lang="nl-BE" dirty="0"/>
          </a:p>
          <a:p>
            <a:pPr lvl="1"/>
            <a:r>
              <a:rPr lang="nl-BE" dirty="0">
                <a:latin typeface="Consolas" panose="020B0609020204030204" pitchFamily="49" charset="0"/>
              </a:rPr>
              <a:t>O</a:t>
            </a:r>
            <a:r>
              <a:rPr lang="nl-BE" dirty="0"/>
              <a:t>		Open- </a:t>
            </a:r>
            <a:r>
              <a:rPr lang="nl-BE" dirty="0" err="1"/>
              <a:t>closed</a:t>
            </a:r>
            <a:r>
              <a:rPr lang="nl-BE" dirty="0"/>
              <a:t> </a:t>
            </a:r>
            <a:r>
              <a:rPr lang="nl-BE" dirty="0" err="1"/>
              <a:t>principle</a:t>
            </a:r>
            <a:endParaRPr lang="nl-BE" dirty="0"/>
          </a:p>
          <a:p>
            <a:pPr lvl="1"/>
            <a:r>
              <a:rPr lang="nl-BE" dirty="0">
                <a:latin typeface="Consolas" panose="020B0609020204030204" pitchFamily="49" charset="0"/>
              </a:rPr>
              <a:t>L</a:t>
            </a:r>
            <a:r>
              <a:rPr lang="nl-BE" dirty="0"/>
              <a:t>		</a:t>
            </a:r>
            <a:r>
              <a:rPr lang="nl-BE" dirty="0" err="1"/>
              <a:t>Liskov</a:t>
            </a:r>
            <a:r>
              <a:rPr lang="nl-BE" dirty="0"/>
              <a:t> </a:t>
            </a:r>
            <a:r>
              <a:rPr lang="nl-BE" dirty="0" err="1"/>
              <a:t>substitution</a:t>
            </a:r>
            <a:r>
              <a:rPr lang="nl-BE" dirty="0"/>
              <a:t> </a:t>
            </a:r>
            <a:r>
              <a:rPr lang="nl-BE" dirty="0" err="1"/>
              <a:t>principle</a:t>
            </a:r>
            <a:endParaRPr lang="nl-BE" dirty="0"/>
          </a:p>
          <a:p>
            <a:pPr lvl="1"/>
            <a:r>
              <a:rPr lang="nl-BE" dirty="0">
                <a:latin typeface="Consolas" panose="020B0609020204030204" pitchFamily="49" charset="0"/>
              </a:rPr>
              <a:t>I</a:t>
            </a:r>
            <a:r>
              <a:rPr lang="nl-BE" dirty="0"/>
              <a:t>		Interface </a:t>
            </a:r>
            <a:r>
              <a:rPr lang="nl-BE" dirty="0" err="1"/>
              <a:t>segregation</a:t>
            </a:r>
            <a:r>
              <a:rPr lang="nl-BE" dirty="0"/>
              <a:t> </a:t>
            </a:r>
            <a:r>
              <a:rPr lang="nl-BE" dirty="0" err="1"/>
              <a:t>principle</a:t>
            </a:r>
            <a:endParaRPr lang="nl-BE" dirty="0"/>
          </a:p>
          <a:p>
            <a:pPr lvl="1"/>
            <a:r>
              <a:rPr lang="nl-BE" dirty="0">
                <a:latin typeface="Consolas" panose="020B0609020204030204" pitchFamily="49" charset="0"/>
              </a:rPr>
              <a:t>D</a:t>
            </a:r>
            <a:r>
              <a:rPr lang="nl-BE" dirty="0"/>
              <a:t>		</a:t>
            </a:r>
            <a:r>
              <a:rPr lang="nl-BE" dirty="0" err="1"/>
              <a:t>Dependency</a:t>
            </a:r>
            <a:r>
              <a:rPr lang="nl-BE" dirty="0"/>
              <a:t> </a:t>
            </a:r>
            <a:r>
              <a:rPr lang="nl-BE" dirty="0" err="1"/>
              <a:t>inversion</a:t>
            </a:r>
            <a:r>
              <a:rPr lang="nl-BE" dirty="0"/>
              <a:t> </a:t>
            </a:r>
            <a:r>
              <a:rPr lang="nl-BE" dirty="0" err="1"/>
              <a:t>principle</a:t>
            </a:r>
            <a:endParaRPr lang="nl-BE" dirty="0"/>
          </a:p>
        </p:txBody>
      </p:sp>
    </p:spTree>
    <p:extLst>
      <p:ext uri="{BB962C8B-B14F-4D97-AF65-F5344CB8AC3E}">
        <p14:creationId xmlns:p14="http://schemas.microsoft.com/office/powerpoint/2010/main" val="251054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35836" y="179365"/>
            <a:ext cx="10917964" cy="794204"/>
          </a:xfrm>
        </p:spPr>
        <p:txBody>
          <a:bodyPr>
            <a:normAutofit/>
          </a:bodyPr>
          <a:lstStyle/>
          <a:p>
            <a:r>
              <a:rPr lang="en-IE" dirty="0"/>
              <a:t>Single Responsibility Principle</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35836" y="1079770"/>
            <a:ext cx="10917964" cy="5598865"/>
          </a:xfrm>
        </p:spPr>
        <p:txBody>
          <a:bodyPr>
            <a:normAutofit/>
          </a:bodyPr>
          <a:lstStyle/>
          <a:p>
            <a:r>
              <a:rPr lang="nl-BE" dirty="0"/>
              <a:t>Elke class dient maar één enkele verantwoordelijkheid te hebben die afgebakend is.</a:t>
            </a:r>
          </a:p>
          <a:p>
            <a:pPr lvl="1"/>
            <a:r>
              <a:rPr lang="nl-BE" dirty="0"/>
              <a:t>Bijvoorbeeld een class om een dagboek bij te houden:</a:t>
            </a:r>
          </a:p>
          <a:p>
            <a:pPr lvl="2"/>
            <a:r>
              <a:rPr lang="nl-BE" dirty="0"/>
              <a:t>We kunnen elke dag een dagboek entry invoegen.</a:t>
            </a:r>
          </a:p>
          <a:p>
            <a:pPr lvl="2"/>
            <a:r>
              <a:rPr lang="nl-BE" dirty="0"/>
              <a:t>We kunnen ook dagboek entries verwijderen.</a:t>
            </a:r>
          </a:p>
          <a:p>
            <a:pPr lvl="2"/>
            <a:r>
              <a:rPr lang="nl-BE" dirty="0"/>
              <a:t>We hebben ook functies om de dagboek entries te bekijken op basis van parameters.</a:t>
            </a:r>
          </a:p>
          <a:p>
            <a:pPr lvl="1"/>
            <a:r>
              <a:rPr lang="nl-BE" dirty="0"/>
              <a:t>We willen bovendien de dagboek entries kunnen opslaan.</a:t>
            </a:r>
          </a:p>
          <a:p>
            <a:pPr lvl="2"/>
            <a:r>
              <a:rPr lang="nl-BE" dirty="0"/>
              <a:t>Het opslaan zelf kan geen onderdeel zijn van de dagboek class zelf omdat dit indruist tegen de single </a:t>
            </a:r>
            <a:r>
              <a:rPr lang="nl-BE" dirty="0" err="1"/>
              <a:t>responsibility</a:t>
            </a:r>
            <a:r>
              <a:rPr lang="nl-BE" dirty="0"/>
              <a:t> principes. De class dagboek is enkel verantwoordelijk voor het beheren van het dagboek, maar niet hoe de opslag moet gebeuren. </a:t>
            </a:r>
          </a:p>
          <a:p>
            <a:pPr lvl="3"/>
            <a:r>
              <a:rPr lang="nl-BE" dirty="0"/>
              <a:t>De opslag kan immers op verschillende manieren gebeuren.</a:t>
            </a:r>
          </a:p>
          <a:p>
            <a:pPr lvl="3"/>
            <a:r>
              <a:rPr lang="nl-BE" dirty="0"/>
              <a:t>We kunnen later ook de basis class uitbreiden met foto’s,… en dan zouden we ook de opslagmethodes moeten uitbreiden</a:t>
            </a:r>
          </a:p>
          <a:p>
            <a:pPr lvl="2"/>
            <a:r>
              <a:rPr lang="nl-BE" dirty="0"/>
              <a:t>Volgens het principe moeten we dan een class maken voor het beheer van onze dagboek en een aparte class om de opslag te beheren. </a:t>
            </a:r>
          </a:p>
          <a:p>
            <a:pPr lvl="3"/>
            <a:r>
              <a:rPr lang="nl-BE" dirty="0"/>
              <a:t>Zo kunnen we ook verschillende manieren van opslag aanbieden, bv Json, Database, CSV,…</a:t>
            </a:r>
          </a:p>
          <a:p>
            <a:pPr lvl="2"/>
            <a:endParaRPr lang="nl-BE" dirty="0"/>
          </a:p>
        </p:txBody>
      </p:sp>
    </p:spTree>
    <p:extLst>
      <p:ext uri="{BB962C8B-B14F-4D97-AF65-F5344CB8AC3E}">
        <p14:creationId xmlns:p14="http://schemas.microsoft.com/office/powerpoint/2010/main" val="405699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35836" y="68269"/>
            <a:ext cx="10917964" cy="794204"/>
          </a:xfrm>
        </p:spPr>
        <p:txBody>
          <a:bodyPr>
            <a:normAutofit/>
          </a:bodyPr>
          <a:lstStyle/>
          <a:p>
            <a:r>
              <a:rPr lang="nl-NL" dirty="0"/>
              <a:t>Open – Close </a:t>
            </a:r>
            <a:r>
              <a:rPr lang="nl-NL" dirty="0" err="1"/>
              <a:t>Principle</a:t>
            </a:r>
            <a:endParaRPr lang="nl-NL"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35836" y="862474"/>
            <a:ext cx="11519730" cy="5828884"/>
          </a:xfrm>
        </p:spPr>
        <p:txBody>
          <a:bodyPr>
            <a:normAutofit/>
          </a:bodyPr>
          <a:lstStyle/>
          <a:p>
            <a:r>
              <a:rPr lang="nl-BE" dirty="0"/>
              <a:t>Bij het ontwerpen van entiteiten moet men deze open houden voor uitbreiding maar gesloten houden voor verandering.</a:t>
            </a:r>
          </a:p>
          <a:p>
            <a:pPr lvl="1"/>
            <a:r>
              <a:rPr lang="nl-BE" dirty="0"/>
              <a:t>Er zijn 2 strekkingen die dit principe beschrijven en beide gebruiken overerving.</a:t>
            </a:r>
          </a:p>
          <a:p>
            <a:r>
              <a:rPr lang="nl-BE" dirty="0"/>
              <a:t>De oorspronkelijke definitie werd geschreven door </a:t>
            </a:r>
            <a:r>
              <a:rPr lang="nl-BE" b="1" dirty="0" err="1"/>
              <a:t>Bertand</a:t>
            </a:r>
            <a:r>
              <a:rPr lang="nl-BE" b="1" dirty="0"/>
              <a:t> Meyer</a:t>
            </a:r>
            <a:r>
              <a:rPr lang="nl-BE" dirty="0"/>
              <a:t>. </a:t>
            </a:r>
          </a:p>
          <a:p>
            <a:pPr lvl="1"/>
            <a:r>
              <a:rPr lang="nl-BE" dirty="0"/>
              <a:t>De stelling van Bertrand Meyer zegt dat als een klasse is gemaakt, deze enkel nog mag wijzigen om fouten te herstellen.</a:t>
            </a:r>
          </a:p>
          <a:p>
            <a:pPr lvl="1"/>
            <a:r>
              <a:rPr lang="nl-BE" dirty="0"/>
              <a:t>Indien men toch wijzigingen wil aanbrengen moet men een nieuwe overgeërfde class maken met de nieuwe functionaliteiten. </a:t>
            </a:r>
          </a:p>
          <a:p>
            <a:r>
              <a:rPr lang="nl-BE" dirty="0"/>
              <a:t>Een latere herdefiniëring beschrijft het </a:t>
            </a:r>
            <a:r>
              <a:rPr lang="nl-BE" dirty="0" err="1"/>
              <a:t>polymorfisch</a:t>
            </a:r>
            <a:r>
              <a:rPr lang="nl-BE" dirty="0"/>
              <a:t> open/</a:t>
            </a:r>
            <a:r>
              <a:rPr lang="nl-BE" dirty="0" err="1"/>
              <a:t>closed</a:t>
            </a:r>
            <a:r>
              <a:rPr lang="nl-BE" dirty="0"/>
              <a:t> principe</a:t>
            </a:r>
          </a:p>
          <a:p>
            <a:pPr lvl="1"/>
            <a:r>
              <a:rPr lang="nl-BE" dirty="0"/>
              <a:t>In tegenstelling tot het oorspronkelijke principe, wordt er gepleit voor het gebruik van abstracte classes of interfaces die elkaar door overerving kunnen vervangen.</a:t>
            </a:r>
          </a:p>
          <a:p>
            <a:pPr lvl="1"/>
            <a:r>
              <a:rPr lang="nl-BE" dirty="0"/>
              <a:t>Alle functies en velden die gespecifieerd zijn binnen de interface dienen hergebruikt te worden maar de implementatie mag veranderen. </a:t>
            </a:r>
          </a:p>
          <a:p>
            <a:pPr lvl="1"/>
            <a:r>
              <a:rPr lang="nl-BE" dirty="0"/>
              <a:t>Elke nieuwe  implementatie moet dus minimaal de interface implementeren.</a:t>
            </a:r>
          </a:p>
        </p:txBody>
      </p:sp>
    </p:spTree>
    <p:extLst>
      <p:ext uri="{BB962C8B-B14F-4D97-AF65-F5344CB8AC3E}">
        <p14:creationId xmlns:p14="http://schemas.microsoft.com/office/powerpoint/2010/main" val="5270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35836" y="179365"/>
            <a:ext cx="10917964" cy="794204"/>
          </a:xfrm>
        </p:spPr>
        <p:txBody>
          <a:bodyPr/>
          <a:lstStyle/>
          <a:p>
            <a:r>
              <a:rPr lang="nl-BE" dirty="0" err="1"/>
              <a:t>Liskov</a:t>
            </a:r>
            <a:r>
              <a:rPr lang="nl-BE" dirty="0"/>
              <a:t> </a:t>
            </a:r>
            <a:r>
              <a:rPr lang="nl-BE" dirty="0" err="1"/>
              <a:t>substitution</a:t>
            </a:r>
            <a:r>
              <a:rPr lang="nl-BE" dirty="0"/>
              <a:t> </a:t>
            </a:r>
            <a:r>
              <a:rPr lang="nl-BE" dirty="0" err="1"/>
              <a:t>principle</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35836" y="1079770"/>
            <a:ext cx="11526778" cy="5598865"/>
          </a:xfrm>
        </p:spPr>
        <p:txBody>
          <a:bodyPr>
            <a:normAutofit/>
          </a:bodyPr>
          <a:lstStyle/>
          <a:p>
            <a:r>
              <a:rPr lang="nl-BE" dirty="0"/>
              <a:t>Op een conferentie in 1987 introduceerde Barbara </a:t>
            </a:r>
            <a:r>
              <a:rPr lang="nl-BE" dirty="0" err="1"/>
              <a:t>Liskov</a:t>
            </a:r>
            <a:r>
              <a:rPr lang="nl-BE" dirty="0"/>
              <a:t> volgende stelling:</a:t>
            </a:r>
          </a:p>
          <a:p>
            <a:pPr lvl="1"/>
            <a:r>
              <a:rPr lang="nl-NL" dirty="0"/>
              <a:t>Stel </a:t>
            </a:r>
            <a:r>
              <a:rPr lang="nl-NL" i="1" dirty="0">
                <a:solidFill>
                  <a:schemeClr val="tx1">
                    <a:lumMod val="65000"/>
                    <a:lumOff val="35000"/>
                  </a:schemeClr>
                </a:solidFill>
              </a:rPr>
              <a:t>q(x)</a:t>
            </a:r>
            <a:r>
              <a:rPr lang="nl-NL" dirty="0"/>
              <a:t> is een aantoonbare eigenschap van de objecten </a:t>
            </a:r>
            <a:r>
              <a:rPr lang="nl-NL" i="1" dirty="0">
                <a:solidFill>
                  <a:schemeClr val="tx1">
                    <a:lumMod val="65000"/>
                    <a:lumOff val="35000"/>
                  </a:schemeClr>
                </a:solidFill>
              </a:rPr>
              <a:t>x</a:t>
            </a:r>
            <a:r>
              <a:rPr lang="nl-NL" dirty="0"/>
              <a:t> van het type </a:t>
            </a:r>
            <a:r>
              <a:rPr lang="nl-NL" i="1" dirty="0">
                <a:solidFill>
                  <a:schemeClr val="tx1">
                    <a:lumMod val="65000"/>
                    <a:lumOff val="35000"/>
                  </a:schemeClr>
                </a:solidFill>
              </a:rPr>
              <a:t>T</a:t>
            </a:r>
            <a:r>
              <a:rPr lang="nl-NL" dirty="0"/>
              <a:t>. Dan zou </a:t>
            </a:r>
            <a:r>
              <a:rPr lang="nl-NL" i="1" dirty="0">
                <a:solidFill>
                  <a:schemeClr val="tx1">
                    <a:lumMod val="65000"/>
                    <a:lumOff val="35000"/>
                  </a:schemeClr>
                </a:solidFill>
              </a:rPr>
              <a:t>q(y)</a:t>
            </a:r>
            <a:r>
              <a:rPr lang="nl-NL" dirty="0"/>
              <a:t> een aantoonbare eigenschap van de objecten </a:t>
            </a:r>
            <a:r>
              <a:rPr lang="nl-NL" i="1" dirty="0">
                <a:solidFill>
                  <a:schemeClr val="tx1">
                    <a:lumMod val="65000"/>
                    <a:lumOff val="35000"/>
                  </a:schemeClr>
                </a:solidFill>
              </a:rPr>
              <a:t>y</a:t>
            </a:r>
            <a:r>
              <a:rPr lang="nl-NL" dirty="0"/>
              <a:t> van het type </a:t>
            </a:r>
            <a:r>
              <a:rPr lang="nl-NL" i="1" dirty="0">
                <a:solidFill>
                  <a:schemeClr val="tx1">
                    <a:lumMod val="65000"/>
                    <a:lumOff val="35000"/>
                  </a:schemeClr>
                </a:solidFill>
              </a:rPr>
              <a:t>S</a:t>
            </a:r>
            <a:r>
              <a:rPr lang="nl-NL" dirty="0"/>
              <a:t> moeten zijn, waarbij </a:t>
            </a:r>
            <a:r>
              <a:rPr lang="nl-NL" i="1" dirty="0">
                <a:solidFill>
                  <a:schemeClr val="tx1">
                    <a:lumMod val="65000"/>
                    <a:lumOff val="35000"/>
                  </a:schemeClr>
                </a:solidFill>
              </a:rPr>
              <a:t>S</a:t>
            </a:r>
            <a:r>
              <a:rPr lang="nl-NL" dirty="0"/>
              <a:t> een subtype is van </a:t>
            </a:r>
            <a:r>
              <a:rPr lang="nl-NL" i="1" dirty="0">
                <a:solidFill>
                  <a:schemeClr val="tx1">
                    <a:lumMod val="65000"/>
                    <a:lumOff val="35000"/>
                  </a:schemeClr>
                </a:solidFill>
              </a:rPr>
              <a:t>T</a:t>
            </a:r>
            <a:r>
              <a:rPr lang="nl-NL" dirty="0"/>
              <a:t>.</a:t>
            </a:r>
          </a:p>
          <a:p>
            <a:pPr lvl="1"/>
            <a:r>
              <a:rPr lang="nl-NL" dirty="0"/>
              <a:t>Anders gezegd, als een basisklasse T wordt gebruikt in een programma, alle specifieke implementaties van T ook correct dienen te werken, zonder dat hiervoor wijzigingen in het programma dienen gemaakt te worden.</a:t>
            </a:r>
            <a:endParaRPr lang="nl-BE" dirty="0"/>
          </a:p>
        </p:txBody>
      </p:sp>
      <p:pic>
        <p:nvPicPr>
          <p:cNvPr id="20" name="Picture 19">
            <a:extLst>
              <a:ext uri="{FF2B5EF4-FFF2-40B4-BE49-F238E27FC236}">
                <a16:creationId xmlns:a16="http://schemas.microsoft.com/office/drawing/2014/main" id="{6653FF18-9F9F-45FD-90D7-00FB5856CEBB}"/>
              </a:ext>
            </a:extLst>
          </p:cNvPr>
          <p:cNvPicPr>
            <a:picLocks noChangeAspect="1"/>
          </p:cNvPicPr>
          <p:nvPr/>
        </p:nvPicPr>
        <p:blipFill>
          <a:blip r:embed="rId2"/>
          <a:stretch>
            <a:fillRect/>
          </a:stretch>
        </p:blipFill>
        <p:spPr>
          <a:xfrm>
            <a:off x="3650627" y="3770638"/>
            <a:ext cx="5128610" cy="2771563"/>
          </a:xfrm>
          <a:prstGeom prst="rect">
            <a:avLst/>
          </a:prstGeom>
        </p:spPr>
      </p:pic>
      <p:pic>
        <p:nvPicPr>
          <p:cNvPr id="21" name="Picture 20">
            <a:extLst>
              <a:ext uri="{FF2B5EF4-FFF2-40B4-BE49-F238E27FC236}">
                <a16:creationId xmlns:a16="http://schemas.microsoft.com/office/drawing/2014/main" id="{614429F3-FFFC-4F5B-B375-D23002216D36}"/>
              </a:ext>
            </a:extLst>
          </p:cNvPr>
          <p:cNvPicPr>
            <a:picLocks noChangeAspect="1"/>
          </p:cNvPicPr>
          <p:nvPr/>
        </p:nvPicPr>
        <p:blipFill>
          <a:blip r:embed="rId3"/>
          <a:stretch>
            <a:fillRect/>
          </a:stretch>
        </p:blipFill>
        <p:spPr>
          <a:xfrm>
            <a:off x="3650627" y="3770638"/>
            <a:ext cx="4123484" cy="2483928"/>
          </a:xfrm>
          <a:prstGeom prst="rect">
            <a:avLst/>
          </a:prstGeom>
        </p:spPr>
      </p:pic>
      <p:pic>
        <p:nvPicPr>
          <p:cNvPr id="22" name="Picture 21">
            <a:extLst>
              <a:ext uri="{FF2B5EF4-FFF2-40B4-BE49-F238E27FC236}">
                <a16:creationId xmlns:a16="http://schemas.microsoft.com/office/drawing/2014/main" id="{CAC9B423-091F-486F-A03D-F9E0FB694FDA}"/>
              </a:ext>
            </a:extLst>
          </p:cNvPr>
          <p:cNvPicPr>
            <a:picLocks noChangeAspect="1"/>
          </p:cNvPicPr>
          <p:nvPr/>
        </p:nvPicPr>
        <p:blipFill>
          <a:blip r:embed="rId4"/>
          <a:stretch>
            <a:fillRect/>
          </a:stretch>
        </p:blipFill>
        <p:spPr>
          <a:xfrm>
            <a:off x="3650627" y="3770638"/>
            <a:ext cx="4123484" cy="2483928"/>
          </a:xfrm>
          <a:prstGeom prst="rect">
            <a:avLst/>
          </a:prstGeom>
        </p:spPr>
      </p:pic>
      <p:pic>
        <p:nvPicPr>
          <p:cNvPr id="23" name="Picture 22">
            <a:extLst>
              <a:ext uri="{FF2B5EF4-FFF2-40B4-BE49-F238E27FC236}">
                <a16:creationId xmlns:a16="http://schemas.microsoft.com/office/drawing/2014/main" id="{56001E72-C571-4CA3-8A66-847533F8380C}"/>
              </a:ext>
            </a:extLst>
          </p:cNvPr>
          <p:cNvPicPr>
            <a:picLocks noChangeAspect="1"/>
          </p:cNvPicPr>
          <p:nvPr/>
        </p:nvPicPr>
        <p:blipFill>
          <a:blip r:embed="rId5"/>
          <a:stretch>
            <a:fillRect/>
          </a:stretch>
        </p:blipFill>
        <p:spPr>
          <a:xfrm>
            <a:off x="3650627" y="3770637"/>
            <a:ext cx="5128610" cy="2771563"/>
          </a:xfrm>
          <a:prstGeom prst="rect">
            <a:avLst/>
          </a:prstGeom>
        </p:spPr>
      </p:pic>
    </p:spTree>
    <p:extLst>
      <p:ext uri="{BB962C8B-B14F-4D97-AF65-F5344CB8AC3E}">
        <p14:creationId xmlns:p14="http://schemas.microsoft.com/office/powerpoint/2010/main" val="47481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par>
                                <p:cTn id="26" presetID="1" presetClass="exit" presetSubtype="0" fill="hold" nodeType="withEffect">
                                  <p:stCondLst>
                                    <p:cond delay="0"/>
                                  </p:stCondLst>
                                  <p:childTnLst>
                                    <p:set>
                                      <p:cBhvr>
                                        <p:cTn id="27" dur="1" fill="hold">
                                          <p:stCondLst>
                                            <p:cond delay="0"/>
                                          </p:stCondLst>
                                        </p:cTn>
                                        <p:tgtEl>
                                          <p:spTgt spid="2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childTnLst>
                                </p:cTn>
                              </p:par>
                              <p:par>
                                <p:cTn id="32" presetID="1" presetClass="exit" presetSubtype="0" fill="hold" nodeType="withEffect">
                                  <p:stCondLst>
                                    <p:cond delay="0"/>
                                  </p:stCondLst>
                                  <p:childTnLst>
                                    <p:set>
                                      <p:cBhvr>
                                        <p:cTn id="33" dur="1" fill="hold">
                                          <p:stCondLst>
                                            <p:cond delay="0"/>
                                          </p:stCondLst>
                                        </p:cTn>
                                        <p:tgtEl>
                                          <p:spTgt spid="22"/>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childTnLst>
                                </p:cTn>
                              </p:par>
                              <p:par>
                                <p:cTn id="38" presetID="1" presetClass="exit" presetSubtype="0" fill="hold" nodeType="withEffect">
                                  <p:stCondLst>
                                    <p:cond delay="0"/>
                                  </p:stCondLst>
                                  <p:childTnLst>
                                    <p:set>
                                      <p:cBhvr>
                                        <p:cTn id="39"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35836" y="179365"/>
            <a:ext cx="10917964" cy="794204"/>
          </a:xfrm>
        </p:spPr>
        <p:txBody>
          <a:bodyPr/>
          <a:lstStyle/>
          <a:p>
            <a:r>
              <a:rPr lang="nl-BE" dirty="0"/>
              <a:t>Interface </a:t>
            </a:r>
            <a:r>
              <a:rPr lang="nl-BE" dirty="0" err="1"/>
              <a:t>segregation</a:t>
            </a:r>
            <a:r>
              <a:rPr lang="nl-BE" dirty="0"/>
              <a:t> </a:t>
            </a:r>
            <a:r>
              <a:rPr lang="nl-BE" dirty="0" err="1"/>
              <a:t>principle</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35836" y="1079770"/>
            <a:ext cx="10917964" cy="5287473"/>
          </a:xfrm>
        </p:spPr>
        <p:txBody>
          <a:bodyPr>
            <a:normAutofit/>
          </a:bodyPr>
          <a:lstStyle/>
          <a:p>
            <a:r>
              <a:rPr lang="nl-BE" dirty="0"/>
              <a:t>Dit principe bepaalt dat een klasse die een interface implementeert elke methode moet kunnen gebruiken die de interface voorschrijft. </a:t>
            </a:r>
          </a:p>
          <a:p>
            <a:pPr lvl="1"/>
            <a:r>
              <a:rPr lang="nl-BE" dirty="0"/>
              <a:t>Indien een interface functies gebruikt die een overgeërfde klasse niet kan gebruiken, maar wel volledig in de scope liggen, wil dit zeggen dat de interface overbodige functies bevat.</a:t>
            </a:r>
          </a:p>
          <a:p>
            <a:pPr lvl="1"/>
            <a:r>
              <a:rPr lang="nl-BE" dirty="0"/>
              <a:t>We kunnen interfaces dan best opsplitsen in meerdere en doelgerichte interfaces.</a:t>
            </a:r>
          </a:p>
          <a:p>
            <a:pPr lvl="2"/>
            <a:r>
              <a:rPr lang="nl-BE" dirty="0"/>
              <a:t>Indien we de interface </a:t>
            </a:r>
            <a:r>
              <a:rPr lang="nl-BE" dirty="0" err="1"/>
              <a:t>IMobilePhone</a:t>
            </a:r>
            <a:r>
              <a:rPr lang="nl-BE" dirty="0"/>
              <a:t> bekijken, kan die de methodes ‘Telefoneer()’, ‘SMS’ hebben. Maar als de interface ook functies zoals ‘</a:t>
            </a:r>
            <a:r>
              <a:rPr lang="nl-BE" dirty="0" err="1"/>
              <a:t>SurfOpInternet</a:t>
            </a:r>
            <a:r>
              <a:rPr lang="nl-BE" dirty="0"/>
              <a:t>’, ‘</a:t>
            </a:r>
            <a:r>
              <a:rPr lang="nl-BE" dirty="0" err="1"/>
              <a:t>SpeelRadio</a:t>
            </a:r>
            <a:r>
              <a:rPr lang="nl-BE" dirty="0"/>
              <a:t>()’, ‘</a:t>
            </a:r>
            <a:r>
              <a:rPr lang="nl-BE" dirty="0" err="1"/>
              <a:t>MaakHDVideo</a:t>
            </a:r>
            <a:r>
              <a:rPr lang="nl-BE" dirty="0"/>
              <a:t>()’, ‘</a:t>
            </a:r>
            <a:r>
              <a:rPr lang="nl-BE" dirty="0" err="1"/>
              <a:t>BekijkTV</a:t>
            </a:r>
            <a:r>
              <a:rPr lang="nl-BE" dirty="0"/>
              <a:t>(), ‘Zaklamp()’,… zou hebben, dan kan een goede oude GSM veel functies niet uitvoeren. </a:t>
            </a:r>
          </a:p>
          <a:p>
            <a:pPr lvl="2"/>
            <a:r>
              <a:rPr lang="nl-BE" dirty="0"/>
              <a:t>In dit geval is het beter een </a:t>
            </a:r>
            <a:r>
              <a:rPr lang="nl-BE" dirty="0" err="1"/>
              <a:t>ISmartPhone</a:t>
            </a:r>
            <a:r>
              <a:rPr lang="nl-BE" dirty="0"/>
              <a:t> te creëren die zelf overgeërfd is van </a:t>
            </a:r>
            <a:r>
              <a:rPr lang="nl-BE" dirty="0" err="1"/>
              <a:t>IMobilePhone</a:t>
            </a:r>
            <a:r>
              <a:rPr lang="nl-BE" dirty="0"/>
              <a:t>.</a:t>
            </a:r>
          </a:p>
        </p:txBody>
      </p:sp>
    </p:spTree>
    <p:extLst>
      <p:ext uri="{BB962C8B-B14F-4D97-AF65-F5344CB8AC3E}">
        <p14:creationId xmlns:p14="http://schemas.microsoft.com/office/powerpoint/2010/main" val="240651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35836" y="179365"/>
            <a:ext cx="10917964" cy="794204"/>
          </a:xfrm>
        </p:spPr>
        <p:txBody>
          <a:bodyPr/>
          <a:lstStyle/>
          <a:p>
            <a:r>
              <a:rPr lang="nl-BE" dirty="0" err="1"/>
              <a:t>Dependency</a:t>
            </a:r>
            <a:r>
              <a:rPr lang="nl-BE" dirty="0"/>
              <a:t> </a:t>
            </a:r>
            <a:r>
              <a:rPr lang="nl-BE" dirty="0" err="1"/>
              <a:t>inversion</a:t>
            </a:r>
            <a:r>
              <a:rPr lang="nl-BE" dirty="0"/>
              <a:t> </a:t>
            </a:r>
            <a:r>
              <a:rPr lang="nl-BE" dirty="0" err="1"/>
              <a:t>principle</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35836" y="1079770"/>
            <a:ext cx="10917964" cy="5287473"/>
          </a:xfrm>
        </p:spPr>
        <p:txBody>
          <a:bodyPr>
            <a:normAutofit/>
          </a:bodyPr>
          <a:lstStyle/>
          <a:p>
            <a:r>
              <a:rPr lang="nl-BE" dirty="0"/>
              <a:t>De definitie van ‘</a:t>
            </a:r>
            <a:r>
              <a:rPr lang="nl-BE" dirty="0" err="1"/>
              <a:t>dependency</a:t>
            </a:r>
            <a:r>
              <a:rPr lang="nl-BE" dirty="0"/>
              <a:t> </a:t>
            </a:r>
            <a:r>
              <a:rPr lang="nl-BE" dirty="0" err="1"/>
              <a:t>inversion</a:t>
            </a:r>
            <a:r>
              <a:rPr lang="nl-BE" dirty="0"/>
              <a:t> </a:t>
            </a:r>
            <a:r>
              <a:rPr lang="nl-BE" dirty="0" err="1"/>
              <a:t>principle</a:t>
            </a:r>
            <a:r>
              <a:rPr lang="nl-BE" dirty="0"/>
              <a:t>’ beschrijft:</a:t>
            </a:r>
          </a:p>
          <a:p>
            <a:pPr lvl="1"/>
            <a:r>
              <a:rPr lang="nl-BE" dirty="0"/>
              <a:t>‘High-level’ modules mogen niet afhankelijk zijn van ‘low-level’ modules. Beide moeten afhankelijk zijn van abstracties.</a:t>
            </a:r>
          </a:p>
          <a:p>
            <a:pPr lvl="1"/>
            <a:r>
              <a:rPr lang="nl-BE" dirty="0"/>
              <a:t>Abstracties mogen niet afhankelijk zijn van details. De details moeten abstracties zijn.</a:t>
            </a:r>
          </a:p>
          <a:p>
            <a:pPr lvl="1"/>
            <a:endParaRPr lang="nl-BE" dirty="0"/>
          </a:p>
          <a:p>
            <a:r>
              <a:rPr lang="nl-BE" dirty="0"/>
              <a:t>Indien we bijvoorbeeld een stamboom implementatie bekijken is het niet van belang hoe de lagere klassen de verwantschappen beheren (in een boomstructuur, met een </a:t>
            </a:r>
            <a:r>
              <a:rPr lang="nl-BE" dirty="0" err="1"/>
              <a:t>enum</a:t>
            </a:r>
            <a:r>
              <a:rPr lang="nl-BE" dirty="0"/>
              <a:t>, …). Het enige wat telt is een correct resultaat, nl de stamboom.</a:t>
            </a:r>
          </a:p>
        </p:txBody>
      </p:sp>
    </p:spTree>
    <p:extLst>
      <p:ext uri="{BB962C8B-B14F-4D97-AF65-F5344CB8AC3E}">
        <p14:creationId xmlns:p14="http://schemas.microsoft.com/office/powerpoint/2010/main" val="354451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A5ED0D0-E947-4CE6-88AD-E971A333F85F}"/>
              </a:ext>
            </a:extLst>
          </p:cNvPr>
          <p:cNvPicPr>
            <a:picLocks noChangeAspect="1"/>
          </p:cNvPicPr>
          <p:nvPr/>
        </p:nvPicPr>
        <p:blipFill rotWithShape="1">
          <a:blip r:embed="rId2">
            <a:extLst>
              <a:ext uri="{28A0092B-C50C-407E-A947-70E740481C1C}">
                <a14:useLocalDpi xmlns:a14="http://schemas.microsoft.com/office/drawing/2010/main" val="0"/>
              </a:ext>
            </a:extLst>
          </a:blip>
          <a:srcRect t="5638" r="23298" b="3453"/>
          <a:stretch/>
        </p:blipFill>
        <p:spPr>
          <a:xfrm>
            <a:off x="3523488" y="10"/>
            <a:ext cx="8668512" cy="6857990"/>
          </a:xfrm>
          <a:prstGeom prst="rect">
            <a:avLst/>
          </a:prstGeom>
        </p:spPr>
      </p:pic>
      <p:sp>
        <p:nvSpPr>
          <p:cNvPr id="52" name="Rectangle 5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el 1">
            <a:extLst>
              <a:ext uri="{FF2B5EF4-FFF2-40B4-BE49-F238E27FC236}">
                <a16:creationId xmlns:a16="http://schemas.microsoft.com/office/drawing/2014/main" id="{4355865D-EE50-493F-AC56-B05ED5AAFDF9}"/>
              </a:ext>
            </a:extLst>
          </p:cNvPr>
          <p:cNvSpPr txBox="1">
            <a:spLocks/>
          </p:cNvSpPr>
          <p:nvPr/>
        </p:nvSpPr>
        <p:spPr>
          <a:xfrm>
            <a:off x="477981" y="1122363"/>
            <a:ext cx="4023360" cy="3204134"/>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b="1" dirty="0"/>
              <a:t>Factories</a:t>
            </a:r>
          </a:p>
        </p:txBody>
      </p:sp>
      <p:sp>
        <p:nvSpPr>
          <p:cNvPr id="54" name="Rectangle 5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Rectangle 5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223350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1416</Words>
  <Application>Microsoft Office PowerPoint</Application>
  <PresentationFormat>Widescreen</PresentationFormat>
  <Paragraphs>93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Consolas</vt:lpstr>
      <vt:lpstr>Office Theme</vt:lpstr>
      <vt:lpstr>PowerPoint Presentation</vt:lpstr>
      <vt:lpstr>PowerPoint Presentation</vt:lpstr>
      <vt:lpstr>SOLID design principles</vt:lpstr>
      <vt:lpstr>Single Responsibility Principle</vt:lpstr>
      <vt:lpstr>Open – Close Principle</vt:lpstr>
      <vt:lpstr>Liskov substitution principle</vt:lpstr>
      <vt:lpstr>Interface segregation principle</vt:lpstr>
      <vt:lpstr>Dependency inversion principle</vt:lpstr>
      <vt:lpstr>PowerPoint Presentation</vt:lpstr>
      <vt:lpstr>Factories </vt:lpstr>
      <vt:lpstr>Abstract factory</vt:lpstr>
      <vt:lpstr>PowerPoint Presentation</vt:lpstr>
      <vt:lpstr>Singleton</vt:lpstr>
      <vt:lpstr>PowerPoint Presentation</vt:lpstr>
      <vt:lpstr>Proxy class</vt:lpstr>
      <vt:lpstr>PowerPoint Presentation</vt:lpstr>
      <vt:lpstr>Facade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Filip Geens</dc:creator>
  <cp:lastModifiedBy>filip geens</cp:lastModifiedBy>
  <cp:revision>2</cp:revision>
  <dcterms:created xsi:type="dcterms:W3CDTF">2021-02-22T19:48:06Z</dcterms:created>
  <dcterms:modified xsi:type="dcterms:W3CDTF">2021-02-23T15:57:10Z</dcterms:modified>
</cp:coreProperties>
</file>