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6" r:id="rId7"/>
    <p:sldId id="258" r:id="rId8"/>
    <p:sldId id="259" r:id="rId9"/>
    <p:sldId id="260" r:id="rId10"/>
    <p:sldId id="267" r:id="rId11"/>
    <p:sldId id="268" r:id="rId12"/>
    <p:sldId id="265" r:id="rId1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ED72A1-9830-4AA5-BC10-40FFEF881071}" v="777" dt="2020-06-21T15:01:02.836"/>
    <p1510:client id="{537E9C74-E911-2C7B-FC1B-423E10E3F0F9}" v="2865" dt="2020-06-21T14:56:03.140"/>
    <p1510:client id="{714D7EA1-8130-1ABC-869E-F8A384B82294}" v="59" dt="2020-06-21T15:09:20.773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291" autoAdjust="0"/>
  </p:normalViewPr>
  <p:slideViewPr>
    <p:cSldViewPr snapToGrid="0" showGuides="1">
      <p:cViewPr>
        <p:scale>
          <a:sx n="75" d="100"/>
          <a:sy n="75" d="100"/>
        </p:scale>
        <p:origin x="130" y="3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94B207-6237-458A-8FDB-86C5FD83D2E5}" type="datetime1">
              <a:rPr lang="de-DE" smtClean="0"/>
              <a:t>21.06.2020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4B18F8-B739-4178-8D2D-879F4A27DC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FF09F-4361-4390-AC7D-B9A739EB71C7}" type="datetime1">
              <a:rPr lang="de-DE" smtClean="0"/>
              <a:pPr/>
              <a:t>21.06.2020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07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25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15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44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029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45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2" name="Grafik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de-DE" noProof="0"/>
              <a:t> 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</a:t>
            </a:r>
            <a:br>
              <a:rPr lang="de-DE" noProof="0"/>
            </a:br>
            <a:r>
              <a:rPr lang="de-DE" noProof="0"/>
              <a:t>TITEL</a:t>
            </a:r>
          </a:p>
        </p:txBody>
      </p:sp>
      <p:sp>
        <p:nvSpPr>
          <p:cNvPr id="27" name="Textplatzhalt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 rtlCol="0"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 noProof="0"/>
              <a:t>Präsentation</a:t>
            </a:r>
            <a:br>
              <a:rPr lang="de-DE" noProof="0"/>
            </a:br>
            <a:r>
              <a:rPr lang="de-DE" noProof="0"/>
              <a:t>Slogan</a:t>
            </a:r>
          </a:p>
        </p:txBody>
      </p:sp>
      <p:sp>
        <p:nvSpPr>
          <p:cNvPr id="29" name="Textplatzhalt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20XX</a:t>
            </a:r>
          </a:p>
        </p:txBody>
      </p:sp>
      <p:sp>
        <p:nvSpPr>
          <p:cNvPr id="30" name="Textplatzhalt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Monat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ür Dankeskar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4" name="Grafik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de-DE" noProof="0"/>
              <a:t> </a:t>
            </a: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 rtlCol="0"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VIELEN</a:t>
            </a:r>
            <a:br>
              <a:rPr lang="de-DE" noProof="0"/>
            </a:br>
            <a:r>
              <a:rPr lang="de-DE" noProof="0"/>
              <a:t>DANK!</a:t>
            </a:r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 rtlCol="0"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 noProof="0"/>
              <a:t>Alexander</a:t>
            </a:r>
            <a:br>
              <a:rPr lang="de-DE" noProof="0"/>
            </a:br>
            <a:r>
              <a:rPr lang="de-DE" noProof="0"/>
              <a:t>Martensson</a:t>
            </a:r>
          </a:p>
        </p:txBody>
      </p:sp>
      <p:sp>
        <p:nvSpPr>
          <p:cNvPr id="25" name="Textplatzhalt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678-555-0128</a:t>
            </a:r>
          </a:p>
        </p:txBody>
      </p:sp>
      <p:sp>
        <p:nvSpPr>
          <p:cNvPr id="28" name="Textplatzhalt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Telefon</a:t>
            </a:r>
          </a:p>
        </p:txBody>
      </p:sp>
      <p:sp>
        <p:nvSpPr>
          <p:cNvPr id="31" name="Textplatzhalt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MARTENSSON@BEISPIEL.COM</a:t>
            </a:r>
          </a:p>
        </p:txBody>
      </p:sp>
      <p:sp>
        <p:nvSpPr>
          <p:cNvPr id="32" name="Textplatzhalt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de-DE" noProof="0"/>
          </a:p>
        </p:txBody>
      </p:sp>
      <p:sp>
        <p:nvSpPr>
          <p:cNvPr id="22" name="Grafik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de-DE" noProof="0"/>
              <a:t> 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</a:t>
            </a:r>
            <a:br>
              <a:rPr lang="de-DE" noProof="0"/>
            </a:br>
            <a:r>
              <a:rPr lang="de-DE" noProof="0"/>
              <a:t>TITEL</a:t>
            </a: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TRENNLINIENFOLIE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5" name="Grafik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7755"/>
            <a:ext cx="10515600" cy="389920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77755"/>
            <a:ext cx="5181600" cy="3899207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277755"/>
            <a:ext cx="5181600" cy="389920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68513"/>
            <a:ext cx="5157787" cy="436562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068511"/>
            <a:ext cx="5183188" cy="436563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8" name="Inhaltsplatzhalt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4509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66148"/>
            <a:ext cx="3932237" cy="37028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Grafik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6" name="Grafik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8074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30500"/>
            <a:ext cx="3932237" cy="37384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LEERE FOLIE</a:t>
            </a:r>
          </a:p>
        </p:txBody>
      </p:sp>
      <p:sp>
        <p:nvSpPr>
          <p:cNvPr id="14" name="Grafik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mi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TRENNLINIENFOLIE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5" name="Grafik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el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platzhalt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1</a:t>
            </a:r>
          </a:p>
        </p:txBody>
      </p:sp>
      <p:sp>
        <p:nvSpPr>
          <p:cNvPr id="32" name="Textplatzhalt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2535" y="1998209"/>
            <a:ext cx="3103110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3" name="Textplatzhalt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2</a:t>
            </a:r>
          </a:p>
        </p:txBody>
      </p:sp>
      <p:sp>
        <p:nvSpPr>
          <p:cNvPr id="34" name="Textplatzhalt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7939" y="1998209"/>
            <a:ext cx="2243918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5" name="Textplatzhalt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3</a:t>
            </a:r>
          </a:p>
        </p:txBody>
      </p:sp>
      <p:sp>
        <p:nvSpPr>
          <p:cNvPr id="36" name="Textplatzhalt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64052" y="2015988"/>
            <a:ext cx="2959116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7" name="Textplatzhalt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0059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8" name="Textplatzhalt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18684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9" name="Textplatzhalt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3" y="2927531"/>
            <a:ext cx="2599197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0" name="Textplatzhalt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76955" y="2925988"/>
            <a:ext cx="3726423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1" name="Textplatzhalt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4133" y="5751926"/>
            <a:ext cx="9623735" cy="47047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2" name="Textplatzhalt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791" y="4893792"/>
            <a:ext cx="2599199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3" name="Textplatzhalt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90713" y="4893792"/>
            <a:ext cx="3712665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4" name="Bildplatzhalt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20058" y="3800404"/>
            <a:ext cx="3273552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6" name="Bildplatzhalt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794792" y="3864572"/>
            <a:ext cx="2599199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7" name="Bildplatzhalt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876955" y="3864572"/>
            <a:ext cx="2599200" cy="8964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SO VERWENDEN SIE DIESE VORLAGE</a:t>
            </a:r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032" y="3074529"/>
            <a:ext cx="4421856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TEXTLAYOUT 1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6" name="Grafik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 auf das Symbol, um ein Bild hinzuzufügen.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1205" y="3090572"/>
            <a:ext cx="4421857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TEXTLAYOUT 2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9" name="Grafik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mit 2 Abschnit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fik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Titel Abschnitt 1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Titel Abschnitt 2</a:t>
            </a:r>
          </a:p>
        </p:txBody>
      </p:sp>
      <p:sp>
        <p:nvSpPr>
          <p:cNvPr id="11" name="Textplatzhalt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4032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2" name="Textplatzhalt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9" name="Grafik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VERGLEICH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8" name="Grafik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fik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9" name="Grafik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8" name="Diagrammplatzhalt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 hasCustomPrompt="1"/>
          </p:nvPr>
        </p:nvSpPr>
        <p:spPr>
          <a:xfrm>
            <a:off x="6096001" y="1246188"/>
            <a:ext cx="5170034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Diagramm durch Klicken auf das Symbol hinzufügen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DIAGRAMM</a:t>
            </a:r>
            <a:br>
              <a:rPr lang="de-DE" noProof="0"/>
            </a:br>
            <a:r>
              <a:rPr lang="de-DE" noProof="0"/>
              <a:t>FOLIE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4" name="Grafik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fik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9" name="Grafik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TABELLE</a:t>
            </a:r>
            <a:br>
              <a:rPr lang="de-DE" noProof="0"/>
            </a:br>
            <a:r>
              <a:rPr lang="de-DE" noProof="0"/>
              <a:t>FOLIE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2" name="Grafik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8" name="Tabellenplatzhalt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4715791" y="1591499"/>
            <a:ext cx="6561138" cy="3761069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Tabelle durch Klicken auf das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itelfoli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GROSSE BILDFOLIE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3" name="Grafik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en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de-DE" noProof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VIDEOFOLIE</a:t>
            </a:r>
          </a:p>
        </p:txBody>
      </p:sp>
      <p:sp>
        <p:nvSpPr>
          <p:cNvPr id="16" name="Medienplatzhalt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1395984" y="1497770"/>
            <a:ext cx="9400032" cy="4215384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Medien durch Klicken auf das Symbol hinzufügen</a:t>
            </a:r>
          </a:p>
        </p:txBody>
      </p:sp>
      <p:sp>
        <p:nvSpPr>
          <p:cNvPr id="12" name="Grafik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de-DE" noProof="0" dirty="0"/>
              <a:t>TT.MM.20XX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de-DE" noProof="0"/>
              <a:t>FUSSZEILE HINZUFÜGEN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2.jpe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4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microsoft.com/office/2007/relationships/hdphoto" Target="../media/hdphoto1.wdp"/><Relationship Id="rId9" Type="http://schemas.openxmlformats.org/officeDocument/2006/relationships/image" Target="../media/image20.png"/><Relationship Id="rId1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Glaswände eines Gebäudes und Himmel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/>
          <a:srcRect l="-48" t="6766" r="19843" b="3091"/>
          <a:stretch/>
        </p:blipFill>
        <p:spPr>
          <a:xfrm>
            <a:off x="5968083" y="51302"/>
            <a:ext cx="9155634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Project Overtime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756928"/>
            <a:ext cx="10090287" cy="11018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By Felix </a:t>
            </a:r>
            <a:r>
              <a:rPr lang="de-DE" err="1"/>
              <a:t>Jopkiewicz</a:t>
            </a:r>
            <a:r>
              <a:rPr lang="de-DE"/>
              <a:t> </a:t>
            </a:r>
          </a:p>
          <a:p>
            <a:r>
              <a:rPr lang="de-DE" dirty="0"/>
              <a:t>Filip Josipovic</a:t>
            </a:r>
            <a:r>
              <a:rPr lang="de-DE"/>
              <a:t> </a:t>
            </a:r>
            <a:endParaRPr lang="de-DE" dirty="0"/>
          </a:p>
          <a:p>
            <a:r>
              <a:rPr lang="de-DE" dirty="0"/>
              <a:t>Dejan </a:t>
            </a:r>
            <a:r>
              <a:rPr lang="de-DE" dirty="0" err="1"/>
              <a:t>Sunaric</a:t>
            </a:r>
            <a:r>
              <a:rPr lang="de-DE" dirty="0"/>
              <a:t> </a:t>
            </a:r>
            <a:r>
              <a:rPr lang="de-DE"/>
              <a:t> </a:t>
            </a:r>
            <a:endParaRPr lang="de-DE" dirty="0"/>
          </a:p>
          <a:p>
            <a:r>
              <a:rPr lang="de-DE" dirty="0"/>
              <a:t>Fabio Boran </a:t>
            </a:r>
          </a:p>
          <a:p>
            <a:r>
              <a:rPr lang="de-DE" strike="sngStrike" dirty="0" err="1"/>
              <a:t>Eldi</a:t>
            </a:r>
            <a:r>
              <a:rPr lang="de-DE" strike="sngStrike" dirty="0"/>
              <a:t> Neziri</a:t>
            </a:r>
            <a:r>
              <a:rPr lang="de-DE" dirty="0"/>
              <a:t> 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173AFF-EF74-41A8-8F36-ADA13C724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0"/>
            <a:ext cx="26384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Ansicht eines Gebäudes vor dem wolkenlosen Himmel aus einem niedrigen Winkel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3926" b="13926"/>
          <a:stretch/>
        </p:blipFill>
        <p:spPr>
          <a:xfrm>
            <a:off x="0" y="127713"/>
            <a:ext cx="12192000" cy="6602574"/>
          </a:xfr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1B89E31-52F5-4745-9D58-803E35076B77}"/>
              </a:ext>
            </a:extLst>
          </p:cNvPr>
          <p:cNvSpPr/>
          <p:nvPr/>
        </p:nvSpPr>
        <p:spPr>
          <a:xfrm>
            <a:off x="304797" y="2086932"/>
            <a:ext cx="9903231" cy="383172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1" y="939339"/>
            <a:ext cx="5536933" cy="1049154"/>
          </a:xfrm>
        </p:spPr>
        <p:txBody>
          <a:bodyPr rtlCol="0">
            <a:normAutofit/>
          </a:bodyPr>
          <a:lstStyle/>
          <a:p>
            <a:pPr rtl="0"/>
            <a:r>
              <a:rPr lang="de-DE" sz="4800" dirty="0"/>
              <a:t>Agenda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230" y="2270674"/>
            <a:ext cx="10478192" cy="49364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42950" indent="-74295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Our Team</a:t>
            </a:r>
          </a:p>
          <a:p>
            <a:pPr marL="742950" indent="-742950">
              <a:lnSpc>
                <a:spcPct val="50000"/>
              </a:lnSpc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</a:endParaRPr>
          </a:p>
          <a:p>
            <a:pPr marL="742950" indent="-74295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Background/Idea/Reason</a:t>
            </a:r>
            <a:endParaRPr lang="en-US" dirty="0">
              <a:solidFill>
                <a:schemeClr val="bg1"/>
              </a:solidFill>
            </a:endParaRP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</a:endParaRP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Planning (Gantt-Chart and goals)</a:t>
            </a: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</a:endParaRP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Technical details</a:t>
            </a:r>
          </a:p>
          <a:p>
            <a:pPr rtl="0">
              <a:lnSpc>
                <a:spcPct val="50000"/>
              </a:lnSpc>
            </a:pPr>
            <a:endParaRPr lang="en-US" sz="3600" b="1" dirty="0">
              <a:solidFill>
                <a:schemeClr val="bg1"/>
              </a:solidFill>
            </a:endParaRP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Prototype</a:t>
            </a:r>
          </a:p>
          <a:p>
            <a:pPr rtl="0">
              <a:lnSpc>
                <a:spcPct val="50000"/>
              </a:lnSpc>
            </a:pP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3" y="6027310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2F79C78-C76D-4A1F-A099-6DB45A70B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0"/>
            <a:ext cx="26384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fik 16" descr="Kopf mit Zahnrädern">
            <a:extLst>
              <a:ext uri="{FF2B5EF4-FFF2-40B4-BE49-F238E27FC236}">
                <a16:creationId xmlns:a16="http://schemas.microsoft.com/office/drawing/2014/main" id="{77DC1ECF-EFBF-485F-B5C6-215627AB1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48020" y="2863133"/>
            <a:ext cx="775651" cy="775651"/>
          </a:xfrm>
          <a:prstGeom prst="rect">
            <a:avLst/>
          </a:prstGeom>
        </p:spPr>
      </p:pic>
      <p:pic>
        <p:nvPicPr>
          <p:cNvPr id="33" name="Grafik 32" descr="Webdesign">
            <a:extLst>
              <a:ext uri="{FF2B5EF4-FFF2-40B4-BE49-F238E27FC236}">
                <a16:creationId xmlns:a16="http://schemas.microsoft.com/office/drawing/2014/main" id="{A2AE9C99-AE7D-4604-9C55-3D4C3DD389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60237" y="4404413"/>
            <a:ext cx="779069" cy="779069"/>
          </a:xfrm>
          <a:prstGeom prst="rect">
            <a:avLst/>
          </a:prstGeom>
        </p:spPr>
      </p:pic>
      <p:pic>
        <p:nvPicPr>
          <p:cNvPr id="35" name="Grafik 34" descr="Glühbirne und Zahnrad">
            <a:extLst>
              <a:ext uri="{FF2B5EF4-FFF2-40B4-BE49-F238E27FC236}">
                <a16:creationId xmlns:a16="http://schemas.microsoft.com/office/drawing/2014/main" id="{7AB5AA2C-FCA2-4A45-AEBC-84BE755CFC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60237" y="5038443"/>
            <a:ext cx="779070" cy="779070"/>
          </a:xfrm>
          <a:prstGeom prst="rect">
            <a:avLst/>
          </a:prstGeom>
        </p:spPr>
      </p:pic>
      <p:pic>
        <p:nvPicPr>
          <p:cNvPr id="39" name="Grafik 38" descr="Präsentation mit Balkendiagramm RNL">
            <a:extLst>
              <a:ext uri="{FF2B5EF4-FFF2-40B4-BE49-F238E27FC236}">
                <a16:creationId xmlns:a16="http://schemas.microsoft.com/office/drawing/2014/main" id="{ECDEE222-E111-4EA2-B784-CF8330A0D9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31013" y="3670495"/>
            <a:ext cx="779069" cy="779069"/>
          </a:xfrm>
          <a:prstGeom prst="rect">
            <a:avLst/>
          </a:prstGeom>
        </p:spPr>
      </p:pic>
      <p:pic>
        <p:nvPicPr>
          <p:cNvPr id="14" name="Grafik 13" descr="Gruppenbrainstorming">
            <a:extLst>
              <a:ext uri="{FF2B5EF4-FFF2-40B4-BE49-F238E27FC236}">
                <a16:creationId xmlns:a16="http://schemas.microsoft.com/office/drawing/2014/main" id="{724F4B1D-324C-4FA9-8F95-BBAEB5F560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60237" y="2115614"/>
            <a:ext cx="779070" cy="7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4A7957-6627-4B4B-819E-35B6C848EA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de-DE" noProof="0" smtClean="0"/>
              <a:pPr rtl="0"/>
              <a:t>3</a:t>
            </a:fld>
            <a:endParaRPr lang="de-DE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EB4187-5E90-4ADE-A386-6B0B306C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Our Team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E7F92-A551-4AFB-8C24-A354C9425CFC}"/>
              </a:ext>
            </a:extLst>
          </p:cNvPr>
          <p:cNvSpPr txBox="1"/>
          <p:nvPr/>
        </p:nvSpPr>
        <p:spPr>
          <a:xfrm>
            <a:off x="1494560" y="2273878"/>
            <a:ext cx="2474767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dirty="0">
                <a:solidFill>
                  <a:schemeClr val="bg1"/>
                </a:solidFill>
              </a:rPr>
              <a:t>Felix </a:t>
            </a:r>
            <a:r>
              <a:rPr lang="en-US" dirty="0" err="1">
                <a:solidFill>
                  <a:schemeClr val="bg1"/>
                </a:solidFill>
              </a:rPr>
              <a:t>Jopkiewicz</a:t>
            </a:r>
            <a:r>
              <a:rPr lang="en-US" dirty="0">
                <a:solidFill>
                  <a:schemeClr val="bg1"/>
                </a:solidFill>
              </a:rPr>
              <a:t>   </a:t>
            </a:r>
          </a:p>
          <a:p>
            <a:r>
              <a:rPr lang="en-US" dirty="0">
                <a:solidFill>
                  <a:schemeClr val="bg1"/>
                </a:solidFill>
              </a:rPr>
              <a:t>    </a:t>
            </a:r>
          </a:p>
          <a:p>
            <a:pPr marL="285750" indent="-285750">
              <a:buFont typeface="Wingdings"/>
              <a:buChar char="§"/>
            </a:pPr>
            <a:r>
              <a:rPr lang="en-US" dirty="0">
                <a:solidFill>
                  <a:schemeClr val="bg1"/>
                </a:solidFill>
              </a:rPr>
              <a:t>Filip Josipovic  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        </a:t>
            </a:r>
          </a:p>
          <a:p>
            <a:pPr marL="285750" indent="-285750">
              <a:buFont typeface="Wingdings"/>
              <a:buChar char="§"/>
            </a:pPr>
            <a:r>
              <a:rPr lang="en-US" dirty="0" err="1">
                <a:solidFill>
                  <a:schemeClr val="bg1"/>
                </a:solidFill>
              </a:rPr>
              <a:t>Dejan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Sunaric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§"/>
            </a:pPr>
            <a:r>
              <a:rPr lang="en-US" dirty="0">
                <a:solidFill>
                  <a:schemeClr val="bg1"/>
                </a:solidFill>
              </a:rPr>
              <a:t>Fabio </a:t>
            </a:r>
            <a:r>
              <a:rPr lang="en-US" dirty="0" err="1">
                <a:solidFill>
                  <a:schemeClr val="bg1"/>
                </a:solidFill>
              </a:rPr>
              <a:t>Boran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§"/>
            </a:pPr>
            <a:r>
              <a:rPr lang="en-US" dirty="0" err="1">
                <a:solidFill>
                  <a:schemeClr val="bg1"/>
                </a:solidFill>
              </a:rPr>
              <a:t>Eldi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Neziri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BC507-CA76-4FF8-B724-174002A89751}"/>
              </a:ext>
            </a:extLst>
          </p:cNvPr>
          <p:cNvSpPr txBox="1"/>
          <p:nvPr/>
        </p:nvSpPr>
        <p:spPr>
          <a:xfrm>
            <a:off x="4611832" y="2273877"/>
            <a:ext cx="619817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Project leader, Co Website Developer, Paperwork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Co Backend Developer, Leading Simulation Developer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Leading Website Developer, Design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Leading Backend Developer, Co Simulation Developer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Assistant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CC81053-218D-4125-BAC8-E22B5532C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0"/>
            <a:ext cx="26384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21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1" y="2225392"/>
            <a:ext cx="5319890" cy="377698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buChar char="•"/>
            </a:pPr>
            <a:r>
              <a:rPr lang="en-US">
                <a:solidFill>
                  <a:schemeClr val="bg1"/>
                </a:solidFill>
              </a:rPr>
              <a:t>Students wanted to stay longer after their regular classes</a:t>
            </a:r>
          </a:p>
          <a:p>
            <a:pPr marL="342900" indent="-342900"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342900" indent="-342900">
              <a:buChar char="•"/>
            </a:pPr>
            <a:r>
              <a:rPr lang="en-US">
                <a:solidFill>
                  <a:schemeClr val="bg1"/>
                </a:solidFill>
              </a:rPr>
              <a:t>The housekeeper is responsible for these students</a:t>
            </a:r>
          </a:p>
          <a:p>
            <a:pPr marL="342900" indent="-342900"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342900" indent="-342900">
              <a:buChar char="•"/>
            </a:pPr>
            <a:r>
              <a:rPr lang="en-US">
                <a:solidFill>
                  <a:schemeClr val="bg1"/>
                </a:solidFill>
              </a:rPr>
              <a:t>Houskeeper lacks the information about students in the building</a:t>
            </a:r>
          </a:p>
          <a:p>
            <a:pPr marL="342900" indent="-342900"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342900" indent="-342900">
              <a:buChar char="•"/>
            </a:pPr>
            <a:r>
              <a:rPr lang="en-US">
                <a:solidFill>
                  <a:schemeClr val="bg1"/>
                </a:solidFill>
              </a:rPr>
              <a:t>Solution: Website for people with authority to have an insight over the locations of students in school after their regular classes</a:t>
            </a:r>
          </a:p>
        </p:txBody>
      </p:sp>
      <p:pic>
        <p:nvPicPr>
          <p:cNvPr id="14" name="Bildplatzhalter 13" descr="Futuristisches Design eines Bürogebäudes vor dem wolkenlosen Himmel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7163" t="7596" r="21154"/>
          <a:stretch/>
        </p:blipFill>
        <p:spPr>
          <a:xfrm>
            <a:off x="5922410" y="0"/>
            <a:ext cx="6103621" cy="6858000"/>
          </a:xfr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2" y="6002372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de-DE" smtClean="0"/>
              <a:pPr rtl="0"/>
              <a:t>4</a:t>
            </a:fld>
            <a:endParaRPr lang="de-DE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355C4A1-5F64-4A99-9252-ECED9F3CC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0"/>
            <a:ext cx="26384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357" y="1276027"/>
            <a:ext cx="7573014" cy="782638"/>
          </a:xfrm>
        </p:spPr>
        <p:txBody>
          <a:bodyPr rtlCol="0">
            <a:normAutofit fontScale="90000"/>
          </a:bodyPr>
          <a:lstStyle/>
          <a:p>
            <a:r>
              <a:rPr lang="en-US" dirty="0"/>
              <a:t>Background/Idea/Reason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 descr="Futuristisches Design eines Bürogebäudes vor dem wolkenlosen Himmel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45720" rIns="91440" bIns="45720" rtlCol="0" anchor="t">
            <a:normAutofit/>
          </a:bodyPr>
          <a:lstStyle/>
          <a:p>
            <a:pPr marL="0" indent="0" rtl="0">
              <a:buNone/>
            </a:pP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smtClean="0"/>
              <a:pPr rtl="0"/>
              <a:t>5</a:t>
            </a:fld>
            <a:endParaRPr lang="de-DE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E23913C3-A786-47A8-82FB-A7A50EF43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63" y="994"/>
            <a:ext cx="12198926" cy="6856013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1570" y="405367"/>
            <a:ext cx="5056083" cy="782638"/>
          </a:xfrm>
        </p:spPr>
        <p:txBody>
          <a:bodyPr rtlCol="0"/>
          <a:lstStyle/>
          <a:p>
            <a:r>
              <a:rPr lang="en-US" u="sng">
                <a:solidFill>
                  <a:schemeClr val="tx1"/>
                </a:solidFill>
              </a:rPr>
              <a:t>Planning</a:t>
            </a:r>
            <a:endParaRPr lang="de-DE" u="sng">
              <a:solidFill>
                <a:schemeClr val="tx1"/>
              </a:solidFill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9A6882ED-EBBE-47B8-9166-72478E14E7B9}"/>
              </a:ext>
            </a:extLst>
          </p:cNvPr>
          <p:cNvSpPr/>
          <p:nvPr/>
        </p:nvSpPr>
        <p:spPr>
          <a:xfrm>
            <a:off x="9174483" y="3606707"/>
            <a:ext cx="579627" cy="12015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807040E-FA02-470E-9129-2994B8F34C51}"/>
              </a:ext>
            </a:extLst>
          </p:cNvPr>
          <p:cNvSpPr/>
          <p:nvPr/>
        </p:nvSpPr>
        <p:spPr>
          <a:xfrm>
            <a:off x="2666493" y="3563410"/>
            <a:ext cx="579627" cy="292120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 rtlCol="0"/>
          <a:lstStyle/>
          <a:p>
            <a:pPr rtl="0"/>
            <a:r>
              <a:rPr lang="en-US"/>
              <a:t>Technical details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/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ea typeface="Verdana"/>
              </a:rPr>
              <a:t>Tools for development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774032" y="3606706"/>
            <a:ext cx="4365625" cy="229033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9705" indent="-179705">
              <a:lnSpc>
                <a:spcPct val="110000"/>
              </a:lnSpc>
            </a:pPr>
            <a:r>
              <a:rPr lang="de-DE"/>
              <a:t>Mongo DB</a:t>
            </a:r>
          </a:p>
          <a:p>
            <a:pPr marL="179705" indent="-179705">
              <a:lnSpc>
                <a:spcPct val="110000"/>
              </a:lnSpc>
            </a:pPr>
            <a:endParaRPr lang="de-DE"/>
          </a:p>
          <a:p>
            <a:pPr marL="179705" indent="-179705">
              <a:lnSpc>
                <a:spcPct val="110000"/>
              </a:lnSpc>
            </a:pPr>
            <a:r>
              <a:rPr lang="de-DE"/>
              <a:t>Visual Studio 2017</a:t>
            </a:r>
          </a:p>
          <a:p>
            <a:pPr marL="179705" indent="-179705">
              <a:lnSpc>
                <a:spcPct val="110000"/>
              </a:lnSpc>
            </a:pPr>
            <a:endParaRPr lang="de-DE"/>
          </a:p>
          <a:p>
            <a:pPr marL="179705" indent="-179705">
              <a:lnSpc>
                <a:spcPct val="110000"/>
              </a:lnSpc>
            </a:pPr>
            <a:r>
              <a:rPr lang="de-DE"/>
              <a:t>HTML 5</a:t>
            </a:r>
          </a:p>
          <a:p>
            <a:pPr marL="179705" indent="-179705">
              <a:lnSpc>
                <a:spcPct val="110000"/>
              </a:lnSpc>
            </a:pPr>
            <a:endParaRPr lang="de-DE"/>
          </a:p>
          <a:p>
            <a:pPr marL="179705" indent="-179705">
              <a:lnSpc>
                <a:spcPct val="110000"/>
              </a:lnSpc>
            </a:pPr>
            <a:r>
              <a:rPr lang="de-DE"/>
              <a:t>CSS 3</a:t>
            </a:r>
          </a:p>
          <a:p>
            <a:pPr marL="179705" indent="-179705">
              <a:lnSpc>
                <a:spcPct val="110000"/>
              </a:lnSpc>
            </a:pPr>
            <a:endParaRPr lang="de-DE"/>
          </a:p>
          <a:p>
            <a:pPr marL="179705" indent="-179705">
              <a:lnSpc>
                <a:spcPct val="110000"/>
              </a:lnSpc>
            </a:pPr>
            <a:r>
              <a:rPr lang="de-DE" err="1"/>
              <a:t>Node.Js</a:t>
            </a:r>
          </a:p>
          <a:p>
            <a:pPr marL="179705" indent="-179705">
              <a:lnSpc>
                <a:spcPct val="110000"/>
              </a:lnSpc>
            </a:pP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/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ea typeface="Verdana"/>
              </a:rPr>
              <a:t>Tools for Communication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 vert="horz" lIns="91440" tIns="45720" rIns="91440" bIns="45720" rtlCol="0" anchor="t">
            <a:noAutofit/>
          </a:bodyPr>
          <a:lstStyle/>
          <a:p>
            <a:pPr marL="285750" indent="-285750" rtl="0">
              <a:lnSpc>
                <a:spcPct val="100000"/>
              </a:lnSpc>
            </a:pPr>
            <a:r>
              <a:rPr lang="de-DE" dirty="0" err="1"/>
              <a:t>Discord</a:t>
            </a:r>
            <a:endParaRPr lang="de-DE" dirty="0"/>
          </a:p>
          <a:p>
            <a:pPr marL="285750" indent="-285750">
              <a:lnSpc>
                <a:spcPct val="100000"/>
              </a:lnSpc>
            </a:pPr>
            <a:endParaRPr lang="de-DE" dirty="0"/>
          </a:p>
          <a:p>
            <a:pPr marL="285750" indent="-285750">
              <a:lnSpc>
                <a:spcPct val="100000"/>
              </a:lnSpc>
            </a:pPr>
            <a:endParaRPr lang="de-DE" dirty="0"/>
          </a:p>
          <a:p>
            <a:pPr marL="285750" indent="-285750">
              <a:lnSpc>
                <a:spcPct val="100000"/>
              </a:lnSpc>
            </a:pPr>
            <a:r>
              <a:rPr lang="de-DE" dirty="0"/>
              <a:t>WhatsApp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 rtlCol="0"/>
          <a:lstStyle/>
          <a:p>
            <a:pPr rtl="0"/>
            <a:fld id="{D495E168-DA5E-4888-8D8A-92B118324C14}" type="slidenum">
              <a:rPr lang="de-DE" smtClean="0"/>
              <a:pPr rtl="0"/>
              <a:t>6</a:t>
            </a:fld>
            <a:endParaRPr lang="de-DE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87A3EB04-E81E-452E-AAF3-6115243B5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36" b="98655" l="2655" r="96018">
                        <a14:foregroundMark x1="3097" y1="43946" x2="3097" y2="43946"/>
                        <a14:foregroundMark x1="86283" y1="42152" x2="86283" y2="42152"/>
                        <a14:foregroundMark x1="90265" y1="26457" x2="90265" y2="26457"/>
                        <a14:foregroundMark x1="81416" y1="17937" x2="82743" y2="73543"/>
                        <a14:foregroundMark x1="96460" y1="20179" x2="95133" y2="78475"/>
                        <a14:foregroundMark x1="70354" y1="95067" x2="80531" y2="91480"/>
                        <a14:foregroundMark x1="73894" y1="97309" x2="73894" y2="99103"/>
                        <a14:foregroundMark x1="79204" y1="13453" x2="72566" y2="4036"/>
                        <a14:foregroundMark x1="61062" y1="34081" x2="59292" y2="399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08998" y="4117830"/>
            <a:ext cx="464129" cy="470190"/>
          </a:xfrm>
          <a:prstGeom prst="rect">
            <a:avLst/>
          </a:prstGeom>
        </p:spPr>
      </p:pic>
      <p:pic>
        <p:nvPicPr>
          <p:cNvPr id="3" name="Picture 9">
            <a:extLst>
              <a:ext uri="{FF2B5EF4-FFF2-40B4-BE49-F238E27FC236}">
                <a16:creationId xmlns:a16="http://schemas.microsoft.com/office/drawing/2014/main" id="{C2FCFA55-81F2-40FC-B05D-FAF81EAC96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250" y1="89250" x2="29250" y2="89250"/>
                        <a14:foregroundMark x1="54125" y1="63500" x2="54125" y2="63500"/>
                        <a14:foregroundMark x1="23500" y1="24375" x2="23500" y2="24375"/>
                        <a14:foregroundMark x1="43125" y1="28000" x2="43125" y2="28000"/>
                        <a14:foregroundMark x1="64500" y1="21375" x2="64500" y2="21375"/>
                        <a14:foregroundMark x1="75125" y1="26875" x2="75125" y2="26875"/>
                        <a14:foregroundMark x1="79500" y1="27750" x2="79500" y2="27750"/>
                        <a14:foregroundMark x1="82750" y1="43625" x2="82750" y2="43625"/>
                        <a14:foregroundMark x1="80125" y1="43375" x2="80125" y2="43375"/>
                        <a14:foregroundMark x1="81750" y1="40750" x2="81750" y2="40750"/>
                        <a14:foregroundMark x1="84125" y1="40375" x2="84125" y2="40375"/>
                        <a14:foregroundMark x1="86000" y1="41375" x2="86000" y2="41375"/>
                        <a14:foregroundMark x1="86875" y1="42750" x2="86875" y2="42750"/>
                        <a14:foregroundMark x1="86750" y1="44500" x2="86750" y2="44500"/>
                        <a14:foregroundMark x1="86125" y1="46125" x2="86125" y2="46125"/>
                        <a14:backgroundMark x1="83625" y1="42875" x2="83625" y2="42875"/>
                        <a14:backgroundMark x1="85500" y1="42000" x2="85500" y2="42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3636" y="5933540"/>
            <a:ext cx="525339" cy="514574"/>
          </a:xfrm>
          <a:prstGeom prst="rect">
            <a:avLst/>
          </a:prstGeom>
        </p:spPr>
      </p:pic>
      <p:pic>
        <p:nvPicPr>
          <p:cNvPr id="13" name="Grafik 12" descr="Ein Bild, das Text, Schild, Zeichnung enthält.&#10;&#10;Automatisch generierte Beschreibung">
            <a:extLst>
              <a:ext uri="{FF2B5EF4-FFF2-40B4-BE49-F238E27FC236}">
                <a16:creationId xmlns:a16="http://schemas.microsoft.com/office/drawing/2014/main" id="{379D8D6F-B89B-4497-AC45-ABACDB39A21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38889" y1="3913" x2="64444" y2="3913"/>
                      </a14:backgroundRemoval>
                    </a14:imgEffect>
                  </a14:imgLayer>
                </a14:imgProps>
              </a:ext>
            </a:extLst>
          </a:blip>
          <a:srcRect l="-178800" t="66581" r="175684" b="-231110"/>
          <a:stretch/>
        </p:blipFill>
        <p:spPr>
          <a:xfrm>
            <a:off x="2376890" y="4495705"/>
            <a:ext cx="2255123" cy="116551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341B1E3-0441-4CED-9F4E-0AFBB881E33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2667" r="90000">
                        <a14:foregroundMark x1="2222" y1="18478" x2="22000" y2="26304"/>
                        <a14:foregroundMark x1="22000" y1="26304" x2="22111" y2="35217"/>
                        <a14:foregroundMark x1="22111" y1="35217" x2="19000" y2="41522"/>
                        <a14:foregroundMark x1="19000" y1="41522" x2="13000" y2="62174"/>
                        <a14:foregroundMark x1="13000" y1="62174" x2="13333" y2="70870"/>
                        <a14:foregroundMark x1="13333" y1="70870" x2="8889" y2="64348"/>
                        <a14:foregroundMark x1="8889" y1="64348" x2="5444" y2="44565"/>
                        <a14:foregroundMark x1="5444" y1="44565" x2="4889" y2="25000"/>
                        <a14:foregroundMark x1="9778" y1="41304" x2="9778" y2="41304"/>
                        <a14:foregroundMark x1="16222" y1="30435" x2="16222" y2="30435"/>
                        <a14:foregroundMark x1="2667" y1="26522" x2="2667" y2="26522"/>
                        <a14:foregroundMark x1="21778" y1="58478" x2="21778" y2="58478"/>
                        <a14:foregroundMark x1="23333" y1="58261" x2="23333" y2="58261"/>
                        <a14:backgroundMark x1="39333" y1="7174" x2="62444" y2="67609"/>
                        <a14:backgroundMark x1="62444" y1="67609" x2="63111" y2="71087"/>
                        <a14:backgroundMark x1="32889" y1="12826" x2="60333" y2="71522"/>
                        <a14:backgroundMark x1="60333" y1="71522" x2="62889" y2="74565"/>
                        <a14:backgroundMark x1="56000" y1="50870" x2="24889" y2="63261"/>
                        <a14:backgroundMark x1="39000" y1="34565" x2="60556" y2="38478"/>
                        <a14:backgroundMark x1="60556" y1="38478" x2="64778" y2="35870"/>
                        <a14:backgroundMark x1="64778" y1="35870" x2="69778" y2="26522"/>
                        <a14:backgroundMark x1="69778" y1="26522" x2="72333" y2="24783"/>
                        <a14:backgroundMark x1="55667" y1="13696" x2="54667" y2="58043"/>
                        <a14:backgroundMark x1="50222" y1="67391" x2="35333" y2="62826"/>
                        <a14:backgroundMark x1="42667" y1="66087" x2="38111" y2="41739"/>
                        <a14:backgroundMark x1="38111" y1="41739" x2="39000" y2="28043"/>
                        <a14:backgroundMark x1="39000" y1="28043" x2="43556" y2="20870"/>
                        <a14:backgroundMark x1="43556" y1="20870" x2="48333" y2="20652"/>
                        <a14:backgroundMark x1="48333" y1="20652" x2="52444" y2="21957"/>
                        <a14:backgroundMark x1="52444" y1="21957" x2="55778" y2="27826"/>
                        <a14:backgroundMark x1="55778" y1="27826" x2="58667" y2="36739"/>
                        <a14:backgroundMark x1="58667" y1="36739" x2="58333" y2="51087"/>
                        <a14:backgroundMark x1="58333" y1="51087" x2="56111" y2="60870"/>
                        <a14:backgroundMark x1="56111" y1="60870" x2="51000" y2="70217"/>
                        <a14:backgroundMark x1="51000" y1="70217" x2="44667" y2="58043"/>
                        <a14:backgroundMark x1="44667" y1="58043" x2="43333" y2="48913"/>
                        <a14:backgroundMark x1="43333" y1="48913" x2="43556" y2="39130"/>
                        <a14:backgroundMark x1="43556" y1="39130" x2="45778" y2="31739"/>
                        <a14:backgroundMark x1="45778" y1="31739" x2="50444" y2="28913"/>
                        <a14:backgroundMark x1="50444" y1="28913" x2="55111" y2="32391"/>
                        <a14:backgroundMark x1="55111" y1="32391" x2="56667" y2="40000"/>
                        <a14:backgroundMark x1="56667" y1="40000" x2="51778" y2="48696"/>
                        <a14:backgroundMark x1="51778" y1="48696" x2="46222" y2="48696"/>
                        <a14:backgroundMark x1="46222" y1="48696" x2="44889" y2="35435"/>
                        <a14:backgroundMark x1="44889" y1="35435" x2="51333" y2="29348"/>
                        <a14:backgroundMark x1="51333" y1="29348" x2="54111" y2="47174"/>
                        <a14:backgroundMark x1="54111" y1="47174" x2="47111" y2="40000"/>
                        <a14:backgroundMark x1="47111" y1="40000" x2="45889" y2="35652"/>
                        <a14:backgroundMark x1="58000" y1="43696" x2="60778" y2="33478"/>
                        <a14:backgroundMark x1="60778" y1="33478" x2="60889" y2="25000"/>
                        <a14:backgroundMark x1="60889" y1="25000" x2="57556" y2="18261"/>
                        <a14:backgroundMark x1="57556" y1="18261" x2="40111" y2="19348"/>
                        <a14:backgroundMark x1="40111" y1="19348" x2="37667" y2="29348"/>
                        <a14:backgroundMark x1="37667" y1="29348" x2="39000" y2="43913"/>
                        <a14:backgroundMark x1="39000" y1="43913" x2="44222" y2="61087"/>
                        <a14:backgroundMark x1="44222" y1="61087" x2="49222" y2="65435"/>
                        <a14:backgroundMark x1="49222" y1="65435" x2="54111" y2="65000"/>
                        <a14:backgroundMark x1="54111" y1="65000" x2="57222" y2="54130"/>
                        <a14:backgroundMark x1="57222" y1="54130" x2="56111" y2="45435"/>
                        <a14:backgroundMark x1="56111" y1="45435" x2="49444" y2="51522"/>
                        <a14:backgroundMark x1="49444" y1="51522" x2="44222" y2="48261"/>
                        <a14:backgroundMark x1="44222" y1="48261" x2="43111" y2="37174"/>
                        <a14:backgroundMark x1="43111" y1="37174" x2="49222" y2="30217"/>
                        <a14:backgroundMark x1="49222" y1="30217" x2="48778" y2="41739"/>
                        <a14:backgroundMark x1="48778" y1="41739" x2="53000" y2="42391"/>
                        <a14:backgroundMark x1="53000" y1="42391" x2="49556" y2="51304"/>
                        <a14:backgroundMark x1="49556" y1="51304" x2="51556" y2="50870"/>
                      </a14:backgroundRemoval>
                    </a14:imgEffect>
                  </a14:imgLayer>
                </a14:imgProps>
              </a:ext>
            </a:extLst>
          </a:blip>
          <a:srcRect r="72844" b="25272"/>
          <a:stretch/>
        </p:blipFill>
        <p:spPr>
          <a:xfrm>
            <a:off x="2727703" y="4624525"/>
            <a:ext cx="427275" cy="694092"/>
          </a:xfrm>
          <a:prstGeom prst="rect">
            <a:avLst/>
          </a:prstGeom>
        </p:spPr>
      </p:pic>
      <p:pic>
        <p:nvPicPr>
          <p:cNvPr id="18" name="Grafik 17" descr="Ein Bild, das Text, Schild, Zeichnung enthält.&#10;&#10;Automatisch generierte Beschreibung">
            <a:extLst>
              <a:ext uri="{FF2B5EF4-FFF2-40B4-BE49-F238E27FC236}">
                <a16:creationId xmlns:a16="http://schemas.microsoft.com/office/drawing/2014/main" id="{25B5DB73-8780-4854-A677-499511AAFE5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5403" t="14000" r="37867" b="25272"/>
          <a:stretch/>
        </p:blipFill>
        <p:spPr>
          <a:xfrm>
            <a:off x="2727703" y="5398273"/>
            <a:ext cx="426720" cy="495510"/>
          </a:xfrm>
          <a:prstGeom prst="rect">
            <a:avLst/>
          </a:prstGeom>
        </p:spPr>
      </p:pic>
      <p:pic>
        <p:nvPicPr>
          <p:cNvPr id="12" name="Picture 13">
            <a:extLst>
              <a:ext uri="{FF2B5EF4-FFF2-40B4-BE49-F238E27FC236}">
                <a16:creationId xmlns:a16="http://schemas.microsoft.com/office/drawing/2014/main" id="{A169FEE9-A266-4BE3-9AC5-CDD46E6CD94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1750" y="3634011"/>
            <a:ext cx="645092" cy="483819"/>
          </a:xfrm>
          <a:prstGeom prst="rect">
            <a:avLst/>
          </a:prstGeom>
        </p:spPr>
      </p:pic>
      <p:pic>
        <p:nvPicPr>
          <p:cNvPr id="23" name="Grafik 2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F8BBD3B-636B-41C6-A46C-45673ACBC4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22369" y="4268018"/>
            <a:ext cx="483853" cy="483853"/>
          </a:xfrm>
          <a:prstGeom prst="rect">
            <a:avLst/>
          </a:prstGeom>
        </p:spPr>
      </p:pic>
      <p:pic>
        <p:nvPicPr>
          <p:cNvPr id="24" name="Picture 14">
            <a:extLst>
              <a:ext uri="{FF2B5EF4-FFF2-40B4-BE49-F238E27FC236}">
                <a16:creationId xmlns:a16="http://schemas.microsoft.com/office/drawing/2014/main" id="{DC2DD685-28AC-4D1D-90C6-B3608695607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2213" t="27402" r="33530" b="32408"/>
          <a:stretch/>
        </p:blipFill>
        <p:spPr>
          <a:xfrm>
            <a:off x="2681904" y="3560726"/>
            <a:ext cx="518316" cy="608091"/>
          </a:xfrm>
          <a:prstGeom prst="rect">
            <a:avLst/>
          </a:prstGeom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5C69932-2130-4C3B-9425-5D83DEB2E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0"/>
            <a:ext cx="26384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23E092-59CB-4808-83EC-B6A9EB7EFA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de-DE" noProof="0" smtClean="0"/>
              <a:pPr rtl="0"/>
              <a:t>7</a:t>
            </a:fld>
            <a:endParaRPr lang="de-DE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D1F024-0540-4F62-9187-15988415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Verdana"/>
              </a:rPr>
              <a:t>Implementation</a:t>
            </a:r>
            <a:endParaRPr lang="en-US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E0C85-BC17-4330-BBA4-D6757E68D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Unable to host our database on the school server due to quarantine</a:t>
            </a:r>
          </a:p>
          <a:p>
            <a:endParaRPr lang="en-US" sz="2400"/>
          </a:p>
          <a:p>
            <a:r>
              <a:rPr lang="en-US" sz="2400"/>
              <a:t>Prototype had to be hosted via localhost</a:t>
            </a:r>
          </a:p>
          <a:p>
            <a:endParaRPr lang="en-US" sz="2400"/>
          </a:p>
          <a:p>
            <a:r>
              <a:rPr lang="en-US" sz="2400"/>
              <a:t>Simulation of prototype in WPF</a:t>
            </a:r>
          </a:p>
          <a:p>
            <a:endParaRPr lang="en-US" sz="2400"/>
          </a:p>
          <a:p>
            <a:r>
              <a:rPr lang="en-US" sz="2400"/>
              <a:t>Came across MongoDB to implement our database</a:t>
            </a:r>
          </a:p>
          <a:p>
            <a:endParaRPr lang="en-US" sz="2400"/>
          </a:p>
          <a:p>
            <a:endParaRPr lang="en-US" sz="240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EE77E07-46A3-4DFC-954B-5EB5EA71A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0"/>
            <a:ext cx="26384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47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D8A069-277D-490E-B685-B174483F84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de-DE" noProof="0" smtClean="0"/>
              <a:pPr rtl="0"/>
              <a:t>8</a:t>
            </a:fld>
            <a:endParaRPr lang="de-DE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D9B12C-44FC-4493-B435-A85E322B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Verdana"/>
              </a:rPr>
              <a:t>Resume</a:t>
            </a:r>
          </a:p>
        </p:txBody>
      </p:sp>
      <p:pic>
        <p:nvPicPr>
          <p:cNvPr id="4" name="Graphic 4" descr="Prost">
            <a:extLst>
              <a:ext uri="{FF2B5EF4-FFF2-40B4-BE49-F238E27FC236}">
                <a16:creationId xmlns:a16="http://schemas.microsoft.com/office/drawing/2014/main" id="{7EB23F21-654C-48F4-A7C6-AE1B408BC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2824" y="2824596"/>
            <a:ext cx="1459922" cy="14599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B3B675-6AB7-404D-9253-4572EFAC4E7A}"/>
              </a:ext>
            </a:extLst>
          </p:cNvPr>
          <p:cNvSpPr txBox="1"/>
          <p:nvPr/>
        </p:nvSpPr>
        <p:spPr>
          <a:xfrm>
            <a:off x="1477241" y="4559877"/>
            <a:ext cx="26046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Incomplete team </a:t>
            </a:r>
          </a:p>
        </p:txBody>
      </p:sp>
      <p:pic>
        <p:nvPicPr>
          <p:cNvPr id="6" name="Graphic 6" descr="Datenbank">
            <a:extLst>
              <a:ext uri="{FF2B5EF4-FFF2-40B4-BE49-F238E27FC236}">
                <a16:creationId xmlns:a16="http://schemas.microsoft.com/office/drawing/2014/main" id="{386BE9B7-41A9-4564-941E-9AAA2AF9F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2824596"/>
            <a:ext cx="1304059" cy="1459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B3BD53-6FBC-43CB-84DA-E9485025EBE4}"/>
              </a:ext>
            </a:extLst>
          </p:cNvPr>
          <p:cNvSpPr txBox="1"/>
          <p:nvPr/>
        </p:nvSpPr>
        <p:spPr>
          <a:xfrm>
            <a:off x="4607503" y="4598844"/>
            <a:ext cx="357447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Problems with database and hosting</a:t>
            </a:r>
          </a:p>
        </p:txBody>
      </p:sp>
      <p:pic>
        <p:nvPicPr>
          <p:cNvPr id="8" name="Graphic 8" descr="Prüfliste">
            <a:extLst>
              <a:ext uri="{FF2B5EF4-FFF2-40B4-BE49-F238E27FC236}">
                <a16:creationId xmlns:a16="http://schemas.microsoft.com/office/drawing/2014/main" id="{F28AE43E-A76C-43FD-9A6A-58E76E6097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3050" y="2824596"/>
            <a:ext cx="1330036" cy="14599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A3FC84-8B84-4353-BCAE-5C38C6B9AA7B}"/>
              </a:ext>
            </a:extLst>
          </p:cNvPr>
          <p:cNvSpPr txBox="1"/>
          <p:nvPr/>
        </p:nvSpPr>
        <p:spPr>
          <a:xfrm>
            <a:off x="8638309" y="4603172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Managed to finish prototype in time</a:t>
            </a:r>
          </a:p>
        </p:txBody>
      </p:sp>
    </p:spTree>
    <p:extLst>
      <p:ext uri="{BB962C8B-B14F-4D97-AF65-F5344CB8AC3E}">
        <p14:creationId xmlns:p14="http://schemas.microsoft.com/office/powerpoint/2010/main" val="343066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ildplatzhalter 22" descr="Ansicht eines Bürogebäudes vor blauem Himmel aus einem niedrigen Winkel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3"/>
          <a:srcRect l="2749" r="2749"/>
          <a:stretch/>
        </p:blipFill>
        <p:spPr/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059" y="697659"/>
            <a:ext cx="6253941" cy="3755545"/>
          </a:xfrm>
        </p:spPr>
        <p:txBody>
          <a:bodyPr rtlCol="0"/>
          <a:lstStyle/>
          <a:p>
            <a:pPr algn="l"/>
            <a:r>
              <a:rPr lang="de-DE" sz="6000" dirty="0" err="1"/>
              <a:t>Thank</a:t>
            </a:r>
            <a:br>
              <a:rPr lang="de-DE" sz="6000" dirty="0"/>
            </a:br>
            <a:r>
              <a:rPr lang="de-DE" sz="6000" dirty="0" err="1"/>
              <a:t>you</a:t>
            </a:r>
            <a:r>
              <a:rPr lang="de-DE" sz="6000" dirty="0"/>
              <a:t> </a:t>
            </a:r>
            <a:r>
              <a:rPr lang="de-DE" sz="6000" dirty="0" err="1"/>
              <a:t>for</a:t>
            </a:r>
            <a:r>
              <a:rPr lang="de-DE" sz="6000" dirty="0"/>
              <a:t> </a:t>
            </a:r>
            <a:r>
              <a:rPr lang="de-DE" sz="6000" dirty="0" err="1"/>
              <a:t>your</a:t>
            </a:r>
            <a:r>
              <a:rPr lang="de-DE" sz="6000" dirty="0"/>
              <a:t> </a:t>
            </a:r>
            <a:r>
              <a:rPr lang="de-DE" sz="6000" dirty="0" err="1"/>
              <a:t>attention</a:t>
            </a:r>
            <a:r>
              <a:rPr lang="de-DE" sz="6000"/>
              <a:t>!</a:t>
            </a:r>
            <a:br>
              <a:rPr lang="de-DE" sz="6000" dirty="0"/>
            </a:br>
            <a:br>
              <a:rPr lang="de-DE" sz="6000" dirty="0"/>
            </a:br>
            <a:endParaRPr lang="de-DE" sz="60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de-DE" dirty="0"/>
              <a:t>Team </a:t>
            </a:r>
          </a:p>
          <a:p>
            <a:pPr rtl="0"/>
            <a:r>
              <a:rPr lang="de-DE" dirty="0"/>
              <a:t>Overtime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E9D6192-3994-44C6-93B4-D248EEE931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de-DE" dirty="0"/>
              <a:t>3EHIF</a:t>
            </a:r>
          </a:p>
          <a:p>
            <a:pPr rtl="0"/>
            <a:r>
              <a:rPr lang="de-DE" dirty="0"/>
              <a:t>HTL- Donaustadt</a:t>
            </a:r>
          </a:p>
          <a:p>
            <a:pPr rtl="0"/>
            <a:endParaRPr lang="de-DE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1539E09-E041-4540-AB2B-61683BCAD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6" y="2348727"/>
            <a:ext cx="3438366" cy="18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677536_TF45331398" id="{FBFDD076-780A-4035-A459-998BFBE6E090}" vid="{62A87C6E-8870-4587-A22A-143167704F1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C0DF292CBD37A45BDB92E0A283F8FF9" ma:contentTypeVersion="10" ma:contentTypeDescription="Ein neues Dokument erstellen." ma:contentTypeScope="" ma:versionID="16d96a7330c3dd068266531104c3f3c4">
  <xsd:schema xmlns:xsd="http://www.w3.org/2001/XMLSchema" xmlns:xs="http://www.w3.org/2001/XMLSchema" xmlns:p="http://schemas.microsoft.com/office/2006/metadata/properties" xmlns:ns3="c2d3d569-9e62-4598-a009-022054453c0b" targetNamespace="http://schemas.microsoft.com/office/2006/metadata/properties" ma:root="true" ma:fieldsID="2eed2521d16c83da7b4205d464b9305e" ns3:_="">
    <xsd:import namespace="c2d3d569-9e62-4598-a009-022054453c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d3d569-9e62-4598-a009-022054453c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7A0EF5-23A9-4627-BC46-745B7DD804D2}">
  <ds:schemaRefs>
    <ds:schemaRef ds:uri="http://purl.org/dc/terms/"/>
    <ds:schemaRef ds:uri="http://schemas.microsoft.com/office/2006/metadata/properties"/>
    <ds:schemaRef ds:uri="http://purl.org/dc/dcmitype/"/>
    <ds:schemaRef ds:uri="c2d3d569-9e62-4598-a009-022054453c0b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3A0122E-7A7E-4B64-80A0-5A2A48F2C8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d3d569-9e62-4598-a009-022054453c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tf45331398</Template>
  <TotalTime>0</TotalTime>
  <Words>170</Words>
  <Application>Microsoft Office PowerPoint</Application>
  <PresentationFormat>Breitbild</PresentationFormat>
  <Paragraphs>90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Lucida Grande</vt:lpstr>
      <vt:lpstr>Verdana</vt:lpstr>
      <vt:lpstr>Wingdings</vt:lpstr>
      <vt:lpstr>Office-Design</vt:lpstr>
      <vt:lpstr>Project Overtime</vt:lpstr>
      <vt:lpstr>Agenda</vt:lpstr>
      <vt:lpstr>Our Team</vt:lpstr>
      <vt:lpstr>Background/Idea/Reason</vt:lpstr>
      <vt:lpstr>Planning</vt:lpstr>
      <vt:lpstr>Technical details</vt:lpstr>
      <vt:lpstr>Implementation</vt:lpstr>
      <vt:lpstr>Resume</vt:lpstr>
      <vt:lpstr>Thank you for your attention!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OverTime</dc:title>
  <dc:creator/>
  <cp:lastModifiedBy/>
  <cp:revision>1</cp:revision>
  <dcterms:created xsi:type="dcterms:W3CDTF">2020-06-20T13:55:56Z</dcterms:created>
  <dcterms:modified xsi:type="dcterms:W3CDTF">2020-06-21T15:12:24Z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0x0101000C0DF292CBD37A45BDB92E0A283F8FF9</vt:lpwstr>
  </property>
</Properties>
</file>