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7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104867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104868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104868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04868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104868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ight Triangle 32"/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2" name="Group 11"/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1048583" name="Rectangle 6"/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4" name="Rectangle 8"/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5" name="Rectangle 10"/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52" name="Picture 13" descr="A close up of a logo  Description automatically generated"/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>
            <a:fillRect/>
          </a:stretch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2097153" name="Picture 15" descr="A screenshot of a video game  Description automatically generated"/>
          <p:cNvPicPr>
            <a:picLocks noChangeAspect="1"/>
          </p:cNvPicPr>
          <p:nvPr/>
        </p:nvPicPr>
        <p:blipFill rotWithShape="1">
          <a:blip r:embed="rId4"/>
          <a:srcRect b="772"/>
          <a:stretch>
            <a:fillRect/>
          </a:stretch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048586" name="TextBox 17"/>
          <p:cNvSpPr txBox="1"/>
          <p:nvPr/>
        </p:nvSpPr>
        <p:spPr>
          <a:xfrm>
            <a:off x="4422375" y="2485790"/>
            <a:ext cx="4036333" cy="9169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3" name="Group 33"/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1048587" name="Rectangle 20"/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8" name="Rectangle 22"/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9" name="Rectangle 24"/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54" name="Graphic 3"/>
          <p:cNvPicPr>
            <a:picLocks noChangeAspect="1"/>
          </p:cNvPicPr>
          <p:nvPr/>
        </p:nvPicPr>
        <p:blipFill rotWithShape="1">
          <a:blip r:embed="rId5" cstate="print"/>
          <a:srcRect l="40606" t="17629" r="15252" b="19248"/>
          <a:stretch>
            <a:fillRect/>
          </a:stretch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048590" name="TextBox 18"/>
          <p:cNvSpPr txBox="1"/>
          <p:nvPr/>
        </p:nvSpPr>
        <p:spPr>
          <a:xfrm>
            <a:off x="6472518" y="1130608"/>
            <a:ext cx="2597727" cy="58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9" name="Group 6"/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1048652" name="Rectangle 7"/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3" name="Rectangle 8"/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67" name="Picture 10" descr="A screenshot of a video game  Description automatically generated"/>
          <p:cNvPicPr>
            <a:picLocks noChangeAspect="1"/>
          </p:cNvPicPr>
          <p:nvPr/>
        </p:nvPicPr>
        <p:blipFill rotWithShape="1">
          <a:blip r:embed="rId3"/>
          <a:srcRect b="772"/>
          <a:stretch>
            <a:fillRect/>
          </a:stretch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3145729" name="Straight Connector 17"/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2097155" name="Picture 9" descr="A screenshot of a video game  Description automatically generated"/>
          <p:cNvPicPr>
            <a:picLocks noChangeAspect="1"/>
          </p:cNvPicPr>
          <p:nvPr/>
        </p:nvPicPr>
        <p:blipFill rotWithShape="1">
          <a:blip r:embed="rId3"/>
          <a:srcRect l="36650" b="772"/>
          <a:stretch>
            <a:fillRect/>
          </a:stretch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31" name="Group 3"/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048596" name="Rectangle 14"/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7" name="Rectangle 15"/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8" name="Rectangle 16"/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45728" name="Straight Connector 23"/>
          <p:cNvCxnSpPr>
            <a:cxnSpLocks/>
          </p:cNvCxnSpPr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2097168" name="Picture 9" descr="A screenshot of a video game  Description automatically generated"/>
          <p:cNvPicPr>
            <a:picLocks noChangeAspect="1"/>
          </p:cNvPicPr>
          <p:nvPr/>
        </p:nvPicPr>
        <p:blipFill rotWithShape="1">
          <a:blip r:embed="rId3"/>
          <a:srcRect l="36650" b="772"/>
          <a:stretch>
            <a:fillRect/>
          </a:stretch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51" name="Group 3"/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048658" name="Rectangle 14"/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9" name="Rectangle 15"/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60" name="Rectangle 16"/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45730" name="Straight Connector 23"/>
          <p:cNvCxnSpPr>
            <a:cxnSpLocks/>
          </p:cNvCxnSpPr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2097169" name="Picture 9" descr="A screenshot of a video game  Description automatically generated"/>
          <p:cNvPicPr>
            <a:picLocks noChangeAspect="1"/>
          </p:cNvPicPr>
          <p:nvPr/>
        </p:nvPicPr>
        <p:blipFill rotWithShape="1">
          <a:blip r:embed="rId3"/>
          <a:srcRect l="36650" b="772"/>
          <a:stretch>
            <a:fillRect/>
          </a:stretch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53" name="Group 3"/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048666" name="Rectangle 14"/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67" name="Rectangle 15"/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68" name="Rectangle 16"/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45731" name="Straight Connector 23"/>
          <p:cNvCxnSpPr>
            <a:cxnSpLocks/>
          </p:cNvCxnSpPr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2097166" name="Picture 9" descr="A screenshot of a video game  Description automatically generated"/>
          <p:cNvPicPr>
            <a:picLocks noChangeAspect="1"/>
          </p:cNvPicPr>
          <p:nvPr/>
        </p:nvPicPr>
        <p:blipFill rotWithShape="1">
          <a:blip r:embed="rId3"/>
          <a:srcRect l="36650" b="772"/>
          <a:stretch>
            <a:fillRect/>
          </a:stretch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7" name="Group 3"/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048647" name="Rectangle 14"/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8" name="Rectangle 15"/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9" name="Rectangle 16"/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1048670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048671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09717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104867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104867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104867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104867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4867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4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0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 err="1"/>
              <a:t>BytePit</a:t>
            </a:r>
            <a:br>
              <a:rPr lang="en-US" dirty="0"/>
            </a:br>
            <a:r>
              <a:rPr lang="hr-HR" dirty="0" err="1"/>
              <a:t>KoderKolege</a:t>
            </a:r>
            <a:endParaRPr lang="hr-H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BA" sz="1400" dirty="0"/>
              <a:t>Ispitivanje smo proveli kroz 7 </a:t>
            </a:r>
            <a:r>
              <a:rPr lang="hr-BA" sz="1400" dirty="0" err="1"/>
              <a:t>Junit</a:t>
            </a:r>
            <a:r>
              <a:rPr lang="hr-BA" sz="1400" dirty="0"/>
              <a:t> testova kojima smo ispitivali programske komponente  i 3 testa kojima smo ispitali sustav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hr-BA" sz="1400" dirty="0"/>
              <a:t>Dio </a:t>
            </a:r>
            <a:r>
              <a:rPr lang="hr-BA" sz="1400" dirty="0" err="1"/>
              <a:t>Junit</a:t>
            </a:r>
            <a:r>
              <a:rPr lang="hr-BA" sz="1400" dirty="0"/>
              <a:t> testova se odnosio na ispitivanje osnovnih funkcionalnosti razreda </a:t>
            </a:r>
            <a:r>
              <a:rPr lang="hr-BA" sz="1400" dirty="0" err="1"/>
              <a:t>User</a:t>
            </a:r>
            <a:r>
              <a:rPr lang="hr-BA" sz="1400" dirty="0"/>
              <a:t>, </a:t>
            </a:r>
            <a:r>
              <a:rPr lang="hr-BA" sz="1400" dirty="0" err="1"/>
              <a:t>Competition</a:t>
            </a:r>
            <a:r>
              <a:rPr lang="hr-BA" sz="1400" dirty="0"/>
              <a:t> i Problem (</a:t>
            </a:r>
            <a:r>
              <a:rPr lang="hr-BA" sz="1400" dirty="0" err="1"/>
              <a:t>getters</a:t>
            </a:r>
            <a:r>
              <a:rPr lang="hr-BA" sz="1400" dirty="0"/>
              <a:t> &amp; </a:t>
            </a:r>
            <a:r>
              <a:rPr lang="hr-BA" sz="1400" dirty="0" err="1"/>
              <a:t>setters</a:t>
            </a:r>
            <a:r>
              <a:rPr lang="hr-BA" sz="1400" dirty="0"/>
              <a:t>) i oni su bili koncipirani na način da kada stvorimo neki entitet samo provjerimo hoće li nam neka metoda vratiti očekivani izlaz</a:t>
            </a:r>
          </a:p>
          <a:p>
            <a:pPr>
              <a:lnSpc>
                <a:spcPct val="100000"/>
              </a:lnSpc>
            </a:pPr>
            <a:r>
              <a:rPr lang="hr-BA" sz="1400" dirty="0"/>
              <a:t>Drugi dio </a:t>
            </a:r>
            <a:r>
              <a:rPr lang="hr-BA" sz="1400" dirty="0" err="1"/>
              <a:t>Junit</a:t>
            </a:r>
            <a:r>
              <a:rPr lang="hr-BA" sz="1400" dirty="0"/>
              <a:t> testova se odnosio na ispitivanje kompleksnijih radnji poput spremanja i dohvaćanja podataka u bazu podataka te provjere rade li kontroleri nad pojedinim putanjama ispravno: </a:t>
            </a:r>
            <a:r>
              <a:rPr lang="hr-BA" sz="1400" dirty="0" err="1"/>
              <a:t>npr</a:t>
            </a:r>
            <a:r>
              <a:rPr lang="hr-BA" sz="1400" dirty="0"/>
              <a:t> hoće li nam PUT metoda na putanji /</a:t>
            </a:r>
            <a:r>
              <a:rPr lang="hr-BA" sz="1400" dirty="0" err="1"/>
              <a:t>users</a:t>
            </a:r>
            <a:r>
              <a:rPr lang="hr-BA" sz="1400" dirty="0"/>
              <a:t> uspješno u bazu spremiti podatke koje predamo kao parametre zahtjeva i možemo li ih sa GET metodom na putanji /</a:t>
            </a:r>
            <a:r>
              <a:rPr lang="hr-BA" sz="1400" dirty="0" err="1"/>
              <a:t>users</a:t>
            </a:r>
            <a:r>
              <a:rPr lang="hr-BA" sz="1400" dirty="0"/>
              <a:t>/</a:t>
            </a:r>
            <a:r>
              <a:rPr lang="hr-BA" sz="1400" dirty="0" err="1"/>
              <a:t>byId</a:t>
            </a:r>
            <a:r>
              <a:rPr lang="hr-BA" sz="1400" dirty="0"/>
              <a:t>/{</a:t>
            </a:r>
            <a:r>
              <a:rPr lang="hr-BA" sz="1400" dirty="0" err="1"/>
              <a:t>userId</a:t>
            </a:r>
            <a:r>
              <a:rPr lang="hr-BA" sz="1400" dirty="0"/>
              <a:t>} uspješno dohvatiti iz odgovora na naš zahtjev. Također smo provjerili rade li neki rubni slučajevi npr. hoće li nam sustav dozvoliti da stvorimo 2 korisnika s istim korisničkim imenom. </a:t>
            </a:r>
          </a:p>
          <a:p>
            <a:pPr>
              <a:lnSpc>
                <a:spcPct val="100000"/>
              </a:lnSpc>
            </a:pPr>
            <a:r>
              <a:rPr lang="hr-BA" sz="1400" dirty="0"/>
              <a:t>Pri ispitivanju sustava, provjeravali smo neke funkcionalnosti na razini same stranice; hoće li nas aplikacija nakon uspješne prijave vratiti na početnu stranicu, koje poruke korisnik dobiva prilikom neuspješne prijave i možemo li stvoriti novi zadatak nakon čega će nas aplikacija preusmjeriti na stranicu za vježbu</a:t>
            </a:r>
          </a:p>
          <a:p>
            <a:pPr>
              <a:lnSpc>
                <a:spcPct val="100000"/>
              </a:lnSpc>
            </a:pPr>
            <a:r>
              <a:rPr lang="hr-BA" sz="1400" dirty="0"/>
              <a:t>Svi testovi su bili uspješni, a za detaljnija objašnjenja pojedinog testa, možete pogledati našu dokumentaciju u poglavlju </a:t>
            </a:r>
            <a:r>
              <a:rPr lang="hr-BA" sz="1400" i="1" dirty="0"/>
              <a:t>5.2 Ispitivanje programskog rješenja</a:t>
            </a:r>
            <a:endParaRPr lang="en-US" sz="1400" i="1" dirty="0"/>
          </a:p>
          <a:p>
            <a:pPr marL="457200" lvl="1" indent="0">
              <a:buNone/>
            </a:pPr>
            <a:endParaRPr lang="hr-HR" sz="1400" dirty="0"/>
          </a:p>
        </p:txBody>
      </p:sp>
      <p:sp>
        <p:nvSpPr>
          <p:cNvPr id="10486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Alati:</a:t>
            </a:r>
          </a:p>
          <a:p>
            <a:pPr lvl="1"/>
            <a:r>
              <a:rPr lang="hr-HR" sz="2000" dirty="0" err="1"/>
              <a:t>Whatsapp</a:t>
            </a:r>
            <a:r>
              <a:rPr lang="hr-HR" sz="2000" dirty="0"/>
              <a:t> – komunikacija</a:t>
            </a:r>
          </a:p>
          <a:p>
            <a:pPr lvl="1"/>
            <a:r>
              <a:rPr lang="hr-HR" sz="2000" dirty="0" err="1"/>
              <a:t>TeXstudio</a:t>
            </a:r>
            <a:r>
              <a:rPr lang="hr-HR" sz="2000" dirty="0"/>
              <a:t> – dokumentacija</a:t>
            </a:r>
          </a:p>
          <a:p>
            <a:pPr lvl="1"/>
            <a:r>
              <a:rPr lang="hr-HR" sz="2000" dirty="0" err="1"/>
              <a:t>Github</a:t>
            </a:r>
            <a:r>
              <a:rPr lang="hr-HR" sz="2000" dirty="0"/>
              <a:t> – upravljanje</a:t>
            </a:r>
          </a:p>
          <a:p>
            <a:pPr lvl="1"/>
            <a:r>
              <a:rPr lang="hr-HR" sz="2000" dirty="0" err="1"/>
              <a:t>Visual</a:t>
            </a:r>
            <a:r>
              <a:rPr lang="hr-HR" sz="2000" dirty="0"/>
              <a:t> </a:t>
            </a:r>
            <a:r>
              <a:rPr lang="hr-HR" sz="2000" dirty="0" err="1"/>
              <a:t>Paradigm</a:t>
            </a:r>
            <a:r>
              <a:rPr lang="hr-HR" sz="2000" dirty="0"/>
              <a:t>– dijagrami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Tehnologije:</a:t>
            </a:r>
          </a:p>
          <a:p>
            <a:pPr lvl="1"/>
            <a:r>
              <a:rPr lang="hr-HR" sz="2000" dirty="0" err="1"/>
              <a:t>Backend</a:t>
            </a:r>
            <a:r>
              <a:rPr lang="hr-HR" sz="2000" dirty="0"/>
              <a:t> – Java </a:t>
            </a:r>
            <a:r>
              <a:rPr lang="hr-HR" sz="2000" dirty="0" err="1"/>
              <a:t>Spring</a:t>
            </a:r>
            <a:r>
              <a:rPr lang="hr-HR" sz="2000" dirty="0"/>
              <a:t> </a:t>
            </a:r>
            <a:r>
              <a:rPr lang="hr-HR" sz="2000" dirty="0" err="1"/>
              <a:t>Boot</a:t>
            </a:r>
            <a:endParaRPr lang="hr-HR" sz="2000" dirty="0"/>
          </a:p>
          <a:p>
            <a:pPr lvl="1"/>
            <a:r>
              <a:rPr lang="hr-HR" sz="2000" dirty="0" err="1"/>
              <a:t>Frontend</a:t>
            </a:r>
            <a:r>
              <a:rPr lang="hr-HR" sz="2000" dirty="0"/>
              <a:t> – React.js (Java </a:t>
            </a:r>
            <a:r>
              <a:rPr lang="hr-HR" sz="2000" dirty="0" err="1"/>
              <a:t>Script</a:t>
            </a:r>
            <a:r>
              <a:rPr lang="hr-HR" sz="2000" dirty="0"/>
              <a:t>, CSS, HTML)</a:t>
            </a:r>
          </a:p>
          <a:p>
            <a:pPr lvl="1"/>
            <a:r>
              <a:rPr lang="hr-HR" sz="2000" dirty="0"/>
              <a:t>Baza Podataka – </a:t>
            </a:r>
            <a:r>
              <a:rPr lang="hr-HR" sz="2000" dirty="0" err="1"/>
              <a:t>pgAdmin</a:t>
            </a:r>
            <a:r>
              <a:rPr lang="hr-HR" sz="2000" dirty="0"/>
              <a:t> 4, </a:t>
            </a:r>
            <a:r>
              <a:rPr lang="hr-HR" sz="2000" dirty="0" err="1"/>
              <a:t>PostgreSQL</a:t>
            </a:r>
            <a:endParaRPr lang="hr-HR" sz="2000" dirty="0"/>
          </a:p>
          <a:p>
            <a:pPr marL="457200" lvl="1" indent="0">
              <a:buNone/>
            </a:pPr>
            <a:endParaRPr lang="hr-HR" sz="1600" dirty="0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  <a:endParaRPr lang="en-US" dirty="0"/>
          </a:p>
        </p:txBody>
      </p:sp>
      <p:sp>
        <p:nvSpPr>
          <p:cNvPr id="1048627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  <p:sp>
        <p:nvSpPr>
          <p:cNvPr id="1048628" name="Strelica: desno 4"/>
          <p:cNvSpPr/>
          <p:nvPr/>
        </p:nvSpPr>
        <p:spPr>
          <a:xfrm>
            <a:off x="688769" y="3182587"/>
            <a:ext cx="7778337" cy="136566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9" name="TekstniOkvir 5"/>
          <p:cNvSpPr txBox="1"/>
          <p:nvPr/>
        </p:nvSpPr>
        <p:spPr>
          <a:xfrm>
            <a:off x="628650" y="3005033"/>
            <a:ext cx="118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/>
              <a:t>Specifikacija</a:t>
            </a:r>
          </a:p>
          <a:p>
            <a:pPr algn="ctr"/>
            <a:r>
              <a:rPr lang="hr-HR" sz="1400" dirty="0"/>
              <a:t>30.10.2023</a:t>
            </a:r>
            <a:endParaRPr lang="en-US" sz="1400" dirty="0"/>
          </a:p>
        </p:txBody>
      </p:sp>
      <p:sp>
        <p:nvSpPr>
          <p:cNvPr id="1048630" name="Elipsa 6"/>
          <p:cNvSpPr/>
          <p:nvPr/>
        </p:nvSpPr>
        <p:spPr>
          <a:xfrm>
            <a:off x="973774" y="3673463"/>
            <a:ext cx="332509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31" name="Elipsa 7"/>
          <p:cNvSpPr/>
          <p:nvPr/>
        </p:nvSpPr>
        <p:spPr>
          <a:xfrm>
            <a:off x="2423398" y="3657691"/>
            <a:ext cx="332509" cy="33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97161" name="Slika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889" y="3657691"/>
            <a:ext cx="347502" cy="353599"/>
          </a:xfrm>
          <a:prstGeom prst="rect">
            <a:avLst/>
          </a:prstGeom>
        </p:spPr>
      </p:pic>
      <p:sp>
        <p:nvSpPr>
          <p:cNvPr id="1048632" name="TekstniOkvir 9"/>
          <p:cNvSpPr txBox="1"/>
          <p:nvPr/>
        </p:nvSpPr>
        <p:spPr>
          <a:xfrm>
            <a:off x="6466297" y="3005033"/>
            <a:ext cx="145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/>
              <a:t>Dokumentacija</a:t>
            </a:r>
          </a:p>
          <a:p>
            <a:pPr algn="ctr"/>
            <a:r>
              <a:rPr lang="hr-HR" sz="1400" dirty="0"/>
              <a:t>18.1.2024</a:t>
            </a:r>
            <a:endParaRPr lang="en-US" sz="1400" dirty="0"/>
          </a:p>
        </p:txBody>
      </p:sp>
      <p:pic>
        <p:nvPicPr>
          <p:cNvPr id="2097162" name="Slika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499" y="3658311"/>
            <a:ext cx="347502" cy="353599"/>
          </a:xfrm>
          <a:prstGeom prst="rect">
            <a:avLst/>
          </a:prstGeom>
        </p:spPr>
      </p:pic>
      <p:pic>
        <p:nvPicPr>
          <p:cNvPr id="2097163" name="Slika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242" y="3665886"/>
            <a:ext cx="341406" cy="353599"/>
          </a:xfrm>
          <a:prstGeom prst="rect">
            <a:avLst/>
          </a:prstGeom>
        </p:spPr>
      </p:pic>
      <p:sp>
        <p:nvSpPr>
          <p:cNvPr id="1048633" name="TekstniOkvir 12"/>
          <p:cNvSpPr txBox="1"/>
          <p:nvPr/>
        </p:nvSpPr>
        <p:spPr>
          <a:xfrm>
            <a:off x="1753575" y="4242416"/>
            <a:ext cx="1704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/>
              <a:t>Dokumentacija</a:t>
            </a:r>
          </a:p>
          <a:p>
            <a:pPr algn="ctr"/>
            <a:r>
              <a:rPr lang="hr-HR" sz="1400" dirty="0"/>
              <a:t>10.11.2023</a:t>
            </a:r>
            <a:endParaRPr lang="en-US" sz="1400" dirty="0"/>
          </a:p>
        </p:txBody>
      </p:sp>
      <p:sp>
        <p:nvSpPr>
          <p:cNvPr id="1048634" name="TekstniOkvir 13"/>
          <p:cNvSpPr txBox="1"/>
          <p:nvPr/>
        </p:nvSpPr>
        <p:spPr>
          <a:xfrm>
            <a:off x="3450915" y="3038718"/>
            <a:ext cx="145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/>
              <a:t>Implementacija</a:t>
            </a:r>
            <a:br>
              <a:rPr lang="hr-HR" sz="1400" dirty="0"/>
            </a:br>
            <a:r>
              <a:rPr lang="hr-HR" sz="1400" dirty="0"/>
              <a:t>10.1.2024</a:t>
            </a:r>
            <a:endParaRPr lang="en-US" sz="1400" dirty="0"/>
          </a:p>
        </p:txBody>
      </p:sp>
      <p:sp>
        <p:nvSpPr>
          <p:cNvPr id="1048635" name="TekstniOkvir 14"/>
          <p:cNvSpPr txBox="1"/>
          <p:nvPr/>
        </p:nvSpPr>
        <p:spPr>
          <a:xfrm>
            <a:off x="5118085" y="4286286"/>
            <a:ext cx="116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/>
              <a:t>Ispitivanje</a:t>
            </a:r>
          </a:p>
          <a:p>
            <a:pPr algn="ctr"/>
            <a:r>
              <a:rPr lang="hr-HR" sz="1400" dirty="0"/>
              <a:t>16.1.2024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err="1"/>
              <a:t>Spring</a:t>
            </a:r>
            <a:r>
              <a:rPr lang="hr-HR" sz="2400" dirty="0"/>
              <a:t> </a:t>
            </a:r>
            <a:r>
              <a:rPr lang="hr-HR" sz="2400" dirty="0" err="1"/>
              <a:t>Boot</a:t>
            </a:r>
            <a:r>
              <a:rPr lang="hr-HR" sz="2400" dirty="0"/>
              <a:t> i </a:t>
            </a:r>
            <a:r>
              <a:rPr lang="hr-HR" sz="2400" dirty="0" err="1"/>
              <a:t>React</a:t>
            </a:r>
            <a:r>
              <a:rPr lang="hr-HR" sz="2400" dirty="0"/>
              <a:t>: naučili </a:t>
            </a:r>
            <a:r>
              <a:rPr lang="en-US" sz="2400" dirty="0"/>
              <a:t>smo </a:t>
            </a:r>
            <a:r>
              <a:rPr lang="hr-HR" sz="2400" dirty="0"/>
              <a:t>koristiti nove tehnologije te ih uspješno integrira</a:t>
            </a:r>
            <a:r>
              <a:rPr lang="en-US" sz="2400" dirty="0"/>
              <a:t>ti</a:t>
            </a:r>
            <a:endParaRPr lang="zh-CN" altLang="en-US"/>
          </a:p>
          <a:p>
            <a:r>
              <a:rPr lang="hr-HR" sz="2400" dirty="0"/>
              <a:t>Zajedničkim radom uspjeli smo napraviti svoju prvu web aplikaciju</a:t>
            </a:r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  <p:pic>
        <p:nvPicPr>
          <p:cNvPr id="2097164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840" y="3207928"/>
            <a:ext cx="5335050" cy="31189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6615430" cy="4931327"/>
          </a:xfrm>
        </p:spPr>
        <p:txBody>
          <a:bodyPr>
            <a:normAutofit/>
          </a:bodyPr>
          <a:lstStyle/>
          <a:p>
            <a:r>
              <a:rPr lang="hr-HR" sz="2400" dirty="0">
                <a:sym typeface="Wingdings" panose="05000000000000000000" pitchFamily="2" charset="2"/>
              </a:rPr>
              <a:t>I najbitnije: uvidjeli važnost korektne i česte komunikacije u timu te naučili prihvatiti sve ideje te zajednički izabrati najbolju opciju za daljnji rad</a:t>
            </a:r>
          </a:p>
          <a:p>
            <a:pPr marL="0" indent="0">
              <a:buNone/>
            </a:pPr>
            <a:endParaRPr lang="hr-HR" sz="2400" dirty="0"/>
          </a:p>
        </p:txBody>
      </p:sp>
      <p:sp>
        <p:nvSpPr>
          <p:cNvPr id="10486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  <p:pic>
        <p:nvPicPr>
          <p:cNvPr id="2097165" name="Slika 5"/>
          <p:cNvPicPr>
            <a:picLocks noChangeAspect="1"/>
          </p:cNvPicPr>
          <p:nvPr/>
        </p:nvPicPr>
        <p:blipFill rotWithShape="1">
          <a:blip r:embed="rId2"/>
          <a:srcRect l="-725" t="22604" b="11967"/>
          <a:stretch>
            <a:fillRect/>
          </a:stretch>
        </p:blipFill>
        <p:spPr>
          <a:xfrm>
            <a:off x="2763521" y="2753360"/>
            <a:ext cx="5145826" cy="33426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 tima</a:t>
            </a:r>
            <a:endParaRPr lang="en-US" dirty="0"/>
          </a:p>
        </p:txBody>
      </p:sp>
      <p:sp>
        <p:nvSpPr>
          <p:cNvPr id="104864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/>
              <a:t>Matea Cvetković – matea.cvetković@fer.hr</a:t>
            </a:r>
          </a:p>
          <a:p>
            <a:r>
              <a:rPr lang="hr-HR" sz="2800" dirty="0"/>
              <a:t>Petra </a:t>
            </a:r>
            <a:r>
              <a:rPr lang="hr-HR" sz="2800" dirty="0" err="1"/>
              <a:t>Kelković</a:t>
            </a:r>
            <a:r>
              <a:rPr lang="hr-HR" sz="2800" dirty="0"/>
              <a:t> – petra.kelkovic@fer.hr</a:t>
            </a:r>
          </a:p>
          <a:p>
            <a:r>
              <a:rPr lang="hr-HR" sz="2800" dirty="0"/>
              <a:t>Dora Bilić-</a:t>
            </a:r>
            <a:r>
              <a:rPr lang="hr-HR" sz="2800" dirty="0" err="1"/>
              <a:t>Pavlinović</a:t>
            </a:r>
            <a:r>
              <a:rPr lang="hr-HR" sz="2800" dirty="0"/>
              <a:t> – dora.bilicpavlinovic@fer.hr</a:t>
            </a:r>
          </a:p>
          <a:p>
            <a:r>
              <a:rPr lang="hr-HR" sz="2800" dirty="0"/>
              <a:t>Nives Ostojić – nives.ostojic@fer.hr</a:t>
            </a:r>
          </a:p>
          <a:p>
            <a:r>
              <a:rPr lang="hr-HR" sz="2800" dirty="0"/>
              <a:t>Mislav </a:t>
            </a:r>
            <a:r>
              <a:rPr lang="hr-HR" sz="2800" dirty="0" err="1"/>
              <a:t>Korotaj</a:t>
            </a:r>
            <a:r>
              <a:rPr lang="hr-HR" sz="2800" dirty="0"/>
              <a:t> – mislav.korotaj@fer.hr</a:t>
            </a:r>
          </a:p>
          <a:p>
            <a:r>
              <a:rPr lang="hr-HR" sz="2800" dirty="0"/>
              <a:t>Petra </a:t>
            </a:r>
            <a:r>
              <a:rPr lang="hr-HR" sz="2800" dirty="0" err="1"/>
              <a:t>Buršić</a:t>
            </a:r>
            <a:r>
              <a:rPr lang="hr-HR" sz="2800" dirty="0"/>
              <a:t> – petra.burisic@fer.hr</a:t>
            </a:r>
          </a:p>
          <a:p>
            <a:r>
              <a:rPr lang="hr-HR" sz="2800" dirty="0"/>
              <a:t>Filip Mohler – filip.mohler@fer.hr</a:t>
            </a:r>
            <a:endParaRPr lang="en-US" dirty="0"/>
          </a:p>
        </p:txBody>
      </p:sp>
      <p:sp>
        <p:nvSpPr>
          <p:cNvPr id="104864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10486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Matea Cvetković -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Petra </a:t>
            </a:r>
            <a:r>
              <a:rPr lang="hr-HR" sz="2400" dirty="0" err="1"/>
              <a:t>Kelković</a:t>
            </a:r>
            <a:r>
              <a:rPr lang="hr-HR" sz="2400" dirty="0"/>
              <a:t> -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Dora Bilić</a:t>
            </a:r>
            <a:r>
              <a:rPr lang="en-US" sz="2400" dirty="0"/>
              <a:t>-Pavlinovi</a:t>
            </a:r>
            <a:r>
              <a:rPr lang="hr-HR" altLang="en-US" sz="2400" dirty="0"/>
              <a:t>ć</a:t>
            </a:r>
            <a:r>
              <a:rPr lang="hr-HR" sz="2400" dirty="0"/>
              <a:t>-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Nives Ostojić -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Mislav </a:t>
            </a:r>
            <a:r>
              <a:rPr lang="hr-HR" sz="2400" dirty="0" err="1"/>
              <a:t>Korotaj</a:t>
            </a:r>
            <a:r>
              <a:rPr lang="hr-HR" sz="2400" dirty="0"/>
              <a:t> -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Petra </a:t>
            </a:r>
            <a:r>
              <a:rPr lang="hr-HR" sz="2400" dirty="0" err="1"/>
              <a:t>Buršić</a:t>
            </a:r>
            <a:r>
              <a:rPr lang="hr-HR" sz="2400" dirty="0"/>
              <a:t> -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Filip Mohler - </a:t>
            </a:r>
            <a:r>
              <a:rPr lang="hr-HR" sz="2400" dirty="0" err="1"/>
              <a:t>dokumetacija</a:t>
            </a:r>
            <a:endParaRPr lang="hr-HR" sz="2400" dirty="0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Web aplikacija služi za vježbu programskog jezika Jave</a:t>
            </a:r>
          </a:p>
          <a:p>
            <a:r>
              <a:rPr lang="hr-HR" sz="2400" dirty="0"/>
              <a:t>Korisnik može vježbati zadatke te sudjelovati na natjecanjima zajedno s drugim korisnicima</a:t>
            </a:r>
          </a:p>
          <a:p>
            <a:r>
              <a:rPr lang="hr-HR" sz="2400" dirty="0"/>
              <a:t>Korisniku je omogućeno i pokretanje prošlih i nasumičnih, odnosno virtualnih natjecanja kako bi m</a:t>
            </a:r>
            <a:r>
              <a:rPr lang="en-US" sz="2400" dirty="0"/>
              <a:t>ogao p</a:t>
            </a:r>
            <a:r>
              <a:rPr lang="hr-HR" sz="2400" dirty="0"/>
              <a:t>ratiti svoj napredak</a:t>
            </a:r>
            <a:endParaRPr lang="zh-CN" altLang="en-US"/>
          </a:p>
          <a:p>
            <a:pPr marL="0" indent="0">
              <a:buNone/>
            </a:pPr>
            <a:endParaRPr lang="hr-HR" sz="2400" dirty="0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  <p:pic>
        <p:nvPicPr>
          <p:cNvPr id="2097156" name="Picture 4" descr="Myths around Java programming language you shouldn't believe | TechGi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3450" y="3822700"/>
            <a:ext cx="4323292" cy="241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1048609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Edgar – aplikacija slična našoj</a:t>
            </a:r>
          </a:p>
          <a:p>
            <a:r>
              <a:rPr lang="hr-HR" dirty="0"/>
              <a:t>razlike: </a:t>
            </a:r>
          </a:p>
          <a:p>
            <a:pPr lvl="1"/>
            <a:r>
              <a:rPr lang="hr-HR" dirty="0"/>
              <a:t>vježbe i natjecanja se ne ocjenjuju, nego nagrađuju</a:t>
            </a:r>
          </a:p>
          <a:p>
            <a:pPr lvl="1"/>
            <a:r>
              <a:rPr lang="hr-HR" dirty="0"/>
              <a:t>na korisnikovom profilu mogu se vidjeti osvojeni trofeji</a:t>
            </a:r>
          </a:p>
        </p:txBody>
      </p:sp>
      <p:sp>
        <p:nvSpPr>
          <p:cNvPr id="1048610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2097157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3592804"/>
            <a:ext cx="6203950" cy="29647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US" dirty="0"/>
          </a:p>
        </p:txBody>
      </p:sp>
      <p:pic>
        <p:nvPicPr>
          <p:cNvPr id="2097158" name="Rezervirano mjesto sadržaja 5" descr="Slika na kojoj se prikazuje tekst, dijagram, snimka zaslona, crta  Opis je automatski generiran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226" y="1395413"/>
            <a:ext cx="7883548" cy="4930775"/>
          </a:xfrm>
        </p:spPr>
      </p:pic>
      <p:sp>
        <p:nvSpPr>
          <p:cNvPr id="1048612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US" dirty="0"/>
          </a:p>
        </p:txBody>
      </p:sp>
      <p:pic>
        <p:nvPicPr>
          <p:cNvPr id="2097159" name="Rezervirano mjesto sadržaja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2794" y="1404150"/>
            <a:ext cx="6698411" cy="4913301"/>
          </a:xfrm>
        </p:spPr>
      </p:pic>
      <p:sp>
        <p:nvSpPr>
          <p:cNvPr id="104861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US" dirty="0"/>
          </a:p>
        </p:txBody>
      </p:sp>
      <p:sp>
        <p:nvSpPr>
          <p:cNvPr id="1048616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800" b="0" i="0" u="none" strike="noStrike" baseline="0" dirty="0" err="1">
                <a:latin typeface="Kp-Regular"/>
              </a:rPr>
              <a:t>Sustav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treba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biti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funkcionalan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na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bilo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kojem</a:t>
            </a:r>
            <a:r>
              <a:rPr lang="en-US" sz="1800" b="0" i="0" u="none" strike="noStrike" baseline="0" dirty="0">
                <a:latin typeface="Kp-Regular"/>
              </a:rPr>
              <a:t> web </a:t>
            </a:r>
            <a:r>
              <a:rPr lang="en-US" sz="1800" b="0" i="0" u="none" strike="noStrike" baseline="0" dirty="0" err="1">
                <a:latin typeface="Kp-Regular"/>
              </a:rPr>
              <a:t>pregledniku</a:t>
            </a:r>
            <a:endParaRPr lang="hr-HR" sz="1800" b="0" i="0" u="none" strike="noStrike" baseline="0" dirty="0">
              <a:latin typeface="Kp-Regular"/>
            </a:endParaRPr>
          </a:p>
          <a:p>
            <a:pPr algn="l"/>
            <a:r>
              <a:rPr lang="hr-HR" sz="1800" dirty="0">
                <a:latin typeface="Kp-Regular"/>
              </a:rPr>
              <a:t>Sustav mora biti pregledan i jednostavan za korištenje</a:t>
            </a:r>
          </a:p>
          <a:p>
            <a:pPr algn="l"/>
            <a:r>
              <a:rPr lang="hr-HR" sz="1800" b="0" i="0" u="none" strike="noStrike" baseline="0" dirty="0">
                <a:latin typeface="Kp-Regular"/>
              </a:rPr>
              <a:t>Omogućena registracija i prijava korisnika</a:t>
            </a:r>
            <a:endParaRPr lang="en-US" sz="1800" b="0" i="0" u="none" strike="noStrike" baseline="0" dirty="0">
              <a:latin typeface="Kp-Regular"/>
            </a:endParaRPr>
          </a:p>
          <a:p>
            <a:pPr algn="l"/>
            <a:r>
              <a:rPr lang="en-US" sz="1800" b="0" i="0" u="none" strike="noStrike" baseline="0" dirty="0" err="1">
                <a:latin typeface="Kp-Regular"/>
              </a:rPr>
              <a:t>Sustav</a:t>
            </a:r>
            <a:r>
              <a:rPr lang="en-US" sz="1800" b="0" i="0" u="none" strike="noStrike" baseline="0" dirty="0">
                <a:latin typeface="Kp-Regular"/>
              </a:rPr>
              <a:t> mora </a:t>
            </a:r>
            <a:r>
              <a:rPr lang="en-US" sz="1800" b="0" i="0" u="none" strike="noStrike" baseline="0" dirty="0" err="1">
                <a:latin typeface="Kp-Regular"/>
              </a:rPr>
              <a:t>podr</a:t>
            </a:r>
            <a:r>
              <a:rPr lang="hr-HR" sz="1800" b="0" i="0" u="none" strike="noStrike" baseline="0" dirty="0">
                <a:latin typeface="Kp-Regular"/>
              </a:rPr>
              <a:t>ž</a:t>
            </a:r>
            <a:r>
              <a:rPr lang="en-US" sz="1800" b="0" i="0" u="none" strike="noStrike" baseline="0" dirty="0" err="1">
                <a:latin typeface="Kp-Regular"/>
              </a:rPr>
              <a:t>avati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hrvatsku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abecedu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pri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unosu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prikazu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tekstualnog</a:t>
            </a:r>
            <a:r>
              <a:rPr lang="hr-HR" sz="1800" dirty="0">
                <a:latin typeface="Kp-Regular"/>
              </a:rPr>
              <a:t>  </a:t>
            </a:r>
            <a:r>
              <a:rPr lang="en-US" sz="1800" b="0" i="0" u="none" strike="noStrike" baseline="0" dirty="0" err="1">
                <a:latin typeface="Kp-Regular"/>
              </a:rPr>
              <a:t>sadr</a:t>
            </a:r>
            <a:r>
              <a:rPr lang="hr-HR" sz="1800" b="0" i="0" u="none" strike="noStrike" baseline="0" dirty="0">
                <a:latin typeface="Kp-Regular"/>
              </a:rPr>
              <a:t>ž</a:t>
            </a:r>
            <a:r>
              <a:rPr lang="en-US" sz="1800" b="0" i="0" u="none" strike="noStrike" baseline="0" dirty="0" err="1">
                <a:latin typeface="Kp-Regular"/>
              </a:rPr>
              <a:t>aja</a:t>
            </a:r>
            <a:endParaRPr lang="en-US" sz="1800" b="0" i="0" u="none" strike="noStrike" baseline="0" dirty="0">
              <a:latin typeface="Kp-Regular"/>
            </a:endParaRPr>
          </a:p>
          <a:p>
            <a:pPr algn="l"/>
            <a:r>
              <a:rPr lang="sv-SE" sz="1800" b="0" i="0" u="none" strike="noStrike" baseline="0" dirty="0">
                <a:latin typeface="Kp-Regular"/>
              </a:rPr>
              <a:t>Sustav mora podr</a:t>
            </a:r>
            <a:r>
              <a:rPr lang="hr-HR" sz="1800" b="0" i="0" u="none" strike="noStrike" baseline="0" dirty="0">
                <a:latin typeface="Kp-Regular"/>
              </a:rPr>
              <a:t>ž</a:t>
            </a:r>
            <a:r>
              <a:rPr lang="sv-SE" sz="1800" b="0" i="0" u="none" strike="noStrike" baseline="0" dirty="0">
                <a:latin typeface="Kp-Regular"/>
              </a:rPr>
              <a:t>avati rad jednog ili vi</a:t>
            </a:r>
            <a:r>
              <a:rPr lang="hr-HR" sz="1800" b="0" i="0" u="none" strike="noStrike" baseline="0" dirty="0">
                <a:latin typeface="Kp-Regular"/>
              </a:rPr>
              <a:t>š</a:t>
            </a:r>
            <a:r>
              <a:rPr lang="sv-SE" sz="1800" b="0" i="0" u="none" strike="noStrike" baseline="0" dirty="0">
                <a:latin typeface="Kp-Regular"/>
              </a:rPr>
              <a:t>e korisnika istovremeno</a:t>
            </a:r>
            <a:endParaRPr lang="hr-HR" sz="1800" b="0" i="0" u="none" strike="noStrike" baseline="0" dirty="0">
              <a:latin typeface="Kp-Regular"/>
            </a:endParaRPr>
          </a:p>
          <a:p>
            <a:pPr algn="l"/>
            <a:r>
              <a:rPr lang="en-US" sz="1800" b="0" i="0" u="none" strike="noStrike" baseline="0" dirty="0" err="1">
                <a:latin typeface="Kp-Regular"/>
              </a:rPr>
              <a:t>Pristup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sustavu</a:t>
            </a:r>
            <a:r>
              <a:rPr lang="en-US" sz="1800" b="0" i="0" u="none" strike="noStrike" baseline="0" dirty="0">
                <a:latin typeface="Kp-Regular"/>
              </a:rPr>
              <a:t> mora </a:t>
            </a:r>
            <a:r>
              <a:rPr lang="en-US" sz="1800" b="0" i="0" u="none" strike="noStrike" baseline="0" dirty="0" err="1">
                <a:latin typeface="Kp-Regular"/>
              </a:rPr>
              <a:t>biti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omogu</a:t>
            </a:r>
            <a:r>
              <a:rPr lang="hr-HR" sz="1800" dirty="0">
                <a:latin typeface="Kp-Regular"/>
              </a:rPr>
              <a:t>ć</a:t>
            </a:r>
            <a:r>
              <a:rPr lang="en-US" sz="1800" b="0" i="0" u="none" strike="noStrike" baseline="0" dirty="0" err="1">
                <a:latin typeface="Kp-Regular"/>
              </a:rPr>
              <a:t>en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preko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javne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mre</a:t>
            </a:r>
            <a:r>
              <a:rPr lang="hr-HR" sz="1800" dirty="0">
                <a:latin typeface="Kp-Regular"/>
              </a:rPr>
              <a:t>ž</a:t>
            </a:r>
            <a:r>
              <a:rPr lang="en-US" sz="1800" b="0" i="0" u="none" strike="noStrike" baseline="0" dirty="0">
                <a:latin typeface="Kp-Regular"/>
              </a:rPr>
              <a:t>e </a:t>
            </a:r>
            <a:r>
              <a:rPr lang="en-US" sz="1800" b="0" i="0" u="none" strike="noStrike" baseline="0" dirty="0" err="1">
                <a:latin typeface="Kp-Regular"/>
              </a:rPr>
              <a:t>pomo</a:t>
            </a:r>
            <a:r>
              <a:rPr lang="hr-HR" sz="1800" dirty="0">
                <a:latin typeface="Kp-Regular"/>
              </a:rPr>
              <a:t>ć</a:t>
            </a:r>
            <a:r>
              <a:rPr lang="en-US" sz="1800" b="0" i="0" u="none" strike="noStrike" baseline="0" dirty="0">
                <a:latin typeface="Kp-Regular"/>
              </a:rPr>
              <a:t>u HTTPS</a:t>
            </a:r>
            <a:endParaRPr lang="hr-HR" sz="1800" b="0" i="0" u="none" strike="noStrike" baseline="0" dirty="0">
              <a:latin typeface="Kp-Regular"/>
            </a:endParaRPr>
          </a:p>
          <a:p>
            <a:r>
              <a:rPr lang="pl-PL" sz="1800" b="0" i="0" u="none" strike="noStrike" baseline="0" dirty="0">
                <a:latin typeface="Kp-Regular"/>
              </a:rPr>
              <a:t>Dohvat zadataka ili korisnika iz baze podataka mora se obaviti u konačnom vremenu (manji od 60 sekundi)</a:t>
            </a:r>
            <a:endParaRPr lang="hr-HR" sz="1800" b="0" i="0" u="none" strike="noStrike" baseline="0" dirty="0">
              <a:latin typeface="Kp-Regular"/>
            </a:endParaRPr>
          </a:p>
          <a:p>
            <a:pPr algn="l"/>
            <a:r>
              <a:rPr lang="hr-HR" sz="1800" b="0" i="0" u="none" strike="noStrike" baseline="0" dirty="0">
                <a:latin typeface="Kp-Regular"/>
              </a:rPr>
              <a:t>Baza podataka</a:t>
            </a:r>
            <a:r>
              <a:rPr lang="en-US" sz="1800" b="0" i="0" u="none" strike="noStrike" baseline="0" dirty="0">
                <a:latin typeface="Kp-Regular"/>
              </a:rPr>
              <a:t> je</a:t>
            </a:r>
            <a:r>
              <a:rPr lang="hr-HR" sz="1800" b="0" i="0" u="none" strike="noStrike" baseline="0" dirty="0">
                <a:latin typeface="Kp-Regular"/>
              </a:rPr>
              <a:t> zaštićena</a:t>
            </a:r>
            <a:endParaRPr lang="en-US" sz="1800" b="0" i="0" u="none" strike="noStrike" baseline="0" dirty="0">
              <a:latin typeface="Kp-Regular"/>
            </a:endParaRPr>
          </a:p>
          <a:p>
            <a:pPr algn="l"/>
            <a:r>
              <a:rPr lang="en-US" sz="1800" b="0" i="0" u="none" strike="noStrike" baseline="0" dirty="0" err="1">
                <a:latin typeface="Kp-Regular"/>
              </a:rPr>
              <a:t>Nadogradnja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sustava</a:t>
            </a:r>
            <a:r>
              <a:rPr lang="en-US" sz="1800" b="0" i="0" u="none" strike="noStrike" baseline="0" dirty="0">
                <a:latin typeface="Kp-Regular"/>
              </a:rPr>
              <a:t> ne </a:t>
            </a:r>
            <a:r>
              <a:rPr lang="en-US" sz="1800" b="0" i="0" u="none" strike="noStrike" baseline="0" dirty="0" err="1">
                <a:latin typeface="Kp-Regular"/>
              </a:rPr>
              <a:t>smije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naru</a:t>
            </a:r>
            <a:r>
              <a:rPr lang="hr-HR" sz="1800" b="0" i="0" u="none" strike="noStrike" baseline="0" dirty="0">
                <a:latin typeface="Kp-Regular"/>
              </a:rPr>
              <a:t>š</a:t>
            </a:r>
            <a:r>
              <a:rPr lang="en-US" sz="1800" b="0" i="0" u="none" strike="noStrike" baseline="0" dirty="0" err="1">
                <a:latin typeface="Kp-Regular"/>
              </a:rPr>
              <a:t>iti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postoje</a:t>
            </a:r>
            <a:r>
              <a:rPr lang="hr-HR" sz="1800" dirty="0">
                <a:latin typeface="Kp-Regular"/>
              </a:rPr>
              <a:t>ć</a:t>
            </a:r>
            <a:r>
              <a:rPr lang="en-US" sz="1800" b="0" i="0" u="none" strike="noStrike" baseline="0" dirty="0">
                <a:latin typeface="Kp-Regular"/>
              </a:rPr>
              <a:t>e </a:t>
            </a:r>
            <a:r>
              <a:rPr lang="en-US" sz="1800" b="0" i="0" u="none" strike="noStrike" baseline="0" dirty="0" err="1">
                <a:latin typeface="Kp-Regular"/>
              </a:rPr>
              <a:t>funkcionalnosti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sustava</a:t>
            </a:r>
            <a:endParaRPr lang="en-US" sz="1800" b="0" i="0" u="none" strike="noStrike" baseline="0" dirty="0">
              <a:latin typeface="Kp-Regular"/>
            </a:endParaRPr>
          </a:p>
          <a:p>
            <a:pPr algn="l"/>
            <a:r>
              <a:rPr lang="en-US" sz="1800" b="0" i="0" u="none" strike="noStrike" baseline="0" dirty="0" err="1">
                <a:latin typeface="Kp-Regular"/>
              </a:rPr>
              <a:t>Sustav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podr</a:t>
            </a:r>
            <a:r>
              <a:rPr lang="hr-HR" sz="1800" dirty="0">
                <a:latin typeface="Kp-Regular"/>
              </a:rPr>
              <a:t>ž</a:t>
            </a:r>
            <a:r>
              <a:rPr lang="en-US" sz="1800" b="0" i="0" u="none" strike="noStrike" baseline="0" dirty="0">
                <a:latin typeface="Kp-Regular"/>
              </a:rPr>
              <a:t>ava format </a:t>
            </a:r>
            <a:r>
              <a:rPr lang="en-US" sz="1800" b="0" i="0" u="none" strike="noStrike" baseline="0" dirty="0" err="1">
                <a:latin typeface="Kp-Regular"/>
              </a:rPr>
              <a:t>slike</a:t>
            </a:r>
            <a:r>
              <a:rPr lang="en-US" sz="1800" b="0" i="0" u="none" strike="noStrike" baseline="0" dirty="0">
                <a:latin typeface="Kp-Regular"/>
              </a:rPr>
              <a:t> jpeg (</a:t>
            </a:r>
            <a:r>
              <a:rPr lang="en-US" sz="1800" b="0" i="0" u="none" strike="noStrike" baseline="0" dirty="0" err="1">
                <a:latin typeface="Kp-Regular"/>
              </a:rPr>
              <a:t>maksimalna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veli</a:t>
            </a:r>
            <a:r>
              <a:rPr lang="hr-HR" sz="1800" dirty="0">
                <a:latin typeface="Kp-Regular"/>
              </a:rPr>
              <a:t>č</a:t>
            </a:r>
            <a:r>
              <a:rPr lang="en-US" sz="1800" b="0" i="0" u="none" strike="noStrike" baseline="0" dirty="0" err="1">
                <a:latin typeface="Kp-Regular"/>
              </a:rPr>
              <a:t>ina</a:t>
            </a:r>
            <a:r>
              <a:rPr lang="en-US" sz="1800" b="0" i="0" u="none" strike="noStrike" baseline="0" dirty="0">
                <a:latin typeface="Kp-Regular"/>
              </a:rPr>
              <a:t> 1048576 </a:t>
            </a:r>
            <a:r>
              <a:rPr lang="en-US" sz="1800" b="0" i="0" u="none" strike="noStrike" baseline="0" dirty="0" err="1">
                <a:latin typeface="Kp-Regular"/>
              </a:rPr>
              <a:t>bajtova</a:t>
            </a:r>
            <a:r>
              <a:rPr lang="en-US" sz="1800" b="0" i="0" u="none" strike="noStrike" baseline="0" dirty="0">
                <a:latin typeface="Kp-Regular"/>
              </a:rPr>
              <a:t>)</a:t>
            </a:r>
          </a:p>
          <a:p>
            <a:pPr algn="l"/>
            <a:r>
              <a:rPr lang="en-US" sz="1800" b="0" i="0" u="none" strike="noStrike" baseline="0" dirty="0" err="1">
                <a:latin typeface="Kp-Regular"/>
              </a:rPr>
              <a:t>Sustav</a:t>
            </a:r>
            <a:r>
              <a:rPr lang="en-US" sz="1800" b="0" i="0" u="none" strike="noStrike" baseline="0" dirty="0">
                <a:latin typeface="Kp-Regular"/>
              </a:rPr>
              <a:t> mora </a:t>
            </a:r>
            <a:r>
              <a:rPr lang="en-US" sz="1800" b="0" i="0" u="none" strike="noStrike" baseline="0" dirty="0" err="1">
                <a:latin typeface="Kp-Regular"/>
              </a:rPr>
              <a:t>podr</a:t>
            </a:r>
            <a:r>
              <a:rPr lang="hr-HR" sz="1800" dirty="0">
                <a:latin typeface="Kp-Regular"/>
              </a:rPr>
              <a:t>ž</a:t>
            </a:r>
            <a:r>
              <a:rPr lang="en-US" sz="1800" b="0" i="0" u="none" strike="noStrike" baseline="0" dirty="0" err="1">
                <a:latin typeface="Kp-Regular"/>
              </a:rPr>
              <a:t>avati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programska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rje</a:t>
            </a:r>
            <a:r>
              <a:rPr lang="hr-HR" sz="1800" dirty="0">
                <a:latin typeface="Kp-Regular"/>
              </a:rPr>
              <a:t>š</a:t>
            </a:r>
            <a:r>
              <a:rPr lang="en-US" sz="1800" b="0" i="0" u="none" strike="noStrike" baseline="0" dirty="0" err="1">
                <a:latin typeface="Kp-Regular"/>
              </a:rPr>
              <a:t>enja</a:t>
            </a:r>
            <a:r>
              <a:rPr lang="en-US" sz="1800" b="0" i="0" u="none" strike="noStrike" baseline="0" dirty="0">
                <a:latin typeface="Kp-Regular"/>
              </a:rPr>
              <a:t> u </a:t>
            </a:r>
            <a:r>
              <a:rPr lang="en-US" sz="1800" b="0" i="0" u="none" strike="noStrike" baseline="0" dirty="0" err="1">
                <a:latin typeface="Kp-Regular"/>
              </a:rPr>
              <a:t>jeziku</a:t>
            </a:r>
            <a:r>
              <a:rPr lang="en-US" sz="1800" b="0" i="0" u="none" strike="noStrike" baseline="0" dirty="0">
                <a:latin typeface="Kp-Regular"/>
              </a:rPr>
              <a:t> Java</a:t>
            </a:r>
            <a:endParaRPr lang="hr-HR" sz="1800" b="0" i="0" u="none" strike="noStrike" baseline="0" dirty="0">
              <a:latin typeface="Kp-Regular"/>
            </a:endParaRPr>
          </a:p>
          <a:p>
            <a:pPr algn="l"/>
            <a:r>
              <a:rPr lang="hr-HR" sz="1800" dirty="0">
                <a:latin typeface="Kp-Regular"/>
              </a:rPr>
              <a:t>Projekt realiziran objektno-orijentiranim jezicima u obliku web aplikacije</a:t>
            </a:r>
          </a:p>
          <a:p>
            <a:pPr algn="l"/>
            <a:endParaRPr lang="en-US" dirty="0"/>
          </a:p>
        </p:txBody>
      </p:sp>
      <p:sp>
        <p:nvSpPr>
          <p:cNvPr id="1048617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10486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2097160" name="Slika 9"/>
          <p:cNvPicPr>
            <a:picLocks noChangeAspect="1"/>
          </p:cNvPicPr>
          <p:nvPr/>
        </p:nvPicPr>
        <p:blipFill rotWithShape="1">
          <a:blip r:embed="rId2"/>
          <a:srcRect l="330" r="2814"/>
          <a:stretch>
            <a:fillRect/>
          </a:stretch>
        </p:blipFill>
        <p:spPr>
          <a:xfrm>
            <a:off x="0" y="1636295"/>
            <a:ext cx="9144000" cy="45431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Microsoft Office PowerPoint</Application>
  <PresentationFormat>Prikaz na zaslonu (4:3)</PresentationFormat>
  <Paragraphs>94</Paragraphs>
  <Slides>15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7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Franklin Gothic Book</vt:lpstr>
      <vt:lpstr>Kp-Regular</vt:lpstr>
      <vt:lpstr>Wingdings</vt:lpstr>
      <vt:lpstr>PROGI-template</vt:lpstr>
      <vt:lpstr>BytePit KoderKolege</vt:lpstr>
      <vt:lpstr>Sadržaj</vt:lpstr>
      <vt:lpstr>Članovi tima</vt:lpstr>
      <vt:lpstr>Opis zadatka</vt:lpstr>
      <vt:lpstr>Opis zadatka</vt:lpstr>
      <vt:lpstr>Pregled zahtjeva</vt:lpstr>
      <vt:lpstr>Pregled zahtjeva</vt:lpstr>
      <vt:lpstr>Pregled zahtjeva</vt:lpstr>
      <vt:lpstr>Arhitektura sustava</vt:lpstr>
      <vt:lpstr>Ispitivanje sustava</vt:lpstr>
      <vt:lpstr>Korišteni alati i tehnologije</vt:lpstr>
      <vt:lpstr>Organizacija rada</vt:lpstr>
      <vt:lpstr>Naučene lekcije</vt:lpstr>
      <vt:lpstr>Naučene lekcije</vt:lpstr>
      <vt:lpstr>Članovi tima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Filip Mohler</cp:lastModifiedBy>
  <cp:revision>1</cp:revision>
  <dcterms:created xsi:type="dcterms:W3CDTF">2016-01-18T09:10:52Z</dcterms:created>
  <dcterms:modified xsi:type="dcterms:W3CDTF">2024-01-22T11:40:47Z</dcterms:modified>
</cp:coreProperties>
</file>