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72" r:id="rId6"/>
    <p:sldId id="268" r:id="rId7"/>
    <p:sldId id="269" r:id="rId8"/>
    <p:sldId id="271" r:id="rId9"/>
    <p:sldId id="261" r:id="rId10"/>
    <p:sldId id="266" r:id="rId11"/>
    <p:sldId id="260" r:id="rId12"/>
    <p:sldId id="270" r:id="rId13"/>
    <p:sldId id="263" r:id="rId14"/>
    <p:sldId id="27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BytePit</a:t>
            </a:r>
            <a:br>
              <a:rPr lang="en-US" dirty="0"/>
            </a:br>
            <a:r>
              <a:rPr lang="hr-HR" dirty="0" err="1"/>
              <a:t>KoderKolege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BA" sz="1400" dirty="0"/>
              <a:t>Ispitivanje smo proveli kroz 7 </a:t>
            </a:r>
            <a:r>
              <a:rPr lang="hr-BA" sz="1400" dirty="0" err="1"/>
              <a:t>Junit</a:t>
            </a:r>
            <a:r>
              <a:rPr lang="hr-BA" sz="1400" dirty="0"/>
              <a:t> testova kojima smo ispitivali programske komponente  i 3 testa kojima smo ispitali sustav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hr-BA" sz="1400" dirty="0"/>
              <a:t>Dio </a:t>
            </a:r>
            <a:r>
              <a:rPr lang="hr-BA" sz="1400" dirty="0" err="1"/>
              <a:t>Junit</a:t>
            </a:r>
            <a:r>
              <a:rPr lang="hr-BA" sz="1400" dirty="0"/>
              <a:t> testova se odnosio na ispitivanje osnovnih funkcionalnosti razreda </a:t>
            </a:r>
            <a:r>
              <a:rPr lang="hr-BA" sz="1400" dirty="0" err="1"/>
              <a:t>User</a:t>
            </a:r>
            <a:r>
              <a:rPr lang="hr-BA" sz="1400" dirty="0"/>
              <a:t>, </a:t>
            </a:r>
            <a:r>
              <a:rPr lang="hr-BA" sz="1400" dirty="0" err="1"/>
              <a:t>Competition</a:t>
            </a:r>
            <a:r>
              <a:rPr lang="hr-BA" sz="1400" dirty="0"/>
              <a:t> i Problem (</a:t>
            </a:r>
            <a:r>
              <a:rPr lang="hr-BA" sz="1400" dirty="0" err="1"/>
              <a:t>getters</a:t>
            </a:r>
            <a:r>
              <a:rPr lang="hr-BA" sz="1400" dirty="0"/>
              <a:t> &amp; </a:t>
            </a:r>
            <a:r>
              <a:rPr lang="hr-BA" sz="1400" dirty="0" err="1"/>
              <a:t>setters</a:t>
            </a:r>
            <a:r>
              <a:rPr lang="hr-BA" sz="1400" dirty="0"/>
              <a:t>) i oni su bili koncipirani na način da kada stvorimo neki entitet samo provjerimo hoće li nam neka metoda vratiti očekivani izlaz</a:t>
            </a:r>
          </a:p>
          <a:p>
            <a:pPr>
              <a:lnSpc>
                <a:spcPct val="100000"/>
              </a:lnSpc>
            </a:pPr>
            <a:r>
              <a:rPr lang="hr-BA" sz="1400" dirty="0"/>
              <a:t>Drugi dio </a:t>
            </a:r>
            <a:r>
              <a:rPr lang="hr-BA" sz="1400" dirty="0" err="1"/>
              <a:t>Junit</a:t>
            </a:r>
            <a:r>
              <a:rPr lang="hr-BA" sz="1400" dirty="0"/>
              <a:t> testova se odnosio na ispitivanje kompleksnijih radnji poput spremanja i dohvaćanja podataka u bazu podataka te provjere rade li kontroleri nad pojedinim putanjama ispravno: </a:t>
            </a:r>
            <a:r>
              <a:rPr lang="hr-BA" sz="1400" dirty="0" err="1"/>
              <a:t>npr</a:t>
            </a:r>
            <a:r>
              <a:rPr lang="hr-BA" sz="1400" dirty="0"/>
              <a:t> hoće li nam PUT metoda na putanji /</a:t>
            </a:r>
            <a:r>
              <a:rPr lang="hr-BA" sz="1400" dirty="0" err="1"/>
              <a:t>users</a:t>
            </a:r>
            <a:r>
              <a:rPr lang="hr-BA" sz="1400" dirty="0"/>
              <a:t> uspješno u bazu spremiti podatke koje predamo kao parametre zahtjeva i možemo li ih sa GET metodom na putanji /</a:t>
            </a:r>
            <a:r>
              <a:rPr lang="hr-BA" sz="1400" dirty="0" err="1"/>
              <a:t>users</a:t>
            </a:r>
            <a:r>
              <a:rPr lang="hr-BA" sz="1400" dirty="0"/>
              <a:t>/</a:t>
            </a:r>
            <a:r>
              <a:rPr lang="hr-BA" sz="1400" dirty="0" err="1"/>
              <a:t>byId</a:t>
            </a:r>
            <a:r>
              <a:rPr lang="hr-BA" sz="1400" dirty="0"/>
              <a:t>/{</a:t>
            </a:r>
            <a:r>
              <a:rPr lang="hr-BA" sz="1400" dirty="0" err="1"/>
              <a:t>userId</a:t>
            </a:r>
            <a:r>
              <a:rPr lang="hr-BA" sz="1400" dirty="0"/>
              <a:t>} uspješno dohvatiti iz odgovora na naš zahtjev. Također smo provjerili rade li neki rubni slučajevi npr. hoće li nam sustav dozvoliti da stvorimo 2 korisnika s istim korisničkim imenom. </a:t>
            </a:r>
          </a:p>
          <a:p>
            <a:pPr>
              <a:lnSpc>
                <a:spcPct val="100000"/>
              </a:lnSpc>
            </a:pPr>
            <a:r>
              <a:rPr lang="hr-BA" sz="1400" dirty="0"/>
              <a:t>Pri ispitivanju sustava, provjeravali smo neke funkcionalnosti na razini same stranice; hoće li nas aplikacija nakon uspješne prijave vratiti na početnu stranicu, koje poruke korisnik dobiva prilikom neuspješne prijave i možemo li stvoriti novi zadatak nakon čega će nas aplikacija preusmjeriti na stranicu za vježbu</a:t>
            </a:r>
          </a:p>
          <a:p>
            <a:pPr>
              <a:lnSpc>
                <a:spcPct val="100000"/>
              </a:lnSpc>
            </a:pPr>
            <a:r>
              <a:rPr lang="hr-BA" sz="1400" dirty="0"/>
              <a:t>Svi testovi su bili uspješni, a za detaljnija objašnjenja pojedinog testa, možete pogledati našu dokumentaciju u poglavlju </a:t>
            </a:r>
            <a:r>
              <a:rPr lang="hr-BA" sz="1400" i="1" dirty="0"/>
              <a:t>5.2 Ispitivanje programskog rješenja</a:t>
            </a:r>
            <a:endParaRPr lang="en-US" sz="1400" i="1" dirty="0"/>
          </a:p>
          <a:p>
            <a:pPr marL="457200" lvl="1" indent="0">
              <a:buNone/>
            </a:pPr>
            <a:endParaRPr lang="hr-H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Alati:</a:t>
            </a:r>
          </a:p>
          <a:p>
            <a:pPr lvl="1"/>
            <a:r>
              <a:rPr lang="hr-HR" sz="2000" dirty="0" err="1"/>
              <a:t>Whatsapp</a:t>
            </a:r>
            <a:r>
              <a:rPr lang="hr-HR" sz="2000" dirty="0"/>
              <a:t> – komunikacija</a:t>
            </a:r>
          </a:p>
          <a:p>
            <a:pPr lvl="1"/>
            <a:r>
              <a:rPr lang="hr-HR" sz="2000" dirty="0" err="1"/>
              <a:t>TeXstudio</a:t>
            </a:r>
            <a:r>
              <a:rPr lang="hr-HR" sz="2000" dirty="0"/>
              <a:t> – dokumentacija</a:t>
            </a:r>
          </a:p>
          <a:p>
            <a:pPr lvl="1"/>
            <a:r>
              <a:rPr lang="hr-HR" sz="2000" dirty="0" err="1"/>
              <a:t>Github</a:t>
            </a:r>
            <a:r>
              <a:rPr lang="hr-HR" sz="2000" dirty="0"/>
              <a:t> – upravljanje</a:t>
            </a:r>
          </a:p>
          <a:p>
            <a:pPr lvl="1"/>
            <a:r>
              <a:rPr lang="hr-HR" sz="2000" dirty="0" err="1"/>
              <a:t>Visual</a:t>
            </a:r>
            <a:r>
              <a:rPr lang="hr-HR" sz="2000" dirty="0"/>
              <a:t> </a:t>
            </a:r>
            <a:r>
              <a:rPr lang="hr-HR" sz="2000" dirty="0" err="1"/>
              <a:t>Paradigm</a:t>
            </a:r>
            <a:r>
              <a:rPr lang="hr-HR" sz="2000" dirty="0"/>
              <a:t>– dijagrami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Tehnologije:</a:t>
            </a:r>
          </a:p>
          <a:p>
            <a:pPr lvl="1"/>
            <a:r>
              <a:rPr lang="hr-HR" sz="2000" dirty="0" err="1"/>
              <a:t>Backend</a:t>
            </a:r>
            <a:r>
              <a:rPr lang="hr-HR" sz="2000" dirty="0"/>
              <a:t> – Java </a:t>
            </a: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endParaRPr lang="hr-HR" sz="2000" dirty="0"/>
          </a:p>
          <a:p>
            <a:pPr lvl="1"/>
            <a:r>
              <a:rPr lang="hr-HR" sz="2000" dirty="0" err="1"/>
              <a:t>Frontend</a:t>
            </a:r>
            <a:r>
              <a:rPr lang="hr-HR" sz="2000" dirty="0"/>
              <a:t> – React.js (Java </a:t>
            </a:r>
            <a:r>
              <a:rPr lang="hr-HR" sz="2000" dirty="0" err="1"/>
              <a:t>Script</a:t>
            </a:r>
            <a:r>
              <a:rPr lang="hr-HR" sz="2000" dirty="0"/>
              <a:t>, CSS, HTML)</a:t>
            </a:r>
          </a:p>
          <a:p>
            <a:pPr lvl="1"/>
            <a:r>
              <a:rPr lang="hr-HR" sz="2000" dirty="0"/>
              <a:t>Baza Podataka – </a:t>
            </a:r>
            <a:r>
              <a:rPr lang="hr-HR" sz="2000" dirty="0" err="1"/>
              <a:t>pgAdmin</a:t>
            </a:r>
            <a:r>
              <a:rPr lang="hr-HR" sz="2000" dirty="0"/>
              <a:t> 4, </a:t>
            </a:r>
            <a:r>
              <a:rPr lang="hr-HR" sz="2000" dirty="0" err="1"/>
              <a:t>PostgreSQL</a:t>
            </a:r>
            <a:endParaRPr lang="hr-HR" sz="2000" dirty="0"/>
          </a:p>
          <a:p>
            <a:pPr marL="457200" lvl="1" indent="0">
              <a:buNone/>
            </a:pPr>
            <a:endParaRPr lang="hr-H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F4853A-02C1-4117-951D-9A12EA02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AE31701-7B44-4F3B-97AF-F4DDFBD8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5" name="Strelica: desno 4">
            <a:extLst>
              <a:ext uri="{FF2B5EF4-FFF2-40B4-BE49-F238E27FC236}">
                <a16:creationId xmlns:a16="http://schemas.microsoft.com/office/drawing/2014/main" id="{512F003B-013E-4C43-94B3-BE19C0EB4DF3}"/>
              </a:ext>
            </a:extLst>
          </p:cNvPr>
          <p:cNvSpPr/>
          <p:nvPr/>
        </p:nvSpPr>
        <p:spPr>
          <a:xfrm>
            <a:off x="688769" y="3182587"/>
            <a:ext cx="7778337" cy="13656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6BF2508-23A5-4002-AABF-CD6251E9692A}"/>
              </a:ext>
            </a:extLst>
          </p:cNvPr>
          <p:cNvSpPr txBox="1"/>
          <p:nvPr/>
        </p:nvSpPr>
        <p:spPr>
          <a:xfrm>
            <a:off x="628650" y="3005033"/>
            <a:ext cx="118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Specifikacija</a:t>
            </a:r>
          </a:p>
          <a:p>
            <a:pPr algn="ctr"/>
            <a:r>
              <a:rPr lang="hr-HR" sz="1400" dirty="0"/>
              <a:t>30.10.2023</a:t>
            </a:r>
            <a:endParaRPr lang="en-US" sz="1400" dirty="0"/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B4609644-9AC5-41D3-B1C7-EC85AAE0A196}"/>
              </a:ext>
            </a:extLst>
          </p:cNvPr>
          <p:cNvSpPr/>
          <p:nvPr/>
        </p:nvSpPr>
        <p:spPr>
          <a:xfrm>
            <a:off x="973774" y="3673463"/>
            <a:ext cx="332509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67D25F6E-A3A6-4838-AF1D-D0A193210660}"/>
              </a:ext>
            </a:extLst>
          </p:cNvPr>
          <p:cNvSpPr/>
          <p:nvPr/>
        </p:nvSpPr>
        <p:spPr>
          <a:xfrm>
            <a:off x="2423398" y="3657691"/>
            <a:ext cx="332509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5B6F72FE-50A4-4BA6-B46A-38950345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89" y="3657691"/>
            <a:ext cx="347502" cy="353599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4DA7A035-0C48-43CC-B75C-7364ECCBD8A8}"/>
              </a:ext>
            </a:extLst>
          </p:cNvPr>
          <p:cNvSpPr txBox="1"/>
          <p:nvPr/>
        </p:nvSpPr>
        <p:spPr>
          <a:xfrm>
            <a:off x="6466297" y="3005033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Dokumentacija</a:t>
            </a:r>
          </a:p>
          <a:p>
            <a:pPr algn="ctr"/>
            <a:r>
              <a:rPr lang="hr-HR" sz="1400" dirty="0"/>
              <a:t>18.1.2024</a:t>
            </a:r>
            <a:endParaRPr lang="en-US" sz="1400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7748ADF9-ABCF-4784-B3B7-0F99849E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99" y="3658311"/>
            <a:ext cx="347502" cy="353599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4B8D5B9A-4FEC-471E-9773-8B8238A5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42" y="3665886"/>
            <a:ext cx="341406" cy="353599"/>
          </a:xfrm>
          <a:prstGeom prst="rect">
            <a:avLst/>
          </a:prstGeom>
        </p:spPr>
      </p:pic>
      <p:sp>
        <p:nvSpPr>
          <p:cNvPr id="13" name="TekstniOkvir 12">
            <a:extLst>
              <a:ext uri="{FF2B5EF4-FFF2-40B4-BE49-F238E27FC236}">
                <a16:creationId xmlns:a16="http://schemas.microsoft.com/office/drawing/2014/main" id="{60767998-D066-4A01-8934-2922A5F25BB3}"/>
              </a:ext>
            </a:extLst>
          </p:cNvPr>
          <p:cNvSpPr txBox="1"/>
          <p:nvPr/>
        </p:nvSpPr>
        <p:spPr>
          <a:xfrm>
            <a:off x="1753575" y="4242416"/>
            <a:ext cx="170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Dokumentacija</a:t>
            </a:r>
          </a:p>
          <a:p>
            <a:pPr algn="ctr"/>
            <a:r>
              <a:rPr lang="hr-HR" sz="1400" dirty="0"/>
              <a:t>10.11.2023</a:t>
            </a:r>
            <a:endParaRPr lang="en-US" sz="1400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CAB8E635-0CF7-4B06-8F6E-8E5BCA71975D}"/>
              </a:ext>
            </a:extLst>
          </p:cNvPr>
          <p:cNvSpPr txBox="1"/>
          <p:nvPr/>
        </p:nvSpPr>
        <p:spPr>
          <a:xfrm>
            <a:off x="3450915" y="3038718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Implementacija</a:t>
            </a:r>
            <a:br>
              <a:rPr lang="hr-HR" sz="1400" dirty="0"/>
            </a:br>
            <a:r>
              <a:rPr lang="hr-HR" sz="1400" dirty="0"/>
              <a:t>10.1.2024</a:t>
            </a:r>
            <a:endParaRPr lang="en-US" sz="1400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97A59E-7E01-4E3B-8C2D-E553717969C6}"/>
              </a:ext>
            </a:extLst>
          </p:cNvPr>
          <p:cNvSpPr txBox="1"/>
          <p:nvPr/>
        </p:nvSpPr>
        <p:spPr>
          <a:xfrm>
            <a:off x="5118085" y="4286286"/>
            <a:ext cx="116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Ispitivanje</a:t>
            </a:r>
          </a:p>
          <a:p>
            <a:pPr algn="ctr"/>
            <a:r>
              <a:rPr lang="hr-HR" sz="1400" dirty="0"/>
              <a:t>16.1.2024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697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Spring</a:t>
            </a:r>
            <a:r>
              <a:rPr lang="hr-HR" sz="2400" dirty="0"/>
              <a:t> </a:t>
            </a:r>
            <a:r>
              <a:rPr lang="hr-HR" sz="2400" dirty="0" err="1"/>
              <a:t>Boot</a:t>
            </a:r>
            <a:r>
              <a:rPr lang="hr-HR" sz="2400" dirty="0"/>
              <a:t> i </a:t>
            </a:r>
            <a:r>
              <a:rPr lang="hr-HR" sz="2400" dirty="0" err="1"/>
              <a:t>React</a:t>
            </a:r>
            <a:r>
              <a:rPr lang="hr-HR" sz="2400" dirty="0"/>
              <a:t>: naučili koristiti nove tehnologije te ih uspješno integrirali</a:t>
            </a:r>
          </a:p>
          <a:p>
            <a:r>
              <a:rPr lang="hr-HR" sz="2400" dirty="0"/>
              <a:t>Zajedničkim radom uspjeli smo napraviti svoju prvu web aplikaciju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24A8822-CF70-2D14-20E2-97EB765F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3207928"/>
            <a:ext cx="5335050" cy="31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6615430" cy="4931327"/>
          </a:xfrm>
        </p:spPr>
        <p:txBody>
          <a:bodyPr>
            <a:normAutofit/>
          </a:bodyPr>
          <a:lstStyle/>
          <a:p>
            <a:r>
              <a:rPr lang="hr-HR" sz="2400" dirty="0">
                <a:sym typeface="Wingdings" panose="05000000000000000000" pitchFamily="2" charset="2"/>
              </a:rPr>
              <a:t>I najbitnije: uvidjeli važnost korektne i česte komunikacije u timu te naučili prihvatiti sve ideje te zajednički izabrati najbolju opciju za daljnji rad</a:t>
            </a:r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10FFC89-50D1-0B1C-7D77-B49180A9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5" t="22604" b="11967"/>
          <a:stretch/>
        </p:blipFill>
        <p:spPr>
          <a:xfrm>
            <a:off x="2763521" y="2753360"/>
            <a:ext cx="5145826" cy="33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A6C06C-D7C6-4DE6-A2DB-32E03FD5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EF3B6C9-C4F3-42DA-8E7C-AC180720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Matea Cvetković – matea.cvetković@fer.hr</a:t>
            </a:r>
          </a:p>
          <a:p>
            <a:r>
              <a:rPr lang="hr-HR" sz="2800" dirty="0"/>
              <a:t>Petra </a:t>
            </a:r>
            <a:r>
              <a:rPr lang="hr-HR" sz="2800" dirty="0" err="1"/>
              <a:t>Kelković</a:t>
            </a:r>
            <a:r>
              <a:rPr lang="hr-HR" sz="2800" dirty="0"/>
              <a:t> – petra.kelkovic@fer.hr</a:t>
            </a:r>
          </a:p>
          <a:p>
            <a:r>
              <a:rPr lang="hr-HR" sz="2800" dirty="0"/>
              <a:t>Dora Bilić-</a:t>
            </a:r>
            <a:r>
              <a:rPr lang="hr-HR" sz="2800" dirty="0" err="1"/>
              <a:t>Pavlinović</a:t>
            </a:r>
            <a:r>
              <a:rPr lang="hr-HR" sz="2800" dirty="0"/>
              <a:t> – dora.bilicpavlinovic@fer.hr</a:t>
            </a:r>
          </a:p>
          <a:p>
            <a:r>
              <a:rPr lang="hr-HR" sz="2800" dirty="0"/>
              <a:t>Nives Ostojić – nives.ostojic@fer.hr</a:t>
            </a:r>
          </a:p>
          <a:p>
            <a:r>
              <a:rPr lang="hr-HR" sz="2800" dirty="0"/>
              <a:t>Mislav </a:t>
            </a:r>
            <a:r>
              <a:rPr lang="hr-HR" sz="2800" dirty="0" err="1"/>
              <a:t>Korotaj</a:t>
            </a:r>
            <a:r>
              <a:rPr lang="hr-HR" sz="2800" dirty="0"/>
              <a:t> – mislav.korotaj@fer.hr</a:t>
            </a:r>
          </a:p>
          <a:p>
            <a:r>
              <a:rPr lang="hr-HR" sz="2800" dirty="0"/>
              <a:t>Petra </a:t>
            </a:r>
            <a:r>
              <a:rPr lang="hr-HR" sz="2800" dirty="0" err="1"/>
              <a:t>Buršić</a:t>
            </a:r>
            <a:r>
              <a:rPr lang="hr-HR" sz="2800" dirty="0"/>
              <a:t> – petra.burisic@fer.hr</a:t>
            </a:r>
          </a:p>
          <a:p>
            <a:r>
              <a:rPr lang="hr-HR" sz="2800" dirty="0"/>
              <a:t>Filip Mohler – filip.mohler@fer.hr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11BA948-F9E6-47EF-A11E-85C6573C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088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Matea Cvetković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Petra </a:t>
            </a:r>
            <a:r>
              <a:rPr lang="hr-HR" sz="2400" dirty="0" err="1"/>
              <a:t>Kelković</a:t>
            </a:r>
            <a:r>
              <a:rPr lang="hr-HR" sz="2400" dirty="0"/>
              <a:t>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Dora Bilić-</a:t>
            </a:r>
            <a:r>
              <a:rPr lang="hr-HR" sz="2400" dirty="0" err="1"/>
              <a:t>Pavlinović</a:t>
            </a:r>
            <a:r>
              <a:rPr lang="hr-HR" sz="2400" dirty="0"/>
              <a:t>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Nives Ostojić 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Mislav </a:t>
            </a:r>
            <a:r>
              <a:rPr lang="hr-HR" sz="2400" dirty="0" err="1"/>
              <a:t>Korotaj</a:t>
            </a:r>
            <a:r>
              <a:rPr lang="hr-HR" sz="2400" dirty="0"/>
              <a:t> 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Petra </a:t>
            </a:r>
            <a:r>
              <a:rPr lang="hr-HR" sz="2400" dirty="0" err="1"/>
              <a:t>Buršić</a:t>
            </a:r>
            <a:r>
              <a:rPr lang="hr-HR" sz="2400" dirty="0"/>
              <a:t>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Filip Mohler - </a:t>
            </a:r>
            <a:r>
              <a:rPr lang="hr-HR" sz="2400" dirty="0" err="1"/>
              <a:t>dokumetacija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Web aplikacija služi za vježbu programskog jezika Jave</a:t>
            </a:r>
          </a:p>
          <a:p>
            <a:r>
              <a:rPr lang="hr-HR" sz="2400" dirty="0"/>
              <a:t>Korisnik može vježbati zadatke te sudjelovati na natjecanjima zajedno s drugim korisnicima</a:t>
            </a:r>
          </a:p>
          <a:p>
            <a:r>
              <a:rPr lang="hr-HR" sz="2400" dirty="0"/>
              <a:t>Korisniku je omogućeno i pokretanje prošlih i nasumičnih, odnosno virtualnih natjecanja kako bi se mogli pratiti svoj napredak</a:t>
            </a:r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1028" name="Picture 4" descr="Myths around Java programming language you shouldn't believe | TechGig">
            <a:extLst>
              <a:ext uri="{FF2B5EF4-FFF2-40B4-BE49-F238E27FC236}">
                <a16:creationId xmlns:a16="http://schemas.microsoft.com/office/drawing/2014/main" id="{96A75542-1701-82EF-EB5E-980A99D1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3822700"/>
            <a:ext cx="4323292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BBCDED-3628-D9E2-A11B-C2BC598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5ADA7C4-6533-7622-AD0A-AA841821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Edgar – aplikacija slična našoj</a:t>
            </a:r>
          </a:p>
          <a:p>
            <a:r>
              <a:rPr lang="hr-HR" dirty="0"/>
              <a:t>razlike: </a:t>
            </a:r>
          </a:p>
          <a:p>
            <a:pPr lvl="1"/>
            <a:r>
              <a:rPr lang="hr-HR" dirty="0"/>
              <a:t>vježbe i natjecanja se ne ocjenjuju, nego nagrađuju</a:t>
            </a:r>
          </a:p>
          <a:p>
            <a:pPr lvl="1"/>
            <a:r>
              <a:rPr lang="hr-HR" dirty="0"/>
              <a:t>na korisnikovom profilu mogu se vidjeti osvojeni trofeji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1EB0521-58E6-3800-E549-68062F9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3457595-6B7F-5F10-35F8-D3B97258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3592804"/>
            <a:ext cx="6203950" cy="29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B07408-0B13-47FE-8229-595C2D0D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pic>
        <p:nvPicPr>
          <p:cNvPr id="6" name="Rezervirano mjesto sadržaja 5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619A76DB-7CA3-4EBD-B837-E2142EA2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6" y="1395413"/>
            <a:ext cx="7883548" cy="4930775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77EAABC-714B-44C2-9D88-1ECD886A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02D396-A74D-4AC5-904C-C047D07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pic>
        <p:nvPicPr>
          <p:cNvPr id="6" name="Rezervirano mjesto sadržaja 5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22904D41-2B80-4936-BA25-7F5E00025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94" y="1395413"/>
            <a:ext cx="6698411" cy="4930775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4E16192-0678-4A72-A207-B85D62AF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81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A73900-71C1-4842-9B05-4EC3979E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97B518A-3091-48AF-A3CD-47A4BD1B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treba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funkcionalan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bilo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kojem</a:t>
            </a:r>
            <a:r>
              <a:rPr lang="en-US" sz="1800" b="0" i="0" u="none" strike="noStrike" baseline="0" dirty="0">
                <a:latin typeface="Kp-Regular"/>
              </a:rPr>
              <a:t> web </a:t>
            </a:r>
            <a:r>
              <a:rPr lang="en-US" sz="1800" b="0" i="0" u="none" strike="noStrike" baseline="0" dirty="0" err="1">
                <a:latin typeface="Kp-Regular"/>
              </a:rPr>
              <a:t>pregledniku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hr-HR" sz="1800" dirty="0">
                <a:latin typeface="Kp-Regular"/>
              </a:rPr>
              <a:t>Sustav mora biti pregledan i jednostavan za korištenje</a:t>
            </a:r>
          </a:p>
          <a:p>
            <a:pPr algn="l"/>
            <a:r>
              <a:rPr lang="hr-HR" sz="1800" b="0" i="0" u="none" strike="noStrike" baseline="0" dirty="0">
                <a:latin typeface="Kp-Regular"/>
              </a:rPr>
              <a:t>Omogućena registracija i prijava korisnika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hrvatsku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abecedu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unosu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prikazu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tekstualnog</a:t>
            </a:r>
            <a:r>
              <a:rPr lang="hr-HR" sz="1800" dirty="0">
                <a:latin typeface="Kp-Regular"/>
              </a:rPr>
              <a:t>  </a:t>
            </a:r>
            <a:r>
              <a:rPr lang="en-US" sz="1800" b="0" i="0" u="none" strike="noStrike" baseline="0" dirty="0" err="1">
                <a:latin typeface="Kp-Regular"/>
              </a:rPr>
              <a:t>sadr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aja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sv-SE" sz="1800" b="0" i="0" u="none" strike="noStrike" baseline="0" dirty="0">
                <a:latin typeface="Kp-Regular"/>
              </a:rPr>
              <a:t>Sustav mora podr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sv-SE" sz="1800" b="0" i="0" u="none" strike="noStrike" baseline="0" dirty="0">
                <a:latin typeface="Kp-Regular"/>
              </a:rPr>
              <a:t>avati rad jednog ili vi</a:t>
            </a:r>
            <a:r>
              <a:rPr lang="hr-HR" sz="1800" b="0" i="0" u="none" strike="noStrike" baseline="0" dirty="0">
                <a:latin typeface="Kp-Regular"/>
              </a:rPr>
              <a:t>š</a:t>
            </a:r>
            <a:r>
              <a:rPr lang="sv-SE" sz="1800" b="0" i="0" u="none" strike="noStrike" baseline="0" dirty="0">
                <a:latin typeface="Kp-Regular"/>
              </a:rPr>
              <a:t>e korisnika istovremeno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Pristup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sustavu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omogu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 err="1">
                <a:latin typeface="Kp-Regular"/>
              </a:rPr>
              <a:t>en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preko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javne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mre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>
                <a:latin typeface="Kp-Regular"/>
              </a:rPr>
              <a:t>e </a:t>
            </a:r>
            <a:r>
              <a:rPr lang="en-US" sz="1800" b="0" i="0" u="none" strike="noStrike" baseline="0" dirty="0" err="1">
                <a:latin typeface="Kp-Regular"/>
              </a:rPr>
              <a:t>pomo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>
                <a:latin typeface="Kp-Regular"/>
              </a:rPr>
              <a:t>u HTTPS</a:t>
            </a:r>
            <a:endParaRPr lang="hr-HR" sz="1800" b="0" i="0" u="none" strike="noStrike" baseline="0" dirty="0">
              <a:latin typeface="Kp-Regular"/>
            </a:endParaRPr>
          </a:p>
          <a:p>
            <a:r>
              <a:rPr lang="pl-PL" sz="1800" b="0" i="0" u="none" strike="noStrike" baseline="0" dirty="0">
                <a:latin typeface="Kp-Regular"/>
              </a:rPr>
              <a:t>Dohvat zadataka ili korisnika iz baze podataka mora se obaviti u konačnom vremenu (manji od 60 sekundi)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hr-HR" sz="1800" b="0" i="0" u="none" strike="noStrike" baseline="0" dirty="0">
                <a:latin typeface="Kp-Regular"/>
              </a:rPr>
              <a:t>Baza podataka zaštićena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Nadogradnja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r>
              <a:rPr lang="en-US" sz="1800" b="0" i="0" u="none" strike="noStrike" baseline="0" dirty="0">
                <a:latin typeface="Kp-Regular"/>
              </a:rPr>
              <a:t> ne </a:t>
            </a:r>
            <a:r>
              <a:rPr lang="en-US" sz="1800" b="0" i="0" u="none" strike="noStrike" baseline="0" dirty="0" err="1">
                <a:latin typeface="Kp-Regular"/>
              </a:rPr>
              <a:t>smije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naru</a:t>
            </a:r>
            <a:r>
              <a:rPr lang="hr-HR" sz="1800" b="0" i="0" u="none" strike="noStrike" baseline="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postoje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>
                <a:latin typeface="Kp-Regular"/>
              </a:rPr>
              <a:t>e </a:t>
            </a:r>
            <a:r>
              <a:rPr lang="en-US" sz="1800" b="0" i="0" u="none" strike="noStrike" baseline="0" dirty="0" err="1">
                <a:latin typeface="Kp-Regular"/>
              </a:rPr>
              <a:t>funkcionalnosti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>
                <a:latin typeface="Kp-Regular"/>
              </a:rPr>
              <a:t>ava format </a:t>
            </a:r>
            <a:r>
              <a:rPr lang="en-US" sz="1800" b="0" i="0" u="none" strike="noStrike" baseline="0" dirty="0" err="1">
                <a:latin typeface="Kp-Regular"/>
              </a:rPr>
              <a:t>slike</a:t>
            </a:r>
            <a:r>
              <a:rPr lang="en-US" sz="1800" b="0" i="0" u="none" strike="noStrike" baseline="0" dirty="0">
                <a:latin typeface="Kp-Regular"/>
              </a:rPr>
              <a:t> jpeg (</a:t>
            </a:r>
            <a:r>
              <a:rPr lang="en-US" sz="1800" b="0" i="0" u="none" strike="noStrike" baseline="0" dirty="0" err="1">
                <a:latin typeface="Kp-Regular"/>
              </a:rPr>
              <a:t>maksimalna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veli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 err="1">
                <a:latin typeface="Kp-Regular"/>
              </a:rPr>
              <a:t>ina</a:t>
            </a:r>
            <a:r>
              <a:rPr lang="en-US" sz="1800" b="0" i="0" u="none" strike="noStrike" baseline="0" dirty="0">
                <a:latin typeface="Kp-Regular"/>
              </a:rPr>
              <a:t> 1048576 </a:t>
            </a:r>
            <a:r>
              <a:rPr lang="en-US" sz="1800" b="0" i="0" u="none" strike="noStrike" baseline="0" dirty="0" err="1">
                <a:latin typeface="Kp-Regular"/>
              </a:rPr>
              <a:t>bajtova</a:t>
            </a:r>
            <a:r>
              <a:rPr lang="en-US" sz="1800" b="0" i="0" u="none" strike="noStrike" baseline="0" dirty="0">
                <a:latin typeface="Kp-Regular"/>
              </a:rPr>
              <a:t>)</a:t>
            </a: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programska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rje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enja</a:t>
            </a:r>
            <a:r>
              <a:rPr lang="en-US" sz="1800" b="0" i="0" u="none" strike="noStrike" baseline="0" dirty="0">
                <a:latin typeface="Kp-Regular"/>
              </a:rPr>
              <a:t> u </a:t>
            </a:r>
            <a:r>
              <a:rPr lang="en-US" sz="1800" b="0" i="0" u="none" strike="noStrike" baseline="0" dirty="0" err="1">
                <a:latin typeface="Kp-Regular"/>
              </a:rPr>
              <a:t>jeziku</a:t>
            </a:r>
            <a:r>
              <a:rPr lang="en-US" sz="1800" b="0" i="0" u="none" strike="noStrike" baseline="0" dirty="0">
                <a:latin typeface="Kp-Regular"/>
              </a:rPr>
              <a:t> Java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hr-HR" sz="1800" dirty="0">
                <a:latin typeface="Kp-Regular"/>
              </a:rPr>
              <a:t>Projekt realiziran objektno-orijentiranim jezicima u obliku web aplikacije</a:t>
            </a:r>
          </a:p>
          <a:p>
            <a:pPr algn="l"/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09029A0-BB9B-4E42-814D-D055BF57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22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57AEDAA4-91BD-5E02-C74E-725A4C67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" r="2814"/>
          <a:stretch/>
        </p:blipFill>
        <p:spPr>
          <a:xfrm>
            <a:off x="0" y="1636295"/>
            <a:ext cx="9144000" cy="45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0</TotalTime>
  <Words>680</Words>
  <Application>Microsoft Office PowerPoint</Application>
  <PresentationFormat>Prikaz na zaslonu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Kp-Regular</vt:lpstr>
      <vt:lpstr>Wingdings</vt:lpstr>
      <vt:lpstr>PROGI-template</vt:lpstr>
      <vt:lpstr>BytePit KoderKolege</vt:lpstr>
      <vt:lpstr>Sadržaj</vt:lpstr>
      <vt:lpstr>Članovi tima</vt:lpstr>
      <vt:lpstr>Opis zadatka</vt:lpstr>
      <vt:lpstr>Opis zadatka</vt:lpstr>
      <vt:lpstr>Pregled zahtjeva</vt:lpstr>
      <vt:lpstr>Pregled zahtjeva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Filip Mohler</cp:lastModifiedBy>
  <cp:revision>41</cp:revision>
  <dcterms:created xsi:type="dcterms:W3CDTF">2016-01-18T13:10:52Z</dcterms:created>
  <dcterms:modified xsi:type="dcterms:W3CDTF">2024-01-22T11:15:26Z</dcterms:modified>
</cp:coreProperties>
</file>