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handoutMasterIdLst>
    <p:handoutMasterId r:id="rId22"/>
  </p:handoutMasterIdLst>
  <p:sldIdLst>
    <p:sldId id="256" r:id="rId2"/>
    <p:sldId id="328" r:id="rId3"/>
    <p:sldId id="318" r:id="rId4"/>
    <p:sldId id="321" r:id="rId5"/>
    <p:sldId id="322" r:id="rId6"/>
    <p:sldId id="323" r:id="rId7"/>
    <p:sldId id="324" r:id="rId8"/>
    <p:sldId id="325" r:id="rId9"/>
    <p:sldId id="326" r:id="rId10"/>
    <p:sldId id="333" r:id="rId11"/>
    <p:sldId id="327" r:id="rId12"/>
    <p:sldId id="329" r:id="rId13"/>
    <p:sldId id="330" r:id="rId14"/>
    <p:sldId id="332" r:id="rId15"/>
    <p:sldId id="334" r:id="rId16"/>
    <p:sldId id="337" r:id="rId17"/>
    <p:sldId id="338" r:id="rId18"/>
    <p:sldId id="335" r:id="rId19"/>
    <p:sldId id="336" r:id="rId20"/>
  </p:sldIdLst>
  <p:sldSz cx="9144000" cy="6858000" type="screen4x3"/>
  <p:notesSz cx="6858000" cy="1209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D3CA"/>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02" autoAdjust="0"/>
  </p:normalViewPr>
  <p:slideViewPr>
    <p:cSldViewPr>
      <p:cViewPr varScale="1">
        <p:scale>
          <a:sx n="87" d="100"/>
          <a:sy n="87" d="100"/>
        </p:scale>
        <p:origin x="23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7F1D403-A669-4482-9D08-828480056F26}"/>
    <pc:docChg chg="modSld">
      <pc:chgData name="" userId="" providerId="" clId="Web-{07F1D403-A669-4482-9D08-828480056F26}" dt="2018-06-27T19:44:03.603" v="23"/>
      <pc:docMkLst>
        <pc:docMk/>
      </pc:docMkLst>
      <pc:sldChg chg="modSp modNotes">
        <pc:chgData name="" userId="" providerId="" clId="Web-{07F1D403-A669-4482-9D08-828480056F26}" dt="2018-06-27T19:43:27.321" v="10"/>
        <pc:sldMkLst>
          <pc:docMk/>
          <pc:sldMk cId="0" sldId="256"/>
        </pc:sldMkLst>
        <pc:spChg chg="mod">
          <ac:chgData name="" userId="" providerId="" clId="Web-{07F1D403-A669-4482-9D08-828480056F26}" dt="2018-06-27T19:43:10.196" v="8" actId="20577"/>
          <ac:spMkLst>
            <pc:docMk/>
            <pc:sldMk cId="0" sldId="256"/>
            <ac:spMk id="3" creationId="{00000000-0000-0000-0000-000000000000}"/>
          </ac:spMkLst>
        </pc:spChg>
      </pc:sldChg>
      <pc:sldChg chg="modNotes">
        <pc:chgData name="" userId="" providerId="" clId="Web-{07F1D403-A669-4482-9D08-828480056F26}" dt="2018-06-27T19:43:35.899" v="12"/>
        <pc:sldMkLst>
          <pc:docMk/>
          <pc:sldMk cId="0" sldId="318"/>
        </pc:sldMkLst>
      </pc:sldChg>
      <pc:sldChg chg="modNotes">
        <pc:chgData name="" userId="" providerId="" clId="Web-{07F1D403-A669-4482-9D08-828480056F26}" dt="2018-06-27T19:43:38.352" v="14"/>
        <pc:sldMkLst>
          <pc:docMk/>
          <pc:sldMk cId="0" sldId="321"/>
        </pc:sldMkLst>
      </pc:sldChg>
      <pc:sldChg chg="modNotes">
        <pc:chgData name="" userId="" providerId="" clId="Web-{07F1D403-A669-4482-9D08-828480056F26}" dt="2018-06-27T19:43:43.415" v="16"/>
        <pc:sldMkLst>
          <pc:docMk/>
          <pc:sldMk cId="0" sldId="323"/>
        </pc:sldMkLst>
      </pc:sldChg>
      <pc:sldChg chg="modNotes">
        <pc:chgData name="" userId="" providerId="" clId="Web-{07F1D403-A669-4482-9D08-828480056F26}" dt="2018-06-27T19:43:49.493" v="18"/>
        <pc:sldMkLst>
          <pc:docMk/>
          <pc:sldMk cId="0" sldId="326"/>
        </pc:sldMkLst>
      </pc:sldChg>
      <pc:sldChg chg="modNotes">
        <pc:chgData name="" userId="" providerId="" clId="Web-{07F1D403-A669-4482-9D08-828480056F26}" dt="2018-06-27T19:43:52.680" v="20"/>
        <pc:sldMkLst>
          <pc:docMk/>
          <pc:sldMk cId="0" sldId="333"/>
        </pc:sldMkLst>
      </pc:sldChg>
      <pc:sldChg chg="modNotes">
        <pc:chgData name="" userId="" providerId="" clId="Web-{07F1D403-A669-4482-9D08-828480056F26}" dt="2018-06-27T19:44:00.993" v="22"/>
        <pc:sldMkLst>
          <pc:docMk/>
          <pc:sldMk cId="0" sldId="335"/>
        </pc:sldMkLst>
      </pc:sldChg>
      <pc:sldChg chg="modNotes">
        <pc:chgData name="" userId="" providerId="" clId="Web-{07F1D403-A669-4482-9D08-828480056F26}" dt="2018-06-27T19:44:03.603" v="23"/>
        <pc:sldMkLst>
          <pc:docMk/>
          <pc:sldMk cId="0"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0FC8EF-6A41-4FDE-AC5A-6E24D3A4CE7E}" type="datetimeFigureOut">
              <a:rPr lang="en-US" smtClean="0"/>
              <a:pPr/>
              <a:t>6/27/2018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CA419F-82DB-4F88-A732-4301244F7E0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AB411F-8989-4E8F-842B-4ABED895FDF8}" type="datetimeFigureOut">
              <a:rPr lang="en-US" smtClean="0"/>
              <a:pPr/>
              <a:t>6/27/2018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E4C49-DC73-428A-A17B-91EFEBCE09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775E4C49-DC73-428A-A17B-91EFEBCE09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a:t>
            </a:r>
            <a:r>
              <a:rPr lang="en-US" dirty="0" err="1"/>
              <a:t>Inicijalizacija</a:t>
            </a:r>
            <a:r>
              <a:rPr lang="en-US" dirty="0"/>
              <a:t> </a:t>
            </a:r>
            <a:r>
              <a:rPr lang="en-US" dirty="0" err="1"/>
              <a:t>na</a:t>
            </a:r>
            <a:r>
              <a:rPr lang="en-US" dirty="0"/>
              <a:t> </a:t>
            </a:r>
            <a:r>
              <a:rPr lang="en-US" dirty="0" err="1"/>
              <a:t>objekt</a:t>
            </a:r>
            <a:r>
              <a:rPr lang="en-US" dirty="0"/>
              <a:t> </a:t>
            </a:r>
            <a:r>
              <a:rPr lang="en-US" dirty="0" err="1"/>
              <a:t>preku</a:t>
            </a:r>
            <a:r>
              <a:rPr lang="en-US" dirty="0"/>
              <a:t> </a:t>
            </a:r>
            <a:r>
              <a:rPr lang="en-US" dirty="0" err="1"/>
              <a:t>naznacuvanje</a:t>
            </a:r>
            <a:endParaRPr lang="en-US" dirty="0"/>
          </a:p>
          <a:p>
            <a:r>
              <a:rPr lang="en-US" dirty="0"/>
              <a:t>#include &lt;iostream&gt;</a:t>
            </a:r>
            <a:endParaRPr lang="en-US" dirty="0">
              <a:cs typeface="Calibri"/>
            </a:endParaRPr>
          </a:p>
          <a:p>
            <a:endParaRPr lang="en-US" dirty="0"/>
          </a:p>
          <a:p>
            <a:r>
              <a:rPr lang="en-US" dirty="0"/>
              <a:t>using namespace std;</a:t>
            </a:r>
          </a:p>
          <a:p>
            <a:endParaRPr lang="en-US" dirty="0"/>
          </a:p>
          <a:p>
            <a:r>
              <a:rPr lang="en-US" dirty="0"/>
              <a:t>class Krug</a:t>
            </a:r>
          </a:p>
          <a:p>
            <a:r>
              <a:rPr lang="en-US" dirty="0"/>
              <a:t>{</a:t>
            </a:r>
          </a:p>
          <a:p>
            <a:r>
              <a:rPr lang="en-US" dirty="0"/>
              <a:t>    public: //</a:t>
            </a:r>
            <a:r>
              <a:rPr lang="en-US" dirty="0" err="1"/>
              <a:t>samo</a:t>
            </a:r>
            <a:r>
              <a:rPr lang="en-US" dirty="0"/>
              <a:t> </a:t>
            </a:r>
            <a:r>
              <a:rPr lang="en-US" dirty="0" err="1"/>
              <a:t>za</a:t>
            </a:r>
            <a:r>
              <a:rPr lang="en-US" dirty="0"/>
              <a:t> public </a:t>
            </a:r>
            <a:r>
              <a:rPr lang="en-US" dirty="0" err="1"/>
              <a:t>clenovite</a:t>
            </a:r>
            <a:endParaRPr lang="en-US" dirty="0"/>
          </a:p>
          <a:p>
            <a:r>
              <a:rPr lang="en-US" dirty="0"/>
              <a:t>      double radius;</a:t>
            </a:r>
          </a:p>
          <a:p>
            <a:r>
              <a:rPr lang="en-US" dirty="0"/>
              <a:t>};</a:t>
            </a:r>
          </a:p>
          <a:p>
            <a:endParaRPr lang="en-US" dirty="0"/>
          </a:p>
          <a:p>
            <a:r>
              <a:rPr lang="en-US" dirty="0" err="1"/>
              <a:t>int</a:t>
            </a:r>
            <a:r>
              <a:rPr lang="en-US" dirty="0"/>
              <a:t> main()</a:t>
            </a:r>
          </a:p>
          <a:p>
            <a:r>
              <a:rPr lang="en-US" dirty="0"/>
              <a:t>{</a:t>
            </a:r>
          </a:p>
          <a:p>
            <a:r>
              <a:rPr lang="en-US" dirty="0"/>
              <a:t>    Krug k1; //</a:t>
            </a:r>
            <a:r>
              <a:rPr lang="en-US" dirty="0" err="1"/>
              <a:t>deklarira</a:t>
            </a:r>
            <a:r>
              <a:rPr lang="en-US" dirty="0"/>
              <a:t> </a:t>
            </a:r>
            <a:r>
              <a:rPr lang="en-US" dirty="0" err="1"/>
              <a:t>instanca</a:t>
            </a:r>
            <a:r>
              <a:rPr lang="en-US" dirty="0"/>
              <a:t> </a:t>
            </a:r>
            <a:r>
              <a:rPr lang="en-US" dirty="0" err="1"/>
              <a:t>na</a:t>
            </a:r>
            <a:r>
              <a:rPr lang="en-US" dirty="0"/>
              <a:t> </a:t>
            </a:r>
            <a:r>
              <a:rPr lang="en-US" dirty="0" err="1"/>
              <a:t>klasata</a:t>
            </a:r>
            <a:r>
              <a:rPr lang="en-US" dirty="0"/>
              <a:t> </a:t>
            </a:r>
            <a:r>
              <a:rPr lang="en-US" dirty="0" err="1"/>
              <a:t>krug</a:t>
            </a:r>
            <a:endParaRPr lang="en-US" dirty="0"/>
          </a:p>
          <a:p>
            <a:r>
              <a:rPr lang="en-US" dirty="0"/>
              <a:t>    k1.radius = 5.5;</a:t>
            </a:r>
          </a:p>
          <a:p>
            <a:r>
              <a:rPr lang="en-US" dirty="0"/>
              <a:t>    </a:t>
            </a:r>
            <a:r>
              <a:rPr lang="en-US" dirty="0" err="1"/>
              <a:t>cout</a:t>
            </a:r>
            <a:r>
              <a:rPr lang="en-US" dirty="0"/>
              <a:t> &lt;&lt; k1.radius &lt;&lt; </a:t>
            </a:r>
            <a:r>
              <a:rPr lang="en-US" dirty="0" err="1"/>
              <a:t>endl</a:t>
            </a:r>
            <a:r>
              <a:rPr lang="en-US" dirty="0"/>
              <a:t>;</a:t>
            </a: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//2. </a:t>
            </a:r>
            <a:r>
              <a:rPr lang="en-US" dirty="0" err="1"/>
              <a:t>Inicijalizacija</a:t>
            </a:r>
            <a:r>
              <a:rPr lang="en-US" dirty="0"/>
              <a:t> </a:t>
            </a:r>
            <a:r>
              <a:rPr lang="en-US" dirty="0" err="1"/>
              <a:t>na</a:t>
            </a:r>
            <a:r>
              <a:rPr lang="en-US" dirty="0"/>
              <a:t> </a:t>
            </a:r>
            <a:r>
              <a:rPr lang="en-US" dirty="0" err="1"/>
              <a:t>objekt</a:t>
            </a:r>
            <a:r>
              <a:rPr lang="en-US" dirty="0"/>
              <a:t> </a:t>
            </a:r>
            <a:r>
              <a:rPr lang="en-US" dirty="0" err="1"/>
              <a:t>preku</a:t>
            </a:r>
            <a:r>
              <a:rPr lang="en-US" dirty="0"/>
              <a:t> </a:t>
            </a:r>
            <a:r>
              <a:rPr lang="en-US" dirty="0" err="1"/>
              <a:t>javna</a:t>
            </a:r>
            <a:r>
              <a:rPr lang="en-US" dirty="0"/>
              <a:t> f-ja-</a:t>
            </a:r>
            <a:r>
              <a:rPr lang="en-US" dirty="0" err="1"/>
              <a:t>clenka</a:t>
            </a:r>
          </a:p>
          <a:p>
            <a:r>
              <a:rPr lang="en-US" dirty="0"/>
              <a:t>#include &lt;</a:t>
            </a:r>
            <a:r>
              <a:rPr lang="en-US" err="1"/>
              <a:t>iostream</a:t>
            </a:r>
            <a:r>
              <a:rPr lang="en-US" dirty="0"/>
              <a:t>&gt;</a:t>
            </a:r>
            <a:endParaRPr lang="en-US" dirty="0">
              <a:cs typeface="Calibri"/>
            </a:endParaRPr>
          </a:p>
          <a:p>
            <a:endParaRPr lang="en-US" dirty="0"/>
          </a:p>
          <a:p>
            <a:r>
              <a:rPr lang="en-US" dirty="0"/>
              <a:t>using namespace std;</a:t>
            </a:r>
          </a:p>
          <a:p>
            <a:endParaRPr lang="en-US" dirty="0"/>
          </a:p>
          <a:p>
            <a:r>
              <a:rPr lang="en-US" dirty="0"/>
              <a:t>class Krug</a:t>
            </a:r>
          </a:p>
          <a:p>
            <a:r>
              <a:rPr lang="en-US" dirty="0"/>
              <a:t>{</a:t>
            </a:r>
          </a:p>
          <a:p>
            <a:r>
              <a:rPr lang="en-US" dirty="0"/>
              <a:t>    private:</a:t>
            </a:r>
          </a:p>
          <a:p>
            <a:r>
              <a:rPr lang="en-US" dirty="0"/>
              <a:t>      double radius;</a:t>
            </a:r>
          </a:p>
          <a:p>
            <a:r>
              <a:rPr lang="en-US" dirty="0"/>
              <a:t>    public:</a:t>
            </a:r>
          </a:p>
          <a:p>
            <a:r>
              <a:rPr lang="en-US" dirty="0"/>
              <a:t>        void </a:t>
            </a:r>
            <a:r>
              <a:rPr lang="en-US" err="1"/>
              <a:t>setRadius</a:t>
            </a:r>
            <a:r>
              <a:rPr lang="en-US" dirty="0"/>
              <a:t>(double r)</a:t>
            </a:r>
            <a:endParaRPr lang="en-US" dirty="0">
              <a:cs typeface="Calibri"/>
            </a:endParaRPr>
          </a:p>
          <a:p>
            <a:r>
              <a:rPr lang="en-US" dirty="0"/>
              <a:t>        {</a:t>
            </a:r>
          </a:p>
          <a:p>
            <a:r>
              <a:rPr lang="en-US" dirty="0"/>
              <a:t>            radius=r;</a:t>
            </a:r>
          </a:p>
          <a:p>
            <a:r>
              <a:rPr lang="en-US" dirty="0"/>
              <a:t>        }</a:t>
            </a:r>
          </a:p>
          <a:p>
            <a:r>
              <a:rPr lang="en-US" dirty="0"/>
              <a:t>        double </a:t>
            </a:r>
            <a:r>
              <a:rPr lang="en-US" err="1"/>
              <a:t>getRadius</a:t>
            </a:r>
            <a:r>
              <a:rPr lang="en-US" dirty="0"/>
              <a:t>()</a:t>
            </a:r>
            <a:endParaRPr lang="en-US" dirty="0">
              <a:cs typeface="Calibri"/>
            </a:endParaRPr>
          </a:p>
          <a:p>
            <a:r>
              <a:rPr lang="en-US" dirty="0"/>
              <a:t>        {</a:t>
            </a:r>
          </a:p>
          <a:p>
            <a:r>
              <a:rPr lang="en-US" dirty="0"/>
              <a:t>            return radius;</a:t>
            </a:r>
          </a:p>
          <a:p>
            <a:r>
              <a:rPr lang="en-US" dirty="0"/>
              <a:t>        }</a:t>
            </a:r>
          </a:p>
          <a:p>
            <a:r>
              <a:rPr lang="en-US" dirty="0"/>
              <a:t>};</a:t>
            </a:r>
          </a:p>
          <a:p>
            <a:endParaRPr lang="en-US" dirty="0"/>
          </a:p>
          <a:p>
            <a:r>
              <a:rPr lang="en-US" err="1"/>
              <a:t>int</a:t>
            </a:r>
            <a:r>
              <a:rPr lang="en-US" dirty="0"/>
              <a:t> main()</a:t>
            </a:r>
            <a:endParaRPr lang="en-US" dirty="0">
              <a:cs typeface="Calibri"/>
            </a:endParaRPr>
          </a:p>
          <a:p>
            <a:r>
              <a:rPr lang="en-US" dirty="0"/>
              <a:t>{</a:t>
            </a:r>
          </a:p>
          <a:p>
            <a:r>
              <a:rPr lang="en-US" dirty="0"/>
              <a:t>    Krug k2; //</a:t>
            </a:r>
            <a:r>
              <a:rPr lang="en-US" err="1"/>
              <a:t>deklarira</a:t>
            </a:r>
            <a:r>
              <a:rPr lang="en-US" dirty="0"/>
              <a:t> </a:t>
            </a:r>
            <a:r>
              <a:rPr lang="en-US" err="1"/>
              <a:t>instanca</a:t>
            </a:r>
            <a:r>
              <a:rPr lang="en-US" dirty="0"/>
              <a:t> </a:t>
            </a:r>
            <a:r>
              <a:rPr lang="en-US" err="1"/>
              <a:t>na</a:t>
            </a:r>
            <a:r>
              <a:rPr lang="en-US" dirty="0"/>
              <a:t> </a:t>
            </a:r>
            <a:r>
              <a:rPr lang="en-US" err="1"/>
              <a:t>klasata</a:t>
            </a:r>
            <a:r>
              <a:rPr lang="en-US" dirty="0"/>
              <a:t> Krug</a:t>
            </a:r>
            <a:endParaRPr lang="en-US" dirty="0">
              <a:cs typeface="Calibri"/>
            </a:endParaRPr>
          </a:p>
          <a:p>
            <a:r>
              <a:rPr lang="en-US" dirty="0"/>
              <a:t>    k2.setRadius(6.5);</a:t>
            </a:r>
          </a:p>
          <a:p>
            <a:r>
              <a:rPr lang="en-US" dirty="0"/>
              <a:t>    </a:t>
            </a:r>
            <a:r>
              <a:rPr lang="en-US" err="1"/>
              <a:t>cout</a:t>
            </a:r>
            <a:r>
              <a:rPr lang="en-US" dirty="0"/>
              <a:t> &lt;&lt; k2.getRadius() &lt;&lt; </a:t>
            </a:r>
            <a:r>
              <a:rPr lang="en-US" err="1"/>
              <a:t>endl</a:t>
            </a:r>
            <a:r>
              <a:rPr lang="en-US" dirty="0"/>
              <a:t>;</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//3. </a:t>
            </a:r>
            <a:r>
              <a:rPr lang="en-US" dirty="0" err="1"/>
              <a:t>Inicijalizacija</a:t>
            </a:r>
            <a:r>
              <a:rPr lang="en-US" dirty="0"/>
              <a:t> </a:t>
            </a:r>
            <a:r>
              <a:rPr lang="en-US" dirty="0" err="1"/>
              <a:t>na</a:t>
            </a:r>
            <a:r>
              <a:rPr lang="en-US" dirty="0"/>
              <a:t> </a:t>
            </a:r>
            <a:r>
              <a:rPr lang="en-US" dirty="0" err="1"/>
              <a:t>objekt</a:t>
            </a:r>
            <a:r>
              <a:rPr lang="en-US" dirty="0"/>
              <a:t> so </a:t>
            </a:r>
            <a:r>
              <a:rPr lang="en-US" dirty="0" err="1"/>
              <a:t>konstruktor</a:t>
            </a:r>
          </a:p>
          <a:p>
            <a:r>
              <a:rPr lang="en-US" dirty="0"/>
              <a:t>#include &lt;iostream&gt;</a:t>
            </a:r>
            <a:endParaRPr lang="en-US" dirty="0">
              <a:cs typeface="Calibri"/>
            </a:endParaRPr>
          </a:p>
          <a:p>
            <a:endParaRPr lang="en-US" dirty="0"/>
          </a:p>
          <a:p>
            <a:r>
              <a:rPr lang="en-US" dirty="0"/>
              <a:t>using namespace std;</a:t>
            </a:r>
          </a:p>
          <a:p>
            <a:endParaRPr lang="en-US" dirty="0"/>
          </a:p>
          <a:p>
            <a:r>
              <a:rPr lang="en-US" dirty="0"/>
              <a:t>class Krug</a:t>
            </a:r>
          </a:p>
          <a:p>
            <a:r>
              <a:rPr lang="en-US" dirty="0"/>
              <a:t>{</a:t>
            </a:r>
          </a:p>
          <a:p>
            <a:r>
              <a:rPr lang="en-US" dirty="0"/>
              <a:t>    private:</a:t>
            </a:r>
          </a:p>
          <a:p>
            <a:r>
              <a:rPr lang="en-US" dirty="0"/>
              <a:t>      double radius;</a:t>
            </a:r>
          </a:p>
          <a:p>
            <a:r>
              <a:rPr lang="en-US" dirty="0"/>
              <a:t>    public:</a:t>
            </a:r>
          </a:p>
          <a:p>
            <a:r>
              <a:rPr lang="en-US" dirty="0"/>
              <a:t>        Krug()</a:t>
            </a:r>
          </a:p>
          <a:p>
            <a:r>
              <a:rPr lang="en-US" dirty="0"/>
              <a:t>        {</a:t>
            </a:r>
          </a:p>
          <a:p>
            <a:r>
              <a:rPr lang="en-US" dirty="0"/>
              <a:t>            //default constructor</a:t>
            </a:r>
          </a:p>
          <a:p>
            <a:r>
              <a:rPr lang="en-US" dirty="0"/>
              <a:t>            radius = 0;</a:t>
            </a:r>
          </a:p>
          <a:p>
            <a:r>
              <a:rPr lang="en-US" dirty="0"/>
              <a:t>        }</a:t>
            </a:r>
          </a:p>
          <a:p>
            <a:r>
              <a:rPr lang="en-US" dirty="0"/>
              <a:t>        //constructor with parameters</a:t>
            </a:r>
          </a:p>
          <a:p>
            <a:r>
              <a:rPr lang="en-US" dirty="0"/>
              <a:t>        Krug(double r)</a:t>
            </a:r>
          </a:p>
          <a:p>
            <a:r>
              <a:rPr lang="en-US" dirty="0"/>
              <a:t>        {</a:t>
            </a:r>
          </a:p>
          <a:p>
            <a:r>
              <a:rPr lang="en-US" dirty="0"/>
              <a:t>            radius = r;</a:t>
            </a:r>
          </a:p>
          <a:p>
            <a:r>
              <a:rPr lang="en-US" dirty="0"/>
              <a:t>        }</a:t>
            </a:r>
          </a:p>
          <a:p>
            <a:r>
              <a:rPr lang="en-US" dirty="0"/>
              <a:t>        double </a:t>
            </a:r>
            <a:r>
              <a:rPr lang="en-US" dirty="0" err="1"/>
              <a:t>getRadius</a:t>
            </a:r>
            <a:r>
              <a:rPr lang="en-US" dirty="0"/>
              <a:t>()</a:t>
            </a:r>
          </a:p>
          <a:p>
            <a:r>
              <a:rPr lang="en-US" dirty="0"/>
              <a:t>        {</a:t>
            </a:r>
          </a:p>
          <a:p>
            <a:r>
              <a:rPr lang="en-US" dirty="0"/>
              <a:t>            return radius;</a:t>
            </a:r>
          </a:p>
          <a:p>
            <a:r>
              <a:rPr lang="en-US" dirty="0"/>
              <a:t>        }</a:t>
            </a:r>
          </a:p>
          <a:p>
            <a:r>
              <a:rPr lang="en-US" dirty="0"/>
              <a:t>};</a:t>
            </a:r>
          </a:p>
          <a:p>
            <a:endParaRPr lang="en-US" dirty="0"/>
          </a:p>
          <a:p>
            <a:r>
              <a:rPr lang="en-US" dirty="0" err="1"/>
              <a:t>int</a:t>
            </a:r>
            <a:r>
              <a:rPr lang="en-US" dirty="0"/>
              <a:t> main()</a:t>
            </a:r>
            <a:endParaRPr lang="en-US" dirty="0">
              <a:cs typeface="Calibri"/>
            </a:endParaRPr>
          </a:p>
          <a:p>
            <a:r>
              <a:rPr lang="en-US" dirty="0"/>
              <a:t>{</a:t>
            </a:r>
          </a:p>
          <a:p>
            <a:r>
              <a:rPr lang="en-US" dirty="0"/>
              <a:t>    Krug k2; //</a:t>
            </a:r>
            <a:r>
              <a:rPr lang="en-US" err="1"/>
              <a:t>povik</a:t>
            </a:r>
            <a:r>
              <a:rPr lang="en-US" dirty="0"/>
              <a:t> </a:t>
            </a:r>
            <a:r>
              <a:rPr lang="en-US" err="1"/>
              <a:t>na</a:t>
            </a:r>
            <a:r>
              <a:rPr lang="en-US" dirty="0"/>
              <a:t> default </a:t>
            </a:r>
            <a:r>
              <a:rPr lang="en-US" err="1"/>
              <a:t>konstruktorot</a:t>
            </a:r>
            <a:endParaRPr lang="en-US"/>
          </a:p>
          <a:p>
            <a:r>
              <a:rPr lang="en-US" dirty="0"/>
              <a:t>    </a:t>
            </a:r>
            <a:r>
              <a:rPr lang="en-US" err="1"/>
              <a:t>cout</a:t>
            </a:r>
            <a:r>
              <a:rPr lang="en-US" dirty="0"/>
              <a:t> &lt;&lt; k2.getRadius() &lt;&lt; </a:t>
            </a:r>
            <a:r>
              <a:rPr lang="en-US" err="1"/>
              <a:t>endl</a:t>
            </a:r>
            <a:r>
              <a:rPr lang="en-US" dirty="0"/>
              <a:t>;</a:t>
            </a:r>
            <a:endParaRPr lang="en-US" dirty="0">
              <a:cs typeface="Calibri"/>
            </a:endParaRPr>
          </a:p>
          <a:p>
            <a:endParaRPr lang="en-US" dirty="0"/>
          </a:p>
          <a:p>
            <a:r>
              <a:rPr lang="en-US" dirty="0"/>
              <a:t>    Krug k3(3.5); //</a:t>
            </a:r>
            <a:r>
              <a:rPr lang="en-US" err="1"/>
              <a:t>povik</a:t>
            </a:r>
            <a:r>
              <a:rPr lang="en-US" dirty="0"/>
              <a:t> </a:t>
            </a:r>
            <a:r>
              <a:rPr lang="en-US" err="1"/>
              <a:t>na</a:t>
            </a:r>
            <a:r>
              <a:rPr lang="en-US" dirty="0"/>
              <a:t> </a:t>
            </a:r>
            <a:r>
              <a:rPr lang="en-US" err="1"/>
              <a:t>konstruktorot</a:t>
            </a:r>
            <a:r>
              <a:rPr lang="en-US" dirty="0"/>
              <a:t> so </a:t>
            </a:r>
            <a:r>
              <a:rPr lang="en-US" err="1"/>
              <a:t>parametri</a:t>
            </a:r>
            <a:endParaRPr lang="en-US"/>
          </a:p>
          <a:p>
            <a:r>
              <a:rPr lang="en-US" dirty="0"/>
              <a:t>    </a:t>
            </a:r>
            <a:r>
              <a:rPr lang="en-US" err="1"/>
              <a:t>cout</a:t>
            </a:r>
            <a:r>
              <a:rPr lang="en-US" dirty="0"/>
              <a:t> &lt;&lt; k3.getRadius() &lt;&lt; </a:t>
            </a:r>
            <a:r>
              <a:rPr lang="en-US" err="1"/>
              <a:t>endl</a:t>
            </a:r>
            <a:r>
              <a:rPr lang="en-US" dirty="0"/>
              <a:t>;</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//1. So </a:t>
            </a:r>
            <a:r>
              <a:rPr lang="en-US" dirty="0" err="1"/>
              <a:t>koristenje</a:t>
            </a:r>
            <a:r>
              <a:rPr lang="en-US" dirty="0"/>
              <a:t> </a:t>
            </a:r>
            <a:r>
              <a:rPr lang="en-US" dirty="0" err="1"/>
              <a:t>na</a:t>
            </a:r>
            <a:r>
              <a:rPr lang="en-US" dirty="0"/>
              <a:t> </a:t>
            </a:r>
            <a:r>
              <a:rPr lang="en-US" dirty="0" err="1"/>
              <a:t>konstruktor</a:t>
            </a:r>
            <a:r>
              <a:rPr lang="en-US" dirty="0"/>
              <a:t> - </a:t>
            </a:r>
            <a:r>
              <a:rPr lang="en-US" dirty="0" err="1"/>
              <a:t>zadaca</a:t>
            </a:r>
            <a:endParaRPr lang="en-US" dirty="0" err="1">
              <a:cs typeface="Calibri"/>
            </a:endParaRPr>
          </a:p>
          <a:p>
            <a:r>
              <a:rPr lang="en-US" dirty="0"/>
              <a:t>//</a:t>
            </a:r>
            <a:r>
              <a:rPr lang="en-US" dirty="0" err="1"/>
              <a:t>koja</a:t>
            </a:r>
            <a:r>
              <a:rPr lang="en-US" dirty="0"/>
              <a:t> </a:t>
            </a:r>
            <a:r>
              <a:rPr lang="en-US" dirty="0" err="1"/>
              <a:t>vrsi</a:t>
            </a:r>
            <a:r>
              <a:rPr lang="en-US" dirty="0"/>
              <a:t> </a:t>
            </a:r>
            <a:r>
              <a:rPr lang="en-US" dirty="0" err="1"/>
              <a:t>pretvoranjne</a:t>
            </a:r>
            <a:r>
              <a:rPr lang="en-US" dirty="0"/>
              <a:t> </a:t>
            </a:r>
            <a:r>
              <a:rPr lang="en-US" dirty="0" err="1"/>
              <a:t>na</a:t>
            </a:r>
            <a:r>
              <a:rPr lang="en-US" dirty="0"/>
              <a:t> </a:t>
            </a:r>
            <a:r>
              <a:rPr lang="en-US" dirty="0" err="1"/>
              <a:t>vneseno</a:t>
            </a:r>
            <a:r>
              <a:rPr lang="en-US" dirty="0"/>
              <a:t> </a:t>
            </a:r>
            <a:r>
              <a:rPr lang="en-US" dirty="0" err="1"/>
              <a:t>vreme</a:t>
            </a:r>
            <a:r>
              <a:rPr lang="en-US" dirty="0"/>
              <a:t> </a:t>
            </a:r>
            <a:r>
              <a:rPr lang="en-US" dirty="0" err="1"/>
              <a:t>vo</a:t>
            </a:r>
            <a:r>
              <a:rPr lang="en-US" dirty="0"/>
              <a:t> </a:t>
            </a:r>
            <a:r>
              <a:rPr lang="en-US" dirty="0" err="1"/>
              <a:t>sekundi</a:t>
            </a:r>
            <a:endParaRPr lang="en-US"/>
          </a:p>
          <a:p>
            <a:r>
              <a:rPr lang="en-US" dirty="0"/>
              <a:t>#include &lt;</a:t>
            </a:r>
            <a:r>
              <a:rPr lang="en-US" err="1"/>
              <a:t>iostream</a:t>
            </a:r>
            <a:r>
              <a:rPr lang="en-US" dirty="0"/>
              <a:t>&gt;</a:t>
            </a:r>
            <a:endParaRPr lang="en-US" dirty="0">
              <a:cs typeface="Calibri"/>
            </a:endParaRPr>
          </a:p>
          <a:p>
            <a:endParaRPr lang="en-US" dirty="0"/>
          </a:p>
          <a:p>
            <a:r>
              <a:rPr lang="en-US" dirty="0"/>
              <a:t>using namespace std;</a:t>
            </a:r>
          </a:p>
          <a:p>
            <a:endParaRPr lang="en-US" dirty="0"/>
          </a:p>
          <a:p>
            <a:r>
              <a:rPr lang="en-US" dirty="0"/>
              <a:t>class </a:t>
            </a:r>
            <a:r>
              <a:rPr lang="en-US" err="1"/>
              <a:t>Vreme</a:t>
            </a:r>
            <a:endParaRPr lang="en-US"/>
          </a:p>
          <a:p>
            <a:r>
              <a:rPr lang="en-US" dirty="0"/>
              <a:t>{</a:t>
            </a:r>
          </a:p>
          <a:p>
            <a:r>
              <a:rPr lang="en-US" dirty="0"/>
              <a:t>    </a:t>
            </a:r>
            <a:r>
              <a:rPr lang="en-US" err="1"/>
              <a:t>int</a:t>
            </a:r>
            <a:r>
              <a:rPr lang="en-US" dirty="0"/>
              <a:t> </a:t>
            </a:r>
            <a:r>
              <a:rPr lang="en-US" err="1"/>
              <a:t>cas</a:t>
            </a:r>
            <a:r>
              <a:rPr lang="en-US" dirty="0"/>
              <a:t>;</a:t>
            </a:r>
            <a:endParaRPr lang="en-US" dirty="0">
              <a:cs typeface="Calibri"/>
            </a:endParaRPr>
          </a:p>
          <a:p>
            <a:r>
              <a:rPr lang="en-US" dirty="0"/>
              <a:t>    </a:t>
            </a:r>
            <a:r>
              <a:rPr lang="en-US" err="1"/>
              <a:t>int</a:t>
            </a:r>
            <a:r>
              <a:rPr lang="en-US" dirty="0"/>
              <a:t> </a:t>
            </a:r>
            <a:r>
              <a:rPr lang="en-US" err="1"/>
              <a:t>minuta</a:t>
            </a:r>
            <a:r>
              <a:rPr lang="en-US" dirty="0"/>
              <a:t>;</a:t>
            </a:r>
            <a:endParaRPr lang="en-US" dirty="0">
              <a:cs typeface="Calibri"/>
            </a:endParaRPr>
          </a:p>
          <a:p>
            <a:r>
              <a:rPr lang="en-US" dirty="0"/>
              <a:t>    </a:t>
            </a:r>
            <a:r>
              <a:rPr lang="en-US" err="1"/>
              <a:t>int</a:t>
            </a:r>
            <a:r>
              <a:rPr lang="en-US" dirty="0"/>
              <a:t> </a:t>
            </a:r>
            <a:r>
              <a:rPr lang="en-US" err="1"/>
              <a:t>sekunda</a:t>
            </a:r>
            <a:r>
              <a:rPr lang="en-US" dirty="0"/>
              <a:t>;</a:t>
            </a:r>
            <a:endParaRPr lang="en-US" dirty="0">
              <a:cs typeface="Calibri"/>
            </a:endParaRPr>
          </a:p>
          <a:p>
            <a:r>
              <a:rPr lang="en-US" dirty="0"/>
              <a:t>public:</a:t>
            </a:r>
          </a:p>
          <a:p>
            <a:r>
              <a:rPr lang="en-US" dirty="0"/>
              <a:t>    </a:t>
            </a:r>
            <a:r>
              <a:rPr lang="en-US" err="1"/>
              <a:t>Vreme</a:t>
            </a:r>
            <a:r>
              <a:rPr lang="en-US" dirty="0"/>
              <a:t>(</a:t>
            </a:r>
            <a:r>
              <a:rPr lang="en-US" err="1"/>
              <a:t>int</a:t>
            </a:r>
            <a:r>
              <a:rPr lang="en-US" dirty="0"/>
              <a:t> </a:t>
            </a:r>
            <a:r>
              <a:rPr lang="en-US" err="1"/>
              <a:t>c,int</a:t>
            </a:r>
            <a:r>
              <a:rPr lang="en-US" dirty="0"/>
              <a:t> </a:t>
            </a:r>
            <a:r>
              <a:rPr lang="en-US" err="1"/>
              <a:t>m,int</a:t>
            </a:r>
            <a:r>
              <a:rPr lang="en-US" dirty="0"/>
              <a:t> s)</a:t>
            </a:r>
            <a:endParaRPr lang="en-US" dirty="0">
              <a:cs typeface="Calibri"/>
            </a:endParaRPr>
          </a:p>
          <a:p>
            <a:r>
              <a:rPr lang="en-US" dirty="0"/>
              <a:t>    {</a:t>
            </a:r>
          </a:p>
          <a:p>
            <a:r>
              <a:rPr lang="en-US" dirty="0"/>
              <a:t>        </a:t>
            </a:r>
            <a:r>
              <a:rPr lang="en-US" err="1"/>
              <a:t>cas</a:t>
            </a:r>
            <a:r>
              <a:rPr lang="en-US" dirty="0"/>
              <a:t>=c;</a:t>
            </a:r>
            <a:endParaRPr lang="en-US" dirty="0">
              <a:cs typeface="Calibri"/>
            </a:endParaRPr>
          </a:p>
          <a:p>
            <a:r>
              <a:rPr lang="en-US" dirty="0"/>
              <a:t>        </a:t>
            </a:r>
            <a:r>
              <a:rPr lang="en-US" err="1"/>
              <a:t>minuta</a:t>
            </a:r>
            <a:r>
              <a:rPr lang="en-US" dirty="0"/>
              <a:t>=m;</a:t>
            </a:r>
            <a:endParaRPr lang="en-US" dirty="0">
              <a:cs typeface="Calibri"/>
            </a:endParaRPr>
          </a:p>
          <a:p>
            <a:r>
              <a:rPr lang="en-US" dirty="0"/>
              <a:t>        </a:t>
            </a:r>
            <a:r>
              <a:rPr lang="en-US" err="1"/>
              <a:t>sekunda</a:t>
            </a:r>
            <a:r>
              <a:rPr lang="en-US" dirty="0"/>
              <a:t>=s;</a:t>
            </a:r>
            <a:endParaRPr lang="en-US" dirty="0">
              <a:cs typeface="Calibri"/>
            </a:endParaRPr>
          </a:p>
          <a:p>
            <a:r>
              <a:rPr lang="en-US" dirty="0"/>
              <a:t>    }</a:t>
            </a:r>
          </a:p>
          <a:p>
            <a:r>
              <a:rPr lang="en-US" dirty="0"/>
              <a:t>    </a:t>
            </a:r>
            <a:r>
              <a:rPr lang="en-US" err="1"/>
              <a:t>int</a:t>
            </a:r>
            <a:r>
              <a:rPr lang="en-US" dirty="0"/>
              <a:t> </a:t>
            </a:r>
            <a:r>
              <a:rPr lang="en-US" err="1"/>
              <a:t>vratiCas</a:t>
            </a:r>
            <a:r>
              <a:rPr lang="en-US" dirty="0"/>
              <a:t>()</a:t>
            </a:r>
            <a:endParaRPr lang="en-US" dirty="0">
              <a:cs typeface="Calibri"/>
            </a:endParaRPr>
          </a:p>
          <a:p>
            <a:r>
              <a:rPr lang="en-US" dirty="0"/>
              <a:t>    {</a:t>
            </a:r>
          </a:p>
          <a:p>
            <a:r>
              <a:rPr lang="en-US" dirty="0"/>
              <a:t>        return </a:t>
            </a:r>
            <a:r>
              <a:rPr lang="en-US" err="1"/>
              <a:t>cas</a:t>
            </a:r>
            <a:r>
              <a:rPr lang="en-US" dirty="0"/>
              <a:t>;</a:t>
            </a:r>
            <a:endParaRPr lang="en-US" dirty="0">
              <a:cs typeface="Calibri"/>
            </a:endParaRPr>
          </a:p>
          <a:p>
            <a:r>
              <a:rPr lang="en-US" dirty="0"/>
              <a:t>    }</a:t>
            </a:r>
          </a:p>
          <a:p>
            <a:r>
              <a:rPr lang="en-US" dirty="0"/>
              <a:t>    </a:t>
            </a:r>
            <a:r>
              <a:rPr lang="en-US" err="1"/>
              <a:t>int</a:t>
            </a:r>
            <a:r>
              <a:rPr lang="en-US" dirty="0"/>
              <a:t> </a:t>
            </a:r>
            <a:r>
              <a:rPr lang="en-US" err="1"/>
              <a:t>vratiMinuta</a:t>
            </a:r>
            <a:r>
              <a:rPr lang="en-US" dirty="0"/>
              <a:t>()</a:t>
            </a:r>
            <a:endParaRPr lang="en-US" dirty="0">
              <a:cs typeface="Calibri"/>
            </a:endParaRPr>
          </a:p>
          <a:p>
            <a:r>
              <a:rPr lang="en-US" dirty="0"/>
              <a:t>    {</a:t>
            </a:r>
          </a:p>
          <a:p>
            <a:r>
              <a:rPr lang="en-US" dirty="0"/>
              <a:t>        return </a:t>
            </a:r>
            <a:r>
              <a:rPr lang="en-US" err="1"/>
              <a:t>minuta</a:t>
            </a:r>
            <a:r>
              <a:rPr lang="en-US" dirty="0"/>
              <a:t>;</a:t>
            </a:r>
            <a:endParaRPr lang="en-US" dirty="0">
              <a:cs typeface="Calibri"/>
            </a:endParaRPr>
          </a:p>
          <a:p>
            <a:r>
              <a:rPr lang="en-US" dirty="0"/>
              <a:t>    }</a:t>
            </a:r>
          </a:p>
          <a:p>
            <a:r>
              <a:rPr lang="en-US" dirty="0"/>
              <a:t>    </a:t>
            </a:r>
            <a:r>
              <a:rPr lang="en-US" err="1"/>
              <a:t>int</a:t>
            </a:r>
            <a:r>
              <a:rPr lang="en-US" dirty="0"/>
              <a:t> </a:t>
            </a:r>
            <a:r>
              <a:rPr lang="en-US" err="1"/>
              <a:t>vratiSekunda</a:t>
            </a:r>
            <a:r>
              <a:rPr lang="en-US" dirty="0"/>
              <a:t>()</a:t>
            </a:r>
            <a:endParaRPr lang="en-US" dirty="0">
              <a:cs typeface="Calibri"/>
            </a:endParaRPr>
          </a:p>
          <a:p>
            <a:r>
              <a:rPr lang="en-US" dirty="0"/>
              <a:t>    {</a:t>
            </a:r>
          </a:p>
          <a:p>
            <a:r>
              <a:rPr lang="en-US" dirty="0"/>
              <a:t>        return </a:t>
            </a:r>
            <a:r>
              <a:rPr lang="en-US" err="1"/>
              <a:t>sekunda</a:t>
            </a:r>
            <a:r>
              <a:rPr lang="en-US" dirty="0"/>
              <a:t>;</a:t>
            </a:r>
            <a:endParaRPr lang="en-US" dirty="0">
              <a:cs typeface="Calibri"/>
            </a:endParaRPr>
          </a:p>
          <a:p>
            <a:r>
              <a:rPr lang="en-US" dirty="0"/>
              <a:t>    }</a:t>
            </a:r>
          </a:p>
          <a:p>
            <a:r>
              <a:rPr lang="en-US" dirty="0"/>
              <a:t>    </a:t>
            </a:r>
            <a:r>
              <a:rPr lang="en-US" err="1"/>
              <a:t>int</a:t>
            </a:r>
            <a:r>
              <a:rPr lang="en-US" dirty="0"/>
              <a:t> </a:t>
            </a:r>
            <a:r>
              <a:rPr lang="en-US" err="1"/>
              <a:t>VratiSekundi</a:t>
            </a:r>
            <a:r>
              <a:rPr lang="en-US" dirty="0"/>
              <a:t>()</a:t>
            </a:r>
            <a:endParaRPr lang="en-US" dirty="0">
              <a:cs typeface="Calibri"/>
            </a:endParaRPr>
          </a:p>
          <a:p>
            <a:r>
              <a:rPr lang="en-US" dirty="0"/>
              <a:t>    {</a:t>
            </a:r>
          </a:p>
          <a:p>
            <a:r>
              <a:rPr lang="en-US" dirty="0"/>
              <a:t>        return 3600*</a:t>
            </a:r>
            <a:r>
              <a:rPr lang="en-US" err="1"/>
              <a:t>vratiCas</a:t>
            </a:r>
            <a:r>
              <a:rPr lang="en-US" dirty="0"/>
              <a:t>()+60*</a:t>
            </a:r>
            <a:r>
              <a:rPr lang="en-US" err="1"/>
              <a:t>vratiMinuta</a:t>
            </a:r>
            <a:r>
              <a:rPr lang="en-US" dirty="0"/>
              <a:t>()+</a:t>
            </a:r>
            <a:r>
              <a:rPr lang="en-US" err="1"/>
              <a:t>vratiSekunda</a:t>
            </a:r>
            <a:r>
              <a:rPr lang="en-US" dirty="0"/>
              <a:t>();</a:t>
            </a:r>
            <a:endParaRPr lang="en-US" dirty="0">
              <a:cs typeface="Calibri"/>
            </a:endParaRPr>
          </a:p>
          <a:p>
            <a:r>
              <a:rPr lang="en-US" dirty="0"/>
              <a:t>    }</a:t>
            </a:r>
          </a:p>
          <a:p>
            <a:r>
              <a:rPr lang="en-US" dirty="0"/>
              <a:t>};</a:t>
            </a:r>
          </a:p>
          <a:p>
            <a:r>
              <a:rPr lang="en-US" err="1"/>
              <a:t>int</a:t>
            </a:r>
            <a:r>
              <a:rPr lang="en-US" dirty="0"/>
              <a:t> main()</a:t>
            </a:r>
            <a:endParaRPr lang="en-US" dirty="0">
              <a:cs typeface="Calibri"/>
            </a:endParaRPr>
          </a:p>
          <a:p>
            <a:r>
              <a:rPr lang="en-US" dirty="0"/>
              <a:t>{</a:t>
            </a:r>
          </a:p>
          <a:p>
            <a:r>
              <a:rPr lang="en-US" dirty="0"/>
              <a:t>    </a:t>
            </a:r>
            <a:r>
              <a:rPr lang="en-US" err="1"/>
              <a:t>Vreme</a:t>
            </a:r>
            <a:r>
              <a:rPr lang="en-US" dirty="0"/>
              <a:t> </a:t>
            </a:r>
            <a:r>
              <a:rPr lang="en-US" err="1"/>
              <a:t>obj</a:t>
            </a:r>
            <a:r>
              <a:rPr lang="en-US" dirty="0"/>
              <a:t>(0,1,0);</a:t>
            </a:r>
            <a:endParaRPr lang="en-US" dirty="0">
              <a:cs typeface="Calibri"/>
            </a:endParaRPr>
          </a:p>
          <a:p>
            <a:r>
              <a:rPr lang="en-US" dirty="0"/>
              <a:t>    </a:t>
            </a:r>
            <a:r>
              <a:rPr lang="en-US" err="1"/>
              <a:t>cout</a:t>
            </a:r>
            <a:r>
              <a:rPr lang="en-US" dirty="0"/>
              <a:t> &lt;&lt; </a:t>
            </a:r>
            <a:r>
              <a:rPr lang="en-US" err="1"/>
              <a:t>obj.VratiSekundi</a:t>
            </a:r>
            <a:r>
              <a:rPr lang="en-US" dirty="0"/>
              <a:t>() &lt;&lt; " </a:t>
            </a:r>
            <a:r>
              <a:rPr lang="en-US" err="1"/>
              <a:t>sekundi</a:t>
            </a:r>
            <a:r>
              <a:rPr lang="en-US" dirty="0"/>
              <a:t>!" &lt;&lt; </a:t>
            </a:r>
            <a:r>
              <a:rPr lang="en-US" err="1"/>
              <a:t>endl</a:t>
            </a:r>
            <a:r>
              <a:rPr lang="en-US" dirty="0"/>
              <a:t>;</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a:t>//2. Zadaca</a:t>
            </a:r>
            <a:r>
              <a:rPr lang="en-US" dirty="0"/>
              <a:t> </a:t>
            </a:r>
            <a:r>
              <a:rPr lang="en-US"/>
              <a:t>Muzicar</a:t>
            </a:r>
            <a:r>
              <a:rPr lang="en-US" dirty="0"/>
              <a:t> so </a:t>
            </a:r>
            <a:r>
              <a:rPr lang="en-US"/>
              <a:t>koristenje</a:t>
            </a:r>
            <a:r>
              <a:rPr lang="en-US" dirty="0"/>
              <a:t> </a:t>
            </a:r>
            <a:r>
              <a:rPr lang="en-US"/>
              <a:t>na</a:t>
            </a:r>
            <a:r>
              <a:rPr lang="en-US" dirty="0"/>
              <a:t> </a:t>
            </a:r>
            <a:r>
              <a:rPr lang="en-US"/>
              <a:t>konstruktori</a:t>
            </a:r>
          </a:p>
          <a:p>
            <a:r>
              <a:rPr lang="en-US" dirty="0"/>
              <a:t>#include &lt;iostream&gt;</a:t>
            </a:r>
            <a:endParaRPr lang="en-US" dirty="0">
              <a:cs typeface="Calibri"/>
            </a:endParaRPr>
          </a:p>
          <a:p>
            <a:endParaRPr lang="en-US" dirty="0"/>
          </a:p>
          <a:p>
            <a:r>
              <a:rPr lang="en-US" dirty="0"/>
              <a:t>using namespace std;</a:t>
            </a:r>
          </a:p>
          <a:p>
            <a:endParaRPr lang="en-US" dirty="0"/>
          </a:p>
          <a:p>
            <a:r>
              <a:rPr lang="en-US" dirty="0"/>
              <a:t>class </a:t>
            </a:r>
            <a:r>
              <a:rPr lang="en-US" err="1"/>
              <a:t>Muzicar</a:t>
            </a:r>
            <a:endParaRPr lang="en-US"/>
          </a:p>
          <a:p>
            <a:r>
              <a:rPr lang="en-US" dirty="0"/>
              <a:t>{</a:t>
            </a:r>
          </a:p>
          <a:p>
            <a:r>
              <a:rPr lang="en-US" dirty="0"/>
              <a:t>   string </a:t>
            </a:r>
            <a:r>
              <a:rPr lang="en-US" err="1"/>
              <a:t>ime</a:t>
            </a:r>
            <a:r>
              <a:rPr lang="en-US" dirty="0"/>
              <a:t>;</a:t>
            </a:r>
            <a:endParaRPr lang="en-US" dirty="0">
              <a:cs typeface="Calibri"/>
            </a:endParaRPr>
          </a:p>
          <a:p>
            <a:r>
              <a:rPr lang="en-US" dirty="0"/>
              <a:t>   </a:t>
            </a:r>
            <a:r>
              <a:rPr lang="en-US" err="1"/>
              <a:t>int</a:t>
            </a:r>
            <a:r>
              <a:rPr lang="en-US" dirty="0"/>
              <a:t> </a:t>
            </a:r>
            <a:r>
              <a:rPr lang="en-US" err="1"/>
              <a:t>albumi</a:t>
            </a:r>
            <a:r>
              <a:rPr lang="en-US" dirty="0"/>
              <a:t>, </a:t>
            </a:r>
            <a:r>
              <a:rPr lang="en-US" err="1"/>
              <a:t>singlovi</a:t>
            </a:r>
            <a:r>
              <a:rPr lang="en-US" dirty="0"/>
              <a:t>, </a:t>
            </a:r>
            <a:r>
              <a:rPr lang="en-US" err="1"/>
              <a:t>koncerti,nagradi,otkazani</a:t>
            </a:r>
            <a:r>
              <a:rPr lang="en-US" dirty="0"/>
              <a:t>;</a:t>
            </a:r>
            <a:endParaRPr lang="en-US" dirty="0">
              <a:cs typeface="Calibri"/>
            </a:endParaRPr>
          </a:p>
          <a:p>
            <a:r>
              <a:rPr lang="en-US" dirty="0"/>
              <a:t>   public:</a:t>
            </a:r>
          </a:p>
          <a:p>
            <a:r>
              <a:rPr lang="en-US" dirty="0"/>
              <a:t>       </a:t>
            </a:r>
            <a:r>
              <a:rPr lang="en-US" err="1"/>
              <a:t>Muzicar</a:t>
            </a:r>
            <a:r>
              <a:rPr lang="en-US" dirty="0"/>
              <a:t>(){}</a:t>
            </a:r>
            <a:endParaRPr lang="en-US" dirty="0">
              <a:cs typeface="Calibri"/>
            </a:endParaRPr>
          </a:p>
          <a:p>
            <a:r>
              <a:rPr lang="en-US" dirty="0"/>
              <a:t>       </a:t>
            </a:r>
            <a:r>
              <a:rPr lang="en-US" err="1"/>
              <a:t>Muzicar</a:t>
            </a:r>
            <a:r>
              <a:rPr lang="en-US" dirty="0"/>
              <a:t>(string </a:t>
            </a:r>
            <a:r>
              <a:rPr lang="en-US" err="1"/>
              <a:t>i</a:t>
            </a:r>
            <a:r>
              <a:rPr lang="en-US" dirty="0"/>
              <a:t>, </a:t>
            </a:r>
            <a:r>
              <a:rPr lang="en-US" err="1"/>
              <a:t>int</a:t>
            </a:r>
            <a:r>
              <a:rPr lang="en-US" dirty="0"/>
              <a:t> a, </a:t>
            </a:r>
            <a:r>
              <a:rPr lang="en-US" err="1"/>
              <a:t>int</a:t>
            </a:r>
            <a:r>
              <a:rPr lang="en-US" dirty="0"/>
              <a:t> s, </a:t>
            </a:r>
            <a:r>
              <a:rPr lang="en-US" err="1"/>
              <a:t>int</a:t>
            </a:r>
            <a:r>
              <a:rPr lang="en-US" dirty="0"/>
              <a:t> k, </a:t>
            </a:r>
            <a:r>
              <a:rPr lang="en-US" err="1"/>
              <a:t>int</a:t>
            </a:r>
            <a:r>
              <a:rPr lang="en-US" dirty="0"/>
              <a:t> n, </a:t>
            </a:r>
            <a:r>
              <a:rPr lang="en-US" err="1"/>
              <a:t>int</a:t>
            </a:r>
            <a:r>
              <a:rPr lang="en-US" dirty="0"/>
              <a:t> o)</a:t>
            </a:r>
            <a:endParaRPr lang="en-US" dirty="0">
              <a:cs typeface="Calibri"/>
            </a:endParaRPr>
          </a:p>
          <a:p>
            <a:r>
              <a:rPr lang="en-US" dirty="0"/>
              <a:t>		{</a:t>
            </a:r>
          </a:p>
          <a:p>
            <a:r>
              <a:rPr lang="en-US" dirty="0"/>
              <a:t>			</a:t>
            </a:r>
            <a:r>
              <a:rPr lang="en-US" err="1"/>
              <a:t>ime</a:t>
            </a:r>
            <a:r>
              <a:rPr lang="en-US" dirty="0"/>
              <a:t>=</a:t>
            </a:r>
            <a:r>
              <a:rPr lang="en-US" err="1"/>
              <a:t>i</a:t>
            </a:r>
            <a:r>
              <a:rPr lang="en-US" dirty="0"/>
              <a:t>;</a:t>
            </a:r>
            <a:endParaRPr lang="en-US" dirty="0">
              <a:cs typeface="Calibri"/>
            </a:endParaRPr>
          </a:p>
          <a:p>
            <a:r>
              <a:rPr lang="en-US" dirty="0"/>
              <a:t>			</a:t>
            </a:r>
            <a:r>
              <a:rPr lang="en-US" err="1"/>
              <a:t>albumi</a:t>
            </a:r>
            <a:r>
              <a:rPr lang="en-US" dirty="0"/>
              <a:t>=a;</a:t>
            </a:r>
            <a:endParaRPr lang="en-US" dirty="0">
              <a:cs typeface="Calibri"/>
            </a:endParaRPr>
          </a:p>
          <a:p>
            <a:r>
              <a:rPr lang="en-US" dirty="0"/>
              <a:t>			</a:t>
            </a:r>
            <a:r>
              <a:rPr lang="en-US" err="1"/>
              <a:t>singlovi</a:t>
            </a:r>
            <a:r>
              <a:rPr lang="en-US" dirty="0"/>
              <a:t>=s;</a:t>
            </a:r>
            <a:endParaRPr lang="en-US" dirty="0">
              <a:cs typeface="Calibri"/>
            </a:endParaRPr>
          </a:p>
          <a:p>
            <a:r>
              <a:rPr lang="en-US" dirty="0"/>
              <a:t>			</a:t>
            </a:r>
            <a:r>
              <a:rPr lang="en-US" err="1"/>
              <a:t>koncerti</a:t>
            </a:r>
            <a:r>
              <a:rPr lang="en-US" dirty="0"/>
              <a:t>=k;</a:t>
            </a:r>
            <a:endParaRPr lang="en-US" dirty="0">
              <a:cs typeface="Calibri"/>
            </a:endParaRPr>
          </a:p>
          <a:p>
            <a:r>
              <a:rPr lang="en-US" dirty="0"/>
              <a:t>			</a:t>
            </a:r>
            <a:r>
              <a:rPr lang="en-US" err="1"/>
              <a:t>nagradi</a:t>
            </a:r>
            <a:r>
              <a:rPr lang="en-US" dirty="0"/>
              <a:t>=n;</a:t>
            </a:r>
            <a:endParaRPr lang="en-US" dirty="0">
              <a:cs typeface="Calibri"/>
            </a:endParaRPr>
          </a:p>
          <a:p>
            <a:r>
              <a:rPr lang="en-US" dirty="0"/>
              <a:t>			</a:t>
            </a:r>
            <a:r>
              <a:rPr lang="en-US" err="1"/>
              <a:t>otkazani</a:t>
            </a:r>
            <a:r>
              <a:rPr lang="en-US" dirty="0"/>
              <a:t>=o;</a:t>
            </a:r>
            <a:endParaRPr lang="en-US" dirty="0">
              <a:cs typeface="Calibri"/>
            </a:endParaRPr>
          </a:p>
          <a:p>
            <a:r>
              <a:rPr lang="en-US" dirty="0"/>
              <a:t>		}</a:t>
            </a:r>
          </a:p>
          <a:p>
            <a:r>
              <a:rPr lang="en-US" dirty="0"/>
              <a:t>		void </a:t>
            </a:r>
            <a:r>
              <a:rPr lang="en-US" err="1"/>
              <a:t>statistika</a:t>
            </a:r>
            <a:r>
              <a:rPr lang="en-US" dirty="0"/>
              <a:t>()</a:t>
            </a:r>
            <a:endParaRPr lang="en-US" dirty="0">
              <a:cs typeface="Calibri"/>
            </a:endParaRPr>
          </a:p>
          <a:p>
            <a:r>
              <a:rPr lang="en-US" dirty="0"/>
              <a:t>		{</a:t>
            </a:r>
          </a:p>
          <a:p>
            <a:r>
              <a:rPr lang="en-US" dirty="0"/>
              <a:t>			</a:t>
            </a:r>
            <a:r>
              <a:rPr lang="en-US" err="1"/>
              <a:t>cout</a:t>
            </a:r>
            <a:r>
              <a:rPr lang="en-US" dirty="0"/>
              <a:t>&lt;&lt;</a:t>
            </a:r>
            <a:r>
              <a:rPr lang="en-US" err="1"/>
              <a:t>ime</a:t>
            </a:r>
            <a:r>
              <a:rPr lang="en-US" dirty="0"/>
              <a:t>&lt;&lt;" </a:t>
            </a:r>
            <a:r>
              <a:rPr lang="en-US" err="1"/>
              <a:t>Albumi</a:t>
            </a:r>
            <a:r>
              <a:rPr lang="en-US" dirty="0"/>
              <a:t>:"&lt;&lt;</a:t>
            </a:r>
            <a:r>
              <a:rPr lang="en-US" err="1"/>
              <a:t>albumi</a:t>
            </a:r>
            <a:r>
              <a:rPr lang="en-US" dirty="0"/>
              <a:t>&lt;&lt;" </a:t>
            </a:r>
            <a:r>
              <a:rPr lang="en-US" err="1"/>
              <a:t>Singlovi</a:t>
            </a:r>
            <a:r>
              <a:rPr lang="en-US" dirty="0"/>
              <a:t>:"&lt;&lt;</a:t>
            </a:r>
            <a:r>
              <a:rPr lang="en-US" err="1"/>
              <a:t>singlovi</a:t>
            </a:r>
            <a:r>
              <a:rPr lang="en-US" dirty="0"/>
              <a:t>&lt;&lt;" </a:t>
            </a:r>
            <a:r>
              <a:rPr lang="en-US" err="1"/>
              <a:t>Koncerti</a:t>
            </a:r>
            <a:r>
              <a:rPr lang="en-US" dirty="0"/>
              <a:t>:"&lt;&lt;</a:t>
            </a:r>
            <a:r>
              <a:rPr lang="en-US" err="1"/>
              <a:t>koncerti</a:t>
            </a:r>
            <a:r>
              <a:rPr lang="en-US" dirty="0"/>
              <a:t>&lt;&lt;" </a:t>
            </a:r>
            <a:r>
              <a:rPr lang="en-US" err="1"/>
              <a:t>Nagradi</a:t>
            </a:r>
            <a:r>
              <a:rPr lang="en-US" dirty="0"/>
              <a:t>:"&lt;&lt;</a:t>
            </a:r>
            <a:r>
              <a:rPr lang="en-US" err="1"/>
              <a:t>nagradi</a:t>
            </a:r>
            <a:r>
              <a:rPr lang="en-US" dirty="0"/>
              <a:t>&lt;&lt;" </a:t>
            </a:r>
            <a:r>
              <a:rPr lang="en-US" err="1"/>
              <a:t>Otkazani</a:t>
            </a:r>
            <a:r>
              <a:rPr lang="en-US" dirty="0"/>
              <a:t>:"&lt;&lt;</a:t>
            </a:r>
            <a:r>
              <a:rPr lang="en-US" err="1"/>
              <a:t>otkazani</a:t>
            </a:r>
            <a:r>
              <a:rPr lang="en-US" dirty="0"/>
              <a:t>&lt;&lt;</a:t>
            </a:r>
            <a:r>
              <a:rPr lang="en-US" err="1"/>
              <a:t>endl</a:t>
            </a:r>
            <a:r>
              <a:rPr lang="en-US" dirty="0"/>
              <a:t>;</a:t>
            </a:r>
            <a:endParaRPr lang="en-US" dirty="0">
              <a:cs typeface="Calibri"/>
            </a:endParaRPr>
          </a:p>
          <a:p>
            <a:r>
              <a:rPr lang="en-US" dirty="0"/>
              <a:t>		}</a:t>
            </a:r>
          </a:p>
          <a:p>
            <a:r>
              <a:rPr lang="en-US" dirty="0"/>
              <a:t>};</a:t>
            </a:r>
          </a:p>
          <a:p>
            <a:endParaRPr lang="en-US" dirty="0"/>
          </a:p>
          <a:p>
            <a:r>
              <a:rPr lang="en-US" dirty="0"/>
              <a:t>void stats(</a:t>
            </a:r>
            <a:r>
              <a:rPr lang="en-US" err="1"/>
              <a:t>Muzicar</a:t>
            </a:r>
            <a:r>
              <a:rPr lang="en-US" dirty="0"/>
              <a:t> </a:t>
            </a:r>
            <a:r>
              <a:rPr lang="en-US" err="1"/>
              <a:t>muzicari</a:t>
            </a:r>
            <a:r>
              <a:rPr lang="en-US" dirty="0"/>
              <a:t>[], </a:t>
            </a:r>
            <a:r>
              <a:rPr lang="en-US" err="1"/>
              <a:t>int</a:t>
            </a:r>
            <a:r>
              <a:rPr lang="en-US" dirty="0"/>
              <a:t> </a:t>
            </a:r>
            <a:r>
              <a:rPr lang="en-US" err="1"/>
              <a:t>i</a:t>
            </a:r>
            <a:r>
              <a:rPr lang="en-US" dirty="0"/>
              <a:t>)</a:t>
            </a:r>
            <a:endParaRPr lang="en-US" dirty="0">
              <a:cs typeface="Calibri"/>
            </a:endParaRPr>
          </a:p>
          <a:p>
            <a:r>
              <a:rPr lang="en-US" dirty="0"/>
              <a:t>{</a:t>
            </a:r>
          </a:p>
          <a:p>
            <a:r>
              <a:rPr lang="en-US" dirty="0"/>
              <a:t>	</a:t>
            </a:r>
            <a:r>
              <a:rPr lang="en-US" err="1"/>
              <a:t>cout</a:t>
            </a:r>
            <a:r>
              <a:rPr lang="en-US" dirty="0"/>
              <a:t>&lt;&lt;"</a:t>
            </a:r>
            <a:r>
              <a:rPr lang="en-US" err="1"/>
              <a:t>Lista</a:t>
            </a:r>
            <a:r>
              <a:rPr lang="en-US" dirty="0"/>
              <a:t> </a:t>
            </a:r>
            <a:r>
              <a:rPr lang="en-US" err="1"/>
              <a:t>na</a:t>
            </a:r>
            <a:r>
              <a:rPr lang="en-US" dirty="0"/>
              <a:t> </a:t>
            </a:r>
            <a:r>
              <a:rPr lang="en-US" err="1"/>
              <a:t>izveduvaci</a:t>
            </a:r>
            <a:r>
              <a:rPr lang="en-US" dirty="0"/>
              <a:t>"&lt;&lt;</a:t>
            </a:r>
            <a:r>
              <a:rPr lang="en-US" err="1"/>
              <a:t>endl</a:t>
            </a:r>
            <a:r>
              <a:rPr lang="en-US" dirty="0"/>
              <a:t>;</a:t>
            </a:r>
            <a:endParaRPr lang="en-US" dirty="0">
              <a:cs typeface="Calibri"/>
            </a:endParaRPr>
          </a:p>
          <a:p>
            <a:r>
              <a:rPr lang="en-US" dirty="0"/>
              <a:t>	for (</a:t>
            </a:r>
            <a:r>
              <a:rPr lang="en-US" err="1"/>
              <a:t>int</a:t>
            </a:r>
            <a:r>
              <a:rPr lang="en-US" dirty="0"/>
              <a:t> k=0; k&lt;</a:t>
            </a:r>
            <a:r>
              <a:rPr lang="en-US" err="1"/>
              <a:t>i</a:t>
            </a:r>
            <a:r>
              <a:rPr lang="en-US" dirty="0"/>
              <a:t>; k++)</a:t>
            </a:r>
            <a:endParaRPr lang="en-US" dirty="0">
              <a:cs typeface="Calibri"/>
            </a:endParaRPr>
          </a:p>
          <a:p>
            <a:r>
              <a:rPr lang="en-US" dirty="0"/>
              <a:t>	{</a:t>
            </a:r>
          </a:p>
          <a:p>
            <a:r>
              <a:rPr lang="en-US" dirty="0"/>
              <a:t>		</a:t>
            </a:r>
            <a:r>
              <a:rPr lang="en-US" err="1"/>
              <a:t>muzicari</a:t>
            </a:r>
            <a:r>
              <a:rPr lang="en-US" dirty="0"/>
              <a:t>[k].</a:t>
            </a:r>
            <a:r>
              <a:rPr lang="en-US" err="1"/>
              <a:t>statistika</a:t>
            </a:r>
            <a:r>
              <a:rPr lang="en-US" dirty="0"/>
              <a:t>();</a:t>
            </a:r>
            <a:endParaRPr lang="en-US" dirty="0">
              <a:cs typeface="Calibri"/>
            </a:endParaRPr>
          </a:p>
          <a:p>
            <a:r>
              <a:rPr lang="en-US" dirty="0"/>
              <a:t>	}</a:t>
            </a:r>
          </a:p>
          <a:p>
            <a:r>
              <a:rPr lang="en-US" dirty="0"/>
              <a:t>}</a:t>
            </a:r>
          </a:p>
          <a:p>
            <a:endParaRPr lang="en-US" dirty="0"/>
          </a:p>
          <a:p>
            <a:r>
              <a:rPr lang="en-US" err="1"/>
              <a:t>int</a:t>
            </a:r>
            <a:r>
              <a:rPr lang="en-US" dirty="0"/>
              <a:t> main()</a:t>
            </a:r>
            <a:endParaRPr lang="en-US" dirty="0">
              <a:cs typeface="Calibri"/>
            </a:endParaRPr>
          </a:p>
          <a:p>
            <a:r>
              <a:rPr lang="en-US" dirty="0"/>
              <a:t>{</a:t>
            </a:r>
          </a:p>
          <a:p>
            <a:r>
              <a:rPr lang="en-US" dirty="0"/>
              <a:t>    </a:t>
            </a:r>
            <a:r>
              <a:rPr lang="en-US" err="1"/>
              <a:t>cout</a:t>
            </a:r>
            <a:r>
              <a:rPr lang="en-US" dirty="0"/>
              <a:t>&lt;&lt;"</a:t>
            </a:r>
            <a:r>
              <a:rPr lang="en-US" err="1"/>
              <a:t>Kolku</a:t>
            </a:r>
            <a:r>
              <a:rPr lang="en-US" dirty="0"/>
              <a:t> </a:t>
            </a:r>
            <a:r>
              <a:rPr lang="en-US" err="1"/>
              <a:t>muzicari</a:t>
            </a:r>
            <a:r>
              <a:rPr lang="en-US" dirty="0"/>
              <a:t> </a:t>
            </a:r>
            <a:r>
              <a:rPr lang="en-US" err="1"/>
              <a:t>kje</a:t>
            </a:r>
            <a:r>
              <a:rPr lang="en-US" dirty="0"/>
              <a:t> </a:t>
            </a:r>
            <a:r>
              <a:rPr lang="en-US" err="1"/>
              <a:t>vnesuvas</a:t>
            </a:r>
            <a:r>
              <a:rPr lang="en-US" dirty="0"/>
              <a:t>: ";</a:t>
            </a:r>
            <a:endParaRPr lang="en-US" dirty="0">
              <a:cs typeface="Calibri"/>
            </a:endParaRPr>
          </a:p>
          <a:p>
            <a:r>
              <a:rPr lang="en-US" dirty="0"/>
              <a:t>    </a:t>
            </a:r>
            <a:r>
              <a:rPr lang="en-US" err="1"/>
              <a:t>int</a:t>
            </a:r>
            <a:r>
              <a:rPr lang="en-US" dirty="0"/>
              <a:t> n;</a:t>
            </a:r>
            <a:endParaRPr lang="en-US" dirty="0">
              <a:cs typeface="Calibri"/>
            </a:endParaRPr>
          </a:p>
          <a:p>
            <a:r>
              <a:rPr lang="en-US" dirty="0"/>
              <a:t>    </a:t>
            </a:r>
            <a:r>
              <a:rPr lang="en-US" err="1"/>
              <a:t>cin</a:t>
            </a:r>
            <a:r>
              <a:rPr lang="en-US" dirty="0"/>
              <a:t>&gt;&gt;n;</a:t>
            </a:r>
            <a:endParaRPr lang="en-US" dirty="0">
              <a:cs typeface="Calibri"/>
            </a:endParaRPr>
          </a:p>
          <a:p>
            <a:endParaRPr lang="en-US" dirty="0"/>
          </a:p>
          <a:p>
            <a:r>
              <a:rPr lang="en-US" dirty="0"/>
              <a:t>	string </a:t>
            </a:r>
            <a:r>
              <a:rPr lang="en-US" err="1"/>
              <a:t>ime</a:t>
            </a:r>
            <a:r>
              <a:rPr lang="en-US" dirty="0"/>
              <a:t>;</a:t>
            </a:r>
            <a:endParaRPr lang="en-US" dirty="0">
              <a:cs typeface="Calibri"/>
            </a:endParaRPr>
          </a:p>
          <a:p>
            <a:r>
              <a:rPr lang="en-US" dirty="0"/>
              <a:t>	</a:t>
            </a:r>
            <a:r>
              <a:rPr lang="en-US" err="1"/>
              <a:t>int</a:t>
            </a:r>
            <a:r>
              <a:rPr lang="en-US" dirty="0"/>
              <a:t> </a:t>
            </a:r>
            <a:r>
              <a:rPr lang="en-US" err="1"/>
              <a:t>albumi</a:t>
            </a:r>
            <a:r>
              <a:rPr lang="en-US" dirty="0"/>
              <a:t>, </a:t>
            </a:r>
            <a:r>
              <a:rPr lang="en-US" err="1"/>
              <a:t>singlovi</a:t>
            </a:r>
            <a:r>
              <a:rPr lang="en-US" dirty="0"/>
              <a:t>, </a:t>
            </a:r>
            <a:r>
              <a:rPr lang="en-US" err="1"/>
              <a:t>koncerti</a:t>
            </a:r>
            <a:r>
              <a:rPr lang="en-US" dirty="0"/>
              <a:t>, </a:t>
            </a:r>
            <a:r>
              <a:rPr lang="en-US" err="1"/>
              <a:t>nagradi</a:t>
            </a:r>
            <a:r>
              <a:rPr lang="en-US" dirty="0"/>
              <a:t>, </a:t>
            </a:r>
            <a:r>
              <a:rPr lang="en-US" err="1"/>
              <a:t>otkazani</a:t>
            </a:r>
            <a:r>
              <a:rPr lang="en-US" dirty="0"/>
              <a:t>;</a:t>
            </a:r>
            <a:endParaRPr lang="en-US" dirty="0">
              <a:cs typeface="Calibri"/>
            </a:endParaRPr>
          </a:p>
          <a:p>
            <a:endParaRPr lang="en-US" dirty="0"/>
          </a:p>
          <a:p>
            <a:endParaRPr lang="en-US" dirty="0"/>
          </a:p>
          <a:p>
            <a:r>
              <a:rPr lang="en-US" dirty="0"/>
              <a:t>	</a:t>
            </a:r>
            <a:r>
              <a:rPr lang="en-US" err="1"/>
              <a:t>Muzicar</a:t>
            </a:r>
            <a:r>
              <a:rPr lang="en-US" dirty="0"/>
              <a:t> </a:t>
            </a:r>
            <a:r>
              <a:rPr lang="en-US" err="1"/>
              <a:t>muz</a:t>
            </a:r>
            <a:r>
              <a:rPr lang="en-US" dirty="0"/>
              <a:t>[n];</a:t>
            </a:r>
            <a:endParaRPr lang="en-US" dirty="0">
              <a:cs typeface="Calibri"/>
            </a:endParaRPr>
          </a:p>
          <a:p>
            <a:endParaRPr lang="en-US" dirty="0"/>
          </a:p>
          <a:p>
            <a:r>
              <a:rPr lang="en-US" dirty="0"/>
              <a:t>	for (</a:t>
            </a:r>
            <a:r>
              <a:rPr lang="en-US" err="1"/>
              <a:t>int</a:t>
            </a:r>
            <a:r>
              <a:rPr lang="en-US" dirty="0"/>
              <a:t> </a:t>
            </a:r>
            <a:r>
              <a:rPr lang="en-US" err="1"/>
              <a:t>i</a:t>
            </a:r>
            <a:r>
              <a:rPr lang="en-US" dirty="0"/>
              <a:t>=0; </a:t>
            </a:r>
            <a:r>
              <a:rPr lang="en-US" err="1"/>
              <a:t>i</a:t>
            </a:r>
            <a:r>
              <a:rPr lang="en-US" dirty="0"/>
              <a:t>&lt;n; </a:t>
            </a:r>
            <a:r>
              <a:rPr lang="en-US" err="1"/>
              <a:t>i</a:t>
            </a:r>
            <a:r>
              <a:rPr lang="en-US" dirty="0"/>
              <a:t>++)</a:t>
            </a:r>
            <a:endParaRPr lang="en-US" dirty="0">
              <a:cs typeface="Calibri"/>
            </a:endParaRPr>
          </a:p>
          <a:p>
            <a:r>
              <a:rPr lang="en-US" dirty="0"/>
              <a:t>	{</a:t>
            </a:r>
          </a:p>
          <a:p>
            <a:r>
              <a:rPr lang="en-US" dirty="0"/>
              <a:t>		</a:t>
            </a:r>
            <a:r>
              <a:rPr lang="en-US" err="1"/>
              <a:t>cout</a:t>
            </a:r>
            <a:r>
              <a:rPr lang="en-US" dirty="0"/>
              <a:t>&lt;&lt;"</a:t>
            </a:r>
            <a:r>
              <a:rPr lang="en-US" err="1"/>
              <a:t>Vnesete</a:t>
            </a:r>
            <a:r>
              <a:rPr lang="en-US" dirty="0"/>
              <a:t> "&lt;&lt;</a:t>
            </a:r>
            <a:r>
              <a:rPr lang="en-US" err="1"/>
              <a:t>i</a:t>
            </a:r>
            <a:r>
              <a:rPr lang="en-US" dirty="0"/>
              <a:t>&lt;&lt;" </a:t>
            </a:r>
            <a:r>
              <a:rPr lang="en-US" err="1"/>
              <a:t>muzicar</a:t>
            </a:r>
            <a:r>
              <a:rPr lang="en-US" dirty="0"/>
              <a:t> </a:t>
            </a:r>
            <a:r>
              <a:rPr lang="en-US" err="1"/>
              <a:t>preku</a:t>
            </a:r>
            <a:r>
              <a:rPr lang="en-US" dirty="0"/>
              <a:t> 6 </a:t>
            </a:r>
            <a:r>
              <a:rPr lang="en-US" err="1"/>
              <a:t>parametri</a:t>
            </a:r>
            <a:r>
              <a:rPr lang="en-US" dirty="0"/>
              <a:t>"&lt;&lt;</a:t>
            </a:r>
            <a:r>
              <a:rPr lang="en-US" err="1"/>
              <a:t>endl</a:t>
            </a:r>
            <a:r>
              <a:rPr lang="en-US" dirty="0"/>
              <a:t>;</a:t>
            </a:r>
            <a:endParaRPr lang="en-US" dirty="0">
              <a:cs typeface="Calibri"/>
            </a:endParaRPr>
          </a:p>
          <a:p>
            <a:r>
              <a:rPr lang="en-US" dirty="0"/>
              <a:t>		</a:t>
            </a:r>
            <a:r>
              <a:rPr lang="en-US" err="1"/>
              <a:t>cin</a:t>
            </a:r>
            <a:r>
              <a:rPr lang="en-US" dirty="0"/>
              <a:t>&gt;&gt;</a:t>
            </a:r>
            <a:r>
              <a:rPr lang="en-US" err="1"/>
              <a:t>ime</a:t>
            </a:r>
            <a:r>
              <a:rPr lang="en-US" dirty="0"/>
              <a:t>&gt;&gt;</a:t>
            </a:r>
            <a:r>
              <a:rPr lang="en-US" err="1"/>
              <a:t>albumi</a:t>
            </a:r>
            <a:r>
              <a:rPr lang="en-US" dirty="0"/>
              <a:t>&gt;&gt;</a:t>
            </a:r>
            <a:r>
              <a:rPr lang="en-US" err="1"/>
              <a:t>singlovi</a:t>
            </a:r>
            <a:r>
              <a:rPr lang="en-US" dirty="0"/>
              <a:t>&gt;&gt;</a:t>
            </a:r>
            <a:r>
              <a:rPr lang="en-US" err="1"/>
              <a:t>koncerti</a:t>
            </a:r>
            <a:r>
              <a:rPr lang="en-US" dirty="0"/>
              <a:t>&gt;&gt;</a:t>
            </a:r>
            <a:r>
              <a:rPr lang="en-US" err="1"/>
              <a:t>nagradi</a:t>
            </a:r>
            <a:r>
              <a:rPr lang="en-US" dirty="0"/>
              <a:t>&gt;&gt;</a:t>
            </a:r>
            <a:r>
              <a:rPr lang="en-US" err="1"/>
              <a:t>otkazani</a:t>
            </a:r>
            <a:r>
              <a:rPr lang="en-US" dirty="0"/>
              <a:t>;</a:t>
            </a:r>
            <a:endParaRPr lang="en-US" dirty="0">
              <a:cs typeface="Calibri"/>
            </a:endParaRPr>
          </a:p>
          <a:p>
            <a:r>
              <a:rPr lang="en-US" dirty="0"/>
              <a:t>		</a:t>
            </a:r>
            <a:r>
              <a:rPr lang="en-US" err="1"/>
              <a:t>Muzicar</a:t>
            </a:r>
            <a:r>
              <a:rPr lang="en-US" dirty="0"/>
              <a:t> </a:t>
            </a:r>
            <a:r>
              <a:rPr lang="en-US" err="1"/>
              <a:t>pom</a:t>
            </a:r>
            <a:r>
              <a:rPr lang="en-US" dirty="0"/>
              <a:t>(</a:t>
            </a:r>
            <a:r>
              <a:rPr lang="en-US" err="1"/>
              <a:t>ime,albumi,singlovi,koncerti,nagradi,otkazani</a:t>
            </a:r>
            <a:r>
              <a:rPr lang="en-US" dirty="0"/>
              <a:t>);</a:t>
            </a:r>
            <a:endParaRPr lang="en-US" dirty="0">
              <a:cs typeface="Calibri"/>
            </a:endParaRPr>
          </a:p>
          <a:p>
            <a:r>
              <a:rPr lang="en-US" dirty="0"/>
              <a:t>		</a:t>
            </a:r>
            <a:r>
              <a:rPr lang="en-US" err="1"/>
              <a:t>muz</a:t>
            </a:r>
            <a:r>
              <a:rPr lang="en-US" dirty="0"/>
              <a:t>[</a:t>
            </a:r>
            <a:r>
              <a:rPr lang="en-US" err="1"/>
              <a:t>i</a:t>
            </a:r>
            <a:r>
              <a:rPr lang="en-US" dirty="0"/>
              <a:t>]=</a:t>
            </a:r>
            <a:r>
              <a:rPr lang="en-US" err="1"/>
              <a:t>pom</a:t>
            </a:r>
            <a:r>
              <a:rPr lang="en-US" dirty="0"/>
              <a:t>;</a:t>
            </a:r>
            <a:endParaRPr lang="en-US" dirty="0">
              <a:cs typeface="Calibri"/>
            </a:endParaRPr>
          </a:p>
          <a:p>
            <a:r>
              <a:rPr lang="en-US" dirty="0"/>
              <a:t>	}</a:t>
            </a:r>
          </a:p>
          <a:p>
            <a:endParaRPr lang="en-US" dirty="0"/>
          </a:p>
          <a:p>
            <a:r>
              <a:rPr lang="en-US" dirty="0"/>
              <a:t>	stats(</a:t>
            </a:r>
            <a:r>
              <a:rPr lang="en-US" err="1"/>
              <a:t>muz</a:t>
            </a:r>
            <a:r>
              <a:rPr lang="en-US" dirty="0"/>
              <a:t>, n);</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ru-RU" dirty="0"/>
              <a:t>Кога декларираме нови полиња (променливи, функции) одлучуваме дали одредена класа ќе има пристап до нив или нема да има. Понекогаш е важно некои полиња да бидат затворени (Private) за некоја класа да не може да внесе неточни податоци и да го наруши текот на програмата. Со користење на Private, Protected, Public ние кажуваме колку безбедна ќе биде нашата класа.</a:t>
            </a:r>
          </a:p>
          <a:p>
            <a:endParaRPr lang="ru-RU" dirty="0"/>
          </a:p>
          <a:p>
            <a:r>
              <a:rPr lang="ru-RU" dirty="0"/>
              <a:t>На сликата имаме различни нивоа на заштита на децата. Да замислиме дека имаме 2 класи: класа Куќа и Класа двор. Класата Куќа си има свои елементи т.е. променливи и функции (има кревет, телевизор, маси, столици, луѓе, функциите би биле сите акции односно што може да се прави во куќата ...). Класата Двор исто така си има свои елементи т.е. променливи и функции (трева, ограда, вратничка, куќа и плус се што има во таа куќа), односно велиме дека Дворот наследува од Куќата т.е. некои објекти кои се дефинирани во куќата во зависност од заштитата која ја имаат може да се појават и во дворот. Во класата Куќа се дефинирани 3-те деца со различна заштита. Бебето што е внатре во Куќата има најголема заштита (Private) и тоа може да си игра само внатре во Куќата и може да пристапи до елементите што се внатре во Куќата, не смее да излегува надвор бидејќи е многу мало и не го пушта мајка му :-). Средното дете може да си игра во Куќата и надвор во Дворот (Protected), но и тоа не е доволно големо за да го напушти Дворот. Што значи во секое време може да излези мајка му од Куќата и да го викне дома. Така да не може да комуницира со луѓето на улица и луѓето од другите куќи. И најголемото дете (Public) освен во Куќата и во Дворот може да излези и надвор и да комуницира со луѓе што се надвор од неговиот Двор и Куќа. Односно слободен е да оди каде сака, бидејќи е доволно возрасен.</a:t>
            </a:r>
          </a:p>
          <a:p>
            <a:endParaRPr lang="en-US" baseline="0" dirty="0">
              <a:sym typeface="Wingdings" pitchFamily="2" charset="2"/>
            </a:endParaRPr>
          </a:p>
          <a:p>
            <a:r>
              <a:rPr lang="en-US" dirty="0"/>
              <a:t>https://msdn.microsoft.com/ru-ru/library/bb330926(v=vs.80).aspx</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17</a:t>
            </a:fld>
            <a:endParaRPr lang="en-US"/>
          </a:p>
        </p:txBody>
      </p:sp>
    </p:spTree>
    <p:extLst>
      <p:ext uri="{BB962C8B-B14F-4D97-AF65-F5344CB8AC3E}">
        <p14:creationId xmlns:p14="http://schemas.microsoft.com/office/powerpoint/2010/main" val="4198295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//4. Nasleduvanje</a:t>
            </a:r>
          </a:p>
          <a:p>
            <a:r>
              <a:rPr lang="en-US" dirty="0"/>
              <a:t>#include &lt;</a:t>
            </a:r>
            <a:r>
              <a:rPr lang="en-US" err="1"/>
              <a:t>iostream</a:t>
            </a:r>
            <a:r>
              <a:rPr lang="en-US" dirty="0"/>
              <a:t>&gt;</a:t>
            </a:r>
            <a:endParaRPr lang="en-US" dirty="0">
              <a:cs typeface="Calibri"/>
            </a:endParaRPr>
          </a:p>
          <a:p>
            <a:endParaRPr lang="en-US" dirty="0"/>
          </a:p>
          <a:p>
            <a:r>
              <a:rPr lang="en-US" dirty="0"/>
              <a:t>using namespace std;</a:t>
            </a:r>
          </a:p>
          <a:p>
            <a:endParaRPr lang="en-US" dirty="0"/>
          </a:p>
          <a:p>
            <a:r>
              <a:rPr lang="en-US" dirty="0"/>
              <a:t>class </a:t>
            </a:r>
            <a:r>
              <a:rPr lang="en-US" err="1"/>
              <a:t>Poligon</a:t>
            </a:r>
            <a:endParaRPr lang="en-US"/>
          </a:p>
          <a:p>
            <a:r>
              <a:rPr lang="en-US" dirty="0"/>
              <a:t>{</a:t>
            </a:r>
          </a:p>
          <a:p>
            <a:r>
              <a:rPr lang="en-US" dirty="0"/>
              <a:t>  protected:</a:t>
            </a:r>
          </a:p>
          <a:p>
            <a:r>
              <a:rPr lang="en-US" dirty="0"/>
              <a:t>    </a:t>
            </a:r>
            <a:r>
              <a:rPr lang="en-US" err="1"/>
              <a:t>int</a:t>
            </a:r>
            <a:r>
              <a:rPr lang="en-US" dirty="0"/>
              <a:t> </a:t>
            </a:r>
            <a:r>
              <a:rPr lang="en-US" err="1"/>
              <a:t>dolz,visina</a:t>
            </a:r>
            <a:r>
              <a:rPr lang="en-US" dirty="0"/>
              <a:t>;</a:t>
            </a:r>
            <a:endParaRPr lang="en-US" dirty="0">
              <a:cs typeface="Calibri"/>
            </a:endParaRPr>
          </a:p>
          <a:p>
            <a:r>
              <a:rPr lang="en-US" dirty="0"/>
              <a:t>  public:</a:t>
            </a:r>
          </a:p>
          <a:p>
            <a:r>
              <a:rPr lang="en-US" dirty="0"/>
              <a:t>    void </a:t>
            </a:r>
            <a:r>
              <a:rPr lang="en-US" err="1"/>
              <a:t>setParametri</a:t>
            </a:r>
            <a:r>
              <a:rPr lang="en-US" dirty="0"/>
              <a:t>(</a:t>
            </a:r>
            <a:r>
              <a:rPr lang="en-US" err="1"/>
              <a:t>int</a:t>
            </a:r>
            <a:r>
              <a:rPr lang="en-US" dirty="0"/>
              <a:t> d, </a:t>
            </a:r>
            <a:r>
              <a:rPr lang="en-US" err="1"/>
              <a:t>int</a:t>
            </a:r>
            <a:r>
              <a:rPr lang="en-US" dirty="0"/>
              <a:t> v)</a:t>
            </a:r>
            <a:endParaRPr lang="en-US" dirty="0">
              <a:cs typeface="Calibri"/>
            </a:endParaRPr>
          </a:p>
          <a:p>
            <a:r>
              <a:rPr lang="en-US" dirty="0"/>
              <a:t>    {</a:t>
            </a:r>
          </a:p>
          <a:p>
            <a:r>
              <a:rPr lang="en-US" dirty="0"/>
              <a:t>        </a:t>
            </a:r>
            <a:r>
              <a:rPr lang="en-US" err="1"/>
              <a:t>dolz</a:t>
            </a:r>
            <a:r>
              <a:rPr lang="en-US" dirty="0"/>
              <a:t>=d;</a:t>
            </a:r>
            <a:endParaRPr lang="en-US" dirty="0">
              <a:cs typeface="Calibri"/>
            </a:endParaRPr>
          </a:p>
          <a:p>
            <a:r>
              <a:rPr lang="en-US" dirty="0"/>
              <a:t>        </a:t>
            </a:r>
            <a:r>
              <a:rPr lang="en-US" err="1"/>
              <a:t>visina</a:t>
            </a:r>
            <a:r>
              <a:rPr lang="en-US" dirty="0"/>
              <a:t>=v;</a:t>
            </a:r>
            <a:endParaRPr lang="en-US" dirty="0">
              <a:cs typeface="Calibri"/>
            </a:endParaRPr>
          </a:p>
          <a:p>
            <a:r>
              <a:rPr lang="en-US" dirty="0"/>
              <a:t>    }</a:t>
            </a:r>
          </a:p>
          <a:p>
            <a:r>
              <a:rPr lang="en-US" dirty="0"/>
              <a:t>};</a:t>
            </a:r>
          </a:p>
          <a:p>
            <a:endParaRPr lang="en-US" dirty="0"/>
          </a:p>
          <a:p>
            <a:r>
              <a:rPr lang="en-US" dirty="0"/>
              <a:t>class </a:t>
            </a:r>
            <a:r>
              <a:rPr lang="en-US" err="1"/>
              <a:t>Pravoagolnik:public</a:t>
            </a:r>
            <a:r>
              <a:rPr lang="en-US" dirty="0"/>
              <a:t> </a:t>
            </a:r>
            <a:r>
              <a:rPr lang="en-US" err="1"/>
              <a:t>Poligon</a:t>
            </a:r>
            <a:endParaRPr lang="en-US"/>
          </a:p>
          <a:p>
            <a:r>
              <a:rPr lang="en-US" dirty="0"/>
              <a:t>{</a:t>
            </a:r>
          </a:p>
          <a:p>
            <a:r>
              <a:rPr lang="en-US" dirty="0"/>
              <a:t>  public:</a:t>
            </a:r>
          </a:p>
          <a:p>
            <a:r>
              <a:rPr lang="en-US" dirty="0"/>
              <a:t>    </a:t>
            </a:r>
            <a:r>
              <a:rPr lang="en-US" err="1"/>
              <a:t>int</a:t>
            </a:r>
            <a:r>
              <a:rPr lang="en-US" dirty="0"/>
              <a:t> </a:t>
            </a:r>
            <a:r>
              <a:rPr lang="en-US" err="1"/>
              <a:t>PresmetajPlostina</a:t>
            </a:r>
            <a:r>
              <a:rPr lang="en-US" dirty="0"/>
              <a:t>()</a:t>
            </a:r>
            <a:endParaRPr lang="en-US" dirty="0">
              <a:cs typeface="Calibri"/>
            </a:endParaRPr>
          </a:p>
          <a:p>
            <a:r>
              <a:rPr lang="en-US" dirty="0"/>
              <a:t>    {</a:t>
            </a:r>
          </a:p>
          <a:p>
            <a:r>
              <a:rPr lang="en-US" dirty="0"/>
              <a:t>        return </a:t>
            </a:r>
            <a:r>
              <a:rPr lang="en-US" err="1"/>
              <a:t>dolz</a:t>
            </a:r>
            <a:r>
              <a:rPr lang="en-US" dirty="0"/>
              <a:t>*</a:t>
            </a:r>
            <a:r>
              <a:rPr lang="en-US" err="1"/>
              <a:t>visina</a:t>
            </a:r>
            <a:r>
              <a:rPr lang="en-US" dirty="0"/>
              <a:t>;</a:t>
            </a:r>
            <a:endParaRPr lang="en-US" dirty="0">
              <a:cs typeface="Calibri"/>
            </a:endParaRPr>
          </a:p>
          <a:p>
            <a:r>
              <a:rPr lang="en-US" dirty="0"/>
              <a:t>    }</a:t>
            </a:r>
          </a:p>
          <a:p>
            <a:r>
              <a:rPr lang="en-US" dirty="0"/>
              <a:t>};</a:t>
            </a:r>
          </a:p>
          <a:p>
            <a:endParaRPr lang="en-US" dirty="0"/>
          </a:p>
          <a:p>
            <a:r>
              <a:rPr lang="en-US" dirty="0"/>
              <a:t>class </a:t>
            </a:r>
            <a:r>
              <a:rPr lang="en-US" err="1"/>
              <a:t>Kvadrat:public</a:t>
            </a:r>
            <a:r>
              <a:rPr lang="en-US" dirty="0"/>
              <a:t> </a:t>
            </a:r>
            <a:r>
              <a:rPr lang="en-US" err="1"/>
              <a:t>Poligon</a:t>
            </a:r>
            <a:endParaRPr lang="en-US"/>
          </a:p>
          <a:p>
            <a:r>
              <a:rPr lang="en-US" dirty="0"/>
              <a:t>{</a:t>
            </a:r>
          </a:p>
          <a:p>
            <a:r>
              <a:rPr lang="en-US" dirty="0"/>
              <a:t>  public:</a:t>
            </a:r>
          </a:p>
          <a:p>
            <a:r>
              <a:rPr lang="en-US" dirty="0"/>
              <a:t>    </a:t>
            </a:r>
            <a:r>
              <a:rPr lang="en-US" err="1"/>
              <a:t>int</a:t>
            </a:r>
            <a:r>
              <a:rPr lang="en-US" dirty="0"/>
              <a:t> </a:t>
            </a:r>
            <a:r>
              <a:rPr lang="en-US" err="1"/>
              <a:t>PresmetajPlostina</a:t>
            </a:r>
            <a:r>
              <a:rPr lang="en-US" dirty="0"/>
              <a:t>()</a:t>
            </a:r>
            <a:endParaRPr lang="en-US" dirty="0">
              <a:cs typeface="Calibri"/>
            </a:endParaRPr>
          </a:p>
          <a:p>
            <a:r>
              <a:rPr lang="en-US" dirty="0"/>
              <a:t>    {</a:t>
            </a:r>
          </a:p>
          <a:p>
            <a:r>
              <a:rPr lang="en-US" dirty="0"/>
              <a:t>        return </a:t>
            </a:r>
            <a:r>
              <a:rPr lang="en-US" err="1"/>
              <a:t>dolz</a:t>
            </a:r>
            <a:r>
              <a:rPr lang="en-US" dirty="0"/>
              <a:t>*</a:t>
            </a:r>
            <a:r>
              <a:rPr lang="en-US" err="1"/>
              <a:t>visina</a:t>
            </a:r>
            <a:r>
              <a:rPr lang="en-US" dirty="0"/>
              <a:t>; //</a:t>
            </a:r>
            <a:r>
              <a:rPr lang="en-US" err="1"/>
              <a:t>za</a:t>
            </a:r>
            <a:r>
              <a:rPr lang="en-US" dirty="0"/>
              <a:t> </a:t>
            </a:r>
            <a:r>
              <a:rPr lang="en-US" err="1"/>
              <a:t>kvadrat</a:t>
            </a:r>
            <a:r>
              <a:rPr lang="en-US" dirty="0"/>
              <a:t> </a:t>
            </a:r>
            <a:r>
              <a:rPr lang="en-US" err="1"/>
              <a:t>dolz</a:t>
            </a:r>
            <a:r>
              <a:rPr lang="en-US" dirty="0"/>
              <a:t> = </a:t>
            </a:r>
            <a:r>
              <a:rPr lang="en-US" err="1"/>
              <a:t>visina</a:t>
            </a:r>
            <a:endParaRPr lang="en-US"/>
          </a:p>
          <a:p>
            <a:r>
              <a:rPr lang="en-US" dirty="0"/>
              <a:t>    }</a:t>
            </a:r>
          </a:p>
          <a:p>
            <a:r>
              <a:rPr lang="en-US" dirty="0"/>
              <a:t>};</a:t>
            </a:r>
          </a:p>
          <a:p>
            <a:r>
              <a:rPr lang="en-US" err="1"/>
              <a:t>int</a:t>
            </a:r>
            <a:r>
              <a:rPr lang="en-US" dirty="0"/>
              <a:t> main()</a:t>
            </a:r>
            <a:endParaRPr lang="en-US" dirty="0">
              <a:cs typeface="Calibri"/>
            </a:endParaRPr>
          </a:p>
          <a:p>
            <a:r>
              <a:rPr lang="en-US" dirty="0"/>
              <a:t>{</a:t>
            </a:r>
          </a:p>
          <a:p>
            <a:r>
              <a:rPr lang="en-US" dirty="0"/>
              <a:t>    </a:t>
            </a:r>
            <a:r>
              <a:rPr lang="en-US" err="1"/>
              <a:t>Pravoagolnik</a:t>
            </a:r>
            <a:r>
              <a:rPr lang="en-US" dirty="0"/>
              <a:t> o;</a:t>
            </a:r>
            <a:endParaRPr lang="en-US" dirty="0">
              <a:cs typeface="Calibri"/>
            </a:endParaRPr>
          </a:p>
          <a:p>
            <a:r>
              <a:rPr lang="en-US" dirty="0"/>
              <a:t>    </a:t>
            </a:r>
            <a:r>
              <a:rPr lang="en-US" err="1"/>
              <a:t>o.setParametri</a:t>
            </a:r>
            <a:r>
              <a:rPr lang="en-US" dirty="0"/>
              <a:t>(4,5);</a:t>
            </a:r>
            <a:endParaRPr lang="en-US" dirty="0">
              <a:cs typeface="Calibri"/>
            </a:endParaRPr>
          </a:p>
          <a:p>
            <a:r>
              <a:rPr lang="en-US" dirty="0"/>
              <a:t>    </a:t>
            </a:r>
            <a:r>
              <a:rPr lang="en-US" err="1"/>
              <a:t>cout</a:t>
            </a:r>
            <a:r>
              <a:rPr lang="en-US" dirty="0"/>
              <a:t>&lt;&lt;"</a:t>
            </a:r>
            <a:r>
              <a:rPr lang="en-US" err="1"/>
              <a:t>Pravoagolnik</a:t>
            </a:r>
            <a:r>
              <a:rPr lang="en-US" dirty="0"/>
              <a:t>: "&lt;&lt;</a:t>
            </a:r>
            <a:r>
              <a:rPr lang="en-US" err="1"/>
              <a:t>o.PresmetajPlostina</a:t>
            </a:r>
            <a:r>
              <a:rPr lang="en-US" dirty="0"/>
              <a:t>()&lt;&lt;</a:t>
            </a:r>
            <a:r>
              <a:rPr lang="en-US" err="1"/>
              <a:t>endl</a:t>
            </a:r>
            <a:r>
              <a:rPr lang="en-US" dirty="0"/>
              <a:t>;</a:t>
            </a:r>
            <a:endParaRPr lang="en-US" dirty="0">
              <a:cs typeface="Calibri"/>
            </a:endParaRPr>
          </a:p>
          <a:p>
            <a:endParaRPr lang="en-US" dirty="0"/>
          </a:p>
          <a:p>
            <a:r>
              <a:rPr lang="en-US" dirty="0"/>
              <a:t>    </a:t>
            </a:r>
            <a:r>
              <a:rPr lang="en-US" err="1"/>
              <a:t>Kvadrat</a:t>
            </a:r>
            <a:r>
              <a:rPr lang="en-US" dirty="0"/>
              <a:t> o2;</a:t>
            </a:r>
            <a:endParaRPr lang="en-US" dirty="0">
              <a:cs typeface="Calibri"/>
            </a:endParaRPr>
          </a:p>
          <a:p>
            <a:r>
              <a:rPr lang="en-US" dirty="0"/>
              <a:t>    o2.setParametri(2,2);</a:t>
            </a:r>
          </a:p>
          <a:p>
            <a:r>
              <a:rPr lang="en-US" dirty="0"/>
              <a:t>    </a:t>
            </a:r>
            <a:r>
              <a:rPr lang="en-US" err="1"/>
              <a:t>cout</a:t>
            </a:r>
            <a:r>
              <a:rPr lang="en-US" dirty="0"/>
              <a:t>&lt;&lt;"</a:t>
            </a:r>
            <a:r>
              <a:rPr lang="en-US" err="1"/>
              <a:t>Kvadrat</a:t>
            </a:r>
            <a:r>
              <a:rPr lang="en-US" dirty="0"/>
              <a:t>: "&lt;&lt;o2.PresmetajPlostina()&lt;&lt;</a:t>
            </a:r>
            <a:r>
              <a:rPr lang="en-US" err="1"/>
              <a:t>endl</a:t>
            </a:r>
            <a:r>
              <a:rPr lang="en-US" dirty="0"/>
              <a:t>;</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//4. Nasleduvanje</a:t>
            </a:r>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a:t>class </a:t>
            </a:r>
            <a:r>
              <a:rPr lang="en-US" dirty="0" err="1"/>
              <a:t>Poligon</a:t>
            </a:r>
            <a:endParaRPr lang="en-US" dirty="0"/>
          </a:p>
          <a:p>
            <a:r>
              <a:rPr lang="en-US" dirty="0"/>
              <a:t>{</a:t>
            </a:r>
          </a:p>
          <a:p>
            <a:r>
              <a:rPr lang="en-US" dirty="0"/>
              <a:t>  protected:</a:t>
            </a:r>
          </a:p>
          <a:p>
            <a:r>
              <a:rPr lang="en-US" dirty="0"/>
              <a:t>    </a:t>
            </a:r>
            <a:r>
              <a:rPr lang="en-US" dirty="0" err="1"/>
              <a:t>int</a:t>
            </a:r>
            <a:r>
              <a:rPr lang="en-US" dirty="0"/>
              <a:t> </a:t>
            </a:r>
            <a:r>
              <a:rPr lang="en-US" dirty="0" err="1"/>
              <a:t>dolz,visina</a:t>
            </a:r>
            <a:r>
              <a:rPr lang="en-US" dirty="0"/>
              <a:t>;</a:t>
            </a:r>
          </a:p>
          <a:p>
            <a:r>
              <a:rPr lang="en-US" dirty="0"/>
              <a:t>  public:</a:t>
            </a:r>
          </a:p>
          <a:p>
            <a:r>
              <a:rPr lang="en-US" dirty="0"/>
              <a:t>    void </a:t>
            </a:r>
            <a:r>
              <a:rPr lang="en-US" dirty="0" err="1"/>
              <a:t>setParametri</a:t>
            </a:r>
            <a:r>
              <a:rPr lang="en-US" dirty="0"/>
              <a:t>(</a:t>
            </a:r>
            <a:r>
              <a:rPr lang="en-US" dirty="0" err="1"/>
              <a:t>int</a:t>
            </a:r>
            <a:r>
              <a:rPr lang="en-US" dirty="0"/>
              <a:t> d, </a:t>
            </a:r>
            <a:r>
              <a:rPr lang="en-US" dirty="0" err="1"/>
              <a:t>int</a:t>
            </a:r>
            <a:r>
              <a:rPr lang="en-US" dirty="0"/>
              <a:t> v)</a:t>
            </a:r>
          </a:p>
          <a:p>
            <a:r>
              <a:rPr lang="en-US" dirty="0"/>
              <a:t>    {</a:t>
            </a:r>
          </a:p>
          <a:p>
            <a:r>
              <a:rPr lang="en-US" dirty="0"/>
              <a:t>        </a:t>
            </a:r>
            <a:r>
              <a:rPr lang="en-US" dirty="0" err="1"/>
              <a:t>dolz</a:t>
            </a:r>
            <a:r>
              <a:rPr lang="en-US" dirty="0"/>
              <a:t>=d;</a:t>
            </a:r>
          </a:p>
          <a:p>
            <a:r>
              <a:rPr lang="en-US" dirty="0"/>
              <a:t>        </a:t>
            </a:r>
            <a:r>
              <a:rPr lang="en-US" dirty="0" err="1"/>
              <a:t>visina</a:t>
            </a:r>
            <a:r>
              <a:rPr lang="en-US" dirty="0"/>
              <a:t>=v;</a:t>
            </a:r>
          </a:p>
          <a:p>
            <a:r>
              <a:rPr lang="en-US" dirty="0"/>
              <a:t>    }</a:t>
            </a:r>
          </a:p>
          <a:p>
            <a:r>
              <a:rPr lang="en-US" dirty="0"/>
              <a:t>};</a:t>
            </a:r>
          </a:p>
          <a:p>
            <a:endParaRPr lang="en-US" dirty="0"/>
          </a:p>
          <a:p>
            <a:r>
              <a:rPr lang="en-US" dirty="0"/>
              <a:t>class </a:t>
            </a:r>
            <a:r>
              <a:rPr lang="en-US" dirty="0" err="1"/>
              <a:t>Pravoagolnik:public</a:t>
            </a:r>
            <a:r>
              <a:rPr lang="en-US" dirty="0"/>
              <a:t> </a:t>
            </a:r>
            <a:r>
              <a:rPr lang="en-US" dirty="0" err="1"/>
              <a:t>Poligon</a:t>
            </a:r>
            <a:endParaRPr lang="en-US" dirty="0"/>
          </a:p>
          <a:p>
            <a:r>
              <a:rPr lang="en-US" dirty="0"/>
              <a:t>{</a:t>
            </a:r>
          </a:p>
          <a:p>
            <a:r>
              <a:rPr lang="en-US" dirty="0"/>
              <a:t>  public:</a:t>
            </a:r>
          </a:p>
          <a:p>
            <a:r>
              <a:rPr lang="en-US" dirty="0"/>
              <a:t>    </a:t>
            </a:r>
            <a:r>
              <a:rPr lang="en-US" dirty="0" err="1"/>
              <a:t>int</a:t>
            </a:r>
            <a:r>
              <a:rPr lang="en-US" dirty="0"/>
              <a:t> </a:t>
            </a:r>
            <a:r>
              <a:rPr lang="en-US" dirty="0" err="1"/>
              <a:t>PresmetajPlostina</a:t>
            </a:r>
            <a:r>
              <a:rPr lang="en-US" dirty="0"/>
              <a:t>()</a:t>
            </a:r>
          </a:p>
          <a:p>
            <a:r>
              <a:rPr lang="en-US" dirty="0"/>
              <a:t>    {</a:t>
            </a:r>
          </a:p>
          <a:p>
            <a:r>
              <a:rPr lang="en-US" dirty="0"/>
              <a:t>        return </a:t>
            </a:r>
            <a:r>
              <a:rPr lang="en-US" dirty="0" err="1"/>
              <a:t>dolz</a:t>
            </a:r>
            <a:r>
              <a:rPr lang="en-US" dirty="0"/>
              <a:t>*</a:t>
            </a:r>
            <a:r>
              <a:rPr lang="en-US" dirty="0" err="1"/>
              <a:t>visina</a:t>
            </a:r>
            <a:r>
              <a:rPr lang="en-US" dirty="0"/>
              <a:t>;</a:t>
            </a:r>
          </a:p>
          <a:p>
            <a:r>
              <a:rPr lang="en-US" dirty="0"/>
              <a:t>    }</a:t>
            </a:r>
          </a:p>
          <a:p>
            <a:r>
              <a:rPr lang="en-US" dirty="0"/>
              <a:t>};</a:t>
            </a:r>
          </a:p>
          <a:p>
            <a:endParaRPr lang="en-US" dirty="0"/>
          </a:p>
          <a:p>
            <a:r>
              <a:rPr lang="en-US" dirty="0"/>
              <a:t>class </a:t>
            </a:r>
            <a:r>
              <a:rPr lang="en-US" dirty="0" err="1"/>
              <a:t>Kvadrat:public</a:t>
            </a:r>
            <a:r>
              <a:rPr lang="en-US" dirty="0"/>
              <a:t> </a:t>
            </a:r>
            <a:r>
              <a:rPr lang="en-US" dirty="0" err="1"/>
              <a:t>Poligon</a:t>
            </a:r>
            <a:endParaRPr lang="en-US" dirty="0"/>
          </a:p>
          <a:p>
            <a:r>
              <a:rPr lang="en-US" dirty="0"/>
              <a:t>{</a:t>
            </a:r>
          </a:p>
          <a:p>
            <a:r>
              <a:rPr lang="en-US" dirty="0"/>
              <a:t>  public:</a:t>
            </a:r>
          </a:p>
          <a:p>
            <a:r>
              <a:rPr lang="en-US" dirty="0"/>
              <a:t>    </a:t>
            </a:r>
            <a:r>
              <a:rPr lang="en-US" dirty="0" err="1"/>
              <a:t>int</a:t>
            </a:r>
            <a:r>
              <a:rPr lang="en-US" dirty="0"/>
              <a:t> </a:t>
            </a:r>
            <a:r>
              <a:rPr lang="en-US" dirty="0" err="1"/>
              <a:t>PresmetajPlostina</a:t>
            </a:r>
            <a:r>
              <a:rPr lang="en-US" dirty="0"/>
              <a:t>()</a:t>
            </a:r>
          </a:p>
          <a:p>
            <a:r>
              <a:rPr lang="en-US" dirty="0"/>
              <a:t>    {</a:t>
            </a:r>
          </a:p>
          <a:p>
            <a:r>
              <a:rPr lang="en-US" dirty="0"/>
              <a:t>        return </a:t>
            </a:r>
            <a:r>
              <a:rPr lang="en-US" dirty="0" err="1"/>
              <a:t>dolz</a:t>
            </a:r>
            <a:r>
              <a:rPr lang="en-US" dirty="0"/>
              <a:t>*</a:t>
            </a:r>
            <a:r>
              <a:rPr lang="en-US" dirty="0" err="1"/>
              <a:t>visina</a:t>
            </a:r>
            <a:r>
              <a:rPr lang="en-US" dirty="0"/>
              <a:t>; //</a:t>
            </a:r>
            <a:r>
              <a:rPr lang="en-US" dirty="0" err="1"/>
              <a:t>za</a:t>
            </a:r>
            <a:r>
              <a:rPr lang="en-US" dirty="0"/>
              <a:t> </a:t>
            </a:r>
            <a:r>
              <a:rPr lang="en-US" dirty="0" err="1"/>
              <a:t>kvadrat</a:t>
            </a:r>
            <a:r>
              <a:rPr lang="en-US" dirty="0"/>
              <a:t> </a:t>
            </a:r>
            <a:r>
              <a:rPr lang="en-US" dirty="0" err="1"/>
              <a:t>dolz</a:t>
            </a:r>
            <a:r>
              <a:rPr lang="en-US" dirty="0"/>
              <a:t> = </a:t>
            </a:r>
            <a:r>
              <a:rPr lang="en-US" dirty="0" err="1"/>
              <a:t>visina</a:t>
            </a:r>
            <a:endParaRPr lang="en-US" dirty="0"/>
          </a:p>
          <a:p>
            <a:r>
              <a:rPr lang="en-US" dirty="0"/>
              <a:t>    }</a:t>
            </a:r>
          </a:p>
          <a:p>
            <a:r>
              <a:rPr lang="en-US" dirty="0"/>
              <a:t>};</a:t>
            </a:r>
          </a:p>
          <a:p>
            <a:r>
              <a:rPr lang="en-US" dirty="0" err="1"/>
              <a:t>int</a:t>
            </a:r>
            <a:r>
              <a:rPr lang="en-US" dirty="0"/>
              <a:t> main()</a:t>
            </a:r>
          </a:p>
          <a:p>
            <a:r>
              <a:rPr lang="en-US" dirty="0"/>
              <a:t>{</a:t>
            </a:r>
          </a:p>
          <a:p>
            <a:r>
              <a:rPr lang="en-US" dirty="0"/>
              <a:t>    </a:t>
            </a:r>
            <a:r>
              <a:rPr lang="en-US" dirty="0" err="1"/>
              <a:t>Pravoagolnik</a:t>
            </a:r>
            <a:r>
              <a:rPr lang="en-US" dirty="0"/>
              <a:t> o;</a:t>
            </a:r>
          </a:p>
          <a:p>
            <a:r>
              <a:rPr lang="en-US" dirty="0"/>
              <a:t>    </a:t>
            </a:r>
            <a:r>
              <a:rPr lang="en-US" dirty="0" err="1"/>
              <a:t>o.setParametri</a:t>
            </a:r>
            <a:r>
              <a:rPr lang="en-US" dirty="0"/>
              <a:t>(4,5);</a:t>
            </a:r>
          </a:p>
          <a:p>
            <a:r>
              <a:rPr lang="en-US" dirty="0"/>
              <a:t>    </a:t>
            </a:r>
            <a:r>
              <a:rPr lang="en-US" dirty="0" err="1"/>
              <a:t>cout</a:t>
            </a:r>
            <a:r>
              <a:rPr lang="en-US" dirty="0"/>
              <a:t>&lt;&lt;"</a:t>
            </a:r>
            <a:r>
              <a:rPr lang="en-US" dirty="0" err="1"/>
              <a:t>Pravoagolnik</a:t>
            </a:r>
            <a:r>
              <a:rPr lang="en-US" dirty="0"/>
              <a:t>: "&lt;&lt;</a:t>
            </a:r>
            <a:r>
              <a:rPr lang="en-US" dirty="0" err="1"/>
              <a:t>o.PresmetajPlostina</a:t>
            </a:r>
            <a:r>
              <a:rPr lang="en-US" dirty="0"/>
              <a:t>()&lt;&lt;</a:t>
            </a:r>
            <a:r>
              <a:rPr lang="en-US" dirty="0" err="1"/>
              <a:t>endl</a:t>
            </a:r>
            <a:r>
              <a:rPr lang="en-US" dirty="0"/>
              <a:t>;</a:t>
            </a:r>
          </a:p>
          <a:p>
            <a:endParaRPr lang="en-US" dirty="0"/>
          </a:p>
          <a:p>
            <a:r>
              <a:rPr lang="en-US" dirty="0"/>
              <a:t>    </a:t>
            </a:r>
            <a:r>
              <a:rPr lang="en-US" dirty="0" err="1"/>
              <a:t>Kvadrat</a:t>
            </a:r>
            <a:r>
              <a:rPr lang="en-US" dirty="0"/>
              <a:t> o2;</a:t>
            </a:r>
          </a:p>
          <a:p>
            <a:r>
              <a:rPr lang="en-US" dirty="0"/>
              <a:t>    o2.setParametri(2,2);</a:t>
            </a:r>
          </a:p>
          <a:p>
            <a:r>
              <a:rPr lang="en-US" dirty="0"/>
              <a:t>    </a:t>
            </a:r>
            <a:r>
              <a:rPr lang="en-US" dirty="0" err="1"/>
              <a:t>cout</a:t>
            </a:r>
            <a:r>
              <a:rPr lang="en-US" dirty="0"/>
              <a:t>&lt;&lt;"</a:t>
            </a:r>
            <a:r>
              <a:rPr lang="en-US" dirty="0" err="1"/>
              <a:t>Kvadrat</a:t>
            </a:r>
            <a:r>
              <a:rPr lang="en-US" dirty="0"/>
              <a:t>: "&lt;&lt;o2.PresmetajPlostina()&lt;&lt;</a:t>
            </a:r>
            <a:r>
              <a:rPr lang="en-US" dirty="0" err="1"/>
              <a:t>endl</a:t>
            </a:r>
            <a:r>
              <a:rPr lang="en-US" dirty="0"/>
              <a:t>;</a:t>
            </a:r>
          </a:p>
          <a:p>
            <a:r>
              <a:rPr lang="en-US" dirty="0"/>
              <a:t>    return 0;</a:t>
            </a:r>
          </a:p>
          <a:p>
            <a:r>
              <a:rPr lang="en-US"/>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D81EAAC-577C-4E19-90A6-BAD6E3889738}" type="datetimeFigureOut">
              <a:rPr lang="en-US" smtClean="0"/>
              <a:pPr/>
              <a:t>6/27/2018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68B840D-CD94-474A-B9D0-48DB47C438F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81EAAC-577C-4E19-90A6-BAD6E3889738}" type="datetimeFigureOut">
              <a:rPr lang="en-US" smtClean="0"/>
              <a:pPr/>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B840D-CD94-474A-B9D0-48DB47C438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81EAAC-577C-4E19-90A6-BAD6E3889738}" type="datetimeFigureOut">
              <a:rPr lang="en-US" smtClean="0"/>
              <a:pPr/>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B840D-CD94-474A-B9D0-48DB47C438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D81EAAC-577C-4E19-90A6-BAD6E3889738}" type="datetimeFigureOut">
              <a:rPr lang="en-US" smtClean="0"/>
              <a:pPr/>
              <a:t>6/27/2018</a:t>
            </a:fld>
            <a:endParaRPr lang="en-US"/>
          </a:p>
        </p:txBody>
      </p:sp>
      <p:sp>
        <p:nvSpPr>
          <p:cNvPr id="9" name="Slide Number Placeholder 8"/>
          <p:cNvSpPr>
            <a:spLocks noGrp="1"/>
          </p:cNvSpPr>
          <p:nvPr>
            <p:ph type="sldNum" sz="quarter" idx="15"/>
          </p:nvPr>
        </p:nvSpPr>
        <p:spPr/>
        <p:txBody>
          <a:bodyPr rtlCol="0"/>
          <a:lstStyle/>
          <a:p>
            <a:fld id="{868B840D-CD94-474A-B9D0-48DB47C438F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D81EAAC-577C-4E19-90A6-BAD6E3889738}" type="datetimeFigureOut">
              <a:rPr lang="en-US" smtClean="0"/>
              <a:pPr/>
              <a:t>6/27/2018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68B840D-CD94-474A-B9D0-48DB47C438F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D81EAAC-577C-4E19-90A6-BAD6E3889738}" type="datetimeFigureOut">
              <a:rPr lang="en-US" smtClean="0"/>
              <a:pPr/>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B840D-CD94-474A-B9D0-48DB47C438F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D81EAAC-577C-4E19-90A6-BAD6E3889738}" type="datetimeFigureOut">
              <a:rPr lang="en-US" smtClean="0"/>
              <a:pPr/>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B840D-CD94-474A-B9D0-48DB47C438F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D81EAAC-577C-4E19-90A6-BAD6E3889738}" type="datetimeFigureOut">
              <a:rPr lang="en-US" smtClean="0"/>
              <a:pPr/>
              <a:t>6/27/2018</a:t>
            </a:fld>
            <a:endParaRPr lang="en-US"/>
          </a:p>
        </p:txBody>
      </p:sp>
      <p:sp>
        <p:nvSpPr>
          <p:cNvPr id="7" name="Slide Number Placeholder 6"/>
          <p:cNvSpPr>
            <a:spLocks noGrp="1"/>
          </p:cNvSpPr>
          <p:nvPr>
            <p:ph type="sldNum" sz="quarter" idx="11"/>
          </p:nvPr>
        </p:nvSpPr>
        <p:spPr/>
        <p:txBody>
          <a:bodyPr rtlCol="0"/>
          <a:lstStyle/>
          <a:p>
            <a:fld id="{868B840D-CD94-474A-B9D0-48DB47C438F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EAAC-577C-4E19-90A6-BAD6E3889738}" type="datetimeFigureOut">
              <a:rPr lang="en-US" smtClean="0"/>
              <a:pPr/>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B840D-CD94-474A-B9D0-48DB47C438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D81EAAC-577C-4E19-90A6-BAD6E3889738}" type="datetimeFigureOut">
              <a:rPr lang="en-US" smtClean="0"/>
              <a:pPr/>
              <a:t>6/27/2018</a:t>
            </a:fld>
            <a:endParaRPr lang="en-US"/>
          </a:p>
        </p:txBody>
      </p:sp>
      <p:sp>
        <p:nvSpPr>
          <p:cNvPr id="22" name="Slide Number Placeholder 21"/>
          <p:cNvSpPr>
            <a:spLocks noGrp="1"/>
          </p:cNvSpPr>
          <p:nvPr>
            <p:ph type="sldNum" sz="quarter" idx="15"/>
          </p:nvPr>
        </p:nvSpPr>
        <p:spPr/>
        <p:txBody>
          <a:bodyPr rtlCol="0"/>
          <a:lstStyle/>
          <a:p>
            <a:fld id="{868B840D-CD94-474A-B9D0-48DB47C438F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D81EAAC-577C-4E19-90A6-BAD6E3889738}" type="datetimeFigureOut">
              <a:rPr lang="en-US" smtClean="0"/>
              <a:pPr/>
              <a:t>6/27/2018</a:t>
            </a:fld>
            <a:endParaRPr lang="en-US"/>
          </a:p>
        </p:txBody>
      </p:sp>
      <p:sp>
        <p:nvSpPr>
          <p:cNvPr id="18" name="Slide Number Placeholder 17"/>
          <p:cNvSpPr>
            <a:spLocks noGrp="1"/>
          </p:cNvSpPr>
          <p:nvPr>
            <p:ph type="sldNum" sz="quarter" idx="11"/>
          </p:nvPr>
        </p:nvSpPr>
        <p:spPr/>
        <p:txBody>
          <a:bodyPr rtlCol="0"/>
          <a:lstStyle/>
          <a:p>
            <a:fld id="{868B840D-CD94-474A-B9D0-48DB47C438F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D81EAAC-577C-4E19-90A6-BAD6E3889738}" type="datetimeFigureOut">
              <a:rPr lang="en-US" smtClean="0"/>
              <a:pPr/>
              <a:t>6/27/2018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68B840D-CD94-474A-B9D0-48DB47C438FD}" type="slidenum">
              <a:rPr lang="en-US" smtClean="0"/>
              <a:pPr/>
              <a:t>‹#›</a:t>
            </a:fld>
            <a:endParaRPr lang="en-US"/>
          </a:p>
        </p:txBody>
      </p:sp>
      <p:pic>
        <p:nvPicPr>
          <p:cNvPr id="15" name="Picture 4" descr="C:\Users\Martin\Desktop\Untitled-1.png"/>
          <p:cNvPicPr>
            <a:picLocks noChangeAspect="1" noChangeArrowheads="1"/>
          </p:cNvPicPr>
          <p:nvPr userDrawn="1"/>
        </p:nvPicPr>
        <p:blipFill>
          <a:blip r:embed="rId13"/>
          <a:srcRect/>
          <a:stretch>
            <a:fillRect/>
          </a:stretch>
        </p:blipFill>
        <p:spPr bwMode="auto">
          <a:xfrm>
            <a:off x="152400" y="6316756"/>
            <a:ext cx="1643063" cy="541244"/>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mk-MK" dirty="0"/>
              <a:t>Напреден </a:t>
            </a:r>
            <a:r>
              <a:rPr lang="en-US" dirty="0"/>
              <a:t>C++ - </a:t>
            </a:r>
            <a:r>
              <a:rPr lang="mk-MK" dirty="0"/>
              <a:t>ООП</a:t>
            </a:r>
            <a:r>
              <a:rPr lang="en-US" dirty="0"/>
              <a:t> 3</a:t>
            </a:r>
          </a:p>
        </p:txBody>
      </p:sp>
      <p:sp>
        <p:nvSpPr>
          <p:cNvPr id="3" name="Subtitle 2"/>
          <p:cNvSpPr>
            <a:spLocks noGrp="1"/>
          </p:cNvSpPr>
          <p:nvPr>
            <p:ph type="subTitle" idx="1"/>
          </p:nvPr>
        </p:nvSpPr>
        <p:spPr/>
        <p:txBody>
          <a:bodyPr vert="horz" anchor="t">
            <a:normAutofit/>
          </a:bodyPr>
          <a:lstStyle/>
          <a:p>
            <a:r>
              <a:rPr lang="mk-MK" dirty="0"/>
              <a:t>Предавач: Сања </a:t>
            </a:r>
            <a:r>
              <a:rPr lang="mk-MK" dirty="0" err="1"/>
              <a:t>Ташковска</a:t>
            </a:r>
            <a:endParaRPr lang="en-US" dirty="0" err="1"/>
          </a:p>
        </p:txBody>
      </p:sp>
      <p:pic>
        <p:nvPicPr>
          <p:cNvPr id="4" name="Picture 5" descr="C:\Users\Martin\Desktop\Untitled-1.png"/>
          <p:cNvPicPr>
            <a:picLocks noChangeAspect="1" noChangeArrowheads="1"/>
          </p:cNvPicPr>
          <p:nvPr/>
        </p:nvPicPr>
        <p:blipFill>
          <a:blip r:embed="rId3"/>
          <a:srcRect/>
          <a:stretch>
            <a:fillRect/>
          </a:stretch>
        </p:blipFill>
        <p:spPr bwMode="auto">
          <a:xfrm>
            <a:off x="6477000" y="0"/>
            <a:ext cx="2560638" cy="843505"/>
          </a:xfrm>
          <a:prstGeom prst="rect">
            <a:avLst/>
          </a:prstGeom>
          <a:noFill/>
        </p:spPr>
      </p:pic>
      <p:pic>
        <p:nvPicPr>
          <p:cNvPr id="1026" name="Picture 2" descr="C:\Users\Martin\Desktop\ddd.jpg"/>
          <p:cNvPicPr>
            <a:picLocks noChangeAspect="1" noChangeArrowheads="1"/>
          </p:cNvPicPr>
          <p:nvPr/>
        </p:nvPicPr>
        <p:blipFill>
          <a:blip r:embed="rId4"/>
          <a:srcRect l="297" b="547"/>
          <a:stretch>
            <a:fillRect/>
          </a:stretch>
        </p:blipFill>
        <p:spPr bwMode="auto">
          <a:xfrm>
            <a:off x="1905000" y="1447800"/>
            <a:ext cx="6400800" cy="2743200"/>
          </a:xfrm>
          <a:prstGeom prst="rect">
            <a:avLst/>
          </a:prstGeom>
          <a:noFill/>
        </p:spPr>
      </p:pic>
      <p:sp>
        <p:nvSpPr>
          <p:cNvPr id="9" name="TextBox 8"/>
          <p:cNvSpPr txBox="1"/>
          <p:nvPr/>
        </p:nvSpPr>
        <p:spPr>
          <a:xfrm>
            <a:off x="1447800" y="4953000"/>
            <a:ext cx="360996" cy="461665"/>
          </a:xfrm>
          <a:prstGeom prst="rect">
            <a:avLst/>
          </a:prstGeom>
          <a:noFill/>
        </p:spPr>
        <p:txBody>
          <a:bodyPr wrap="none" rtlCol="0">
            <a:spAutoFit/>
          </a:bodyPr>
          <a:lstStyle/>
          <a:p>
            <a:r>
              <a:rPr lang="en-US" sz="2400" b="1" dirty="0">
                <a:solidFill>
                  <a:schemeClr val="bg1"/>
                </a:solidFill>
              </a:rPr>
              <a:t>9</a:t>
            </a:r>
          </a:p>
        </p:txBody>
      </p:sp>
      <p:sp>
        <p:nvSpPr>
          <p:cNvPr id="34818" name="AutoShape 2" descr="https://s-media-cache-ak0.pinimg.com/736x/2a/83/ac/2a83ac4bffa30105b63f3d6b3c26c19d.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298" name="AutoShape 2" descr="https://cdn.tutsplus.com/gamedev/authors/legacy/Steven%20Lambert/2012/10/28/object-oriented-programming-gamedev.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https://cdn.tutsplus.com/gamedev/authors/legacy/Steven%20Lambert/2012/10/28/object-oriented-programming-gamedev.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5302" name="Picture 6" descr="https://cdn.tutsplus.com/gamedev/authors/legacy/Steven%20Lambert/2012/10/28/object-oriented-programming-gamedev.png"/>
          <p:cNvPicPr>
            <a:picLocks noChangeAspect="1" noChangeArrowheads="1"/>
          </p:cNvPicPr>
          <p:nvPr/>
        </p:nvPicPr>
        <p:blipFill>
          <a:blip r:embed="rId5"/>
          <a:srcRect l="4000" t="24000" r="4000" b="24000"/>
          <a:stretch>
            <a:fillRect/>
          </a:stretch>
        </p:blipFill>
        <p:spPr bwMode="auto">
          <a:xfrm>
            <a:off x="6781800" y="5410200"/>
            <a:ext cx="1752600" cy="9906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2</a:t>
            </a:r>
            <a:endParaRPr lang="en-US" dirty="0"/>
          </a:p>
        </p:txBody>
      </p:sp>
      <p:sp>
        <p:nvSpPr>
          <p:cNvPr id="3" name="Content Placeholder 2"/>
          <p:cNvSpPr>
            <a:spLocks noGrp="1"/>
          </p:cNvSpPr>
          <p:nvPr>
            <p:ph sz="quarter" idx="1"/>
          </p:nvPr>
        </p:nvSpPr>
        <p:spPr/>
        <p:txBody>
          <a:bodyPr>
            <a:normAutofit fontScale="92500" lnSpcReduction="10000"/>
          </a:bodyPr>
          <a:lstStyle/>
          <a:p>
            <a:r>
              <a:rPr lang="mk-MK" dirty="0"/>
              <a:t>Да се дефинира класа </a:t>
            </a:r>
            <a:r>
              <a:rPr lang="en-US" dirty="0" err="1"/>
              <a:t>Muzicar</a:t>
            </a:r>
            <a:r>
              <a:rPr lang="en-US" dirty="0"/>
              <a:t>, </a:t>
            </a:r>
            <a:r>
              <a:rPr lang="mk-MK" dirty="0"/>
              <a:t>за која ќе се чуваат информации за:</a:t>
            </a:r>
          </a:p>
          <a:p>
            <a:pPr lvl="1"/>
            <a:r>
              <a:rPr lang="mk-MK" dirty="0"/>
              <a:t>Името на музичарот</a:t>
            </a:r>
          </a:p>
          <a:p>
            <a:pPr lvl="1"/>
            <a:r>
              <a:rPr lang="mk-MK" dirty="0"/>
              <a:t>Број на албуми</a:t>
            </a:r>
          </a:p>
          <a:p>
            <a:pPr lvl="1"/>
            <a:r>
              <a:rPr lang="mk-MK" dirty="0"/>
              <a:t>Број на синглови</a:t>
            </a:r>
          </a:p>
          <a:p>
            <a:pPr lvl="1"/>
            <a:r>
              <a:rPr lang="mk-MK" dirty="0"/>
              <a:t>Одржани концерти</a:t>
            </a:r>
          </a:p>
          <a:p>
            <a:pPr lvl="1"/>
            <a:r>
              <a:rPr lang="mk-MK" dirty="0"/>
              <a:t>Број на награди</a:t>
            </a:r>
          </a:p>
          <a:p>
            <a:pPr lvl="1"/>
            <a:r>
              <a:rPr lang="mk-MK" dirty="0"/>
              <a:t>Откажани концерти</a:t>
            </a:r>
          </a:p>
          <a:p>
            <a:r>
              <a:rPr lang="mk-MK" dirty="0"/>
              <a:t>Да се дефинира </a:t>
            </a:r>
            <a:r>
              <a:rPr lang="en-US" dirty="0"/>
              <a:t>default </a:t>
            </a:r>
            <a:r>
              <a:rPr lang="mk-MK" dirty="0"/>
              <a:t>и конструктор со 6-те аргументи. Во истата класа да постои ф-ја за печатење на сите информации. Надвор од класата да се дефинира ф-ја која прима низа од музичари и број на музичари и за секој музичар ја повикува ф-јата за печатење на информациите од класата.</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Важни концепти на ООП</a:t>
            </a:r>
            <a:endParaRPr lang="en-US" dirty="0"/>
          </a:p>
        </p:txBody>
      </p:sp>
      <p:sp>
        <p:nvSpPr>
          <p:cNvPr id="3" name="Content Placeholder 2"/>
          <p:cNvSpPr>
            <a:spLocks noGrp="1"/>
          </p:cNvSpPr>
          <p:nvPr>
            <p:ph sz="quarter" idx="1"/>
          </p:nvPr>
        </p:nvSpPr>
        <p:spPr/>
        <p:txBody>
          <a:bodyPr/>
          <a:lstStyle/>
          <a:p>
            <a:r>
              <a:rPr lang="mk-MK" dirty="0"/>
              <a:t>Енкапсулација</a:t>
            </a:r>
            <a:endParaRPr lang="en-US" dirty="0"/>
          </a:p>
          <a:p>
            <a:r>
              <a:rPr lang="mk-MK" dirty="0"/>
              <a:t>Абстракција</a:t>
            </a:r>
          </a:p>
          <a:p>
            <a:r>
              <a:rPr lang="mk-MK" dirty="0"/>
              <a:t>Наследување</a:t>
            </a:r>
          </a:p>
          <a:p>
            <a:r>
              <a:rPr lang="mk-MK" dirty="0"/>
              <a:t>Полиморфизам</a:t>
            </a:r>
          </a:p>
          <a:p>
            <a:endParaRPr lang="mk-MK" dirty="0"/>
          </a:p>
          <a:p>
            <a:endParaRPr lang="mk-MK" dirty="0"/>
          </a:p>
          <a:p>
            <a:endParaRPr lang="mk-MK" i="1" dirty="0"/>
          </a:p>
          <a:p>
            <a:endParaRPr lang="en-US" dirty="0"/>
          </a:p>
        </p:txBody>
      </p:sp>
      <p:sp>
        <p:nvSpPr>
          <p:cNvPr id="4" name="Right Arrow 3"/>
          <p:cNvSpPr/>
          <p:nvPr/>
        </p:nvSpPr>
        <p:spPr>
          <a:xfrm rot="10800000">
            <a:off x="3352800" y="2590799"/>
            <a:ext cx="762000" cy="38100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42046" y="2510135"/>
            <a:ext cx="2185214" cy="461665"/>
          </a:xfrm>
          <a:prstGeom prst="rect">
            <a:avLst/>
          </a:prstGeom>
          <a:noFill/>
        </p:spPr>
        <p:txBody>
          <a:bodyPr wrap="none" rtlCol="0">
            <a:spAutoFit/>
          </a:bodyPr>
          <a:lstStyle/>
          <a:p>
            <a:r>
              <a:rPr lang="mk-MK" sz="2400" dirty="0">
                <a:solidFill>
                  <a:srgbClr val="FF0000"/>
                </a:solidFill>
              </a:rPr>
              <a:t>Наследување</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Наследност</a:t>
            </a:r>
            <a:endParaRPr lang="en-US" dirty="0"/>
          </a:p>
        </p:txBody>
      </p:sp>
      <p:sp>
        <p:nvSpPr>
          <p:cNvPr id="3" name="Content Placeholder 2"/>
          <p:cNvSpPr>
            <a:spLocks noGrp="1"/>
          </p:cNvSpPr>
          <p:nvPr>
            <p:ph sz="quarter" idx="1"/>
          </p:nvPr>
        </p:nvSpPr>
        <p:spPr/>
        <p:txBody>
          <a:bodyPr/>
          <a:lstStyle/>
          <a:p>
            <a:r>
              <a:rPr lang="mk-MK" b="1" dirty="0"/>
              <a:t>Наследност</a:t>
            </a:r>
            <a:r>
              <a:rPr lang="mk-MK" dirty="0"/>
              <a:t> (анг. </a:t>
            </a:r>
            <a:r>
              <a:rPr lang="en-US" i="1" dirty="0"/>
              <a:t>Inheritance</a:t>
            </a:r>
            <a:r>
              <a:rPr lang="en-US" dirty="0"/>
              <a:t>) – </a:t>
            </a:r>
            <a:r>
              <a:rPr lang="mk-MK" dirty="0"/>
              <a:t>можност за изведување на нови објекти од веќе постоечки.</a:t>
            </a:r>
          </a:p>
          <a:p>
            <a:r>
              <a:rPr lang="mk-MK" dirty="0"/>
              <a:t>Дозволува објекти од поспецифична класа да наследат </a:t>
            </a:r>
          </a:p>
          <a:p>
            <a:pPr lvl="1"/>
            <a:r>
              <a:rPr lang="mk-MK" dirty="0"/>
              <a:t>Податоци</a:t>
            </a:r>
          </a:p>
          <a:p>
            <a:pPr lvl="1"/>
            <a:r>
              <a:rPr lang="mk-MK" dirty="0"/>
              <a:t>Функции</a:t>
            </a:r>
          </a:p>
          <a:p>
            <a:r>
              <a:rPr lang="mk-MK" dirty="0"/>
              <a:t>Можност за дефинирање на хиерархија</a:t>
            </a:r>
          </a:p>
          <a:p>
            <a:r>
              <a:rPr lang="mk-MK" dirty="0"/>
              <a:t>Пр. </a:t>
            </a:r>
          </a:p>
          <a:p>
            <a:pPr lvl="1"/>
            <a:r>
              <a:rPr lang="mk-MK" b="1" dirty="0"/>
              <a:t>Веспа</a:t>
            </a:r>
            <a:r>
              <a:rPr lang="mk-MK" dirty="0"/>
              <a:t> – дел од поопшта класа </a:t>
            </a:r>
            <a:r>
              <a:rPr lang="mk-MK" b="1" dirty="0"/>
              <a:t>Мотор</a:t>
            </a:r>
          </a:p>
          <a:p>
            <a:pPr lvl="1"/>
            <a:r>
              <a:rPr lang="mk-MK" b="1" dirty="0"/>
              <a:t>Мотор</a:t>
            </a:r>
            <a:r>
              <a:rPr lang="mk-MK" dirty="0"/>
              <a:t> – дел од поопшта класа </a:t>
            </a:r>
            <a:r>
              <a:rPr lang="mk-MK" b="1" dirty="0"/>
              <a:t>Моторно возило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mk-MK" dirty="0"/>
              <a:t>Наследност</a:t>
            </a:r>
            <a:endParaRPr lang="en-US" dirty="0"/>
          </a:p>
        </p:txBody>
      </p:sp>
      <p:pic>
        <p:nvPicPr>
          <p:cNvPr id="79874" name="Picture 2" descr="http://www.python-course.eu/images/fruit.png"/>
          <p:cNvPicPr>
            <a:picLocks noChangeAspect="1" noChangeArrowheads="1"/>
          </p:cNvPicPr>
          <p:nvPr/>
        </p:nvPicPr>
        <p:blipFill>
          <a:blip r:embed="rId2"/>
          <a:srcRect/>
          <a:stretch>
            <a:fillRect/>
          </a:stretch>
        </p:blipFill>
        <p:spPr bwMode="auto">
          <a:xfrm>
            <a:off x="1219200" y="2133600"/>
            <a:ext cx="6191250" cy="3962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Концепт на наследност</a:t>
            </a:r>
            <a:endParaRPr lang="en-US" dirty="0"/>
          </a:p>
        </p:txBody>
      </p:sp>
      <p:sp>
        <p:nvSpPr>
          <p:cNvPr id="3" name="Rectangle 2"/>
          <p:cNvSpPr/>
          <p:nvPr/>
        </p:nvSpPr>
        <p:spPr>
          <a:xfrm>
            <a:off x="1066800" y="1524000"/>
            <a:ext cx="19812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err="1">
                <a:solidFill>
                  <a:schemeClr val="tx2"/>
                </a:solidFill>
              </a:rPr>
              <a:t>Poligon</a:t>
            </a:r>
            <a:endParaRPr lang="en-US" sz="1900" b="1" dirty="0">
              <a:solidFill>
                <a:schemeClr val="tx2"/>
              </a:solidFill>
            </a:endParaRPr>
          </a:p>
        </p:txBody>
      </p:sp>
      <p:sp>
        <p:nvSpPr>
          <p:cNvPr id="4" name="Rectangle 3"/>
          <p:cNvSpPr/>
          <p:nvPr/>
        </p:nvSpPr>
        <p:spPr>
          <a:xfrm>
            <a:off x="228600" y="2819400"/>
            <a:ext cx="2057400" cy="609600"/>
          </a:xfrm>
          <a:prstGeom prst="rect">
            <a:avLst/>
          </a:prstGeom>
          <a:solidFill>
            <a:srgbClr val="F6D3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err="1">
                <a:solidFill>
                  <a:srgbClr val="C00000"/>
                </a:solidFill>
              </a:rPr>
              <a:t>Pravoagolnik</a:t>
            </a:r>
            <a:endParaRPr lang="en-US" sz="1900" b="1" dirty="0">
              <a:solidFill>
                <a:srgbClr val="C00000"/>
              </a:solidFill>
            </a:endParaRPr>
          </a:p>
        </p:txBody>
      </p:sp>
      <p:sp>
        <p:nvSpPr>
          <p:cNvPr id="6" name="Rectangle 5"/>
          <p:cNvSpPr/>
          <p:nvPr/>
        </p:nvSpPr>
        <p:spPr>
          <a:xfrm>
            <a:off x="2514600" y="2514600"/>
            <a:ext cx="1219200" cy="1219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err="1">
                <a:solidFill>
                  <a:schemeClr val="accent5">
                    <a:lumMod val="50000"/>
                  </a:schemeClr>
                </a:solidFill>
              </a:rPr>
              <a:t>Kvadrat</a:t>
            </a:r>
            <a:endParaRPr lang="en-US" sz="1900" b="1" dirty="0">
              <a:solidFill>
                <a:schemeClr val="accent5">
                  <a:lumMod val="50000"/>
                </a:schemeClr>
              </a:solidFill>
            </a:endParaRPr>
          </a:p>
        </p:txBody>
      </p:sp>
      <p:pic>
        <p:nvPicPr>
          <p:cNvPr id="1029" name="Picture 5"/>
          <p:cNvPicPr>
            <a:picLocks noChangeAspect="1" noChangeArrowheads="1"/>
          </p:cNvPicPr>
          <p:nvPr/>
        </p:nvPicPr>
        <p:blipFill>
          <a:blip r:embed="rId2"/>
          <a:srcRect/>
          <a:stretch>
            <a:fillRect/>
          </a:stretch>
        </p:blipFill>
        <p:spPr bwMode="auto">
          <a:xfrm>
            <a:off x="152400" y="3962400"/>
            <a:ext cx="4396609" cy="1752600"/>
          </a:xfrm>
          <a:prstGeom prst="rect">
            <a:avLst/>
          </a:prstGeom>
          <a:noFill/>
          <a:ln w="9525">
            <a:solidFill>
              <a:schemeClr val="tx1"/>
            </a:solid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4800600" y="1600200"/>
            <a:ext cx="3733800" cy="2171196"/>
          </a:xfrm>
          <a:prstGeom prst="rect">
            <a:avLst/>
          </a:prstGeom>
          <a:noFill/>
          <a:ln w="9525">
            <a:solidFill>
              <a:schemeClr val="tx1"/>
            </a:solid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4724400" y="4038600"/>
            <a:ext cx="4006383" cy="2400300"/>
          </a:xfrm>
          <a:prstGeom prst="rect">
            <a:avLst/>
          </a:prstGeom>
          <a:noFill/>
          <a:ln w="9525">
            <a:solidFill>
              <a:schemeClr val="tx1"/>
            </a:solid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Концепт на наследност</a:t>
            </a:r>
            <a:endParaRPr lang="en-US" dirty="0"/>
          </a:p>
        </p:txBody>
      </p:sp>
      <p:sp>
        <p:nvSpPr>
          <p:cNvPr id="3" name="Rectangle 2"/>
          <p:cNvSpPr/>
          <p:nvPr/>
        </p:nvSpPr>
        <p:spPr>
          <a:xfrm>
            <a:off x="1066800" y="1524000"/>
            <a:ext cx="19812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err="1">
                <a:solidFill>
                  <a:schemeClr val="tx2"/>
                </a:solidFill>
              </a:rPr>
              <a:t>Poligon</a:t>
            </a:r>
            <a:endParaRPr lang="en-US" sz="1900" b="1" dirty="0">
              <a:solidFill>
                <a:schemeClr val="tx2"/>
              </a:solidFill>
            </a:endParaRPr>
          </a:p>
        </p:txBody>
      </p:sp>
      <p:sp>
        <p:nvSpPr>
          <p:cNvPr id="4" name="Rectangle 3"/>
          <p:cNvSpPr/>
          <p:nvPr/>
        </p:nvSpPr>
        <p:spPr>
          <a:xfrm>
            <a:off x="228600" y="2819400"/>
            <a:ext cx="2057400" cy="609600"/>
          </a:xfrm>
          <a:prstGeom prst="rect">
            <a:avLst/>
          </a:prstGeom>
          <a:solidFill>
            <a:srgbClr val="F6D3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err="1">
                <a:solidFill>
                  <a:srgbClr val="C00000"/>
                </a:solidFill>
              </a:rPr>
              <a:t>Pravoagolnik</a:t>
            </a:r>
            <a:endParaRPr lang="en-US" sz="1900" b="1" dirty="0">
              <a:solidFill>
                <a:srgbClr val="C00000"/>
              </a:solidFill>
            </a:endParaRPr>
          </a:p>
        </p:txBody>
      </p:sp>
      <p:sp>
        <p:nvSpPr>
          <p:cNvPr id="5" name="Rectangle 4"/>
          <p:cNvSpPr/>
          <p:nvPr/>
        </p:nvSpPr>
        <p:spPr>
          <a:xfrm>
            <a:off x="2514600" y="2514600"/>
            <a:ext cx="1219200" cy="1219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err="1">
                <a:solidFill>
                  <a:schemeClr val="accent5">
                    <a:lumMod val="50000"/>
                  </a:schemeClr>
                </a:solidFill>
              </a:rPr>
              <a:t>Kvadrat</a:t>
            </a:r>
            <a:endParaRPr lang="en-US" sz="1900" b="1" dirty="0">
              <a:solidFill>
                <a:schemeClr val="accent5">
                  <a:lumMod val="50000"/>
                </a:schemeClr>
              </a:solidFill>
            </a:endParaRPr>
          </a:p>
        </p:txBody>
      </p:sp>
      <p:cxnSp>
        <p:nvCxnSpPr>
          <p:cNvPr id="7" name="Straight Arrow Connector 6"/>
          <p:cNvCxnSpPr>
            <a:stCxn id="4" idx="0"/>
            <a:endCxn id="3" idx="2"/>
          </p:cNvCxnSpPr>
          <p:nvPr/>
        </p:nvCxnSpPr>
        <p:spPr>
          <a:xfrm rot="5400000" flipH="1" flipV="1">
            <a:off x="1352550" y="2114550"/>
            <a:ext cx="609600" cy="80010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srcRect/>
          <a:stretch>
            <a:fillRect/>
          </a:stretch>
        </p:blipFill>
        <p:spPr bwMode="auto">
          <a:xfrm>
            <a:off x="4572000" y="4343400"/>
            <a:ext cx="3580334" cy="2113501"/>
          </a:xfrm>
          <a:prstGeom prst="rect">
            <a:avLst/>
          </a:prstGeom>
          <a:noFill/>
          <a:ln w="9525">
            <a:solidFill>
              <a:schemeClr val="tx1"/>
            </a:solid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051093" y="1524000"/>
            <a:ext cx="4559507" cy="1905000"/>
          </a:xfrm>
          <a:prstGeom prst="rect">
            <a:avLst/>
          </a:prstGeom>
          <a:noFill/>
          <a:ln w="9525">
            <a:solidFill>
              <a:schemeClr val="tx1"/>
            </a:solidFill>
            <a:miter lim="800000"/>
            <a:headEnd/>
            <a:tailEnd/>
          </a:ln>
          <a:effectLst/>
        </p:spPr>
      </p:pic>
      <p:cxnSp>
        <p:nvCxnSpPr>
          <p:cNvPr id="12" name="Straight Connector 11"/>
          <p:cNvCxnSpPr/>
          <p:nvPr/>
        </p:nvCxnSpPr>
        <p:spPr>
          <a:xfrm>
            <a:off x="4800600" y="5105400"/>
            <a:ext cx="13716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67200" y="2284412"/>
            <a:ext cx="13716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923846" y="5029200"/>
            <a:ext cx="648154" cy="9525"/>
          </a:xfrm>
          <a:prstGeom prst="straightConnector1">
            <a:avLst/>
          </a:prstGeom>
          <a:ln w="50800">
            <a:solidFill>
              <a:schemeClr val="tx2">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053" name="Picture 5"/>
          <p:cNvPicPr>
            <a:picLocks noChangeAspect="1" noChangeArrowheads="1"/>
          </p:cNvPicPr>
          <p:nvPr/>
        </p:nvPicPr>
        <p:blipFill>
          <a:blip r:embed="rId4"/>
          <a:srcRect/>
          <a:stretch>
            <a:fillRect/>
          </a:stretch>
        </p:blipFill>
        <p:spPr bwMode="auto">
          <a:xfrm>
            <a:off x="0" y="4495800"/>
            <a:ext cx="3922005" cy="1219200"/>
          </a:xfrm>
          <a:prstGeom prst="rect">
            <a:avLst/>
          </a:prstGeom>
          <a:noFill/>
          <a:ln w="9525">
            <a:solidFill>
              <a:schemeClr val="tx1"/>
            </a:solid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Зошто </a:t>
            </a:r>
            <a:r>
              <a:rPr lang="en-US" dirty="0"/>
              <a:t>protected?</a:t>
            </a:r>
          </a:p>
        </p:txBody>
      </p:sp>
      <p:sp>
        <p:nvSpPr>
          <p:cNvPr id="3" name="Content Placeholder 2"/>
          <p:cNvSpPr>
            <a:spLocks noGrp="1"/>
          </p:cNvSpPr>
          <p:nvPr>
            <p:ph sz="quarter" idx="1"/>
          </p:nvPr>
        </p:nvSpPr>
        <p:spPr/>
        <p:txBody>
          <a:bodyPr/>
          <a:lstStyle/>
          <a:p>
            <a:r>
              <a:rPr lang="mk-MK" dirty="0"/>
              <a:t>Изведената класа (во случајов </a:t>
            </a:r>
            <a:r>
              <a:rPr lang="en-US" dirty="0" err="1"/>
              <a:t>Pravoagolnik</a:t>
            </a:r>
            <a:r>
              <a:rPr lang="en-US" dirty="0"/>
              <a:t>) </a:t>
            </a:r>
            <a:r>
              <a:rPr lang="mk-MK" dirty="0"/>
              <a:t>нема пристап до приватни членови.</a:t>
            </a:r>
          </a:p>
          <a:p>
            <a:r>
              <a:rPr lang="mk-MK" dirty="0"/>
              <a:t>Тоа значи дека ако сакаме да пристапиме до одредени членови од друга класа тие мора да бидат јавни.</a:t>
            </a:r>
          </a:p>
          <a:p>
            <a:r>
              <a:rPr lang="mk-MK" dirty="0"/>
              <a:t>ПРОБЛЕМ: ако членовите се јавни тие се достапни за било кој друг дел од програмата и со тоа се нарушува концептот на абстракција.</a:t>
            </a:r>
          </a:p>
          <a:p>
            <a:r>
              <a:rPr lang="mk-MK" dirty="0"/>
              <a:t>РЕШЕНИЕ: </a:t>
            </a:r>
            <a:r>
              <a:rPr lang="en-US" b="1" dirty="0"/>
              <a:t>protected </a:t>
            </a:r>
            <a:r>
              <a:rPr lang="mk-MK" dirty="0"/>
              <a:t>– ги означуваме само членовите кои сакаме да ги наследиме, но тие нема да бидат достапни во друг дел од програмата.</a:t>
            </a:r>
            <a:endParaRPr lang="mk-MK"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Потсетување за </a:t>
            </a:r>
            <a:r>
              <a:rPr lang="en-US" dirty="0"/>
              <a:t>protected</a:t>
            </a:r>
          </a:p>
        </p:txBody>
      </p:sp>
      <p:sp>
        <p:nvSpPr>
          <p:cNvPr id="3" name="Content Placeholder 2"/>
          <p:cNvSpPr>
            <a:spLocks noGrp="1"/>
          </p:cNvSpPr>
          <p:nvPr>
            <p:ph sz="quarter" idx="1"/>
          </p:nvPr>
        </p:nvSpPr>
        <p:spPr/>
        <p:txBody>
          <a:bodyPr/>
          <a:lstStyle/>
          <a:p>
            <a:endParaRPr lang="en-US"/>
          </a:p>
        </p:txBody>
      </p:sp>
      <p:pic>
        <p:nvPicPr>
          <p:cNvPr id="4" name="Picture 2" descr="D:\Documents and Settings\Martin\My Documents\MARTIN™\SEMOS\C++ (Napredno nivo) - 2015\8 - C++ Napreden - OOP 2\SFysv.jpg"/>
          <p:cNvPicPr>
            <a:picLocks noChangeAspect="1" noChangeArrowheads="1"/>
          </p:cNvPicPr>
          <p:nvPr/>
        </p:nvPicPr>
        <p:blipFill>
          <a:blip r:embed="rId3"/>
          <a:srcRect/>
          <a:stretch>
            <a:fillRect/>
          </a:stretch>
        </p:blipFill>
        <p:spPr bwMode="auto">
          <a:xfrm>
            <a:off x="788909" y="1447800"/>
            <a:ext cx="6907291" cy="490142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Решение:</a:t>
            </a:r>
            <a:endParaRPr lang="en-US" dirty="0"/>
          </a:p>
        </p:txBody>
      </p:sp>
      <p:pic>
        <p:nvPicPr>
          <p:cNvPr id="3074" name="Picture 2"/>
          <p:cNvPicPr>
            <a:picLocks noChangeAspect="1" noChangeArrowheads="1"/>
          </p:cNvPicPr>
          <p:nvPr/>
        </p:nvPicPr>
        <p:blipFill>
          <a:blip r:embed="rId3"/>
          <a:srcRect/>
          <a:stretch>
            <a:fillRect/>
          </a:stretch>
        </p:blipFill>
        <p:spPr bwMode="auto">
          <a:xfrm>
            <a:off x="0" y="1676400"/>
            <a:ext cx="4805100" cy="4343400"/>
          </a:xfrm>
          <a:prstGeom prst="rect">
            <a:avLst/>
          </a:prstGeom>
          <a:noFill/>
          <a:ln w="9525">
            <a:solidFill>
              <a:schemeClr val="tx1"/>
            </a:solid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4800494" y="1295400"/>
            <a:ext cx="4343506" cy="4327419"/>
          </a:xfrm>
          <a:prstGeom prst="rect">
            <a:avLst/>
          </a:prstGeom>
          <a:noFill/>
          <a:ln w="9525">
            <a:solidFill>
              <a:schemeClr val="tx1"/>
            </a:solid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Kako</a:t>
            </a:r>
            <a:r>
              <a:rPr lang="en-US" dirty="0"/>
              <a:t> </a:t>
            </a:r>
            <a:r>
              <a:rPr lang="mk-MK" dirty="0"/>
              <a:t>ќе биде за </a:t>
            </a:r>
            <a:r>
              <a:rPr lang="en-US" dirty="0" err="1"/>
              <a:t>Kvadrat</a:t>
            </a:r>
            <a:r>
              <a:rPr lang="en-US" dirty="0"/>
              <a:t>?</a:t>
            </a:r>
          </a:p>
        </p:txBody>
      </p:sp>
      <p:sp>
        <p:nvSpPr>
          <p:cNvPr id="3" name="Rectangle 2"/>
          <p:cNvSpPr/>
          <p:nvPr/>
        </p:nvSpPr>
        <p:spPr>
          <a:xfrm>
            <a:off x="1066800" y="1524000"/>
            <a:ext cx="19812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err="1">
                <a:solidFill>
                  <a:schemeClr val="tx2"/>
                </a:solidFill>
              </a:rPr>
              <a:t>Poligon</a:t>
            </a:r>
            <a:endParaRPr lang="en-US" sz="1900" b="1" dirty="0">
              <a:solidFill>
                <a:schemeClr val="tx2"/>
              </a:solidFill>
            </a:endParaRPr>
          </a:p>
        </p:txBody>
      </p:sp>
      <p:sp>
        <p:nvSpPr>
          <p:cNvPr id="4" name="Rectangle 3"/>
          <p:cNvSpPr/>
          <p:nvPr/>
        </p:nvSpPr>
        <p:spPr>
          <a:xfrm>
            <a:off x="228600" y="2819400"/>
            <a:ext cx="2057400" cy="609600"/>
          </a:xfrm>
          <a:prstGeom prst="rect">
            <a:avLst/>
          </a:prstGeom>
          <a:solidFill>
            <a:srgbClr val="F6D3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err="1">
                <a:solidFill>
                  <a:srgbClr val="C00000"/>
                </a:solidFill>
              </a:rPr>
              <a:t>Pravoagolnik</a:t>
            </a:r>
            <a:endParaRPr lang="en-US" sz="1900" b="1" dirty="0">
              <a:solidFill>
                <a:srgbClr val="C00000"/>
              </a:solidFill>
            </a:endParaRPr>
          </a:p>
        </p:txBody>
      </p:sp>
      <p:sp>
        <p:nvSpPr>
          <p:cNvPr id="5" name="Rectangle 4"/>
          <p:cNvSpPr/>
          <p:nvPr/>
        </p:nvSpPr>
        <p:spPr>
          <a:xfrm>
            <a:off x="2514600" y="2514600"/>
            <a:ext cx="1219200" cy="1219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err="1">
                <a:solidFill>
                  <a:schemeClr val="accent5">
                    <a:lumMod val="50000"/>
                  </a:schemeClr>
                </a:solidFill>
              </a:rPr>
              <a:t>Kvadrat</a:t>
            </a:r>
            <a:endParaRPr lang="en-US" sz="1900" b="1" dirty="0">
              <a:solidFill>
                <a:schemeClr val="accent5">
                  <a:lumMod val="50000"/>
                </a:schemeClr>
              </a:solidFill>
            </a:endParaRPr>
          </a:p>
        </p:txBody>
      </p:sp>
      <p:cxnSp>
        <p:nvCxnSpPr>
          <p:cNvPr id="6" name="Straight Arrow Connector 5"/>
          <p:cNvCxnSpPr>
            <a:stCxn id="4" idx="0"/>
            <a:endCxn id="3" idx="2"/>
          </p:cNvCxnSpPr>
          <p:nvPr/>
        </p:nvCxnSpPr>
        <p:spPr>
          <a:xfrm rot="5400000" flipH="1" flipV="1">
            <a:off x="1352550" y="2114550"/>
            <a:ext cx="609600" cy="80010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0"/>
          </p:cNvCxnSpPr>
          <p:nvPr/>
        </p:nvCxnSpPr>
        <p:spPr>
          <a:xfrm rot="16200000" flipV="1">
            <a:off x="2628900" y="2019300"/>
            <a:ext cx="304800" cy="68580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4659868"/>
            <a:ext cx="1752600" cy="369332"/>
          </a:xfrm>
          <a:prstGeom prst="rect">
            <a:avLst/>
          </a:prstGeom>
          <a:noFill/>
        </p:spPr>
        <p:txBody>
          <a:bodyPr wrap="square" rtlCol="0">
            <a:spAutoFit/>
          </a:bodyPr>
          <a:lstStyle/>
          <a:p>
            <a:r>
              <a:rPr lang="mk-MK" b="1" dirty="0">
                <a:solidFill>
                  <a:srgbClr val="FF0000"/>
                </a:solidFill>
              </a:rPr>
              <a:t>Во </a:t>
            </a:r>
            <a:r>
              <a:rPr lang="en-US" b="1" dirty="0">
                <a:solidFill>
                  <a:srgbClr val="FF0000"/>
                </a:solidFill>
              </a:rPr>
              <a:t>main()</a:t>
            </a:r>
          </a:p>
        </p:txBody>
      </p:sp>
      <p:pic>
        <p:nvPicPr>
          <p:cNvPr id="2050" name="Picture 2"/>
          <p:cNvPicPr>
            <a:picLocks noChangeAspect="1" noChangeArrowheads="1"/>
          </p:cNvPicPr>
          <p:nvPr/>
        </p:nvPicPr>
        <p:blipFill>
          <a:blip r:embed="rId3"/>
          <a:srcRect/>
          <a:stretch>
            <a:fillRect/>
          </a:stretch>
        </p:blipFill>
        <p:spPr bwMode="auto">
          <a:xfrm>
            <a:off x="152400" y="5029200"/>
            <a:ext cx="7980485" cy="1066800"/>
          </a:xfrm>
          <a:prstGeom prst="rect">
            <a:avLst/>
          </a:prstGeom>
          <a:noFill/>
          <a:ln w="9525">
            <a:solidFill>
              <a:schemeClr val="tx1"/>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038600" y="1698458"/>
            <a:ext cx="4495800" cy="2721142"/>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blinds(horizontal)">
                                      <p:cBhvr>
                                        <p:cTn id="10" dur="500"/>
                                        <p:tgtEl>
                                          <p:spTgt spid="2051"/>
                                        </p:tgtEl>
                                      </p:cBhvr>
                                    </p:animEffect>
                                  </p:childTnLst>
                                </p:cTn>
                              </p:par>
                              <p:par>
                                <p:cTn id="11" presetID="3" presetClass="entr" presetSubtype="1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linds(horizontal)">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Начини на иницијализација </a:t>
            </a:r>
            <a:br>
              <a:rPr lang="mk-MK" dirty="0"/>
            </a:br>
            <a:r>
              <a:rPr lang="mk-MK" dirty="0"/>
              <a:t>на објект</a:t>
            </a:r>
            <a:endParaRPr lang="en-US" dirty="0"/>
          </a:p>
        </p:txBody>
      </p:sp>
      <p:sp>
        <p:nvSpPr>
          <p:cNvPr id="3" name="Content Placeholder 2"/>
          <p:cNvSpPr>
            <a:spLocks noGrp="1"/>
          </p:cNvSpPr>
          <p:nvPr>
            <p:ph sz="quarter" idx="1"/>
          </p:nvPr>
        </p:nvSpPr>
        <p:spPr/>
        <p:txBody>
          <a:bodyPr/>
          <a:lstStyle/>
          <a:p>
            <a:r>
              <a:rPr lang="mk-MK" dirty="0"/>
              <a:t>Преку назначување (само доколку променливите се јавни)</a:t>
            </a:r>
          </a:p>
          <a:p>
            <a:r>
              <a:rPr lang="mk-MK" dirty="0"/>
              <a:t>Со користење на јавна функција</a:t>
            </a:r>
          </a:p>
          <a:p>
            <a:r>
              <a:rPr lang="mk-MK" dirty="0"/>
              <a:t>Со конструктор</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Иницијализација на објект (1):</a:t>
            </a:r>
            <a:endParaRPr lang="en-US" dirty="0"/>
          </a:p>
        </p:txBody>
      </p:sp>
      <p:sp>
        <p:nvSpPr>
          <p:cNvPr id="3" name="Content Placeholder 2"/>
          <p:cNvSpPr>
            <a:spLocks noGrp="1"/>
          </p:cNvSpPr>
          <p:nvPr>
            <p:ph sz="quarter" idx="1"/>
          </p:nvPr>
        </p:nvSpPr>
        <p:spPr/>
        <p:txBody>
          <a:bodyPr/>
          <a:lstStyle/>
          <a:p>
            <a:r>
              <a:rPr lang="mk-MK" b="1" dirty="0">
                <a:solidFill>
                  <a:srgbClr val="FF0000"/>
                </a:solidFill>
              </a:rPr>
              <a:t>Преку назначување</a:t>
            </a:r>
            <a:endParaRPr lang="en-US" b="1" dirty="0">
              <a:solidFill>
                <a:srgbClr val="FF0000"/>
              </a:solidFill>
            </a:endParaRPr>
          </a:p>
        </p:txBody>
      </p:sp>
      <p:pic>
        <p:nvPicPr>
          <p:cNvPr id="1026" name="Picture 2"/>
          <p:cNvPicPr>
            <a:picLocks noChangeAspect="1" noChangeArrowheads="1"/>
          </p:cNvPicPr>
          <p:nvPr/>
        </p:nvPicPr>
        <p:blipFill>
          <a:blip r:embed="rId3"/>
          <a:srcRect l="1005"/>
          <a:stretch>
            <a:fillRect/>
          </a:stretch>
        </p:blipFill>
        <p:spPr bwMode="auto">
          <a:xfrm>
            <a:off x="457200" y="2133600"/>
            <a:ext cx="7509320" cy="4191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Иницијализација на објект (2):</a:t>
            </a:r>
            <a:endParaRPr lang="en-US" dirty="0"/>
          </a:p>
        </p:txBody>
      </p:sp>
      <p:sp>
        <p:nvSpPr>
          <p:cNvPr id="3" name="Content Placeholder 2"/>
          <p:cNvSpPr>
            <a:spLocks noGrp="1"/>
          </p:cNvSpPr>
          <p:nvPr>
            <p:ph sz="quarter" idx="1"/>
          </p:nvPr>
        </p:nvSpPr>
        <p:spPr/>
        <p:txBody>
          <a:bodyPr/>
          <a:lstStyle/>
          <a:p>
            <a:r>
              <a:rPr lang="mk-MK" b="1" dirty="0">
                <a:solidFill>
                  <a:srgbClr val="FF0000"/>
                </a:solidFill>
              </a:rPr>
              <a:t>Преку јавна функција</a:t>
            </a:r>
            <a:endParaRPr lang="en-US" b="1" dirty="0">
              <a:solidFill>
                <a:srgbClr val="FF0000"/>
              </a:solidFill>
            </a:endParaRPr>
          </a:p>
        </p:txBody>
      </p:sp>
      <p:pic>
        <p:nvPicPr>
          <p:cNvPr id="2051" name="Picture 3"/>
          <p:cNvPicPr>
            <a:picLocks noChangeAspect="1" noChangeArrowheads="1"/>
          </p:cNvPicPr>
          <p:nvPr/>
        </p:nvPicPr>
        <p:blipFill>
          <a:blip r:embed="rId3"/>
          <a:srcRect/>
          <a:stretch>
            <a:fillRect/>
          </a:stretch>
        </p:blipFill>
        <p:spPr bwMode="auto">
          <a:xfrm>
            <a:off x="4495800" y="1447800"/>
            <a:ext cx="4191000" cy="3804138"/>
          </a:xfrm>
          <a:prstGeom prst="rect">
            <a:avLst/>
          </a:prstGeom>
          <a:noFill/>
          <a:ln w="9525">
            <a:solidFill>
              <a:schemeClr val="tx1"/>
            </a:solid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1" y="2743200"/>
            <a:ext cx="4419600" cy="1920886"/>
          </a:xfrm>
          <a:prstGeom prst="rect">
            <a:avLst/>
          </a:prstGeom>
          <a:noFill/>
          <a:ln w="9525">
            <a:solidFill>
              <a:schemeClr val="tx1"/>
            </a:solid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 да не се грижиме за иницијализација...</a:t>
            </a:r>
            <a:endParaRPr lang="en-US" dirty="0"/>
          </a:p>
        </p:txBody>
      </p:sp>
      <p:sp>
        <p:nvSpPr>
          <p:cNvPr id="3" name="Content Placeholder 2"/>
          <p:cNvSpPr>
            <a:spLocks noGrp="1"/>
          </p:cNvSpPr>
          <p:nvPr>
            <p:ph sz="quarter" idx="1"/>
          </p:nvPr>
        </p:nvSpPr>
        <p:spPr/>
        <p:txBody>
          <a:bodyPr/>
          <a:lstStyle/>
          <a:p>
            <a:r>
              <a:rPr lang="mk-MK" b="1" dirty="0"/>
              <a:t>Конструктори</a:t>
            </a:r>
            <a:r>
              <a:rPr lang="mk-MK" dirty="0"/>
              <a:t> – функции кои служат само за иницијализација на објектите.</a:t>
            </a:r>
          </a:p>
          <a:p>
            <a:r>
              <a:rPr lang="mk-MK" dirty="0"/>
              <a:t>Може да бидат</a:t>
            </a:r>
            <a:r>
              <a:rPr lang="en-US" dirty="0"/>
              <a:t>:</a:t>
            </a:r>
            <a:r>
              <a:rPr lang="mk-MK" dirty="0"/>
              <a:t> </a:t>
            </a:r>
          </a:p>
          <a:p>
            <a:pPr lvl="1"/>
            <a:r>
              <a:rPr lang="mk-MK" dirty="0"/>
              <a:t>Без параметри (</a:t>
            </a:r>
            <a:r>
              <a:rPr lang="en-US" dirty="0"/>
              <a:t>default constructor</a:t>
            </a:r>
            <a:r>
              <a:rPr lang="mk-MK" dirty="0"/>
              <a:t>)</a:t>
            </a:r>
          </a:p>
          <a:p>
            <a:pPr lvl="1"/>
            <a:r>
              <a:rPr lang="mk-MK" dirty="0"/>
              <a:t>Со параметри</a:t>
            </a:r>
            <a:r>
              <a:rPr lang="en-US" dirty="0"/>
              <a:t> (constructor with parameters)</a:t>
            </a:r>
          </a:p>
          <a:p>
            <a:r>
              <a:rPr lang="mk-MK" dirty="0"/>
              <a:t>Имаат исто име како и класата</a:t>
            </a:r>
            <a:r>
              <a:rPr lang="en-US" dirty="0"/>
              <a:t>.</a:t>
            </a:r>
            <a:endParaRPr lang="mk-MK" dirty="0"/>
          </a:p>
          <a:p>
            <a:r>
              <a:rPr lang="mk-MK" dirty="0"/>
              <a:t>Не враќаат вредност</a:t>
            </a:r>
            <a:r>
              <a:rPr lang="en-US" dirty="0"/>
              <a:t>.</a:t>
            </a:r>
            <a:endParaRPr lang="mk-MK" dirty="0"/>
          </a:p>
          <a:p>
            <a:r>
              <a:rPr lang="mk-MK" dirty="0"/>
              <a:t>Јавно достапни (</a:t>
            </a:r>
            <a:r>
              <a:rPr lang="en-US" dirty="0"/>
              <a:t>public).</a:t>
            </a:r>
            <a:endParaRPr lang="mk-MK" dirty="0"/>
          </a:p>
          <a:p>
            <a:r>
              <a:rPr lang="mk-MK" dirty="0"/>
              <a:t>Кога во класата нема декларирано конструктор, компајлерот АВТОМАТСКИ претпоставува </a:t>
            </a:r>
            <a:r>
              <a:rPr lang="en-US" dirty="0"/>
              <a:t>default </a:t>
            </a:r>
            <a:r>
              <a:rPr lang="mk-MK" dirty="0"/>
              <a:t>конструктор.</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4351620" y="1371600"/>
            <a:ext cx="4716180" cy="5410200"/>
          </a:xfrm>
          <a:prstGeom prst="rect">
            <a:avLst/>
          </a:prstGeom>
          <a:noFill/>
          <a:ln w="9525">
            <a:solidFill>
              <a:schemeClr val="tx1"/>
            </a:solidFill>
            <a:miter lim="800000"/>
            <a:headEnd/>
            <a:tailEnd/>
          </a:ln>
          <a:effectLst/>
        </p:spPr>
      </p:pic>
      <p:sp>
        <p:nvSpPr>
          <p:cNvPr id="2" name="Title 1"/>
          <p:cNvSpPr>
            <a:spLocks noGrp="1"/>
          </p:cNvSpPr>
          <p:nvPr>
            <p:ph type="title"/>
          </p:nvPr>
        </p:nvSpPr>
        <p:spPr/>
        <p:txBody>
          <a:bodyPr/>
          <a:lstStyle/>
          <a:p>
            <a:r>
              <a:rPr lang="mk-MK" dirty="0"/>
              <a:t>Иницијализација на објект (3):</a:t>
            </a:r>
            <a:endParaRPr lang="en-US" dirty="0"/>
          </a:p>
        </p:txBody>
      </p:sp>
      <p:sp>
        <p:nvSpPr>
          <p:cNvPr id="3" name="Content Placeholder 2"/>
          <p:cNvSpPr>
            <a:spLocks noGrp="1"/>
          </p:cNvSpPr>
          <p:nvPr>
            <p:ph sz="quarter" idx="1"/>
          </p:nvPr>
        </p:nvSpPr>
        <p:spPr/>
        <p:txBody>
          <a:bodyPr/>
          <a:lstStyle/>
          <a:p>
            <a:r>
              <a:rPr lang="mk-MK" b="1" dirty="0">
                <a:solidFill>
                  <a:srgbClr val="FF0000"/>
                </a:solidFill>
              </a:rPr>
              <a:t>Со конструктор</a:t>
            </a:r>
            <a:endParaRPr lang="en-US" b="1" dirty="0">
              <a:solidFill>
                <a:srgbClr val="FF0000"/>
              </a:solidFill>
            </a:endParaRPr>
          </a:p>
        </p:txBody>
      </p:sp>
      <p:pic>
        <p:nvPicPr>
          <p:cNvPr id="1028" name="Picture 4"/>
          <p:cNvPicPr>
            <a:picLocks noChangeAspect="1" noChangeArrowheads="1"/>
          </p:cNvPicPr>
          <p:nvPr/>
        </p:nvPicPr>
        <p:blipFill>
          <a:blip r:embed="rId4"/>
          <a:srcRect/>
          <a:stretch>
            <a:fillRect/>
          </a:stretch>
        </p:blipFill>
        <p:spPr bwMode="auto">
          <a:xfrm>
            <a:off x="0" y="2743200"/>
            <a:ext cx="4953000" cy="2634575"/>
          </a:xfrm>
          <a:prstGeom prst="rect">
            <a:avLst/>
          </a:prstGeom>
          <a:noFill/>
          <a:ln w="9525">
            <a:solidFill>
              <a:schemeClr val="tx1"/>
            </a:solid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2971800" y="6126740"/>
            <a:ext cx="893762" cy="731260"/>
          </a:xfrm>
          <a:prstGeom prst="rect">
            <a:avLst/>
          </a:prstGeom>
          <a:noFill/>
          <a:ln w="9525">
            <a:noFill/>
            <a:miter lim="800000"/>
            <a:headEnd/>
            <a:tailEnd/>
          </a:ln>
          <a:effectLst/>
        </p:spPr>
      </p:pic>
      <p:sp>
        <p:nvSpPr>
          <p:cNvPr id="10" name="TextBox 9"/>
          <p:cNvSpPr txBox="1"/>
          <p:nvPr/>
        </p:nvSpPr>
        <p:spPr>
          <a:xfrm>
            <a:off x="2057400" y="6031468"/>
            <a:ext cx="1143000" cy="369332"/>
          </a:xfrm>
          <a:prstGeom prst="rect">
            <a:avLst/>
          </a:prstGeom>
          <a:noFill/>
        </p:spPr>
        <p:txBody>
          <a:bodyPr wrap="square" rtlCol="0">
            <a:spAutoFit/>
          </a:bodyPr>
          <a:lstStyle/>
          <a:p>
            <a:r>
              <a:rPr lang="mk-MK" b="1" dirty="0">
                <a:solidFill>
                  <a:srgbClr val="FF0000"/>
                </a:solidFill>
              </a:rPr>
              <a:t>Излез:</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mk-MK" dirty="0"/>
              <a:t>Конструктор </a:t>
            </a:r>
            <a:r>
              <a:rPr lang="en-US" dirty="0"/>
              <a:t>&amp; </a:t>
            </a:r>
            <a:r>
              <a:rPr lang="mk-MK" dirty="0"/>
              <a:t>Деструктор</a:t>
            </a:r>
            <a:endParaRPr lang="en-US" dirty="0"/>
          </a:p>
        </p:txBody>
      </p:sp>
      <p:pic>
        <p:nvPicPr>
          <p:cNvPr id="4098" name="Picture 2" descr="D:\Documents and Settings\Martin\My Documents\MARTIN™\SEMOS\C++ (Napredno nivo) - 2015\8 - C++ Napreden - OOP 2\constr.gif"/>
          <p:cNvPicPr>
            <a:picLocks noChangeAspect="1" noChangeArrowheads="1"/>
          </p:cNvPicPr>
          <p:nvPr/>
        </p:nvPicPr>
        <p:blipFill>
          <a:blip r:embed="rId2">
            <a:duotone>
              <a:schemeClr val="accent2">
                <a:shade val="45000"/>
                <a:satMod val="135000"/>
              </a:schemeClr>
              <a:prstClr val="white"/>
            </a:duotone>
          </a:blip>
          <a:srcRect l="7360" b="8889"/>
          <a:stretch>
            <a:fillRect/>
          </a:stretch>
        </p:blipFill>
        <p:spPr bwMode="auto">
          <a:xfrm>
            <a:off x="228600" y="1676400"/>
            <a:ext cx="8420826" cy="3429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mk-MK" dirty="0"/>
              <a:t>Деструктор</a:t>
            </a:r>
            <a:endParaRPr lang="en-US" dirty="0"/>
          </a:p>
        </p:txBody>
      </p:sp>
      <p:sp>
        <p:nvSpPr>
          <p:cNvPr id="4" name="Content Placeholder 3"/>
          <p:cNvSpPr>
            <a:spLocks noGrp="1"/>
          </p:cNvSpPr>
          <p:nvPr>
            <p:ph sz="quarter" idx="1"/>
          </p:nvPr>
        </p:nvSpPr>
        <p:spPr/>
        <p:txBody>
          <a:bodyPr/>
          <a:lstStyle/>
          <a:p>
            <a:r>
              <a:rPr lang="mk-MK" dirty="0"/>
              <a:t>Меморијата зафатена при декларирање (создавање) на објектите треба да се ослободи.</a:t>
            </a:r>
          </a:p>
          <a:p>
            <a:r>
              <a:rPr lang="mk-MK" dirty="0"/>
              <a:t>Деструкторите автоматски се повикуваат кога објектот ќе излезе од подрачјето на важење на класите.</a:t>
            </a:r>
          </a:p>
          <a:p>
            <a:r>
              <a:rPr lang="mk-MK" dirty="0"/>
              <a:t>Не враќаат вредност.</a:t>
            </a:r>
          </a:p>
          <a:p>
            <a:r>
              <a:rPr lang="mk-MK" dirty="0"/>
              <a:t>Името е исто со класата само со знак </a:t>
            </a:r>
            <a:r>
              <a:rPr lang="en-US" b="1" dirty="0"/>
              <a:t>~</a:t>
            </a:r>
            <a:r>
              <a:rPr lang="en-US" dirty="0"/>
              <a:t> </a:t>
            </a:r>
            <a:r>
              <a:rPr lang="mk-MK" dirty="0"/>
              <a:t>на почеток.</a:t>
            </a:r>
          </a:p>
          <a:p>
            <a:r>
              <a:rPr lang="mk-MK" dirty="0"/>
              <a:t>Класата има само 1 деструктор без параметри.</a:t>
            </a:r>
          </a:p>
          <a:p>
            <a:r>
              <a:rPr lang="mk-MK" dirty="0"/>
              <a:t>Се повикува автоматски.</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a:t>
            </a:r>
            <a:r>
              <a:rPr lang="en-US" dirty="0"/>
              <a:t>1</a:t>
            </a:r>
          </a:p>
        </p:txBody>
      </p:sp>
      <p:sp>
        <p:nvSpPr>
          <p:cNvPr id="3" name="Content Placeholder 2"/>
          <p:cNvSpPr>
            <a:spLocks noGrp="1"/>
          </p:cNvSpPr>
          <p:nvPr>
            <p:ph sz="quarter" idx="1"/>
          </p:nvPr>
        </p:nvSpPr>
        <p:spPr/>
        <p:txBody>
          <a:bodyPr/>
          <a:lstStyle/>
          <a:p>
            <a:r>
              <a:rPr lang="mk-MK" dirty="0"/>
              <a:t>Да се напише програма за претворање на часови, минути и секунди во секунди. Да се креира класа </a:t>
            </a:r>
            <a:r>
              <a:rPr lang="en-US" dirty="0" err="1"/>
              <a:t>Vreme</a:t>
            </a:r>
            <a:r>
              <a:rPr lang="en-US" dirty="0"/>
              <a:t> </a:t>
            </a:r>
            <a:r>
              <a:rPr lang="mk-MK" dirty="0"/>
              <a:t>каде променливите ќе бидат приватни и да се креира конструктор за иницијализација на вредностите.</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6801</TotalTime>
  <Words>1613</Words>
  <Application>Microsoft Office PowerPoint</Application>
  <PresentationFormat>On-screen Show (4:3)</PresentationFormat>
  <Paragraphs>372</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Напреден C++ - ООП 3</vt:lpstr>
      <vt:lpstr>Начини на иницијализација  на објект</vt:lpstr>
      <vt:lpstr>Иницијализација на објект (1):</vt:lpstr>
      <vt:lpstr>Иницијализација на објект (2):</vt:lpstr>
      <vt:lpstr>За да не се грижиме за иницијализација...</vt:lpstr>
      <vt:lpstr>Иницијализација на објект (3):</vt:lpstr>
      <vt:lpstr>Конструктор &amp; Деструктор</vt:lpstr>
      <vt:lpstr>Деструктор</vt:lpstr>
      <vt:lpstr>Задача 1</vt:lpstr>
      <vt:lpstr>Задача 2</vt:lpstr>
      <vt:lpstr>Важни концепти на ООП</vt:lpstr>
      <vt:lpstr>Наследност</vt:lpstr>
      <vt:lpstr>Наследност</vt:lpstr>
      <vt:lpstr>Концепт на наследност</vt:lpstr>
      <vt:lpstr>Концепт на наследност</vt:lpstr>
      <vt:lpstr>Зошто protected?</vt:lpstr>
      <vt:lpstr>Потсетување за protected</vt:lpstr>
      <vt:lpstr>Решение:</vt:lpstr>
      <vt:lpstr>Kako ќе биде за Kvadrat?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Martin</dc:creator>
  <cp:lastModifiedBy>Windows User</cp:lastModifiedBy>
  <cp:revision>1073</cp:revision>
  <dcterms:created xsi:type="dcterms:W3CDTF">2015-09-10T17:20:06Z</dcterms:created>
  <dcterms:modified xsi:type="dcterms:W3CDTF">2018-06-27T19:44:08Z</dcterms:modified>
</cp:coreProperties>
</file>