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handoutMasterIdLst>
    <p:handoutMasterId r:id="rId30"/>
  </p:handout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2" r:id="rId14"/>
    <p:sldId id="270" r:id="rId15"/>
    <p:sldId id="266" r:id="rId16"/>
    <p:sldId id="267" r:id="rId17"/>
    <p:sldId id="271"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136" autoAdjust="0"/>
  </p:normalViewPr>
  <p:slideViewPr>
    <p:cSldViewPr>
      <p:cViewPr varScale="1">
        <p:scale>
          <a:sx n="54" d="100"/>
          <a:sy n="54" d="100"/>
        </p:scale>
        <p:origin x="1640"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53B2FC5E-7C0D-424A-AE54-AA2876312420}"/>
    <pc:docChg chg="modSld">
      <pc:chgData name="" userId="" providerId="" clId="Web-{53B2FC5E-7C0D-424A-AE54-AA2876312420}" dt="2018-06-22T07:11:53.358" v="32" actId="20577"/>
      <pc:docMkLst>
        <pc:docMk/>
      </pc:docMkLst>
      <pc:sldChg chg="modSp">
        <pc:chgData name="" userId="" providerId="" clId="Web-{53B2FC5E-7C0D-424A-AE54-AA2876312420}" dt="2018-06-22T07:11:49.311" v="30" actId="20577"/>
        <pc:sldMkLst>
          <pc:docMk/>
          <pc:sldMk cId="0" sldId="256"/>
        </pc:sldMkLst>
        <pc:spChg chg="mod">
          <ac:chgData name="" userId="" providerId="" clId="Web-{53B2FC5E-7C0D-424A-AE54-AA2876312420}" dt="2018-06-22T07:11:49.311" v="30" actId="20577"/>
          <ac:spMkLst>
            <pc:docMk/>
            <pc:sldMk cId="0" sldId="256"/>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0FC8EF-6A41-4FDE-AC5A-6E24D3A4CE7E}" type="datetimeFigureOut">
              <a:rPr lang="en-US" smtClean="0"/>
              <a:pPr/>
              <a:t>6/23/2018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FCA419F-82DB-4F88-A732-4301244F7E0D}"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AB411F-8989-4E8F-842B-4ABED895FDF8}" type="datetimeFigureOut">
              <a:rPr lang="en-US" smtClean="0"/>
              <a:pPr/>
              <a:t>6/23/2018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5E4C49-DC73-428A-A17B-91EFEBCE09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r>
              <a:rPr lang="en-US" dirty="0"/>
              <a:t>2. Void </a:t>
            </a:r>
            <a:r>
              <a:rPr lang="en-US" dirty="0" err="1"/>
              <a:t>funkcii</a:t>
            </a:r>
            <a:endParaRPr lang="en-US" dirty="0"/>
          </a:p>
          <a:p>
            <a:r>
              <a:rPr lang="en-US" dirty="0"/>
              <a:t>#include &lt;</a:t>
            </a:r>
            <a:r>
              <a:rPr lang="en-US" dirty="0" err="1"/>
              <a:t>iostream</a:t>
            </a:r>
            <a:r>
              <a:rPr lang="en-US" dirty="0"/>
              <a:t>&gt;</a:t>
            </a:r>
          </a:p>
          <a:p>
            <a:endParaRPr lang="en-US" dirty="0"/>
          </a:p>
          <a:p>
            <a:r>
              <a:rPr lang="en-US" dirty="0"/>
              <a:t>using namespace std;</a:t>
            </a:r>
          </a:p>
          <a:p>
            <a:endParaRPr lang="en-US" dirty="0"/>
          </a:p>
          <a:p>
            <a:r>
              <a:rPr lang="en-US" dirty="0"/>
              <a:t>void </a:t>
            </a:r>
            <a:r>
              <a:rPr lang="en-US" dirty="0" err="1"/>
              <a:t>PecatiLinija</a:t>
            </a:r>
            <a:r>
              <a:rPr lang="en-US" dirty="0"/>
              <a:t>()</a:t>
            </a:r>
          </a:p>
          <a:p>
            <a:r>
              <a:rPr lang="en-US" dirty="0"/>
              <a:t>{</a:t>
            </a:r>
          </a:p>
          <a:p>
            <a:r>
              <a:rPr lang="en-US" dirty="0"/>
              <a:t>    for (</a:t>
            </a:r>
            <a:r>
              <a:rPr lang="en-US" dirty="0" err="1"/>
              <a:t>int</a:t>
            </a:r>
            <a:r>
              <a:rPr lang="en-US" dirty="0"/>
              <a:t> </a:t>
            </a:r>
            <a:r>
              <a:rPr lang="en-US" dirty="0" err="1"/>
              <a:t>i</a:t>
            </a:r>
            <a:r>
              <a:rPr lang="en-US" dirty="0"/>
              <a:t> = 0; </a:t>
            </a:r>
            <a:r>
              <a:rPr lang="en-US" dirty="0" err="1"/>
              <a:t>i</a:t>
            </a:r>
            <a:r>
              <a:rPr lang="en-US" dirty="0"/>
              <a:t> &lt; 20; </a:t>
            </a:r>
            <a:r>
              <a:rPr lang="en-US" dirty="0" err="1"/>
              <a:t>i</a:t>
            </a:r>
            <a:r>
              <a:rPr lang="en-US" dirty="0"/>
              <a:t>++)</a:t>
            </a:r>
          </a:p>
          <a:p>
            <a:r>
              <a:rPr lang="en-US" dirty="0"/>
              <a:t>        </a:t>
            </a:r>
            <a:r>
              <a:rPr lang="en-US" dirty="0" err="1"/>
              <a:t>cout</a:t>
            </a:r>
            <a:r>
              <a:rPr lang="en-US" dirty="0"/>
              <a:t> &lt;&lt; "+-+";</a:t>
            </a:r>
          </a:p>
          <a:p>
            <a:r>
              <a:rPr lang="en-US" dirty="0"/>
              <a:t>    </a:t>
            </a:r>
            <a:r>
              <a:rPr lang="en-US" dirty="0" err="1"/>
              <a:t>cout</a:t>
            </a:r>
            <a:r>
              <a:rPr lang="en-US" dirty="0"/>
              <a:t>&lt;&lt;</a:t>
            </a:r>
            <a:r>
              <a:rPr lang="en-US" dirty="0" err="1"/>
              <a:t>endl</a:t>
            </a:r>
            <a:r>
              <a:rPr lang="en-US" dirty="0"/>
              <a:t>;</a:t>
            </a:r>
          </a:p>
          <a:p>
            <a:r>
              <a:rPr lang="en-US" dirty="0"/>
              <a:t>}</a:t>
            </a:r>
          </a:p>
          <a:p>
            <a:endParaRPr lang="en-US" dirty="0"/>
          </a:p>
          <a:p>
            <a:r>
              <a:rPr lang="en-US" dirty="0" err="1"/>
              <a:t>int</a:t>
            </a:r>
            <a:r>
              <a:rPr lang="en-US" dirty="0"/>
              <a:t> main()</a:t>
            </a:r>
          </a:p>
          <a:p>
            <a:r>
              <a:rPr lang="en-US" dirty="0"/>
              <a:t>{</a:t>
            </a:r>
          </a:p>
          <a:p>
            <a:r>
              <a:rPr lang="en-US" dirty="0"/>
              <a:t>    </a:t>
            </a:r>
            <a:r>
              <a:rPr lang="en-US" dirty="0" err="1"/>
              <a:t>PecatiLinija</a:t>
            </a:r>
            <a:r>
              <a:rPr lang="en-US" dirty="0"/>
              <a:t>();</a:t>
            </a:r>
          </a:p>
          <a:p>
            <a:r>
              <a:rPr lang="en-US" dirty="0"/>
              <a:t>    return 0;</a:t>
            </a:r>
          </a:p>
          <a:p>
            <a:r>
              <a:rPr lang="en-US" dirty="0"/>
              <a:t>}</a:t>
            </a:r>
          </a:p>
          <a:p>
            <a:endParaRPr lang="en-US" dirty="0"/>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r>
              <a:rPr lang="en-US" dirty="0"/>
              <a:t>4.1. Primer </a:t>
            </a:r>
            <a:r>
              <a:rPr lang="en-US" dirty="0" err="1"/>
              <a:t>kade</a:t>
            </a:r>
            <a:r>
              <a:rPr lang="en-US" dirty="0"/>
              <a:t> </a:t>
            </a:r>
            <a:r>
              <a:rPr lang="en-US" dirty="0" err="1"/>
              <a:t>funkciite</a:t>
            </a:r>
            <a:r>
              <a:rPr lang="en-US" dirty="0"/>
              <a:t> se </a:t>
            </a:r>
            <a:r>
              <a:rPr lang="en-US" dirty="0" err="1"/>
              <a:t>deklarirani</a:t>
            </a:r>
            <a:r>
              <a:rPr lang="en-US" dirty="0"/>
              <a:t> </a:t>
            </a:r>
            <a:r>
              <a:rPr lang="en-US" dirty="0" err="1"/>
              <a:t>i</a:t>
            </a:r>
            <a:r>
              <a:rPr lang="en-US" dirty="0"/>
              <a:t> </a:t>
            </a:r>
            <a:r>
              <a:rPr lang="en-US" dirty="0" err="1"/>
              <a:t>definirani</a:t>
            </a:r>
            <a:r>
              <a:rPr lang="en-US" dirty="0"/>
              <a:t> gore</a:t>
            </a:r>
          </a:p>
          <a:p>
            <a:r>
              <a:rPr lang="en-US" dirty="0"/>
              <a:t>#include &lt;</a:t>
            </a:r>
            <a:r>
              <a:rPr lang="en-US" dirty="0" err="1"/>
              <a:t>iostream</a:t>
            </a:r>
            <a:r>
              <a:rPr lang="en-US" dirty="0"/>
              <a:t>&gt;</a:t>
            </a:r>
          </a:p>
          <a:p>
            <a:endParaRPr lang="en-US" dirty="0"/>
          </a:p>
          <a:p>
            <a:r>
              <a:rPr lang="en-US" dirty="0"/>
              <a:t>using namespace std;</a:t>
            </a:r>
          </a:p>
          <a:p>
            <a:endParaRPr lang="en-US" dirty="0"/>
          </a:p>
          <a:p>
            <a:r>
              <a:rPr lang="en-US" dirty="0" err="1"/>
              <a:t>int</a:t>
            </a:r>
            <a:r>
              <a:rPr lang="en-US" dirty="0"/>
              <a:t> </a:t>
            </a:r>
            <a:r>
              <a:rPr lang="en-US" dirty="0" err="1"/>
              <a:t>Zbir</a:t>
            </a:r>
            <a:r>
              <a:rPr lang="en-US" dirty="0"/>
              <a:t>(</a:t>
            </a:r>
            <a:r>
              <a:rPr lang="en-US" dirty="0" err="1"/>
              <a:t>int</a:t>
            </a:r>
            <a:r>
              <a:rPr lang="en-US" dirty="0"/>
              <a:t> a, </a:t>
            </a:r>
            <a:r>
              <a:rPr lang="en-US" dirty="0" err="1"/>
              <a:t>int</a:t>
            </a:r>
            <a:r>
              <a:rPr lang="en-US" dirty="0"/>
              <a:t> b)</a:t>
            </a:r>
          </a:p>
          <a:p>
            <a:r>
              <a:rPr lang="en-US" dirty="0"/>
              <a:t>{</a:t>
            </a:r>
          </a:p>
          <a:p>
            <a:r>
              <a:rPr lang="en-US" dirty="0"/>
              <a:t>    return </a:t>
            </a:r>
            <a:r>
              <a:rPr lang="en-US" dirty="0" err="1"/>
              <a:t>a+b</a:t>
            </a:r>
            <a:r>
              <a:rPr lang="en-US" dirty="0"/>
              <a:t>;</a:t>
            </a:r>
          </a:p>
          <a:p>
            <a:r>
              <a:rPr lang="en-US" dirty="0"/>
              <a:t>}</a:t>
            </a:r>
          </a:p>
          <a:p>
            <a:endParaRPr lang="en-US" dirty="0"/>
          </a:p>
          <a:p>
            <a:r>
              <a:rPr lang="en-US" dirty="0"/>
              <a:t>void </a:t>
            </a:r>
            <a:r>
              <a:rPr lang="en-US" dirty="0" err="1"/>
              <a:t>PecatiPoraka</a:t>
            </a:r>
            <a:r>
              <a:rPr lang="en-US" dirty="0"/>
              <a:t>(</a:t>
            </a:r>
            <a:r>
              <a:rPr lang="en-US" dirty="0" err="1"/>
              <a:t>int</a:t>
            </a:r>
            <a:r>
              <a:rPr lang="en-US" dirty="0"/>
              <a:t> n)</a:t>
            </a:r>
          </a:p>
          <a:p>
            <a:r>
              <a:rPr lang="en-US" dirty="0"/>
              <a:t>{</a:t>
            </a:r>
          </a:p>
          <a:p>
            <a:r>
              <a:rPr lang="en-US" dirty="0"/>
              <a:t>    </a:t>
            </a:r>
            <a:r>
              <a:rPr lang="en-US" dirty="0" err="1"/>
              <a:t>cout</a:t>
            </a:r>
            <a:r>
              <a:rPr lang="en-US" dirty="0"/>
              <a:t>&lt;&lt;"</a:t>
            </a:r>
            <a:r>
              <a:rPr lang="en-US" dirty="0" err="1"/>
              <a:t>Zbirot</a:t>
            </a:r>
            <a:r>
              <a:rPr lang="en-US" dirty="0"/>
              <a:t> e "&lt;&lt;n&lt;&lt;</a:t>
            </a:r>
            <a:r>
              <a:rPr lang="en-US" dirty="0" err="1"/>
              <a:t>endl</a:t>
            </a:r>
            <a:r>
              <a:rPr lang="en-US" dirty="0"/>
              <a:t>;</a:t>
            </a:r>
          </a:p>
          <a:p>
            <a:r>
              <a:rPr lang="en-US" dirty="0"/>
              <a:t>}</a:t>
            </a:r>
          </a:p>
          <a:p>
            <a:endParaRPr lang="en-US" dirty="0"/>
          </a:p>
          <a:p>
            <a:r>
              <a:rPr lang="en-US" dirty="0" err="1"/>
              <a:t>int</a:t>
            </a:r>
            <a:r>
              <a:rPr lang="en-US" dirty="0"/>
              <a:t> main()</a:t>
            </a:r>
          </a:p>
          <a:p>
            <a:r>
              <a:rPr lang="en-US" dirty="0"/>
              <a:t>{</a:t>
            </a:r>
          </a:p>
          <a:p>
            <a:r>
              <a:rPr lang="en-US" dirty="0"/>
              <a:t>    </a:t>
            </a:r>
            <a:r>
              <a:rPr lang="en-US" dirty="0" err="1"/>
              <a:t>int</a:t>
            </a:r>
            <a:r>
              <a:rPr lang="en-US" dirty="0"/>
              <a:t> n = </a:t>
            </a:r>
            <a:r>
              <a:rPr lang="en-US" dirty="0" err="1"/>
              <a:t>Zbir</a:t>
            </a:r>
            <a:r>
              <a:rPr lang="en-US" dirty="0"/>
              <a:t>(2,5);</a:t>
            </a:r>
          </a:p>
          <a:p>
            <a:r>
              <a:rPr lang="en-US" dirty="0"/>
              <a:t>    </a:t>
            </a:r>
            <a:r>
              <a:rPr lang="en-US" dirty="0" err="1"/>
              <a:t>PecatiPoraka</a:t>
            </a:r>
            <a:r>
              <a:rPr lang="en-US" dirty="0"/>
              <a:t>(n);</a:t>
            </a:r>
          </a:p>
          <a:p>
            <a:r>
              <a:rPr lang="en-US" dirty="0"/>
              <a:t>    return 0;</a:t>
            </a:r>
          </a:p>
          <a:p>
            <a:r>
              <a:rPr lang="en-US" dirty="0"/>
              <a:t>}</a:t>
            </a:r>
          </a:p>
          <a:p>
            <a:endParaRPr lang="en-US" dirty="0"/>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17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a:t>
            </a:r>
            <a:r>
              <a:rPr lang="en-US" dirty="0"/>
              <a:t>1. F-</a:t>
            </a:r>
            <a:r>
              <a:rPr lang="en-US" dirty="0" err="1"/>
              <a:t>ja</a:t>
            </a:r>
            <a:r>
              <a:rPr lang="en-US" dirty="0"/>
              <a:t> </a:t>
            </a:r>
            <a:r>
              <a:rPr lang="en-US" dirty="0" err="1"/>
              <a:t>za</a:t>
            </a:r>
            <a:r>
              <a:rPr lang="en-US" dirty="0"/>
              <a:t> </a:t>
            </a:r>
            <a:r>
              <a:rPr lang="en-US" dirty="0" err="1"/>
              <a:t>zbir</a:t>
            </a:r>
            <a:r>
              <a:rPr lang="en-US" dirty="0"/>
              <a:t> do N</a:t>
            </a:r>
          </a:p>
          <a:p>
            <a:r>
              <a:rPr lang="en-US" dirty="0"/>
              <a:t>#include &lt;</a:t>
            </a:r>
            <a:r>
              <a:rPr lang="en-US" dirty="0" err="1"/>
              <a:t>iostream</a:t>
            </a:r>
            <a:r>
              <a:rPr lang="en-US" dirty="0"/>
              <a:t>&gt;</a:t>
            </a:r>
          </a:p>
          <a:p>
            <a:endParaRPr lang="en-US" dirty="0"/>
          </a:p>
          <a:p>
            <a:r>
              <a:rPr lang="en-US" dirty="0"/>
              <a:t>using namespace std;</a:t>
            </a:r>
          </a:p>
          <a:p>
            <a:endParaRPr lang="en-US" dirty="0"/>
          </a:p>
          <a:p>
            <a:r>
              <a:rPr lang="en-US" dirty="0" err="1"/>
              <a:t>int</a:t>
            </a:r>
            <a:r>
              <a:rPr lang="en-US" dirty="0"/>
              <a:t> </a:t>
            </a:r>
            <a:r>
              <a:rPr lang="en-US" dirty="0" err="1"/>
              <a:t>ZbirDoN</a:t>
            </a:r>
            <a:r>
              <a:rPr lang="en-US" dirty="0"/>
              <a:t>(</a:t>
            </a:r>
            <a:r>
              <a:rPr lang="en-US" dirty="0" err="1"/>
              <a:t>int</a:t>
            </a:r>
            <a:r>
              <a:rPr lang="en-US" dirty="0"/>
              <a:t> n)</a:t>
            </a:r>
          </a:p>
          <a:p>
            <a:r>
              <a:rPr lang="en-US" dirty="0"/>
              <a:t>{</a:t>
            </a:r>
          </a:p>
          <a:p>
            <a:r>
              <a:rPr lang="en-US" dirty="0"/>
              <a:t>    </a:t>
            </a:r>
            <a:r>
              <a:rPr lang="en-US" dirty="0" err="1"/>
              <a:t>int</a:t>
            </a:r>
            <a:r>
              <a:rPr lang="en-US" dirty="0"/>
              <a:t> z=0;</a:t>
            </a:r>
          </a:p>
          <a:p>
            <a:r>
              <a:rPr lang="en-US" dirty="0"/>
              <a:t>    for(</a:t>
            </a:r>
            <a:r>
              <a:rPr lang="en-US" dirty="0" err="1"/>
              <a:t>int</a:t>
            </a:r>
            <a:r>
              <a:rPr lang="en-US" dirty="0"/>
              <a:t> </a:t>
            </a:r>
            <a:r>
              <a:rPr lang="en-US" dirty="0" err="1"/>
              <a:t>i</a:t>
            </a:r>
            <a:r>
              <a:rPr lang="en-US" dirty="0"/>
              <a:t>=0;i&lt;=</a:t>
            </a:r>
            <a:r>
              <a:rPr lang="en-US" dirty="0" err="1"/>
              <a:t>n;i</a:t>
            </a:r>
            <a:r>
              <a:rPr lang="en-US" dirty="0"/>
              <a:t>++)</a:t>
            </a:r>
          </a:p>
          <a:p>
            <a:r>
              <a:rPr lang="en-US" dirty="0"/>
              <a:t>    {</a:t>
            </a:r>
          </a:p>
          <a:p>
            <a:r>
              <a:rPr lang="en-US" dirty="0"/>
              <a:t>        z+=</a:t>
            </a:r>
            <a:r>
              <a:rPr lang="en-US" dirty="0" err="1"/>
              <a:t>i</a:t>
            </a:r>
            <a:r>
              <a:rPr lang="en-US" dirty="0"/>
              <a:t>;</a:t>
            </a:r>
          </a:p>
          <a:p>
            <a:r>
              <a:rPr lang="en-US" dirty="0"/>
              <a:t>    }</a:t>
            </a:r>
          </a:p>
          <a:p>
            <a:r>
              <a:rPr lang="en-US" dirty="0"/>
              <a:t>    return z;</a:t>
            </a:r>
          </a:p>
          <a:p>
            <a:r>
              <a:rPr lang="en-US" dirty="0"/>
              <a:t>}</a:t>
            </a:r>
          </a:p>
          <a:p>
            <a:endParaRPr lang="en-US" dirty="0"/>
          </a:p>
          <a:p>
            <a:r>
              <a:rPr lang="en-US" dirty="0" err="1"/>
              <a:t>int</a:t>
            </a:r>
            <a:r>
              <a:rPr lang="en-US" dirty="0"/>
              <a:t> main()</a:t>
            </a:r>
          </a:p>
          <a:p>
            <a:r>
              <a:rPr lang="en-US" dirty="0"/>
              <a:t>{</a:t>
            </a:r>
          </a:p>
          <a:p>
            <a:r>
              <a:rPr lang="en-US" dirty="0"/>
              <a:t>    </a:t>
            </a:r>
            <a:r>
              <a:rPr lang="en-US" dirty="0" err="1"/>
              <a:t>int</a:t>
            </a:r>
            <a:r>
              <a:rPr lang="en-US" dirty="0"/>
              <a:t> n;</a:t>
            </a:r>
          </a:p>
          <a:p>
            <a:r>
              <a:rPr lang="en-US" dirty="0"/>
              <a:t>    </a:t>
            </a:r>
            <a:r>
              <a:rPr lang="en-US" dirty="0" err="1"/>
              <a:t>cout</a:t>
            </a:r>
            <a:r>
              <a:rPr lang="en-US" dirty="0"/>
              <a:t> &lt;&lt; "Do </a:t>
            </a:r>
            <a:r>
              <a:rPr lang="en-US" dirty="0" err="1"/>
              <a:t>koj</a:t>
            </a:r>
            <a:r>
              <a:rPr lang="en-US" dirty="0"/>
              <a:t> </a:t>
            </a:r>
            <a:r>
              <a:rPr lang="en-US" dirty="0" err="1"/>
              <a:t>priroden</a:t>
            </a:r>
            <a:r>
              <a:rPr lang="en-US" dirty="0"/>
              <a:t> </a:t>
            </a:r>
            <a:r>
              <a:rPr lang="en-US" dirty="0" err="1"/>
              <a:t>broj</a:t>
            </a:r>
            <a:r>
              <a:rPr lang="en-US" dirty="0"/>
              <a:t> </a:t>
            </a:r>
            <a:r>
              <a:rPr lang="en-US" dirty="0" err="1"/>
              <a:t>da</a:t>
            </a:r>
            <a:r>
              <a:rPr lang="en-US" dirty="0"/>
              <a:t> se </a:t>
            </a:r>
            <a:r>
              <a:rPr lang="en-US" dirty="0" err="1"/>
              <a:t>bara</a:t>
            </a:r>
            <a:r>
              <a:rPr lang="en-US" dirty="0"/>
              <a:t> </a:t>
            </a:r>
            <a:r>
              <a:rPr lang="en-US" dirty="0" err="1"/>
              <a:t>sumata</a:t>
            </a:r>
            <a:r>
              <a:rPr lang="en-US" dirty="0"/>
              <a:t>, n=" &lt;&lt; </a:t>
            </a:r>
            <a:r>
              <a:rPr lang="en-US" dirty="0" err="1"/>
              <a:t>endl</a:t>
            </a:r>
            <a:r>
              <a:rPr lang="en-US" dirty="0"/>
              <a:t>;</a:t>
            </a:r>
          </a:p>
          <a:p>
            <a:r>
              <a:rPr lang="en-US" dirty="0"/>
              <a:t>    </a:t>
            </a:r>
            <a:r>
              <a:rPr lang="en-US" dirty="0" err="1"/>
              <a:t>cin</a:t>
            </a:r>
            <a:r>
              <a:rPr lang="en-US" dirty="0"/>
              <a:t>&gt;&gt;n;</a:t>
            </a:r>
          </a:p>
          <a:p>
            <a:r>
              <a:rPr lang="en-US" dirty="0"/>
              <a:t>    </a:t>
            </a:r>
            <a:r>
              <a:rPr lang="en-US" dirty="0" err="1"/>
              <a:t>int</a:t>
            </a:r>
            <a:r>
              <a:rPr lang="en-US" dirty="0"/>
              <a:t> </a:t>
            </a:r>
            <a:r>
              <a:rPr lang="en-US" dirty="0" err="1"/>
              <a:t>pomZ</a:t>
            </a:r>
            <a:r>
              <a:rPr lang="en-US" dirty="0"/>
              <a:t>=</a:t>
            </a:r>
            <a:r>
              <a:rPr lang="en-US" dirty="0" err="1"/>
              <a:t>ZbirDoN</a:t>
            </a:r>
            <a:r>
              <a:rPr lang="en-US" dirty="0"/>
              <a:t>(n);</a:t>
            </a:r>
          </a:p>
          <a:p>
            <a:r>
              <a:rPr lang="en-US" dirty="0"/>
              <a:t>    </a:t>
            </a:r>
            <a:r>
              <a:rPr lang="en-US" dirty="0" err="1"/>
              <a:t>cout</a:t>
            </a:r>
            <a:r>
              <a:rPr lang="en-US" dirty="0"/>
              <a:t>&lt;&lt;"n="&lt;&lt;</a:t>
            </a:r>
            <a:r>
              <a:rPr lang="en-US" dirty="0" err="1"/>
              <a:t>pomZ</a:t>
            </a:r>
            <a:r>
              <a:rPr lang="en-US" dirty="0"/>
              <a:t>&lt;&lt;</a:t>
            </a:r>
            <a:r>
              <a:rPr lang="en-US" dirty="0" err="1"/>
              <a:t>endl</a:t>
            </a:r>
            <a:r>
              <a:rPr lang="en-US" dirty="0"/>
              <a:t>;</a:t>
            </a:r>
          </a:p>
          <a:p>
            <a:r>
              <a:rPr lang="en-US" dirty="0"/>
              <a:t>    return 0;</a:t>
            </a:r>
          </a:p>
          <a:p>
            <a:r>
              <a:rPr lang="en-US" dirty="0"/>
              <a:t>}</a:t>
            </a:r>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a:t>
            </a:r>
            <a:r>
              <a:rPr lang="en-US" dirty="0"/>
              <a:t>2. F-</a:t>
            </a:r>
            <a:r>
              <a:rPr lang="en-US" dirty="0" err="1"/>
              <a:t>ja</a:t>
            </a:r>
            <a:r>
              <a:rPr lang="en-US" dirty="0"/>
              <a:t> </a:t>
            </a:r>
            <a:r>
              <a:rPr lang="en-US" dirty="0" err="1"/>
              <a:t>za</a:t>
            </a:r>
            <a:r>
              <a:rPr lang="en-US" dirty="0"/>
              <a:t> n!</a:t>
            </a:r>
          </a:p>
          <a:p>
            <a:r>
              <a:rPr lang="en-US" dirty="0"/>
              <a:t>#include &lt;</a:t>
            </a:r>
            <a:r>
              <a:rPr lang="en-US" dirty="0" err="1"/>
              <a:t>iostream</a:t>
            </a:r>
            <a:r>
              <a:rPr lang="en-US" dirty="0"/>
              <a:t>&gt;</a:t>
            </a:r>
          </a:p>
          <a:p>
            <a:endParaRPr lang="en-US" dirty="0"/>
          </a:p>
          <a:p>
            <a:r>
              <a:rPr lang="en-US" dirty="0"/>
              <a:t>using namespace std;</a:t>
            </a:r>
          </a:p>
          <a:p>
            <a:endParaRPr lang="en-US" dirty="0"/>
          </a:p>
          <a:p>
            <a:r>
              <a:rPr lang="en-US" dirty="0" err="1"/>
              <a:t>int</a:t>
            </a:r>
            <a:r>
              <a:rPr lang="en-US" dirty="0"/>
              <a:t> </a:t>
            </a:r>
            <a:r>
              <a:rPr lang="en-US" dirty="0" err="1"/>
              <a:t>nFaktoriel</a:t>
            </a:r>
            <a:r>
              <a:rPr lang="en-US" dirty="0"/>
              <a:t>(</a:t>
            </a:r>
            <a:r>
              <a:rPr lang="en-US" dirty="0" err="1"/>
              <a:t>int</a:t>
            </a:r>
            <a:r>
              <a:rPr lang="en-US" dirty="0"/>
              <a:t> n)</a:t>
            </a:r>
          </a:p>
          <a:p>
            <a:r>
              <a:rPr lang="en-US" dirty="0"/>
              <a:t>{</a:t>
            </a:r>
          </a:p>
          <a:p>
            <a:r>
              <a:rPr lang="en-US" dirty="0"/>
              <a:t>    </a:t>
            </a:r>
            <a:r>
              <a:rPr lang="en-US" dirty="0" err="1"/>
              <a:t>int</a:t>
            </a:r>
            <a:r>
              <a:rPr lang="en-US" dirty="0"/>
              <a:t> z=1;</a:t>
            </a:r>
          </a:p>
          <a:p>
            <a:r>
              <a:rPr lang="en-US" dirty="0"/>
              <a:t>    for(</a:t>
            </a:r>
            <a:r>
              <a:rPr lang="en-US" dirty="0" err="1"/>
              <a:t>int</a:t>
            </a:r>
            <a:r>
              <a:rPr lang="en-US" dirty="0"/>
              <a:t> </a:t>
            </a:r>
            <a:r>
              <a:rPr lang="en-US" dirty="0" err="1"/>
              <a:t>i</a:t>
            </a:r>
            <a:r>
              <a:rPr lang="en-US" dirty="0"/>
              <a:t>=</a:t>
            </a:r>
            <a:r>
              <a:rPr lang="en-US" dirty="0" err="1"/>
              <a:t>n;i</a:t>
            </a:r>
            <a:r>
              <a:rPr lang="en-US" dirty="0"/>
              <a:t>&gt;0;i--)</a:t>
            </a:r>
          </a:p>
          <a:p>
            <a:r>
              <a:rPr lang="en-US" dirty="0"/>
              <a:t>    {</a:t>
            </a:r>
          </a:p>
          <a:p>
            <a:r>
              <a:rPr lang="en-US" dirty="0"/>
              <a:t>        z*=</a:t>
            </a:r>
            <a:r>
              <a:rPr lang="en-US" dirty="0" err="1"/>
              <a:t>i</a:t>
            </a:r>
            <a:r>
              <a:rPr lang="en-US" dirty="0"/>
              <a:t>;</a:t>
            </a:r>
          </a:p>
          <a:p>
            <a:r>
              <a:rPr lang="en-US" dirty="0"/>
              <a:t>    }</a:t>
            </a:r>
          </a:p>
          <a:p>
            <a:r>
              <a:rPr lang="en-US" dirty="0"/>
              <a:t>    return z;</a:t>
            </a:r>
          </a:p>
          <a:p>
            <a:r>
              <a:rPr lang="en-US" dirty="0"/>
              <a:t>}</a:t>
            </a:r>
          </a:p>
          <a:p>
            <a:endParaRPr lang="en-US" dirty="0"/>
          </a:p>
          <a:p>
            <a:r>
              <a:rPr lang="en-US" dirty="0" err="1"/>
              <a:t>int</a:t>
            </a:r>
            <a:r>
              <a:rPr lang="en-US" dirty="0"/>
              <a:t> main()</a:t>
            </a:r>
          </a:p>
          <a:p>
            <a:r>
              <a:rPr lang="en-US" dirty="0"/>
              <a:t>{</a:t>
            </a:r>
          </a:p>
          <a:p>
            <a:r>
              <a:rPr lang="en-US" dirty="0"/>
              <a:t>    </a:t>
            </a:r>
            <a:r>
              <a:rPr lang="en-US" dirty="0" err="1"/>
              <a:t>int</a:t>
            </a:r>
            <a:r>
              <a:rPr lang="en-US" dirty="0"/>
              <a:t> n;</a:t>
            </a:r>
          </a:p>
          <a:p>
            <a:r>
              <a:rPr lang="en-US" dirty="0"/>
              <a:t>    </a:t>
            </a:r>
            <a:r>
              <a:rPr lang="en-US" dirty="0" err="1"/>
              <a:t>cout</a:t>
            </a:r>
            <a:r>
              <a:rPr lang="en-US" dirty="0"/>
              <a:t> &lt;&lt; "n=";</a:t>
            </a:r>
          </a:p>
          <a:p>
            <a:r>
              <a:rPr lang="en-US" dirty="0"/>
              <a:t>    </a:t>
            </a:r>
            <a:r>
              <a:rPr lang="en-US" dirty="0" err="1"/>
              <a:t>cin</a:t>
            </a:r>
            <a:r>
              <a:rPr lang="en-US" dirty="0"/>
              <a:t>&gt;&gt;n;</a:t>
            </a:r>
          </a:p>
          <a:p>
            <a:r>
              <a:rPr lang="en-US" dirty="0"/>
              <a:t>    </a:t>
            </a:r>
            <a:r>
              <a:rPr lang="en-US" dirty="0" err="1"/>
              <a:t>int</a:t>
            </a:r>
            <a:r>
              <a:rPr lang="en-US" dirty="0"/>
              <a:t> </a:t>
            </a:r>
            <a:r>
              <a:rPr lang="en-US" dirty="0" err="1"/>
              <a:t>pom</a:t>
            </a:r>
            <a:r>
              <a:rPr lang="en-US" dirty="0"/>
              <a:t>=</a:t>
            </a:r>
            <a:r>
              <a:rPr lang="en-US" dirty="0" err="1"/>
              <a:t>nFaktoriel</a:t>
            </a:r>
            <a:r>
              <a:rPr lang="en-US" dirty="0"/>
              <a:t>(n);</a:t>
            </a:r>
          </a:p>
          <a:p>
            <a:r>
              <a:rPr lang="en-US" dirty="0"/>
              <a:t>    </a:t>
            </a:r>
            <a:r>
              <a:rPr lang="en-US" dirty="0" err="1"/>
              <a:t>cout</a:t>
            </a:r>
            <a:r>
              <a:rPr lang="en-US" dirty="0"/>
              <a:t>&lt;&lt;"n!="&lt;&lt;</a:t>
            </a:r>
            <a:r>
              <a:rPr lang="en-US" dirty="0" err="1"/>
              <a:t>pom</a:t>
            </a:r>
            <a:r>
              <a:rPr lang="en-US" dirty="0"/>
              <a:t>&lt;&lt;</a:t>
            </a:r>
            <a:r>
              <a:rPr lang="en-US" dirty="0" err="1"/>
              <a:t>endl</a:t>
            </a:r>
            <a:r>
              <a:rPr lang="en-US" dirty="0"/>
              <a:t>;</a:t>
            </a:r>
          </a:p>
          <a:p>
            <a:r>
              <a:rPr lang="en-US" dirty="0"/>
              <a:t>    return 0;</a:t>
            </a:r>
          </a:p>
          <a:p>
            <a:r>
              <a:rPr lang="en-US" dirty="0"/>
              <a:t>}</a:t>
            </a:r>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19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a:t>
            </a:r>
            <a:r>
              <a:rPr lang="en-US" dirty="0"/>
              <a:t>3. F-</a:t>
            </a:r>
            <a:r>
              <a:rPr lang="en-US" dirty="0" err="1"/>
              <a:t>ja</a:t>
            </a:r>
            <a:r>
              <a:rPr lang="en-US" dirty="0"/>
              <a:t> </a:t>
            </a:r>
            <a:r>
              <a:rPr lang="en-US" dirty="0" err="1"/>
              <a:t>za</a:t>
            </a:r>
            <a:r>
              <a:rPr lang="en-US" dirty="0"/>
              <a:t> </a:t>
            </a:r>
            <a:r>
              <a:rPr lang="en-US" dirty="0" err="1"/>
              <a:t>presmetuvanje</a:t>
            </a:r>
            <a:r>
              <a:rPr lang="en-US" dirty="0"/>
              <a:t> </a:t>
            </a:r>
            <a:r>
              <a:rPr lang="en-US" dirty="0" err="1"/>
              <a:t>na</a:t>
            </a:r>
            <a:r>
              <a:rPr lang="en-US" dirty="0"/>
              <a:t> </a:t>
            </a:r>
            <a:r>
              <a:rPr lang="en-US" dirty="0" err="1"/>
              <a:t>zbirot</a:t>
            </a:r>
            <a:r>
              <a:rPr lang="en-US" dirty="0"/>
              <a:t> 1+(1+2)+(1+2+3)+...+(1+2+3+...+n)</a:t>
            </a:r>
          </a:p>
          <a:p>
            <a:r>
              <a:rPr lang="en-US" dirty="0"/>
              <a:t>#include &lt;</a:t>
            </a:r>
            <a:r>
              <a:rPr lang="en-US" dirty="0" err="1"/>
              <a:t>iostream</a:t>
            </a:r>
            <a:r>
              <a:rPr lang="en-US" dirty="0"/>
              <a:t>&gt;</a:t>
            </a:r>
          </a:p>
          <a:p>
            <a:endParaRPr lang="en-US" dirty="0"/>
          </a:p>
          <a:p>
            <a:r>
              <a:rPr lang="en-US" dirty="0"/>
              <a:t>using namespace std;</a:t>
            </a:r>
          </a:p>
          <a:p>
            <a:endParaRPr lang="en-US" dirty="0"/>
          </a:p>
          <a:p>
            <a:r>
              <a:rPr lang="en-US" dirty="0" err="1"/>
              <a:t>int</a:t>
            </a:r>
            <a:r>
              <a:rPr lang="en-US" dirty="0"/>
              <a:t> </a:t>
            </a:r>
            <a:r>
              <a:rPr lang="en-US" dirty="0" err="1"/>
              <a:t>ZbirDoN</a:t>
            </a:r>
            <a:r>
              <a:rPr lang="en-US" dirty="0"/>
              <a:t>(</a:t>
            </a:r>
            <a:r>
              <a:rPr lang="en-US" dirty="0" err="1"/>
              <a:t>int</a:t>
            </a:r>
            <a:r>
              <a:rPr lang="en-US" dirty="0"/>
              <a:t> n)</a:t>
            </a:r>
          </a:p>
          <a:p>
            <a:r>
              <a:rPr lang="en-US" dirty="0"/>
              <a:t>{</a:t>
            </a:r>
          </a:p>
          <a:p>
            <a:r>
              <a:rPr lang="en-US" dirty="0"/>
              <a:t>    </a:t>
            </a:r>
            <a:r>
              <a:rPr lang="en-US" dirty="0" err="1"/>
              <a:t>int</a:t>
            </a:r>
            <a:r>
              <a:rPr lang="en-US" dirty="0"/>
              <a:t> z=0;</a:t>
            </a:r>
          </a:p>
          <a:p>
            <a:r>
              <a:rPr lang="en-US" dirty="0"/>
              <a:t>    for(</a:t>
            </a:r>
            <a:r>
              <a:rPr lang="en-US" dirty="0" err="1"/>
              <a:t>int</a:t>
            </a:r>
            <a:r>
              <a:rPr lang="en-US" dirty="0"/>
              <a:t> </a:t>
            </a:r>
            <a:r>
              <a:rPr lang="en-US" dirty="0" err="1"/>
              <a:t>i</a:t>
            </a:r>
            <a:r>
              <a:rPr lang="en-US" dirty="0"/>
              <a:t>=0;i&lt;=</a:t>
            </a:r>
            <a:r>
              <a:rPr lang="en-US" dirty="0" err="1"/>
              <a:t>n;i</a:t>
            </a:r>
            <a:r>
              <a:rPr lang="en-US" dirty="0"/>
              <a:t>++)</a:t>
            </a:r>
          </a:p>
          <a:p>
            <a:r>
              <a:rPr lang="en-US" dirty="0"/>
              <a:t>    {</a:t>
            </a:r>
          </a:p>
          <a:p>
            <a:r>
              <a:rPr lang="en-US" dirty="0"/>
              <a:t>        z+=</a:t>
            </a:r>
            <a:r>
              <a:rPr lang="en-US" dirty="0" err="1"/>
              <a:t>i</a:t>
            </a:r>
            <a:r>
              <a:rPr lang="en-US" dirty="0"/>
              <a:t>;</a:t>
            </a:r>
          </a:p>
          <a:p>
            <a:r>
              <a:rPr lang="en-US" dirty="0"/>
              <a:t>    }</a:t>
            </a:r>
          </a:p>
          <a:p>
            <a:r>
              <a:rPr lang="en-US" dirty="0"/>
              <a:t>    return z;</a:t>
            </a:r>
          </a:p>
          <a:p>
            <a:r>
              <a:rPr lang="en-US" dirty="0"/>
              <a:t>}</a:t>
            </a:r>
          </a:p>
          <a:p>
            <a:endParaRPr lang="en-US" dirty="0"/>
          </a:p>
          <a:p>
            <a:r>
              <a:rPr lang="en-US" dirty="0"/>
              <a:t>void </a:t>
            </a:r>
            <a:r>
              <a:rPr lang="en-US" dirty="0" err="1"/>
              <a:t>Pecati</a:t>
            </a:r>
            <a:r>
              <a:rPr lang="en-US" dirty="0"/>
              <a:t>(</a:t>
            </a:r>
            <a:r>
              <a:rPr lang="en-US" dirty="0" err="1"/>
              <a:t>int</a:t>
            </a:r>
            <a:r>
              <a:rPr lang="en-US" dirty="0"/>
              <a:t> </a:t>
            </a:r>
            <a:r>
              <a:rPr lang="en-US" dirty="0" err="1"/>
              <a:t>n,int</a:t>
            </a:r>
            <a:r>
              <a:rPr lang="en-US" dirty="0"/>
              <a:t> p)</a:t>
            </a:r>
          </a:p>
          <a:p>
            <a:r>
              <a:rPr lang="en-US" dirty="0"/>
              <a:t>{</a:t>
            </a:r>
          </a:p>
          <a:p>
            <a:r>
              <a:rPr lang="en-US" dirty="0"/>
              <a:t>    </a:t>
            </a:r>
            <a:r>
              <a:rPr lang="en-US" dirty="0" err="1"/>
              <a:t>cout</a:t>
            </a:r>
            <a:r>
              <a:rPr lang="en-US" dirty="0"/>
              <a:t>&lt;&lt;1&lt;&lt;"+";</a:t>
            </a:r>
          </a:p>
          <a:p>
            <a:r>
              <a:rPr lang="en-US" dirty="0"/>
              <a:t>    for(</a:t>
            </a:r>
            <a:r>
              <a:rPr lang="en-US" dirty="0" err="1"/>
              <a:t>int</a:t>
            </a:r>
            <a:r>
              <a:rPr lang="en-US" dirty="0"/>
              <a:t> </a:t>
            </a:r>
            <a:r>
              <a:rPr lang="en-US" dirty="0" err="1"/>
              <a:t>i</a:t>
            </a:r>
            <a:r>
              <a:rPr lang="en-US" dirty="0"/>
              <a:t>=2;i&lt;=</a:t>
            </a:r>
            <a:r>
              <a:rPr lang="en-US" dirty="0" err="1"/>
              <a:t>n;i</a:t>
            </a:r>
            <a:r>
              <a:rPr lang="en-US" dirty="0"/>
              <a:t>++)</a:t>
            </a:r>
          </a:p>
          <a:p>
            <a:r>
              <a:rPr lang="en-US" dirty="0"/>
              <a:t>    {</a:t>
            </a:r>
          </a:p>
          <a:p>
            <a:r>
              <a:rPr lang="en-US" dirty="0"/>
              <a:t>        </a:t>
            </a:r>
            <a:r>
              <a:rPr lang="en-US" dirty="0" err="1"/>
              <a:t>cout</a:t>
            </a:r>
            <a:r>
              <a:rPr lang="en-US" dirty="0"/>
              <a:t>&lt;&lt;"(";</a:t>
            </a:r>
          </a:p>
          <a:p>
            <a:r>
              <a:rPr lang="en-US" dirty="0"/>
              <a:t>        for(</a:t>
            </a:r>
            <a:r>
              <a:rPr lang="en-US" dirty="0" err="1"/>
              <a:t>int</a:t>
            </a:r>
            <a:r>
              <a:rPr lang="en-US" dirty="0"/>
              <a:t> j=1;j&lt;=</a:t>
            </a:r>
            <a:r>
              <a:rPr lang="en-US" dirty="0" err="1"/>
              <a:t>i;j</a:t>
            </a:r>
            <a:r>
              <a:rPr lang="en-US" dirty="0"/>
              <a:t>++)</a:t>
            </a:r>
          </a:p>
          <a:p>
            <a:r>
              <a:rPr lang="en-US" dirty="0"/>
              <a:t>        {</a:t>
            </a:r>
          </a:p>
          <a:p>
            <a:r>
              <a:rPr lang="en-US" dirty="0"/>
              <a:t>            if(j==</a:t>
            </a:r>
            <a:r>
              <a:rPr lang="en-US" dirty="0" err="1"/>
              <a:t>i</a:t>
            </a:r>
            <a:r>
              <a:rPr lang="en-US" dirty="0"/>
              <a:t>)</a:t>
            </a:r>
          </a:p>
          <a:p>
            <a:r>
              <a:rPr lang="en-US" dirty="0"/>
              <a:t>                </a:t>
            </a:r>
            <a:r>
              <a:rPr lang="en-US" dirty="0" err="1"/>
              <a:t>cout</a:t>
            </a:r>
            <a:r>
              <a:rPr lang="en-US" dirty="0"/>
              <a:t>&lt;&lt;j;</a:t>
            </a:r>
          </a:p>
          <a:p>
            <a:r>
              <a:rPr lang="en-US" dirty="0"/>
              <a:t>            else</a:t>
            </a:r>
          </a:p>
          <a:p>
            <a:r>
              <a:rPr lang="en-US" dirty="0"/>
              <a:t>                </a:t>
            </a:r>
            <a:r>
              <a:rPr lang="en-US" dirty="0" err="1"/>
              <a:t>cout</a:t>
            </a:r>
            <a:r>
              <a:rPr lang="en-US" dirty="0"/>
              <a:t>&lt;&lt;j&lt;&lt;"+";</a:t>
            </a:r>
          </a:p>
          <a:p>
            <a:r>
              <a:rPr lang="en-US" dirty="0"/>
              <a:t>        }</a:t>
            </a:r>
          </a:p>
          <a:p>
            <a:r>
              <a:rPr lang="en-US" dirty="0"/>
              <a:t>        if(</a:t>
            </a:r>
            <a:r>
              <a:rPr lang="en-US" dirty="0" err="1"/>
              <a:t>i</a:t>
            </a:r>
            <a:r>
              <a:rPr lang="en-US" dirty="0"/>
              <a:t>==n)</a:t>
            </a:r>
          </a:p>
          <a:p>
            <a:r>
              <a:rPr lang="en-US" dirty="0"/>
              <a:t>            </a:t>
            </a:r>
            <a:r>
              <a:rPr lang="en-US" dirty="0" err="1"/>
              <a:t>cout</a:t>
            </a:r>
            <a:r>
              <a:rPr lang="en-US" dirty="0"/>
              <a:t>&lt;&lt;")="&lt;&lt;p&lt;&lt;</a:t>
            </a:r>
            <a:r>
              <a:rPr lang="en-US" dirty="0" err="1"/>
              <a:t>endl</a:t>
            </a:r>
            <a:r>
              <a:rPr lang="en-US" dirty="0"/>
              <a:t>;</a:t>
            </a:r>
          </a:p>
          <a:p>
            <a:r>
              <a:rPr lang="en-US" dirty="0"/>
              <a:t>        else</a:t>
            </a:r>
          </a:p>
          <a:p>
            <a:r>
              <a:rPr lang="en-US" dirty="0"/>
              <a:t>            </a:t>
            </a:r>
            <a:r>
              <a:rPr lang="en-US" dirty="0" err="1"/>
              <a:t>cout</a:t>
            </a:r>
            <a:r>
              <a:rPr lang="en-US" dirty="0"/>
              <a:t>&lt;&lt;")+";</a:t>
            </a:r>
          </a:p>
          <a:p>
            <a:r>
              <a:rPr lang="en-US" dirty="0"/>
              <a:t>    }</a:t>
            </a:r>
          </a:p>
          <a:p>
            <a:r>
              <a:rPr lang="en-US" dirty="0"/>
              <a:t>}</a:t>
            </a:r>
          </a:p>
          <a:p>
            <a:r>
              <a:rPr lang="en-US" dirty="0" err="1"/>
              <a:t>int</a:t>
            </a:r>
            <a:r>
              <a:rPr lang="en-US" dirty="0"/>
              <a:t> main()</a:t>
            </a:r>
          </a:p>
          <a:p>
            <a:r>
              <a:rPr lang="en-US" dirty="0"/>
              <a:t>{</a:t>
            </a:r>
          </a:p>
          <a:p>
            <a:r>
              <a:rPr lang="en-US" dirty="0"/>
              <a:t>    </a:t>
            </a:r>
            <a:r>
              <a:rPr lang="en-US" dirty="0" err="1"/>
              <a:t>int</a:t>
            </a:r>
            <a:r>
              <a:rPr lang="en-US" dirty="0"/>
              <a:t> n;</a:t>
            </a:r>
          </a:p>
          <a:p>
            <a:r>
              <a:rPr lang="en-US" dirty="0"/>
              <a:t>    </a:t>
            </a:r>
            <a:r>
              <a:rPr lang="en-US" dirty="0" err="1"/>
              <a:t>cout</a:t>
            </a:r>
            <a:r>
              <a:rPr lang="en-US" dirty="0"/>
              <a:t> &lt;&lt; "n=";</a:t>
            </a:r>
          </a:p>
          <a:p>
            <a:r>
              <a:rPr lang="en-US" dirty="0"/>
              <a:t>    </a:t>
            </a:r>
            <a:r>
              <a:rPr lang="en-US" dirty="0" err="1"/>
              <a:t>cin</a:t>
            </a:r>
            <a:r>
              <a:rPr lang="en-US" dirty="0"/>
              <a:t>&gt;&gt;n;</a:t>
            </a:r>
          </a:p>
          <a:p>
            <a:r>
              <a:rPr lang="en-US" dirty="0"/>
              <a:t>    </a:t>
            </a:r>
            <a:r>
              <a:rPr lang="en-US" dirty="0" err="1"/>
              <a:t>int</a:t>
            </a:r>
            <a:r>
              <a:rPr lang="en-US" dirty="0"/>
              <a:t> </a:t>
            </a:r>
            <a:r>
              <a:rPr lang="en-US" dirty="0" err="1"/>
              <a:t>pom</a:t>
            </a:r>
            <a:r>
              <a:rPr lang="en-US" dirty="0"/>
              <a:t>=0;</a:t>
            </a:r>
          </a:p>
          <a:p>
            <a:r>
              <a:rPr lang="en-US" dirty="0"/>
              <a:t>    for(</a:t>
            </a:r>
            <a:r>
              <a:rPr lang="en-US" dirty="0" err="1"/>
              <a:t>int</a:t>
            </a:r>
            <a:r>
              <a:rPr lang="en-US" dirty="0"/>
              <a:t> </a:t>
            </a:r>
            <a:r>
              <a:rPr lang="en-US" dirty="0" err="1"/>
              <a:t>i</a:t>
            </a:r>
            <a:r>
              <a:rPr lang="en-US" dirty="0"/>
              <a:t>=1;i&lt;=</a:t>
            </a:r>
            <a:r>
              <a:rPr lang="en-US" dirty="0" err="1"/>
              <a:t>n;i</a:t>
            </a:r>
            <a:r>
              <a:rPr lang="en-US" dirty="0"/>
              <a:t>++)</a:t>
            </a:r>
          </a:p>
          <a:p>
            <a:r>
              <a:rPr lang="en-US" dirty="0"/>
              <a:t>    {</a:t>
            </a:r>
          </a:p>
          <a:p>
            <a:r>
              <a:rPr lang="en-US" dirty="0"/>
              <a:t>        </a:t>
            </a:r>
            <a:r>
              <a:rPr lang="en-US" dirty="0" err="1"/>
              <a:t>pom</a:t>
            </a:r>
            <a:r>
              <a:rPr lang="en-US" dirty="0"/>
              <a:t>+=</a:t>
            </a:r>
            <a:r>
              <a:rPr lang="en-US" dirty="0" err="1"/>
              <a:t>ZbirDoN</a:t>
            </a:r>
            <a:r>
              <a:rPr lang="en-US" dirty="0"/>
              <a:t>(</a:t>
            </a:r>
            <a:r>
              <a:rPr lang="en-US" dirty="0" err="1"/>
              <a:t>i</a:t>
            </a:r>
            <a:r>
              <a:rPr lang="en-US" dirty="0"/>
              <a:t>);</a:t>
            </a:r>
          </a:p>
          <a:p>
            <a:r>
              <a:rPr lang="en-US" dirty="0"/>
              <a:t>    }</a:t>
            </a:r>
          </a:p>
          <a:p>
            <a:r>
              <a:rPr lang="en-US" dirty="0"/>
              <a:t>    </a:t>
            </a:r>
            <a:r>
              <a:rPr lang="en-US" dirty="0" err="1"/>
              <a:t>Pecati</a:t>
            </a:r>
            <a:r>
              <a:rPr lang="en-US" dirty="0"/>
              <a:t>(</a:t>
            </a:r>
            <a:r>
              <a:rPr lang="en-US" dirty="0" err="1"/>
              <a:t>n,pom</a:t>
            </a:r>
            <a:r>
              <a:rPr lang="en-US" dirty="0"/>
              <a:t>);</a:t>
            </a:r>
          </a:p>
          <a:p>
            <a:r>
              <a:rPr lang="en-US" dirty="0"/>
              <a:t>    return 0;</a:t>
            </a:r>
          </a:p>
          <a:p>
            <a:r>
              <a:rPr lang="en-US" dirty="0"/>
              <a:t>}</a:t>
            </a:r>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a:t>
            </a:r>
            <a:r>
              <a:rPr lang="en-US" dirty="0"/>
              <a:t>4. F-</a:t>
            </a:r>
            <a:r>
              <a:rPr lang="en-US" dirty="0" err="1"/>
              <a:t>ja</a:t>
            </a:r>
            <a:r>
              <a:rPr lang="en-US" dirty="0"/>
              <a:t> </a:t>
            </a:r>
            <a:r>
              <a:rPr lang="en-US" dirty="0" err="1"/>
              <a:t>za</a:t>
            </a:r>
            <a:r>
              <a:rPr lang="en-US" dirty="0"/>
              <a:t> </a:t>
            </a:r>
            <a:r>
              <a:rPr lang="en-US" dirty="0" err="1"/>
              <a:t>naogjanje</a:t>
            </a:r>
            <a:r>
              <a:rPr lang="en-US" dirty="0"/>
              <a:t> </a:t>
            </a:r>
            <a:r>
              <a:rPr lang="en-US" dirty="0" err="1"/>
              <a:t>na</a:t>
            </a:r>
            <a:r>
              <a:rPr lang="en-US" dirty="0"/>
              <a:t> NZD (</a:t>
            </a:r>
            <a:r>
              <a:rPr lang="en-US" dirty="0" err="1"/>
              <a:t>ang</a:t>
            </a:r>
            <a:r>
              <a:rPr lang="en-US" dirty="0"/>
              <a:t>. greatest common divisor)</a:t>
            </a:r>
          </a:p>
          <a:p>
            <a:r>
              <a:rPr lang="en-US" dirty="0"/>
              <a:t>#include &lt;</a:t>
            </a:r>
            <a:r>
              <a:rPr lang="en-US" dirty="0" err="1"/>
              <a:t>iostream</a:t>
            </a:r>
            <a:r>
              <a:rPr lang="en-US" dirty="0"/>
              <a:t>&gt;</a:t>
            </a:r>
          </a:p>
          <a:p>
            <a:endParaRPr lang="en-US" dirty="0"/>
          </a:p>
          <a:p>
            <a:r>
              <a:rPr lang="en-US" dirty="0"/>
              <a:t>using namespace std;</a:t>
            </a:r>
          </a:p>
          <a:p>
            <a:endParaRPr lang="en-US" dirty="0"/>
          </a:p>
          <a:p>
            <a:r>
              <a:rPr lang="en-US" dirty="0"/>
              <a:t>//1 </a:t>
            </a:r>
            <a:r>
              <a:rPr lang="en-US" dirty="0" err="1"/>
              <a:t>nacin</a:t>
            </a:r>
            <a:endParaRPr lang="en-US" dirty="0"/>
          </a:p>
          <a:p>
            <a:r>
              <a:rPr lang="en-US" dirty="0" err="1"/>
              <a:t>int</a:t>
            </a:r>
            <a:r>
              <a:rPr lang="en-US" dirty="0"/>
              <a:t> NZD(</a:t>
            </a:r>
            <a:r>
              <a:rPr lang="en-US" dirty="0" err="1"/>
              <a:t>int</a:t>
            </a:r>
            <a:r>
              <a:rPr lang="en-US" dirty="0"/>
              <a:t> a, </a:t>
            </a:r>
            <a:r>
              <a:rPr lang="en-US" dirty="0" err="1"/>
              <a:t>int</a:t>
            </a:r>
            <a:r>
              <a:rPr lang="en-US" dirty="0"/>
              <a:t> b)</a:t>
            </a:r>
          </a:p>
          <a:p>
            <a:r>
              <a:rPr lang="en-US" dirty="0"/>
              <a:t>{</a:t>
            </a:r>
          </a:p>
          <a:p>
            <a:r>
              <a:rPr lang="en-US" dirty="0"/>
              <a:t>    </a:t>
            </a:r>
            <a:r>
              <a:rPr lang="en-US" dirty="0" err="1"/>
              <a:t>int</a:t>
            </a:r>
            <a:r>
              <a:rPr lang="en-US" dirty="0"/>
              <a:t> </a:t>
            </a:r>
            <a:r>
              <a:rPr lang="en-US" dirty="0" err="1"/>
              <a:t>nzd</a:t>
            </a:r>
            <a:r>
              <a:rPr lang="en-US" dirty="0"/>
              <a:t>=0;</a:t>
            </a:r>
          </a:p>
          <a:p>
            <a:r>
              <a:rPr lang="en-US" dirty="0"/>
              <a:t>    for(</a:t>
            </a:r>
            <a:r>
              <a:rPr lang="en-US" dirty="0" err="1"/>
              <a:t>int</a:t>
            </a:r>
            <a:r>
              <a:rPr lang="en-US" dirty="0"/>
              <a:t> </a:t>
            </a:r>
            <a:r>
              <a:rPr lang="en-US" dirty="0" err="1"/>
              <a:t>i</a:t>
            </a:r>
            <a:r>
              <a:rPr lang="en-US" dirty="0"/>
              <a:t>=1;i&lt;=a &amp;&amp; </a:t>
            </a:r>
            <a:r>
              <a:rPr lang="en-US" dirty="0" err="1"/>
              <a:t>i</a:t>
            </a:r>
            <a:r>
              <a:rPr lang="en-US" dirty="0"/>
              <a:t>&lt;=</a:t>
            </a:r>
            <a:r>
              <a:rPr lang="en-US" dirty="0" err="1"/>
              <a:t>b;i</a:t>
            </a:r>
            <a:r>
              <a:rPr lang="en-US" dirty="0"/>
              <a:t>++)</a:t>
            </a:r>
          </a:p>
          <a:p>
            <a:r>
              <a:rPr lang="en-US" dirty="0"/>
              <a:t>    {</a:t>
            </a:r>
          </a:p>
          <a:p>
            <a:r>
              <a:rPr lang="en-US" dirty="0"/>
              <a:t>        if(</a:t>
            </a:r>
            <a:r>
              <a:rPr lang="en-US" dirty="0" err="1"/>
              <a:t>a%i</a:t>
            </a:r>
            <a:r>
              <a:rPr lang="en-US" dirty="0"/>
              <a:t>==0 &amp;&amp; </a:t>
            </a:r>
            <a:r>
              <a:rPr lang="en-US" dirty="0" err="1"/>
              <a:t>b%i</a:t>
            </a:r>
            <a:r>
              <a:rPr lang="en-US" dirty="0"/>
              <a:t>==0)</a:t>
            </a:r>
          </a:p>
          <a:p>
            <a:r>
              <a:rPr lang="en-US" dirty="0"/>
              <a:t>            </a:t>
            </a:r>
            <a:r>
              <a:rPr lang="en-US" dirty="0" err="1"/>
              <a:t>nzd</a:t>
            </a:r>
            <a:r>
              <a:rPr lang="en-US" dirty="0"/>
              <a:t>=</a:t>
            </a:r>
            <a:r>
              <a:rPr lang="en-US" dirty="0" err="1"/>
              <a:t>i</a:t>
            </a:r>
            <a:r>
              <a:rPr lang="en-US" dirty="0"/>
              <a:t>;</a:t>
            </a:r>
          </a:p>
          <a:p>
            <a:r>
              <a:rPr lang="en-US" dirty="0"/>
              <a:t>    }</a:t>
            </a:r>
          </a:p>
          <a:p>
            <a:r>
              <a:rPr lang="en-US" dirty="0"/>
              <a:t>	return </a:t>
            </a:r>
            <a:r>
              <a:rPr lang="en-US" dirty="0" err="1"/>
              <a:t>nzd</a:t>
            </a:r>
            <a:r>
              <a:rPr lang="en-US" dirty="0"/>
              <a:t>;</a:t>
            </a:r>
          </a:p>
          <a:p>
            <a:r>
              <a:rPr lang="en-US" dirty="0"/>
              <a:t>}</a:t>
            </a:r>
            <a:endParaRPr lang="mk-MK" dirty="0"/>
          </a:p>
          <a:p>
            <a:endParaRPr lang="en-US" dirty="0"/>
          </a:p>
          <a:p>
            <a:r>
              <a:rPr lang="en-US" dirty="0"/>
              <a:t>//2 </a:t>
            </a:r>
            <a:r>
              <a:rPr lang="en-US" dirty="0" err="1"/>
              <a:t>nacin</a:t>
            </a:r>
            <a:endParaRPr lang="en-US" dirty="0"/>
          </a:p>
          <a:p>
            <a:r>
              <a:rPr lang="en-US" dirty="0"/>
              <a:t>/*</a:t>
            </a:r>
            <a:r>
              <a:rPr lang="en-US" dirty="0" err="1"/>
              <a:t>int</a:t>
            </a:r>
            <a:r>
              <a:rPr lang="en-US" dirty="0"/>
              <a:t> NZD2(</a:t>
            </a:r>
            <a:r>
              <a:rPr lang="en-US" dirty="0" err="1"/>
              <a:t>int</a:t>
            </a:r>
            <a:r>
              <a:rPr lang="en-US" dirty="0"/>
              <a:t> a, </a:t>
            </a:r>
            <a:r>
              <a:rPr lang="en-US" dirty="0" err="1"/>
              <a:t>int</a:t>
            </a:r>
            <a:r>
              <a:rPr lang="en-US" dirty="0"/>
              <a:t> b)</a:t>
            </a:r>
          </a:p>
          <a:p>
            <a:r>
              <a:rPr lang="en-US" dirty="0"/>
              <a:t>{</a:t>
            </a:r>
          </a:p>
          <a:p>
            <a:r>
              <a:rPr lang="en-US" dirty="0"/>
              <a:t>    while(a!=b)</a:t>
            </a:r>
          </a:p>
          <a:p>
            <a:r>
              <a:rPr lang="en-US" dirty="0"/>
              <a:t>    {</a:t>
            </a:r>
          </a:p>
          <a:p>
            <a:r>
              <a:rPr lang="en-US" dirty="0"/>
              <a:t>        if(a&lt;b)</a:t>
            </a:r>
          </a:p>
          <a:p>
            <a:r>
              <a:rPr lang="en-US" dirty="0"/>
              <a:t>		{</a:t>
            </a:r>
          </a:p>
          <a:p>
            <a:r>
              <a:rPr lang="en-US" dirty="0"/>
              <a:t>			b=b-a;</a:t>
            </a:r>
          </a:p>
          <a:p>
            <a:r>
              <a:rPr lang="en-US" dirty="0"/>
              <a:t>		}else</a:t>
            </a:r>
          </a:p>
          <a:p>
            <a:r>
              <a:rPr lang="en-US" dirty="0"/>
              <a:t>		{</a:t>
            </a:r>
          </a:p>
          <a:p>
            <a:r>
              <a:rPr lang="en-US" dirty="0"/>
              <a:t>			a=a-b;</a:t>
            </a:r>
          </a:p>
          <a:p>
            <a:r>
              <a:rPr lang="en-US" dirty="0"/>
              <a:t>		}</a:t>
            </a:r>
          </a:p>
          <a:p>
            <a:r>
              <a:rPr lang="en-US" dirty="0"/>
              <a:t>	}</a:t>
            </a:r>
          </a:p>
          <a:p>
            <a:r>
              <a:rPr lang="en-US" dirty="0"/>
              <a:t>	return a;</a:t>
            </a:r>
          </a:p>
          <a:p>
            <a:r>
              <a:rPr lang="en-US" dirty="0"/>
              <a:t>}*/</a:t>
            </a:r>
          </a:p>
          <a:p>
            <a:endParaRPr lang="en-US" dirty="0"/>
          </a:p>
          <a:p>
            <a:r>
              <a:rPr lang="en-US" dirty="0" err="1"/>
              <a:t>int</a:t>
            </a:r>
            <a:r>
              <a:rPr lang="en-US" dirty="0"/>
              <a:t> main()</a:t>
            </a:r>
          </a:p>
          <a:p>
            <a:r>
              <a:rPr lang="en-US" dirty="0"/>
              <a:t>{</a:t>
            </a:r>
          </a:p>
          <a:p>
            <a:r>
              <a:rPr lang="en-US" dirty="0"/>
              <a:t>    </a:t>
            </a:r>
            <a:r>
              <a:rPr lang="en-US" dirty="0" err="1"/>
              <a:t>int</a:t>
            </a:r>
            <a:r>
              <a:rPr lang="en-US" dirty="0"/>
              <a:t> </a:t>
            </a:r>
            <a:r>
              <a:rPr lang="en-US" dirty="0" err="1"/>
              <a:t>a,b</a:t>
            </a:r>
            <a:r>
              <a:rPr lang="en-US" dirty="0"/>
              <a:t>;</a:t>
            </a:r>
          </a:p>
          <a:p>
            <a:r>
              <a:rPr lang="en-US" dirty="0"/>
              <a:t>    </a:t>
            </a:r>
            <a:r>
              <a:rPr lang="en-US" dirty="0" err="1"/>
              <a:t>cout</a:t>
            </a:r>
            <a:r>
              <a:rPr lang="en-US" dirty="0"/>
              <a:t> &lt;&lt; "</a:t>
            </a:r>
            <a:r>
              <a:rPr lang="en-US" dirty="0" err="1"/>
              <a:t>Prv</a:t>
            </a:r>
            <a:r>
              <a:rPr lang="en-US" dirty="0"/>
              <a:t> </a:t>
            </a:r>
            <a:r>
              <a:rPr lang="en-US" dirty="0" err="1"/>
              <a:t>broj</a:t>
            </a:r>
            <a:r>
              <a:rPr lang="en-US" dirty="0"/>
              <a:t>: ";</a:t>
            </a:r>
          </a:p>
          <a:p>
            <a:r>
              <a:rPr lang="en-US" dirty="0"/>
              <a:t>    </a:t>
            </a:r>
            <a:r>
              <a:rPr lang="en-US" dirty="0" err="1"/>
              <a:t>cin</a:t>
            </a:r>
            <a:r>
              <a:rPr lang="en-US" dirty="0"/>
              <a:t>&gt;&gt;a;</a:t>
            </a:r>
          </a:p>
          <a:p>
            <a:r>
              <a:rPr lang="en-US" dirty="0"/>
              <a:t>    </a:t>
            </a:r>
            <a:r>
              <a:rPr lang="en-US" dirty="0" err="1"/>
              <a:t>cout</a:t>
            </a:r>
            <a:r>
              <a:rPr lang="en-US" dirty="0"/>
              <a:t> &lt;&lt; "</a:t>
            </a:r>
            <a:r>
              <a:rPr lang="en-US" dirty="0" err="1"/>
              <a:t>Vtor</a:t>
            </a:r>
            <a:r>
              <a:rPr lang="en-US" dirty="0"/>
              <a:t> </a:t>
            </a:r>
            <a:r>
              <a:rPr lang="en-US" dirty="0" err="1"/>
              <a:t>broj</a:t>
            </a:r>
            <a:r>
              <a:rPr lang="en-US" dirty="0"/>
              <a:t>: ";</a:t>
            </a:r>
          </a:p>
          <a:p>
            <a:r>
              <a:rPr lang="en-US" dirty="0"/>
              <a:t>    </a:t>
            </a:r>
            <a:r>
              <a:rPr lang="en-US" dirty="0" err="1"/>
              <a:t>cin</a:t>
            </a:r>
            <a:r>
              <a:rPr lang="en-US" dirty="0"/>
              <a:t>&gt;&gt;b;</a:t>
            </a:r>
          </a:p>
          <a:p>
            <a:r>
              <a:rPr lang="en-US" dirty="0"/>
              <a:t>    </a:t>
            </a:r>
            <a:r>
              <a:rPr lang="en-US" dirty="0" err="1"/>
              <a:t>int</a:t>
            </a:r>
            <a:r>
              <a:rPr lang="en-US" dirty="0"/>
              <a:t> </a:t>
            </a:r>
            <a:r>
              <a:rPr lang="en-US" dirty="0" err="1"/>
              <a:t>pom</a:t>
            </a:r>
            <a:r>
              <a:rPr lang="en-US" dirty="0"/>
              <a:t> = NZD(</a:t>
            </a:r>
            <a:r>
              <a:rPr lang="en-US" dirty="0" err="1"/>
              <a:t>a,b</a:t>
            </a:r>
            <a:r>
              <a:rPr lang="en-US" dirty="0"/>
              <a:t>);</a:t>
            </a:r>
          </a:p>
          <a:p>
            <a:r>
              <a:rPr lang="en-US" dirty="0"/>
              <a:t>    </a:t>
            </a:r>
            <a:r>
              <a:rPr lang="en-US" dirty="0" err="1"/>
              <a:t>cout</a:t>
            </a:r>
            <a:r>
              <a:rPr lang="en-US" dirty="0"/>
              <a:t>&lt;&lt;"NZD("&lt;&lt;a&lt;&lt;","&lt;&lt;b&lt;&lt;")="&lt;&lt;</a:t>
            </a:r>
            <a:r>
              <a:rPr lang="en-US" dirty="0" err="1"/>
              <a:t>pom</a:t>
            </a:r>
            <a:r>
              <a:rPr lang="en-US" dirty="0"/>
              <a:t>&lt;&lt;</a:t>
            </a:r>
            <a:r>
              <a:rPr lang="en-US" dirty="0" err="1"/>
              <a:t>endl</a:t>
            </a:r>
            <a:r>
              <a:rPr lang="en-US" dirty="0"/>
              <a:t>;</a:t>
            </a:r>
          </a:p>
          <a:p>
            <a:r>
              <a:rPr lang="en-US" dirty="0"/>
              <a:t>    return 0;</a:t>
            </a:r>
          </a:p>
          <a:p>
            <a:r>
              <a:rPr lang="en-US" dirty="0"/>
              <a:t>}</a:t>
            </a:r>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21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a:t>
            </a:r>
            <a:r>
              <a:rPr lang="en-US" dirty="0"/>
              <a:t>5. F-</a:t>
            </a:r>
            <a:r>
              <a:rPr lang="en-US" dirty="0" err="1"/>
              <a:t>ja</a:t>
            </a:r>
            <a:r>
              <a:rPr lang="en-US" dirty="0"/>
              <a:t> </a:t>
            </a:r>
            <a:r>
              <a:rPr lang="en-US" dirty="0" err="1"/>
              <a:t>za</a:t>
            </a:r>
            <a:r>
              <a:rPr lang="en-US" dirty="0"/>
              <a:t> </a:t>
            </a:r>
            <a:r>
              <a:rPr lang="en-US" dirty="0" err="1"/>
              <a:t>kratenje</a:t>
            </a:r>
            <a:r>
              <a:rPr lang="en-US" dirty="0"/>
              <a:t> </a:t>
            </a:r>
            <a:r>
              <a:rPr lang="en-US" dirty="0" err="1"/>
              <a:t>na</a:t>
            </a:r>
            <a:r>
              <a:rPr lang="en-US" dirty="0"/>
              <a:t> </a:t>
            </a:r>
            <a:r>
              <a:rPr lang="en-US" dirty="0" err="1"/>
              <a:t>dropka</a:t>
            </a:r>
            <a:endParaRPr lang="en-US" dirty="0"/>
          </a:p>
          <a:p>
            <a:r>
              <a:rPr lang="en-US" dirty="0"/>
              <a:t>#include &lt;</a:t>
            </a:r>
            <a:r>
              <a:rPr lang="en-US" dirty="0" err="1"/>
              <a:t>iostream</a:t>
            </a:r>
            <a:r>
              <a:rPr lang="en-US" dirty="0"/>
              <a:t>&gt;</a:t>
            </a:r>
          </a:p>
          <a:p>
            <a:endParaRPr lang="en-US" dirty="0"/>
          </a:p>
          <a:p>
            <a:r>
              <a:rPr lang="en-US" dirty="0"/>
              <a:t>using namespace std;</a:t>
            </a:r>
          </a:p>
          <a:p>
            <a:endParaRPr lang="en-US" dirty="0"/>
          </a:p>
          <a:p>
            <a:r>
              <a:rPr lang="en-US" dirty="0" err="1"/>
              <a:t>int</a:t>
            </a:r>
            <a:r>
              <a:rPr lang="en-US" dirty="0"/>
              <a:t> NZD(</a:t>
            </a:r>
            <a:r>
              <a:rPr lang="en-US" dirty="0" err="1"/>
              <a:t>int</a:t>
            </a:r>
            <a:r>
              <a:rPr lang="en-US" dirty="0"/>
              <a:t> a, </a:t>
            </a:r>
            <a:r>
              <a:rPr lang="en-US" dirty="0" err="1"/>
              <a:t>int</a:t>
            </a:r>
            <a:r>
              <a:rPr lang="en-US" dirty="0"/>
              <a:t> b)</a:t>
            </a:r>
          </a:p>
          <a:p>
            <a:r>
              <a:rPr lang="en-US" dirty="0"/>
              <a:t>{</a:t>
            </a:r>
          </a:p>
          <a:p>
            <a:r>
              <a:rPr lang="en-US" dirty="0"/>
              <a:t>    </a:t>
            </a:r>
            <a:r>
              <a:rPr lang="en-US" dirty="0" err="1"/>
              <a:t>int</a:t>
            </a:r>
            <a:r>
              <a:rPr lang="en-US" dirty="0"/>
              <a:t> </a:t>
            </a:r>
            <a:r>
              <a:rPr lang="en-US" dirty="0" err="1"/>
              <a:t>nzd</a:t>
            </a:r>
            <a:r>
              <a:rPr lang="en-US" dirty="0"/>
              <a:t>=0;</a:t>
            </a:r>
          </a:p>
          <a:p>
            <a:r>
              <a:rPr lang="en-US" dirty="0"/>
              <a:t>    for(</a:t>
            </a:r>
            <a:r>
              <a:rPr lang="en-US" dirty="0" err="1"/>
              <a:t>int</a:t>
            </a:r>
            <a:r>
              <a:rPr lang="en-US" dirty="0"/>
              <a:t> </a:t>
            </a:r>
            <a:r>
              <a:rPr lang="en-US" dirty="0" err="1"/>
              <a:t>i</a:t>
            </a:r>
            <a:r>
              <a:rPr lang="en-US" dirty="0"/>
              <a:t>=1;i&lt;=a &amp;&amp; </a:t>
            </a:r>
            <a:r>
              <a:rPr lang="en-US" dirty="0" err="1"/>
              <a:t>i</a:t>
            </a:r>
            <a:r>
              <a:rPr lang="en-US" dirty="0"/>
              <a:t>&lt;=</a:t>
            </a:r>
            <a:r>
              <a:rPr lang="en-US" dirty="0" err="1"/>
              <a:t>b;i</a:t>
            </a:r>
            <a:r>
              <a:rPr lang="en-US" dirty="0"/>
              <a:t>++)</a:t>
            </a:r>
          </a:p>
          <a:p>
            <a:r>
              <a:rPr lang="en-US" dirty="0"/>
              <a:t>    {</a:t>
            </a:r>
          </a:p>
          <a:p>
            <a:r>
              <a:rPr lang="en-US" dirty="0"/>
              <a:t>        if(</a:t>
            </a:r>
            <a:r>
              <a:rPr lang="en-US" dirty="0" err="1"/>
              <a:t>a%i</a:t>
            </a:r>
            <a:r>
              <a:rPr lang="en-US" dirty="0"/>
              <a:t>==0 &amp;&amp; </a:t>
            </a:r>
            <a:r>
              <a:rPr lang="en-US" dirty="0" err="1"/>
              <a:t>b%i</a:t>
            </a:r>
            <a:r>
              <a:rPr lang="en-US" dirty="0"/>
              <a:t>==0)</a:t>
            </a:r>
          </a:p>
          <a:p>
            <a:r>
              <a:rPr lang="en-US" dirty="0"/>
              <a:t>            </a:t>
            </a:r>
            <a:r>
              <a:rPr lang="en-US" dirty="0" err="1"/>
              <a:t>nzd</a:t>
            </a:r>
            <a:r>
              <a:rPr lang="en-US" dirty="0"/>
              <a:t>=</a:t>
            </a:r>
            <a:r>
              <a:rPr lang="en-US" dirty="0" err="1"/>
              <a:t>i</a:t>
            </a:r>
            <a:r>
              <a:rPr lang="en-US" dirty="0"/>
              <a:t>;</a:t>
            </a:r>
          </a:p>
          <a:p>
            <a:r>
              <a:rPr lang="en-US" dirty="0"/>
              <a:t>    }</a:t>
            </a:r>
          </a:p>
          <a:p>
            <a:r>
              <a:rPr lang="en-US" dirty="0"/>
              <a:t>	return </a:t>
            </a:r>
            <a:r>
              <a:rPr lang="en-US" dirty="0" err="1"/>
              <a:t>nzd</a:t>
            </a:r>
            <a:r>
              <a:rPr lang="en-US" dirty="0"/>
              <a:t>;</a:t>
            </a:r>
          </a:p>
          <a:p>
            <a:r>
              <a:rPr lang="en-US" dirty="0"/>
              <a:t>}</a:t>
            </a:r>
          </a:p>
          <a:p>
            <a:endParaRPr lang="en-US" dirty="0"/>
          </a:p>
          <a:p>
            <a:r>
              <a:rPr lang="en-US" dirty="0"/>
              <a:t>void </a:t>
            </a:r>
            <a:r>
              <a:rPr lang="en-US" dirty="0" err="1"/>
              <a:t>SkratiDropka</a:t>
            </a:r>
            <a:r>
              <a:rPr lang="en-US" dirty="0"/>
              <a:t>(</a:t>
            </a:r>
            <a:r>
              <a:rPr lang="en-US" dirty="0" err="1"/>
              <a:t>int</a:t>
            </a:r>
            <a:r>
              <a:rPr lang="en-US" dirty="0"/>
              <a:t> b, </a:t>
            </a:r>
            <a:r>
              <a:rPr lang="en-US" dirty="0" err="1"/>
              <a:t>int</a:t>
            </a:r>
            <a:r>
              <a:rPr lang="en-US" dirty="0"/>
              <a:t> </a:t>
            </a:r>
            <a:r>
              <a:rPr lang="en-US" dirty="0" err="1"/>
              <a:t>i</a:t>
            </a:r>
            <a:r>
              <a:rPr lang="en-US" dirty="0"/>
              <a:t>)</a:t>
            </a:r>
          </a:p>
          <a:p>
            <a:r>
              <a:rPr lang="en-US" dirty="0"/>
              <a:t>{</a:t>
            </a:r>
          </a:p>
          <a:p>
            <a:r>
              <a:rPr lang="en-US" dirty="0"/>
              <a:t>    if(b==0)</a:t>
            </a:r>
          </a:p>
          <a:p>
            <a:r>
              <a:rPr lang="en-US" dirty="0"/>
              <a:t>	{</a:t>
            </a:r>
          </a:p>
          <a:p>
            <a:r>
              <a:rPr lang="en-US" dirty="0"/>
              <a:t>		</a:t>
            </a:r>
            <a:r>
              <a:rPr lang="en-US" dirty="0" err="1"/>
              <a:t>cout</a:t>
            </a:r>
            <a:r>
              <a:rPr lang="en-US" dirty="0"/>
              <a:t>&lt;&lt;"</a:t>
            </a:r>
            <a:r>
              <a:rPr lang="en-US" dirty="0" err="1"/>
              <a:t>Dropkata</a:t>
            </a:r>
            <a:r>
              <a:rPr lang="en-US" dirty="0"/>
              <a:t> e 0/"&lt;&lt;</a:t>
            </a:r>
            <a:r>
              <a:rPr lang="en-US" dirty="0" err="1"/>
              <a:t>i</a:t>
            </a:r>
            <a:r>
              <a:rPr lang="en-US" dirty="0"/>
              <a:t>&lt;&lt;"=0"&lt;&lt;</a:t>
            </a:r>
            <a:r>
              <a:rPr lang="en-US" dirty="0" err="1"/>
              <a:t>endl</a:t>
            </a:r>
            <a:r>
              <a:rPr lang="en-US" dirty="0"/>
              <a:t>;</a:t>
            </a:r>
          </a:p>
          <a:p>
            <a:r>
              <a:rPr lang="en-US" dirty="0"/>
              <a:t>	}else{</a:t>
            </a:r>
          </a:p>
          <a:p>
            <a:r>
              <a:rPr lang="en-US" dirty="0"/>
              <a:t>		</a:t>
            </a:r>
            <a:r>
              <a:rPr lang="en-US" dirty="0" err="1"/>
              <a:t>cout</a:t>
            </a:r>
            <a:r>
              <a:rPr lang="en-US" dirty="0"/>
              <a:t>&lt;&lt;"</a:t>
            </a:r>
            <a:r>
              <a:rPr lang="en-US" dirty="0" err="1"/>
              <a:t>Skratenata</a:t>
            </a:r>
            <a:r>
              <a:rPr lang="en-US" dirty="0"/>
              <a:t> </a:t>
            </a:r>
            <a:r>
              <a:rPr lang="en-US" dirty="0" err="1"/>
              <a:t>dropka</a:t>
            </a:r>
            <a:r>
              <a:rPr lang="en-US" dirty="0"/>
              <a:t> </a:t>
            </a:r>
            <a:r>
              <a:rPr lang="en-US" dirty="0" err="1"/>
              <a:t>na</a:t>
            </a:r>
            <a:r>
              <a:rPr lang="en-US" dirty="0"/>
              <a:t> "&lt;&lt;b&lt;&lt;"/"&lt;&lt;</a:t>
            </a:r>
            <a:r>
              <a:rPr lang="en-US" dirty="0" err="1"/>
              <a:t>i</a:t>
            </a:r>
            <a:r>
              <a:rPr lang="en-US" dirty="0"/>
              <a:t>&lt;&lt;" e: "&lt;&lt;(b/NZD(</a:t>
            </a:r>
            <a:r>
              <a:rPr lang="en-US" dirty="0" err="1"/>
              <a:t>b,i</a:t>
            </a:r>
            <a:r>
              <a:rPr lang="en-US" dirty="0"/>
              <a:t>))&lt;&lt;"/"&lt;&lt;(</a:t>
            </a:r>
            <a:r>
              <a:rPr lang="en-US" dirty="0" err="1"/>
              <a:t>i</a:t>
            </a:r>
            <a:r>
              <a:rPr lang="en-US" dirty="0"/>
              <a:t>/NZD(</a:t>
            </a:r>
            <a:r>
              <a:rPr lang="en-US" dirty="0" err="1"/>
              <a:t>b,i</a:t>
            </a:r>
            <a:r>
              <a:rPr lang="en-US" dirty="0"/>
              <a:t>))&lt;&lt;</a:t>
            </a:r>
            <a:r>
              <a:rPr lang="en-US" dirty="0" err="1"/>
              <a:t>endl</a:t>
            </a:r>
            <a:r>
              <a:rPr lang="en-US" dirty="0"/>
              <a:t>;</a:t>
            </a:r>
          </a:p>
          <a:p>
            <a:r>
              <a:rPr lang="en-US" dirty="0"/>
              <a:t>	}</a:t>
            </a:r>
          </a:p>
          <a:p>
            <a:r>
              <a:rPr lang="en-US" dirty="0"/>
              <a:t>}</a:t>
            </a:r>
          </a:p>
          <a:p>
            <a:endParaRPr lang="en-US" dirty="0"/>
          </a:p>
          <a:p>
            <a:r>
              <a:rPr lang="en-US" dirty="0" err="1"/>
              <a:t>int</a:t>
            </a:r>
            <a:r>
              <a:rPr lang="en-US" dirty="0"/>
              <a:t> main()</a:t>
            </a:r>
          </a:p>
          <a:p>
            <a:r>
              <a:rPr lang="en-US" dirty="0"/>
              <a:t>{</a:t>
            </a:r>
          </a:p>
          <a:p>
            <a:r>
              <a:rPr lang="en-US" dirty="0"/>
              <a:t>    </a:t>
            </a:r>
            <a:r>
              <a:rPr lang="en-US" dirty="0" err="1"/>
              <a:t>int</a:t>
            </a:r>
            <a:r>
              <a:rPr lang="en-US" dirty="0"/>
              <a:t> </a:t>
            </a:r>
            <a:r>
              <a:rPr lang="en-US" dirty="0" err="1"/>
              <a:t>a,b</a:t>
            </a:r>
            <a:r>
              <a:rPr lang="en-US" dirty="0"/>
              <a:t>;</a:t>
            </a:r>
          </a:p>
          <a:p>
            <a:r>
              <a:rPr lang="en-US" dirty="0"/>
              <a:t>    </a:t>
            </a:r>
            <a:r>
              <a:rPr lang="en-US" dirty="0" err="1"/>
              <a:t>cout</a:t>
            </a:r>
            <a:r>
              <a:rPr lang="en-US" dirty="0"/>
              <a:t> &lt;&lt; "</a:t>
            </a:r>
            <a:r>
              <a:rPr lang="en-US" dirty="0" err="1"/>
              <a:t>Broitel</a:t>
            </a:r>
            <a:r>
              <a:rPr lang="en-US" dirty="0"/>
              <a:t>: ";</a:t>
            </a:r>
          </a:p>
          <a:p>
            <a:r>
              <a:rPr lang="en-US" dirty="0"/>
              <a:t>    </a:t>
            </a:r>
            <a:r>
              <a:rPr lang="en-US" dirty="0" err="1"/>
              <a:t>cin</a:t>
            </a:r>
            <a:r>
              <a:rPr lang="en-US" dirty="0"/>
              <a:t>&gt;&gt;a;</a:t>
            </a:r>
          </a:p>
          <a:p>
            <a:r>
              <a:rPr lang="en-US" dirty="0"/>
              <a:t>    do</a:t>
            </a:r>
          </a:p>
          <a:p>
            <a:r>
              <a:rPr lang="en-US" dirty="0"/>
              <a:t>    {</a:t>
            </a:r>
          </a:p>
          <a:p>
            <a:r>
              <a:rPr lang="en-US" dirty="0"/>
              <a:t>        </a:t>
            </a:r>
            <a:r>
              <a:rPr lang="en-US" dirty="0" err="1"/>
              <a:t>cout</a:t>
            </a:r>
            <a:r>
              <a:rPr lang="en-US" dirty="0"/>
              <a:t> &lt;&lt; "</a:t>
            </a:r>
            <a:r>
              <a:rPr lang="en-US" dirty="0" err="1"/>
              <a:t>Imenitel</a:t>
            </a:r>
            <a:r>
              <a:rPr lang="en-US" dirty="0"/>
              <a:t>: ";</a:t>
            </a:r>
          </a:p>
          <a:p>
            <a:r>
              <a:rPr lang="en-US" dirty="0"/>
              <a:t>        </a:t>
            </a:r>
            <a:r>
              <a:rPr lang="en-US" dirty="0" err="1"/>
              <a:t>cin</a:t>
            </a:r>
            <a:r>
              <a:rPr lang="en-US" dirty="0"/>
              <a:t>&gt;&gt;b;</a:t>
            </a:r>
          </a:p>
          <a:p>
            <a:r>
              <a:rPr lang="en-US" dirty="0"/>
              <a:t>    }while(b==0);</a:t>
            </a:r>
          </a:p>
          <a:p>
            <a:endParaRPr lang="en-US" dirty="0"/>
          </a:p>
          <a:p>
            <a:r>
              <a:rPr lang="en-US" dirty="0"/>
              <a:t>    </a:t>
            </a:r>
            <a:r>
              <a:rPr lang="en-US" dirty="0" err="1"/>
              <a:t>SkratiDropka</a:t>
            </a:r>
            <a:r>
              <a:rPr lang="en-US" dirty="0"/>
              <a:t>(</a:t>
            </a:r>
            <a:r>
              <a:rPr lang="en-US" dirty="0" err="1"/>
              <a:t>a,b</a:t>
            </a:r>
            <a:r>
              <a:rPr lang="en-US" dirty="0"/>
              <a:t>);</a:t>
            </a:r>
          </a:p>
          <a:p>
            <a:endParaRPr lang="en-US" dirty="0"/>
          </a:p>
          <a:p>
            <a:r>
              <a:rPr lang="en-US" dirty="0"/>
              <a:t>    return 0;</a:t>
            </a:r>
          </a:p>
          <a:p>
            <a:r>
              <a:rPr lang="en-US" dirty="0"/>
              <a:t>}</a:t>
            </a:r>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22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a:t>
            </a:r>
            <a:r>
              <a:rPr lang="en-US" dirty="0"/>
              <a:t>6. F-</a:t>
            </a:r>
            <a:r>
              <a:rPr lang="en-US" dirty="0" err="1"/>
              <a:t>ja</a:t>
            </a:r>
            <a:r>
              <a:rPr lang="en-US" dirty="0"/>
              <a:t> </a:t>
            </a:r>
            <a:r>
              <a:rPr lang="en-US" dirty="0" err="1"/>
              <a:t>za</a:t>
            </a:r>
            <a:r>
              <a:rPr lang="en-US" dirty="0"/>
              <a:t> </a:t>
            </a:r>
            <a:r>
              <a:rPr lang="en-US" dirty="0" err="1"/>
              <a:t>pecatenje</a:t>
            </a:r>
            <a:r>
              <a:rPr lang="en-US" dirty="0"/>
              <a:t> </a:t>
            </a:r>
            <a:r>
              <a:rPr lang="en-US" dirty="0" err="1"/>
              <a:t>na</a:t>
            </a:r>
            <a:r>
              <a:rPr lang="en-US" dirty="0"/>
              <a:t> </a:t>
            </a:r>
            <a:r>
              <a:rPr lang="en-US" dirty="0" err="1"/>
              <a:t>figura</a:t>
            </a:r>
            <a:r>
              <a:rPr lang="en-US" dirty="0"/>
              <a:t> so </a:t>
            </a:r>
            <a:r>
              <a:rPr lang="en-US" dirty="0" err="1"/>
              <a:t>dzvezdicki</a:t>
            </a:r>
            <a:r>
              <a:rPr lang="en-US" dirty="0"/>
              <a:t> </a:t>
            </a:r>
            <a:r>
              <a:rPr lang="en-US" dirty="0" err="1"/>
              <a:t>i</a:t>
            </a:r>
            <a:r>
              <a:rPr lang="en-US" dirty="0"/>
              <a:t> </a:t>
            </a:r>
            <a:r>
              <a:rPr lang="en-US" dirty="0" err="1"/>
              <a:t>prazni</a:t>
            </a:r>
            <a:r>
              <a:rPr lang="en-US" dirty="0"/>
              <a:t> </a:t>
            </a:r>
            <a:r>
              <a:rPr lang="en-US" dirty="0" err="1"/>
              <a:t>mesta</a:t>
            </a:r>
            <a:endParaRPr lang="en-US" dirty="0"/>
          </a:p>
          <a:p>
            <a:r>
              <a:rPr lang="en-US" dirty="0"/>
              <a:t>#include &lt;</a:t>
            </a:r>
            <a:r>
              <a:rPr lang="en-US" dirty="0" err="1"/>
              <a:t>iostream</a:t>
            </a:r>
            <a:r>
              <a:rPr lang="en-US" dirty="0"/>
              <a:t>&gt;</a:t>
            </a:r>
          </a:p>
          <a:p>
            <a:endParaRPr lang="en-US" dirty="0"/>
          </a:p>
          <a:p>
            <a:r>
              <a:rPr lang="en-US" dirty="0"/>
              <a:t>using namespace std;</a:t>
            </a:r>
          </a:p>
          <a:p>
            <a:endParaRPr lang="en-US" dirty="0"/>
          </a:p>
          <a:p>
            <a:r>
              <a:rPr lang="en-US" dirty="0"/>
              <a:t>void </a:t>
            </a:r>
            <a:r>
              <a:rPr lang="en-US" dirty="0" err="1"/>
              <a:t>Pecati</a:t>
            </a:r>
            <a:r>
              <a:rPr lang="en-US" dirty="0"/>
              <a:t>(</a:t>
            </a:r>
            <a:r>
              <a:rPr lang="en-US" dirty="0" err="1"/>
              <a:t>int</a:t>
            </a:r>
            <a:r>
              <a:rPr lang="en-US" dirty="0"/>
              <a:t> a, </a:t>
            </a:r>
            <a:r>
              <a:rPr lang="en-US" dirty="0" err="1"/>
              <a:t>int</a:t>
            </a:r>
            <a:r>
              <a:rPr lang="en-US" dirty="0"/>
              <a:t> b);</a:t>
            </a:r>
          </a:p>
          <a:p>
            <a:endParaRPr lang="en-US" dirty="0"/>
          </a:p>
          <a:p>
            <a:r>
              <a:rPr lang="en-US" dirty="0" err="1"/>
              <a:t>int</a:t>
            </a:r>
            <a:r>
              <a:rPr lang="en-US" dirty="0"/>
              <a:t> main()</a:t>
            </a:r>
          </a:p>
          <a:p>
            <a:r>
              <a:rPr lang="en-US" dirty="0"/>
              <a:t>{</a:t>
            </a:r>
          </a:p>
          <a:p>
            <a:r>
              <a:rPr lang="en-US" dirty="0"/>
              <a:t>    </a:t>
            </a:r>
            <a:r>
              <a:rPr lang="en-US" dirty="0" err="1"/>
              <a:t>int</a:t>
            </a:r>
            <a:r>
              <a:rPr lang="en-US" dirty="0"/>
              <a:t> n;</a:t>
            </a:r>
          </a:p>
          <a:p>
            <a:r>
              <a:rPr lang="en-US" dirty="0"/>
              <a:t>    </a:t>
            </a:r>
            <a:r>
              <a:rPr lang="en-US" dirty="0" err="1"/>
              <a:t>cout</a:t>
            </a:r>
            <a:r>
              <a:rPr lang="en-US" dirty="0"/>
              <a:t>&lt;&lt;"n=";</a:t>
            </a:r>
          </a:p>
          <a:p>
            <a:r>
              <a:rPr lang="en-US" dirty="0"/>
              <a:t>    </a:t>
            </a:r>
            <a:r>
              <a:rPr lang="en-US" dirty="0" err="1"/>
              <a:t>cin</a:t>
            </a:r>
            <a:r>
              <a:rPr lang="en-US" dirty="0"/>
              <a:t>&gt;&gt;n;</a:t>
            </a:r>
          </a:p>
          <a:p>
            <a:endParaRPr lang="en-US" dirty="0"/>
          </a:p>
          <a:p>
            <a:r>
              <a:rPr lang="en-US" dirty="0"/>
              <a:t>    </a:t>
            </a:r>
            <a:r>
              <a:rPr lang="en-US" dirty="0" err="1"/>
              <a:t>int</a:t>
            </a:r>
            <a:r>
              <a:rPr lang="en-US" dirty="0"/>
              <a:t> </a:t>
            </a:r>
            <a:r>
              <a:rPr lang="en-US" dirty="0" err="1"/>
              <a:t>prazniMesta</a:t>
            </a:r>
            <a:r>
              <a:rPr lang="en-US" dirty="0"/>
              <a:t>=n/2;</a:t>
            </a:r>
          </a:p>
          <a:p>
            <a:r>
              <a:rPr lang="en-US" dirty="0"/>
              <a:t>    </a:t>
            </a:r>
            <a:r>
              <a:rPr lang="en-US" dirty="0" err="1"/>
              <a:t>int</a:t>
            </a:r>
            <a:r>
              <a:rPr lang="en-US" dirty="0"/>
              <a:t> </a:t>
            </a:r>
            <a:r>
              <a:rPr lang="en-US" dirty="0" err="1"/>
              <a:t>dzvezdicki</a:t>
            </a:r>
            <a:r>
              <a:rPr lang="en-US" dirty="0"/>
              <a:t>=1;</a:t>
            </a:r>
          </a:p>
          <a:p>
            <a:r>
              <a:rPr lang="en-US" dirty="0"/>
              <a:t>    for(</a:t>
            </a:r>
            <a:r>
              <a:rPr lang="en-US" dirty="0" err="1"/>
              <a:t>int</a:t>
            </a:r>
            <a:r>
              <a:rPr lang="en-US" dirty="0"/>
              <a:t> </a:t>
            </a:r>
            <a:r>
              <a:rPr lang="en-US" dirty="0" err="1"/>
              <a:t>i</a:t>
            </a:r>
            <a:r>
              <a:rPr lang="en-US" dirty="0"/>
              <a:t>=1;i&lt;=</a:t>
            </a:r>
            <a:r>
              <a:rPr lang="en-US" dirty="0" err="1"/>
              <a:t>n;i</a:t>
            </a:r>
            <a:r>
              <a:rPr lang="en-US" dirty="0"/>
              <a:t>++)</a:t>
            </a:r>
          </a:p>
          <a:p>
            <a:r>
              <a:rPr lang="en-US" dirty="0"/>
              <a:t>    {</a:t>
            </a:r>
          </a:p>
          <a:p>
            <a:r>
              <a:rPr lang="en-US" dirty="0"/>
              <a:t>        if(</a:t>
            </a:r>
            <a:r>
              <a:rPr lang="en-US" dirty="0" err="1"/>
              <a:t>i</a:t>
            </a:r>
            <a:r>
              <a:rPr lang="en-US" dirty="0"/>
              <a:t>&lt;=(n/2))</a:t>
            </a:r>
          </a:p>
          <a:p>
            <a:r>
              <a:rPr lang="en-US" dirty="0"/>
              <a:t>        {</a:t>
            </a:r>
          </a:p>
          <a:p>
            <a:r>
              <a:rPr lang="en-US" dirty="0"/>
              <a:t>            </a:t>
            </a:r>
            <a:r>
              <a:rPr lang="en-US" dirty="0" err="1"/>
              <a:t>Pecati</a:t>
            </a:r>
            <a:r>
              <a:rPr lang="en-US" dirty="0"/>
              <a:t>(</a:t>
            </a:r>
            <a:r>
              <a:rPr lang="en-US" dirty="0" err="1"/>
              <a:t>prazniMesta,dzvezdicki</a:t>
            </a:r>
            <a:r>
              <a:rPr lang="en-US" dirty="0"/>
              <a:t>);</a:t>
            </a:r>
          </a:p>
          <a:p>
            <a:r>
              <a:rPr lang="en-US" dirty="0"/>
              <a:t>            </a:t>
            </a:r>
            <a:r>
              <a:rPr lang="en-US" dirty="0" err="1"/>
              <a:t>prazniMesta</a:t>
            </a:r>
            <a:r>
              <a:rPr lang="en-US" dirty="0"/>
              <a:t>--;</a:t>
            </a:r>
          </a:p>
          <a:p>
            <a:r>
              <a:rPr lang="en-US" dirty="0"/>
              <a:t>            </a:t>
            </a:r>
            <a:r>
              <a:rPr lang="en-US" dirty="0" err="1"/>
              <a:t>dzvezdicki</a:t>
            </a:r>
            <a:r>
              <a:rPr lang="en-US" dirty="0"/>
              <a:t>+=2;</a:t>
            </a:r>
          </a:p>
          <a:p>
            <a:r>
              <a:rPr lang="en-US" dirty="0"/>
              <a:t>        }</a:t>
            </a:r>
          </a:p>
          <a:p>
            <a:r>
              <a:rPr lang="en-US" dirty="0"/>
              <a:t>        else</a:t>
            </a:r>
          </a:p>
          <a:p>
            <a:r>
              <a:rPr lang="en-US" dirty="0"/>
              <a:t>        {</a:t>
            </a:r>
          </a:p>
          <a:p>
            <a:r>
              <a:rPr lang="en-US" dirty="0"/>
              <a:t>            </a:t>
            </a:r>
            <a:r>
              <a:rPr lang="en-US" dirty="0" err="1"/>
              <a:t>Pecati</a:t>
            </a:r>
            <a:r>
              <a:rPr lang="en-US" dirty="0"/>
              <a:t>(</a:t>
            </a:r>
            <a:r>
              <a:rPr lang="en-US" dirty="0" err="1"/>
              <a:t>prazniMesta,dzvezdicki</a:t>
            </a:r>
            <a:r>
              <a:rPr lang="en-US" dirty="0"/>
              <a:t>);</a:t>
            </a:r>
          </a:p>
          <a:p>
            <a:r>
              <a:rPr lang="en-US" dirty="0"/>
              <a:t>            </a:t>
            </a:r>
            <a:r>
              <a:rPr lang="en-US" dirty="0" err="1"/>
              <a:t>prazniMesta</a:t>
            </a:r>
            <a:r>
              <a:rPr lang="en-US" dirty="0"/>
              <a:t>++;</a:t>
            </a:r>
          </a:p>
          <a:p>
            <a:r>
              <a:rPr lang="en-US" dirty="0"/>
              <a:t>            </a:t>
            </a:r>
            <a:r>
              <a:rPr lang="en-US" dirty="0" err="1"/>
              <a:t>dzvezdicki</a:t>
            </a:r>
            <a:r>
              <a:rPr lang="en-US" dirty="0"/>
              <a:t>-=2;</a:t>
            </a:r>
          </a:p>
          <a:p>
            <a:r>
              <a:rPr lang="en-US" dirty="0"/>
              <a:t>        }</a:t>
            </a:r>
          </a:p>
          <a:p>
            <a:endParaRPr lang="en-US" dirty="0"/>
          </a:p>
          <a:p>
            <a:r>
              <a:rPr lang="en-US" dirty="0"/>
              <a:t>    }</a:t>
            </a:r>
          </a:p>
          <a:p>
            <a:endParaRPr lang="en-US" dirty="0"/>
          </a:p>
          <a:p>
            <a:r>
              <a:rPr lang="en-US" dirty="0"/>
              <a:t>    return 0;</a:t>
            </a:r>
          </a:p>
          <a:p>
            <a:r>
              <a:rPr lang="en-US" dirty="0"/>
              <a:t>}</a:t>
            </a:r>
          </a:p>
          <a:p>
            <a:endParaRPr lang="en-US" dirty="0"/>
          </a:p>
          <a:p>
            <a:r>
              <a:rPr lang="en-US" dirty="0"/>
              <a:t>void </a:t>
            </a:r>
            <a:r>
              <a:rPr lang="en-US" dirty="0" err="1"/>
              <a:t>Pecati</a:t>
            </a:r>
            <a:r>
              <a:rPr lang="en-US" dirty="0"/>
              <a:t>(</a:t>
            </a:r>
            <a:r>
              <a:rPr lang="en-US" dirty="0" err="1"/>
              <a:t>int</a:t>
            </a:r>
            <a:r>
              <a:rPr lang="en-US" dirty="0"/>
              <a:t> m, </a:t>
            </a:r>
            <a:r>
              <a:rPr lang="en-US" dirty="0" err="1"/>
              <a:t>int</a:t>
            </a:r>
            <a:r>
              <a:rPr lang="en-US" dirty="0"/>
              <a:t> d)</a:t>
            </a:r>
          </a:p>
          <a:p>
            <a:r>
              <a:rPr lang="en-US" dirty="0"/>
              <a:t>{</a:t>
            </a:r>
          </a:p>
          <a:p>
            <a:r>
              <a:rPr lang="en-US" dirty="0"/>
              <a:t>    for(</a:t>
            </a:r>
            <a:r>
              <a:rPr lang="en-US" dirty="0" err="1"/>
              <a:t>int</a:t>
            </a:r>
            <a:r>
              <a:rPr lang="en-US" dirty="0"/>
              <a:t> </a:t>
            </a:r>
            <a:r>
              <a:rPr lang="en-US" dirty="0" err="1"/>
              <a:t>i</a:t>
            </a:r>
            <a:r>
              <a:rPr lang="en-US" dirty="0"/>
              <a:t>=1;i&lt;=</a:t>
            </a:r>
            <a:r>
              <a:rPr lang="en-US" dirty="0" err="1"/>
              <a:t>m;i</a:t>
            </a:r>
            <a:r>
              <a:rPr lang="en-US" dirty="0"/>
              <a:t>++)</a:t>
            </a:r>
          </a:p>
          <a:p>
            <a:r>
              <a:rPr lang="en-US" dirty="0"/>
              <a:t>    {</a:t>
            </a:r>
          </a:p>
          <a:p>
            <a:r>
              <a:rPr lang="en-US" dirty="0"/>
              <a:t>        </a:t>
            </a:r>
            <a:r>
              <a:rPr lang="en-US" dirty="0" err="1"/>
              <a:t>cout</a:t>
            </a:r>
            <a:r>
              <a:rPr lang="en-US" dirty="0"/>
              <a:t>&lt;&lt;" ";</a:t>
            </a:r>
          </a:p>
          <a:p>
            <a:r>
              <a:rPr lang="en-US" dirty="0"/>
              <a:t>    }</a:t>
            </a:r>
          </a:p>
          <a:p>
            <a:r>
              <a:rPr lang="en-US" dirty="0"/>
              <a:t>    for(</a:t>
            </a:r>
            <a:r>
              <a:rPr lang="en-US" dirty="0" err="1"/>
              <a:t>int</a:t>
            </a:r>
            <a:r>
              <a:rPr lang="en-US" dirty="0"/>
              <a:t> </a:t>
            </a:r>
            <a:r>
              <a:rPr lang="en-US" dirty="0" err="1"/>
              <a:t>i</a:t>
            </a:r>
            <a:r>
              <a:rPr lang="en-US" dirty="0"/>
              <a:t>=1;i&lt;=</a:t>
            </a:r>
            <a:r>
              <a:rPr lang="en-US" dirty="0" err="1"/>
              <a:t>d;i</a:t>
            </a:r>
            <a:r>
              <a:rPr lang="en-US" dirty="0"/>
              <a:t>++)</a:t>
            </a:r>
          </a:p>
          <a:p>
            <a:r>
              <a:rPr lang="en-US" dirty="0"/>
              <a:t>    {</a:t>
            </a:r>
          </a:p>
          <a:p>
            <a:r>
              <a:rPr lang="en-US" dirty="0"/>
              <a:t>        </a:t>
            </a:r>
            <a:r>
              <a:rPr lang="en-US" dirty="0" err="1"/>
              <a:t>cout</a:t>
            </a:r>
            <a:r>
              <a:rPr lang="en-US" dirty="0"/>
              <a:t>&lt;&lt;"*";</a:t>
            </a:r>
          </a:p>
          <a:p>
            <a:r>
              <a:rPr lang="en-US" dirty="0"/>
              <a:t>    }</a:t>
            </a:r>
          </a:p>
          <a:p>
            <a:r>
              <a:rPr lang="en-US" dirty="0"/>
              <a:t>    </a:t>
            </a:r>
            <a:r>
              <a:rPr lang="en-US" dirty="0" err="1"/>
              <a:t>cout</a:t>
            </a:r>
            <a:r>
              <a:rPr lang="en-US" dirty="0"/>
              <a:t>&lt;&lt;</a:t>
            </a:r>
            <a:r>
              <a:rPr lang="en-US" dirty="0" err="1"/>
              <a:t>endl</a:t>
            </a:r>
            <a:r>
              <a:rPr lang="en-US" dirty="0"/>
              <a:t>;</a:t>
            </a:r>
          </a:p>
          <a:p>
            <a:r>
              <a:rPr lang="en-US" dirty="0"/>
              <a:t>}</a:t>
            </a:r>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23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a:t>
            </a:r>
            <a:r>
              <a:rPr lang="en-US" dirty="0"/>
              <a:t>7. F-</a:t>
            </a:r>
            <a:r>
              <a:rPr lang="en-US" dirty="0" err="1"/>
              <a:t>ja</a:t>
            </a:r>
            <a:r>
              <a:rPr lang="en-US" dirty="0"/>
              <a:t> </a:t>
            </a:r>
            <a:r>
              <a:rPr lang="en-US" dirty="0" err="1"/>
              <a:t>koja</a:t>
            </a:r>
            <a:r>
              <a:rPr lang="en-US" dirty="0"/>
              <a:t> </a:t>
            </a:r>
            <a:r>
              <a:rPr lang="en-US" dirty="0" err="1"/>
              <a:t>pecati</a:t>
            </a:r>
            <a:r>
              <a:rPr lang="en-US" dirty="0"/>
              <a:t> </a:t>
            </a:r>
            <a:r>
              <a:rPr lang="en-US" dirty="0" err="1"/>
              <a:t>kolku</a:t>
            </a:r>
            <a:r>
              <a:rPr lang="en-US" dirty="0"/>
              <a:t> </a:t>
            </a:r>
            <a:r>
              <a:rPr lang="en-US" dirty="0" err="1"/>
              <a:t>denovi</a:t>
            </a:r>
            <a:r>
              <a:rPr lang="en-US" dirty="0"/>
              <a:t> </a:t>
            </a:r>
            <a:r>
              <a:rPr lang="en-US" dirty="0" err="1"/>
              <a:t>ima</a:t>
            </a:r>
            <a:r>
              <a:rPr lang="en-US" dirty="0"/>
              <a:t> </a:t>
            </a:r>
            <a:r>
              <a:rPr lang="en-US" dirty="0" err="1"/>
              <a:t>nekoj</a:t>
            </a:r>
            <a:r>
              <a:rPr lang="en-US" dirty="0"/>
              <a:t> </a:t>
            </a:r>
            <a:r>
              <a:rPr lang="en-US" dirty="0" err="1"/>
              <a:t>mesec</a:t>
            </a:r>
            <a:r>
              <a:rPr lang="en-US" dirty="0"/>
              <a:t> </a:t>
            </a:r>
            <a:r>
              <a:rPr lang="en-US" dirty="0" err="1"/>
              <a:t>vo</a:t>
            </a:r>
            <a:r>
              <a:rPr lang="en-US" dirty="0"/>
              <a:t> </a:t>
            </a:r>
            <a:r>
              <a:rPr lang="en-US" dirty="0" err="1"/>
              <a:t>zavisnost</a:t>
            </a:r>
            <a:r>
              <a:rPr lang="en-US" dirty="0"/>
              <a:t> </a:t>
            </a:r>
            <a:r>
              <a:rPr lang="en-US" dirty="0" err="1"/>
              <a:t>od</a:t>
            </a:r>
            <a:r>
              <a:rPr lang="en-US" dirty="0"/>
              <a:t> </a:t>
            </a:r>
            <a:r>
              <a:rPr lang="en-US" dirty="0" err="1"/>
              <a:t>godinata</a:t>
            </a:r>
            <a:r>
              <a:rPr lang="en-US" dirty="0"/>
              <a:t> </a:t>
            </a:r>
            <a:r>
              <a:rPr lang="en-US" dirty="0" err="1"/>
              <a:t>i</a:t>
            </a:r>
            <a:r>
              <a:rPr lang="en-US" dirty="0"/>
              <a:t> </a:t>
            </a:r>
            <a:r>
              <a:rPr lang="en-US" dirty="0" err="1"/>
              <a:t>mesecot</a:t>
            </a:r>
            <a:endParaRPr lang="en-US" dirty="0"/>
          </a:p>
          <a:p>
            <a:r>
              <a:rPr lang="en-US" dirty="0"/>
              <a:t>#include &lt;</a:t>
            </a:r>
            <a:r>
              <a:rPr lang="en-US" dirty="0" err="1"/>
              <a:t>iostream</a:t>
            </a:r>
            <a:r>
              <a:rPr lang="en-US" dirty="0"/>
              <a:t>&gt;</a:t>
            </a:r>
          </a:p>
          <a:p>
            <a:endParaRPr lang="en-US" dirty="0"/>
          </a:p>
          <a:p>
            <a:r>
              <a:rPr lang="en-US" dirty="0"/>
              <a:t>using namespace std;</a:t>
            </a:r>
          </a:p>
          <a:p>
            <a:endParaRPr lang="en-US" dirty="0"/>
          </a:p>
          <a:p>
            <a:r>
              <a:rPr lang="en-US" dirty="0" err="1"/>
              <a:t>int</a:t>
            </a:r>
            <a:r>
              <a:rPr lang="en-US" dirty="0"/>
              <a:t> </a:t>
            </a:r>
            <a:r>
              <a:rPr lang="en-US" dirty="0" err="1"/>
              <a:t>VratiDenoviMesec</a:t>
            </a:r>
            <a:r>
              <a:rPr lang="en-US" dirty="0"/>
              <a:t>(</a:t>
            </a:r>
            <a:r>
              <a:rPr lang="en-US" dirty="0" err="1"/>
              <a:t>int</a:t>
            </a:r>
            <a:r>
              <a:rPr lang="en-US" dirty="0"/>
              <a:t> m, </a:t>
            </a:r>
            <a:r>
              <a:rPr lang="en-US" dirty="0" err="1"/>
              <a:t>int</a:t>
            </a:r>
            <a:r>
              <a:rPr lang="en-US" dirty="0"/>
              <a:t> g);</a:t>
            </a:r>
          </a:p>
          <a:p>
            <a:endParaRPr lang="en-US" dirty="0"/>
          </a:p>
          <a:p>
            <a:r>
              <a:rPr lang="en-US" dirty="0" err="1"/>
              <a:t>int</a:t>
            </a:r>
            <a:r>
              <a:rPr lang="en-US" dirty="0"/>
              <a:t> main()</a:t>
            </a:r>
          </a:p>
          <a:p>
            <a:r>
              <a:rPr lang="en-US" dirty="0"/>
              <a:t>{</a:t>
            </a:r>
          </a:p>
          <a:p>
            <a:r>
              <a:rPr lang="en-US" dirty="0"/>
              <a:t>    </a:t>
            </a:r>
            <a:r>
              <a:rPr lang="en-US" dirty="0" err="1"/>
              <a:t>int</a:t>
            </a:r>
            <a:r>
              <a:rPr lang="en-US" dirty="0"/>
              <a:t> </a:t>
            </a:r>
            <a:r>
              <a:rPr lang="en-US" dirty="0" err="1"/>
              <a:t>godina</a:t>
            </a:r>
            <a:r>
              <a:rPr lang="en-US" dirty="0"/>
              <a:t>, </a:t>
            </a:r>
            <a:r>
              <a:rPr lang="en-US" dirty="0" err="1"/>
              <a:t>mesec</a:t>
            </a:r>
            <a:r>
              <a:rPr lang="en-US" dirty="0"/>
              <a:t>;</a:t>
            </a:r>
          </a:p>
          <a:p>
            <a:r>
              <a:rPr lang="en-US" dirty="0"/>
              <a:t>    </a:t>
            </a:r>
            <a:r>
              <a:rPr lang="en-US" dirty="0" err="1"/>
              <a:t>cout</a:t>
            </a:r>
            <a:r>
              <a:rPr lang="en-US" dirty="0"/>
              <a:t>&lt;&lt;"</a:t>
            </a:r>
            <a:r>
              <a:rPr lang="en-US" dirty="0" err="1"/>
              <a:t>Vnesi</a:t>
            </a:r>
            <a:r>
              <a:rPr lang="en-US" dirty="0"/>
              <a:t> </a:t>
            </a:r>
            <a:r>
              <a:rPr lang="en-US" dirty="0" err="1"/>
              <a:t>godina</a:t>
            </a:r>
            <a:r>
              <a:rPr lang="en-US" dirty="0"/>
              <a:t>: ";</a:t>
            </a:r>
          </a:p>
          <a:p>
            <a:r>
              <a:rPr lang="en-US" dirty="0"/>
              <a:t>    </a:t>
            </a:r>
            <a:r>
              <a:rPr lang="en-US" dirty="0" err="1"/>
              <a:t>cin</a:t>
            </a:r>
            <a:r>
              <a:rPr lang="en-US" dirty="0"/>
              <a:t>&gt;&gt;</a:t>
            </a:r>
            <a:r>
              <a:rPr lang="en-US" dirty="0" err="1"/>
              <a:t>godina</a:t>
            </a:r>
            <a:r>
              <a:rPr lang="en-US" dirty="0"/>
              <a:t>;</a:t>
            </a:r>
          </a:p>
          <a:p>
            <a:r>
              <a:rPr lang="en-US" dirty="0"/>
              <a:t>    do</a:t>
            </a:r>
          </a:p>
          <a:p>
            <a:r>
              <a:rPr lang="en-US" dirty="0"/>
              <a:t>    {</a:t>
            </a:r>
          </a:p>
          <a:p>
            <a:r>
              <a:rPr lang="en-US" dirty="0"/>
              <a:t>        </a:t>
            </a:r>
            <a:r>
              <a:rPr lang="en-US" dirty="0" err="1"/>
              <a:t>cout</a:t>
            </a:r>
            <a:r>
              <a:rPr lang="en-US" dirty="0"/>
              <a:t>&lt;&lt;"</a:t>
            </a:r>
            <a:r>
              <a:rPr lang="en-US" dirty="0" err="1"/>
              <a:t>Vnesi</a:t>
            </a:r>
            <a:r>
              <a:rPr lang="en-US" dirty="0"/>
              <a:t> </a:t>
            </a:r>
            <a:r>
              <a:rPr lang="en-US" dirty="0" err="1"/>
              <a:t>broj</a:t>
            </a:r>
            <a:r>
              <a:rPr lang="en-US" dirty="0"/>
              <a:t> </a:t>
            </a:r>
            <a:r>
              <a:rPr lang="en-US" dirty="0" err="1"/>
              <a:t>na</a:t>
            </a:r>
            <a:r>
              <a:rPr lang="en-US" dirty="0"/>
              <a:t> </a:t>
            </a:r>
            <a:r>
              <a:rPr lang="en-US" dirty="0" err="1"/>
              <a:t>mesec</a:t>
            </a:r>
            <a:r>
              <a:rPr lang="en-US" dirty="0"/>
              <a:t>: ";</a:t>
            </a:r>
          </a:p>
          <a:p>
            <a:r>
              <a:rPr lang="en-US" dirty="0"/>
              <a:t>        </a:t>
            </a:r>
            <a:r>
              <a:rPr lang="en-US" dirty="0" err="1"/>
              <a:t>cin</a:t>
            </a:r>
            <a:r>
              <a:rPr lang="en-US" dirty="0"/>
              <a:t>&gt;&gt;</a:t>
            </a:r>
            <a:r>
              <a:rPr lang="en-US" dirty="0" err="1"/>
              <a:t>mesec</a:t>
            </a:r>
            <a:r>
              <a:rPr lang="en-US" dirty="0"/>
              <a:t>;</a:t>
            </a:r>
          </a:p>
          <a:p>
            <a:r>
              <a:rPr lang="en-US" dirty="0"/>
              <a:t>    }while(</a:t>
            </a:r>
            <a:r>
              <a:rPr lang="en-US" dirty="0" err="1"/>
              <a:t>mesec</a:t>
            </a:r>
            <a:r>
              <a:rPr lang="en-US" dirty="0"/>
              <a:t>&gt;12 || </a:t>
            </a:r>
            <a:r>
              <a:rPr lang="en-US" dirty="0" err="1"/>
              <a:t>mesec</a:t>
            </a:r>
            <a:r>
              <a:rPr lang="en-US" dirty="0"/>
              <a:t>&lt;1);</a:t>
            </a:r>
          </a:p>
          <a:p>
            <a:endParaRPr lang="en-US" dirty="0"/>
          </a:p>
          <a:p>
            <a:endParaRPr lang="en-US" dirty="0"/>
          </a:p>
          <a:p>
            <a:r>
              <a:rPr lang="en-US" dirty="0"/>
              <a:t>    </a:t>
            </a:r>
            <a:r>
              <a:rPr lang="en-US" dirty="0" err="1"/>
              <a:t>int</a:t>
            </a:r>
            <a:r>
              <a:rPr lang="en-US" dirty="0"/>
              <a:t> </a:t>
            </a:r>
            <a:r>
              <a:rPr lang="en-US" dirty="0" err="1"/>
              <a:t>denPom</a:t>
            </a:r>
            <a:r>
              <a:rPr lang="en-US" dirty="0"/>
              <a:t> = </a:t>
            </a:r>
            <a:r>
              <a:rPr lang="en-US" dirty="0" err="1"/>
              <a:t>VratiDenoviMesec</a:t>
            </a:r>
            <a:r>
              <a:rPr lang="en-US" dirty="0"/>
              <a:t>(</a:t>
            </a:r>
            <a:r>
              <a:rPr lang="en-US" dirty="0" err="1"/>
              <a:t>mesec</a:t>
            </a:r>
            <a:r>
              <a:rPr lang="en-US" dirty="0"/>
              <a:t>, </a:t>
            </a:r>
            <a:r>
              <a:rPr lang="en-US" dirty="0" err="1"/>
              <a:t>godina</a:t>
            </a:r>
            <a:r>
              <a:rPr lang="en-US" dirty="0"/>
              <a:t>);</a:t>
            </a:r>
          </a:p>
          <a:p>
            <a:r>
              <a:rPr lang="en-US" dirty="0"/>
              <a:t>    </a:t>
            </a:r>
            <a:r>
              <a:rPr lang="en-US" dirty="0" err="1"/>
              <a:t>cout</a:t>
            </a:r>
            <a:r>
              <a:rPr lang="en-US" dirty="0"/>
              <a:t>&lt;&lt;"</a:t>
            </a:r>
            <a:r>
              <a:rPr lang="en-US" dirty="0" err="1"/>
              <a:t>Mesecot</a:t>
            </a:r>
            <a:r>
              <a:rPr lang="en-US" dirty="0"/>
              <a:t> "&lt;&lt;</a:t>
            </a:r>
            <a:r>
              <a:rPr lang="en-US" dirty="0" err="1"/>
              <a:t>mesec</a:t>
            </a:r>
            <a:r>
              <a:rPr lang="en-US" dirty="0"/>
              <a:t>&lt;&lt;" </a:t>
            </a:r>
            <a:r>
              <a:rPr lang="en-US" dirty="0" err="1"/>
              <a:t>vo</a:t>
            </a:r>
            <a:r>
              <a:rPr lang="en-US" dirty="0"/>
              <a:t> "&lt;&lt;</a:t>
            </a:r>
            <a:r>
              <a:rPr lang="en-US" dirty="0" err="1"/>
              <a:t>godina</a:t>
            </a:r>
            <a:r>
              <a:rPr lang="en-US" dirty="0"/>
              <a:t>&lt;&lt;" god. </a:t>
            </a:r>
            <a:r>
              <a:rPr lang="en-US" dirty="0" err="1"/>
              <a:t>ima</a:t>
            </a:r>
            <a:r>
              <a:rPr lang="en-US" dirty="0"/>
              <a:t> "&lt;&lt;</a:t>
            </a:r>
            <a:r>
              <a:rPr lang="en-US" dirty="0" err="1"/>
              <a:t>denPom</a:t>
            </a:r>
            <a:r>
              <a:rPr lang="en-US" dirty="0"/>
              <a:t>&lt;&lt;" </a:t>
            </a:r>
            <a:r>
              <a:rPr lang="en-US" dirty="0" err="1"/>
              <a:t>denovi</a:t>
            </a:r>
            <a:r>
              <a:rPr lang="en-US" dirty="0"/>
              <a:t>."&lt;&lt;</a:t>
            </a:r>
            <a:r>
              <a:rPr lang="en-US" dirty="0" err="1"/>
              <a:t>endl</a:t>
            </a:r>
            <a:r>
              <a:rPr lang="en-US" dirty="0"/>
              <a:t>;</a:t>
            </a:r>
          </a:p>
          <a:p>
            <a:endParaRPr lang="en-US" dirty="0"/>
          </a:p>
          <a:p>
            <a:r>
              <a:rPr lang="en-US" dirty="0"/>
              <a:t>    return 0;</a:t>
            </a:r>
          </a:p>
          <a:p>
            <a:r>
              <a:rPr lang="en-US" dirty="0"/>
              <a:t>}</a:t>
            </a:r>
          </a:p>
          <a:p>
            <a:endParaRPr lang="en-US" dirty="0"/>
          </a:p>
          <a:p>
            <a:r>
              <a:rPr lang="en-US" dirty="0" err="1"/>
              <a:t>int</a:t>
            </a:r>
            <a:r>
              <a:rPr lang="en-US" dirty="0"/>
              <a:t> </a:t>
            </a:r>
            <a:r>
              <a:rPr lang="en-US" dirty="0" err="1"/>
              <a:t>VratiDenoviMesec</a:t>
            </a:r>
            <a:r>
              <a:rPr lang="en-US" dirty="0"/>
              <a:t>(</a:t>
            </a:r>
            <a:r>
              <a:rPr lang="en-US" dirty="0" err="1"/>
              <a:t>int</a:t>
            </a:r>
            <a:r>
              <a:rPr lang="en-US" dirty="0"/>
              <a:t> m, </a:t>
            </a:r>
            <a:r>
              <a:rPr lang="en-US" dirty="0" err="1"/>
              <a:t>int</a:t>
            </a:r>
            <a:r>
              <a:rPr lang="en-US" dirty="0"/>
              <a:t> g)</a:t>
            </a:r>
          </a:p>
          <a:p>
            <a:r>
              <a:rPr lang="en-US" dirty="0"/>
              <a:t>{</a:t>
            </a:r>
          </a:p>
          <a:p>
            <a:r>
              <a:rPr lang="en-US" dirty="0"/>
              <a:t>    </a:t>
            </a:r>
            <a:r>
              <a:rPr lang="en-US" dirty="0" err="1"/>
              <a:t>int</a:t>
            </a:r>
            <a:r>
              <a:rPr lang="en-US" dirty="0"/>
              <a:t> </a:t>
            </a:r>
            <a:r>
              <a:rPr lang="en-US" dirty="0" err="1"/>
              <a:t>denovi</a:t>
            </a:r>
            <a:r>
              <a:rPr lang="en-US" dirty="0"/>
              <a:t>=0;</a:t>
            </a:r>
          </a:p>
          <a:p>
            <a:r>
              <a:rPr lang="en-US" dirty="0"/>
              <a:t>    switch(m){</a:t>
            </a:r>
          </a:p>
          <a:p>
            <a:r>
              <a:rPr lang="en-US" dirty="0"/>
              <a:t>    case 1: case 3: case 5: case 7: case 8: case 10: case 12:</a:t>
            </a:r>
          </a:p>
          <a:p>
            <a:r>
              <a:rPr lang="en-US" dirty="0"/>
              <a:t>            </a:t>
            </a:r>
            <a:r>
              <a:rPr lang="en-US" dirty="0" err="1"/>
              <a:t>denovi</a:t>
            </a:r>
            <a:r>
              <a:rPr lang="en-US" dirty="0"/>
              <a:t>=31;</a:t>
            </a:r>
          </a:p>
          <a:p>
            <a:r>
              <a:rPr lang="en-US" dirty="0"/>
              <a:t>			break;</a:t>
            </a:r>
          </a:p>
          <a:p>
            <a:r>
              <a:rPr lang="en-US" dirty="0"/>
              <a:t>		case 4: case 6: case 9: case 11:</a:t>
            </a:r>
          </a:p>
          <a:p>
            <a:r>
              <a:rPr lang="en-US" dirty="0"/>
              <a:t>		    </a:t>
            </a:r>
            <a:r>
              <a:rPr lang="en-US" dirty="0" err="1"/>
              <a:t>denovi</a:t>
            </a:r>
            <a:r>
              <a:rPr lang="en-US" dirty="0"/>
              <a:t>=30;</a:t>
            </a:r>
          </a:p>
          <a:p>
            <a:r>
              <a:rPr lang="en-US" dirty="0"/>
              <a:t>			break;</a:t>
            </a:r>
          </a:p>
          <a:p>
            <a:r>
              <a:rPr lang="en-US" dirty="0"/>
              <a:t>		case 2: if((g%4==0) &amp;&amp; (g%100!=0 || g%400==0))</a:t>
            </a:r>
          </a:p>
          <a:p>
            <a:r>
              <a:rPr lang="en-US" dirty="0"/>
              <a:t>                    </a:t>
            </a:r>
            <a:r>
              <a:rPr lang="en-US" dirty="0" err="1"/>
              <a:t>denovi</a:t>
            </a:r>
            <a:r>
              <a:rPr lang="en-US" dirty="0"/>
              <a:t>=29;</a:t>
            </a:r>
          </a:p>
          <a:p>
            <a:r>
              <a:rPr lang="en-US" dirty="0"/>
              <a:t>                else</a:t>
            </a:r>
          </a:p>
          <a:p>
            <a:r>
              <a:rPr lang="en-US" dirty="0"/>
              <a:t>                    </a:t>
            </a:r>
            <a:r>
              <a:rPr lang="en-US" dirty="0" err="1"/>
              <a:t>denovi</a:t>
            </a:r>
            <a:r>
              <a:rPr lang="en-US" dirty="0"/>
              <a:t>=28;</a:t>
            </a:r>
          </a:p>
          <a:p>
            <a:r>
              <a:rPr lang="en-US" dirty="0"/>
              <a:t>			break;</a:t>
            </a:r>
          </a:p>
          <a:p>
            <a:r>
              <a:rPr lang="en-US" dirty="0"/>
              <a:t>		default: </a:t>
            </a:r>
            <a:r>
              <a:rPr lang="en-US" dirty="0" err="1"/>
              <a:t>denovi</a:t>
            </a:r>
            <a:r>
              <a:rPr lang="en-US" dirty="0"/>
              <a:t>=0;</a:t>
            </a:r>
          </a:p>
          <a:p>
            <a:r>
              <a:rPr lang="en-US" dirty="0"/>
              <a:t>	}</a:t>
            </a:r>
          </a:p>
          <a:p>
            <a:r>
              <a:rPr lang="en-US" dirty="0"/>
              <a:t>	return </a:t>
            </a:r>
            <a:r>
              <a:rPr lang="en-US" dirty="0" err="1"/>
              <a:t>denovi</a:t>
            </a:r>
            <a:r>
              <a:rPr lang="en-US" dirty="0"/>
              <a:t>;</a:t>
            </a:r>
          </a:p>
          <a:p>
            <a:r>
              <a:rPr lang="en-US" dirty="0"/>
              <a:t>}</a:t>
            </a:r>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24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a:t>
            </a:r>
            <a:r>
              <a:rPr lang="en-US" dirty="0"/>
              <a:t>8. </a:t>
            </a:r>
            <a:r>
              <a:rPr lang="en-US" dirty="0" err="1"/>
              <a:t>Programa</a:t>
            </a:r>
            <a:r>
              <a:rPr lang="en-US" dirty="0"/>
              <a:t> </a:t>
            </a:r>
            <a:r>
              <a:rPr lang="en-US" dirty="0" err="1"/>
              <a:t>koja</a:t>
            </a:r>
            <a:r>
              <a:rPr lang="en-US" dirty="0"/>
              <a:t> mu </a:t>
            </a:r>
            <a:r>
              <a:rPr lang="en-US" dirty="0" err="1"/>
              <a:t>ovozmozuva</a:t>
            </a:r>
            <a:r>
              <a:rPr lang="en-US" dirty="0"/>
              <a:t> </a:t>
            </a:r>
            <a:r>
              <a:rPr lang="en-US" dirty="0" err="1"/>
              <a:t>na</a:t>
            </a:r>
            <a:r>
              <a:rPr lang="en-US" dirty="0"/>
              <a:t> </a:t>
            </a:r>
            <a:r>
              <a:rPr lang="en-US" dirty="0" err="1"/>
              <a:t>korisnikot</a:t>
            </a:r>
            <a:r>
              <a:rPr lang="en-US" dirty="0"/>
              <a:t> </a:t>
            </a:r>
            <a:r>
              <a:rPr lang="en-US" dirty="0" err="1"/>
              <a:t>da</a:t>
            </a:r>
            <a:r>
              <a:rPr lang="en-US" dirty="0"/>
              <a:t> </a:t>
            </a:r>
            <a:r>
              <a:rPr lang="en-US" dirty="0" err="1"/>
              <a:t>otvora</a:t>
            </a:r>
            <a:r>
              <a:rPr lang="en-US" dirty="0"/>
              <a:t> </a:t>
            </a:r>
            <a:r>
              <a:rPr lang="en-US" dirty="0" err="1"/>
              <a:t>poveke</a:t>
            </a:r>
            <a:r>
              <a:rPr lang="en-US" dirty="0"/>
              <a:t> </a:t>
            </a:r>
            <a:r>
              <a:rPr lang="en-US" dirty="0" err="1"/>
              <a:t>datoteki</a:t>
            </a:r>
            <a:endParaRPr lang="en-US" dirty="0"/>
          </a:p>
          <a:p>
            <a:r>
              <a:rPr lang="en-US" dirty="0"/>
              <a:t>#include &lt;</a:t>
            </a:r>
            <a:r>
              <a:rPr lang="en-US" dirty="0" err="1"/>
              <a:t>iostream</a:t>
            </a:r>
            <a:r>
              <a:rPr lang="en-US" dirty="0"/>
              <a:t>&gt;</a:t>
            </a:r>
          </a:p>
          <a:p>
            <a:r>
              <a:rPr lang="en-US" dirty="0"/>
              <a:t>#include &lt;</a:t>
            </a:r>
            <a:r>
              <a:rPr lang="en-US" dirty="0" err="1"/>
              <a:t>fstream</a:t>
            </a:r>
            <a:r>
              <a:rPr lang="en-US" dirty="0"/>
              <a:t>&gt;</a:t>
            </a:r>
          </a:p>
          <a:p>
            <a:endParaRPr lang="en-US" dirty="0"/>
          </a:p>
          <a:p>
            <a:r>
              <a:rPr lang="en-US" dirty="0"/>
              <a:t>using namespace std;</a:t>
            </a:r>
          </a:p>
          <a:p>
            <a:endParaRPr lang="en-US" dirty="0"/>
          </a:p>
          <a:p>
            <a:r>
              <a:rPr lang="en-US" dirty="0"/>
              <a:t>void </a:t>
            </a:r>
            <a:r>
              <a:rPr lang="en-US" dirty="0" err="1"/>
              <a:t>OtvoriDatoteka</a:t>
            </a:r>
            <a:r>
              <a:rPr lang="en-US" dirty="0"/>
              <a:t>(char s[])</a:t>
            </a:r>
          </a:p>
          <a:p>
            <a:r>
              <a:rPr lang="en-US" dirty="0"/>
              <a:t>{</a:t>
            </a:r>
          </a:p>
          <a:p>
            <a:r>
              <a:rPr lang="en-US" dirty="0"/>
              <a:t>    </a:t>
            </a:r>
            <a:r>
              <a:rPr lang="en-US" dirty="0" err="1"/>
              <a:t>ofstream</a:t>
            </a:r>
            <a:r>
              <a:rPr lang="en-US" dirty="0"/>
              <a:t> </a:t>
            </a:r>
            <a:r>
              <a:rPr lang="en-US" dirty="0" err="1"/>
              <a:t>izlez</a:t>
            </a:r>
            <a:r>
              <a:rPr lang="en-US" dirty="0"/>
              <a:t>;</a:t>
            </a:r>
          </a:p>
          <a:p>
            <a:r>
              <a:rPr lang="en-US" dirty="0"/>
              <a:t>    </a:t>
            </a:r>
            <a:r>
              <a:rPr lang="en-US" dirty="0" err="1"/>
              <a:t>izlez.open</a:t>
            </a:r>
            <a:r>
              <a:rPr lang="en-US" dirty="0"/>
              <a:t>(s);</a:t>
            </a:r>
          </a:p>
          <a:p>
            <a:r>
              <a:rPr lang="en-US" dirty="0"/>
              <a:t>    </a:t>
            </a:r>
            <a:r>
              <a:rPr lang="en-US" dirty="0" err="1"/>
              <a:t>izlez.close</a:t>
            </a:r>
            <a:r>
              <a:rPr lang="en-US" dirty="0"/>
              <a:t>();</a:t>
            </a:r>
          </a:p>
          <a:p>
            <a:endParaRPr lang="en-US" dirty="0"/>
          </a:p>
          <a:p>
            <a:r>
              <a:rPr lang="en-US" dirty="0"/>
              <a:t>}</a:t>
            </a:r>
          </a:p>
          <a:p>
            <a:endParaRPr lang="en-US" dirty="0"/>
          </a:p>
          <a:p>
            <a:r>
              <a:rPr lang="en-US" dirty="0" err="1"/>
              <a:t>int</a:t>
            </a:r>
            <a:r>
              <a:rPr lang="en-US" dirty="0"/>
              <a:t> main()</a:t>
            </a:r>
          </a:p>
          <a:p>
            <a:r>
              <a:rPr lang="en-US" dirty="0"/>
              <a:t>{</a:t>
            </a:r>
          </a:p>
          <a:p>
            <a:r>
              <a:rPr lang="en-US" dirty="0"/>
              <a:t>    char </a:t>
            </a:r>
            <a:r>
              <a:rPr lang="en-US" dirty="0" err="1"/>
              <a:t>ime</a:t>
            </a:r>
            <a:r>
              <a:rPr lang="en-US" dirty="0"/>
              <a:t>[1000];</a:t>
            </a:r>
          </a:p>
          <a:p>
            <a:endParaRPr lang="en-US" dirty="0"/>
          </a:p>
          <a:p>
            <a:r>
              <a:rPr lang="en-US" dirty="0"/>
              <a:t>    while(!(</a:t>
            </a:r>
            <a:r>
              <a:rPr lang="en-US" dirty="0" err="1"/>
              <a:t>ime</a:t>
            </a:r>
            <a:r>
              <a:rPr lang="en-US" dirty="0"/>
              <a:t>[0]=='E' &amp;&amp; </a:t>
            </a:r>
            <a:r>
              <a:rPr lang="en-US" dirty="0" err="1"/>
              <a:t>ime</a:t>
            </a:r>
            <a:r>
              <a:rPr lang="en-US" dirty="0"/>
              <a:t>[1]=='N' &amp;&amp; </a:t>
            </a:r>
            <a:r>
              <a:rPr lang="en-US" dirty="0" err="1"/>
              <a:t>ime</a:t>
            </a:r>
            <a:r>
              <a:rPr lang="en-US" dirty="0"/>
              <a:t>[2]=='D'))</a:t>
            </a:r>
          </a:p>
          <a:p>
            <a:r>
              <a:rPr lang="en-US" dirty="0"/>
              <a:t>    {</a:t>
            </a:r>
          </a:p>
          <a:p>
            <a:r>
              <a:rPr lang="en-US" dirty="0"/>
              <a:t>        </a:t>
            </a:r>
            <a:r>
              <a:rPr lang="en-US" dirty="0" err="1"/>
              <a:t>cout</a:t>
            </a:r>
            <a:r>
              <a:rPr lang="en-US" dirty="0"/>
              <a:t>&lt;&lt;"</a:t>
            </a:r>
            <a:r>
              <a:rPr lang="en-US" dirty="0" err="1"/>
              <a:t>Vnesi</a:t>
            </a:r>
            <a:r>
              <a:rPr lang="en-US" dirty="0"/>
              <a:t> </a:t>
            </a:r>
            <a:r>
              <a:rPr lang="en-US" dirty="0" err="1"/>
              <a:t>ime</a:t>
            </a:r>
            <a:r>
              <a:rPr lang="en-US" dirty="0"/>
              <a:t> </a:t>
            </a:r>
            <a:r>
              <a:rPr lang="en-US" dirty="0" err="1"/>
              <a:t>na</a:t>
            </a:r>
            <a:r>
              <a:rPr lang="en-US" dirty="0"/>
              <a:t> </a:t>
            </a:r>
            <a:r>
              <a:rPr lang="en-US" dirty="0" err="1"/>
              <a:t>datoteka</a:t>
            </a:r>
            <a:r>
              <a:rPr lang="en-US" dirty="0"/>
              <a:t> (END </a:t>
            </a:r>
            <a:r>
              <a:rPr lang="en-US" dirty="0" err="1"/>
              <a:t>za</a:t>
            </a:r>
            <a:r>
              <a:rPr lang="en-US" dirty="0"/>
              <a:t> </a:t>
            </a:r>
            <a:r>
              <a:rPr lang="en-US" dirty="0" err="1"/>
              <a:t>kraj</a:t>
            </a:r>
            <a:r>
              <a:rPr lang="en-US" dirty="0"/>
              <a:t>): ";</a:t>
            </a:r>
          </a:p>
          <a:p>
            <a:r>
              <a:rPr lang="en-US" dirty="0"/>
              <a:t>        </a:t>
            </a:r>
            <a:r>
              <a:rPr lang="en-US" dirty="0" err="1"/>
              <a:t>cin</a:t>
            </a:r>
            <a:r>
              <a:rPr lang="en-US" dirty="0"/>
              <a:t>&gt;&gt;</a:t>
            </a:r>
            <a:r>
              <a:rPr lang="en-US" dirty="0" err="1"/>
              <a:t>ime</a:t>
            </a:r>
            <a:r>
              <a:rPr lang="en-US" dirty="0"/>
              <a:t>;</a:t>
            </a:r>
          </a:p>
          <a:p>
            <a:r>
              <a:rPr lang="en-US" dirty="0"/>
              <a:t>        </a:t>
            </a:r>
            <a:r>
              <a:rPr lang="mk-MK" dirty="0"/>
              <a:t>//</a:t>
            </a:r>
            <a:r>
              <a:rPr lang="en-US" dirty="0" err="1"/>
              <a:t>cout</a:t>
            </a:r>
            <a:r>
              <a:rPr lang="en-US" dirty="0"/>
              <a:t>&lt;&lt;</a:t>
            </a:r>
            <a:r>
              <a:rPr lang="en-US" dirty="0" err="1"/>
              <a:t>ime</a:t>
            </a:r>
            <a:r>
              <a:rPr lang="en-US" dirty="0"/>
              <a:t>[0]&lt;&lt;" "&lt;&lt;</a:t>
            </a:r>
            <a:r>
              <a:rPr lang="en-US" dirty="0" err="1"/>
              <a:t>ime</a:t>
            </a:r>
            <a:r>
              <a:rPr lang="en-US" dirty="0"/>
              <a:t>[1]&lt;&lt;" "&lt;&lt;</a:t>
            </a:r>
            <a:r>
              <a:rPr lang="en-US" dirty="0" err="1"/>
              <a:t>ime</a:t>
            </a:r>
            <a:r>
              <a:rPr lang="en-US" dirty="0"/>
              <a:t>[2]&lt;&lt;</a:t>
            </a:r>
            <a:r>
              <a:rPr lang="en-US" dirty="0" err="1"/>
              <a:t>endl</a:t>
            </a:r>
            <a:r>
              <a:rPr lang="en-US" dirty="0"/>
              <a:t>;</a:t>
            </a:r>
          </a:p>
          <a:p>
            <a:r>
              <a:rPr lang="en-US" dirty="0"/>
              <a:t>        if(!(</a:t>
            </a:r>
            <a:r>
              <a:rPr lang="en-US" dirty="0" err="1"/>
              <a:t>ime</a:t>
            </a:r>
            <a:r>
              <a:rPr lang="en-US" dirty="0"/>
              <a:t>[0]=='E' &amp;&amp; </a:t>
            </a:r>
            <a:r>
              <a:rPr lang="en-US" dirty="0" err="1"/>
              <a:t>ime</a:t>
            </a:r>
            <a:r>
              <a:rPr lang="en-US" dirty="0"/>
              <a:t>[1]=='N' &amp;&amp; </a:t>
            </a:r>
            <a:r>
              <a:rPr lang="en-US" dirty="0" err="1"/>
              <a:t>ime</a:t>
            </a:r>
            <a:r>
              <a:rPr lang="en-US" dirty="0"/>
              <a:t>[2]=='D'))</a:t>
            </a:r>
          </a:p>
          <a:p>
            <a:r>
              <a:rPr lang="en-US" dirty="0"/>
              <a:t>        {</a:t>
            </a:r>
          </a:p>
          <a:p>
            <a:r>
              <a:rPr lang="en-US" dirty="0"/>
              <a:t>            </a:t>
            </a:r>
            <a:r>
              <a:rPr lang="mk-MK" dirty="0"/>
              <a:t>//</a:t>
            </a:r>
            <a:r>
              <a:rPr lang="en-US" dirty="0" err="1"/>
              <a:t>cout</a:t>
            </a:r>
            <a:r>
              <a:rPr lang="en-US" dirty="0"/>
              <a:t>&lt;&lt;"</a:t>
            </a:r>
            <a:r>
              <a:rPr lang="en-US" dirty="0" err="1"/>
              <a:t>vlegov</a:t>
            </a:r>
            <a:r>
              <a:rPr lang="en-US" dirty="0"/>
              <a:t>"&lt;&lt;</a:t>
            </a:r>
            <a:r>
              <a:rPr lang="en-US" dirty="0" err="1"/>
              <a:t>endl</a:t>
            </a:r>
            <a:r>
              <a:rPr lang="en-US" dirty="0"/>
              <a:t>;</a:t>
            </a:r>
          </a:p>
          <a:p>
            <a:r>
              <a:rPr lang="en-US" dirty="0"/>
              <a:t>           </a:t>
            </a:r>
            <a:r>
              <a:rPr lang="en-US" dirty="0" err="1"/>
              <a:t>OtvoriDatoteka</a:t>
            </a:r>
            <a:r>
              <a:rPr lang="en-US" dirty="0"/>
              <a:t>(</a:t>
            </a:r>
            <a:r>
              <a:rPr lang="en-US" dirty="0" err="1"/>
              <a:t>ime</a:t>
            </a:r>
            <a:r>
              <a:rPr lang="en-US" dirty="0"/>
              <a:t>);</a:t>
            </a:r>
          </a:p>
          <a:p>
            <a:r>
              <a:rPr lang="en-US" dirty="0"/>
              <a:t>        }</a:t>
            </a:r>
          </a:p>
          <a:p>
            <a:endParaRPr lang="en-US" dirty="0"/>
          </a:p>
          <a:p>
            <a:r>
              <a:rPr lang="en-US" dirty="0"/>
              <a:t>    }</a:t>
            </a:r>
          </a:p>
          <a:p>
            <a:endParaRPr lang="en-US" dirty="0"/>
          </a:p>
          <a:p>
            <a:r>
              <a:rPr lang="en-US" dirty="0"/>
              <a:t>    return 0;</a:t>
            </a:r>
          </a:p>
          <a:p>
            <a:r>
              <a:rPr lang="en-US" dirty="0"/>
              <a:t>}</a:t>
            </a:r>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mk-MK" dirty="0"/>
              <a:t>- </a:t>
            </a:r>
            <a:r>
              <a:rPr lang="en-US" b="1" dirty="0"/>
              <a:t>Top-down programming </a:t>
            </a:r>
            <a:r>
              <a:rPr lang="en-US" dirty="0"/>
              <a:t>is the opposite of bottom-up programming. It refers to a style of programming where an application is constructed starting with </a:t>
            </a:r>
            <a:r>
              <a:rPr lang="mk-MK" dirty="0"/>
              <a:t> </a:t>
            </a:r>
            <a:r>
              <a:rPr lang="en-US" dirty="0"/>
              <a:t>a high-level description of what it is supposed to do, and breaking the specification down into simpler and simpler pieces, until a level has been reached that corresponds to the primitives of the programming language to be used.</a:t>
            </a:r>
            <a:endParaRPr lang="mk-MK" dirty="0"/>
          </a:p>
          <a:p>
            <a:endParaRPr lang="mk-MK" dirty="0"/>
          </a:p>
          <a:p>
            <a:r>
              <a:rPr lang="mk-MK" dirty="0"/>
              <a:t>- </a:t>
            </a:r>
            <a:r>
              <a:rPr lang="en-US" b="1" dirty="0"/>
              <a:t>Modular programming </a:t>
            </a:r>
            <a:r>
              <a:rPr lang="en-US" dirty="0"/>
              <a:t>is the process of subdividing a computer program into separate sub-programs.</a:t>
            </a:r>
          </a:p>
          <a:p>
            <a:endParaRPr lang="en-US" dirty="0"/>
          </a:p>
          <a:p>
            <a:r>
              <a:rPr lang="en-US" dirty="0"/>
              <a:t>A module is a separate software component. It can often be used in a variety of applications and functions with other components of the system. Similar functions are grouped in the same unit of programming code and separate functions are developed as separate units of code so that the code can be reused by other applications.</a:t>
            </a:r>
          </a:p>
          <a:p>
            <a:endParaRPr lang="en-US" dirty="0"/>
          </a:p>
          <a:p>
            <a:r>
              <a:rPr lang="en-US" dirty="0"/>
              <a:t>Object-oriented programming (OOP) is compatible with the modular programming concept to a large extent. Modular programming enables multiple programmers to divide up the work and debug pieces of the program independently.</a:t>
            </a:r>
          </a:p>
        </p:txBody>
      </p:sp>
      <p:sp>
        <p:nvSpPr>
          <p:cNvPr id="4" name="Slide Number Placeholder 3"/>
          <p:cNvSpPr>
            <a:spLocks noGrp="1"/>
          </p:cNvSpPr>
          <p:nvPr>
            <p:ph type="sldNum" sz="quarter" idx="10"/>
          </p:nvPr>
        </p:nvSpPr>
        <p:spPr/>
        <p:txBody>
          <a:bodyPr/>
          <a:lstStyle/>
          <a:p>
            <a:fld id="{775E4C49-DC73-428A-A17B-91EFEBCE0922}"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dirty="0" smtClean="0"/>
              <a:t>//</a:t>
            </a:r>
            <a:r>
              <a:rPr lang="en-US" dirty="0"/>
              <a:t>9. </a:t>
            </a:r>
            <a:r>
              <a:rPr lang="en-US" dirty="0" err="1"/>
              <a:t>Programa</a:t>
            </a:r>
            <a:r>
              <a:rPr lang="en-US" dirty="0"/>
              <a:t> </a:t>
            </a:r>
            <a:r>
              <a:rPr lang="en-US" dirty="0" err="1"/>
              <a:t>koja</a:t>
            </a:r>
            <a:r>
              <a:rPr lang="en-US" dirty="0"/>
              <a:t> mu </a:t>
            </a:r>
            <a:r>
              <a:rPr lang="en-US" dirty="0" err="1"/>
              <a:t>ovozmozuva</a:t>
            </a:r>
            <a:r>
              <a:rPr lang="en-US" dirty="0"/>
              <a:t> </a:t>
            </a:r>
            <a:r>
              <a:rPr lang="en-US" dirty="0" err="1"/>
              <a:t>na</a:t>
            </a:r>
            <a:r>
              <a:rPr lang="en-US" dirty="0"/>
              <a:t> </a:t>
            </a:r>
            <a:r>
              <a:rPr lang="en-US" dirty="0" err="1"/>
              <a:t>korisnikot</a:t>
            </a:r>
            <a:r>
              <a:rPr lang="en-US" dirty="0"/>
              <a:t> </a:t>
            </a:r>
            <a:r>
              <a:rPr lang="en-US" dirty="0" err="1"/>
              <a:t>da</a:t>
            </a:r>
            <a:r>
              <a:rPr lang="en-US" dirty="0"/>
              <a:t> </a:t>
            </a:r>
            <a:r>
              <a:rPr lang="en-US" dirty="0" err="1"/>
              <a:t>otvora</a:t>
            </a:r>
            <a:r>
              <a:rPr lang="en-US" dirty="0"/>
              <a:t> </a:t>
            </a:r>
            <a:r>
              <a:rPr lang="en-US" dirty="0" err="1"/>
              <a:t>poveke</a:t>
            </a:r>
            <a:r>
              <a:rPr lang="en-US" dirty="0"/>
              <a:t> </a:t>
            </a:r>
            <a:r>
              <a:rPr lang="en-US" dirty="0" err="1"/>
              <a:t>datoteki</a:t>
            </a:r>
            <a:endParaRPr lang="en-US" dirty="0"/>
          </a:p>
          <a:p>
            <a:r>
              <a:rPr lang="en-US" dirty="0"/>
              <a:t>//</a:t>
            </a:r>
            <a:r>
              <a:rPr lang="en-US" dirty="0" err="1"/>
              <a:t>i</a:t>
            </a:r>
            <a:r>
              <a:rPr lang="en-US" dirty="0"/>
              <a:t> </a:t>
            </a:r>
            <a:r>
              <a:rPr lang="en-US" dirty="0" err="1"/>
              <a:t>da</a:t>
            </a:r>
            <a:r>
              <a:rPr lang="en-US" dirty="0"/>
              <a:t> </a:t>
            </a:r>
            <a:r>
              <a:rPr lang="en-US" dirty="0" err="1"/>
              <a:t>zapisuva</a:t>
            </a:r>
            <a:r>
              <a:rPr lang="en-US" dirty="0"/>
              <a:t> </a:t>
            </a:r>
            <a:r>
              <a:rPr lang="en-US" dirty="0" err="1"/>
              <a:t>vo</a:t>
            </a:r>
            <a:r>
              <a:rPr lang="en-US" dirty="0"/>
              <a:t> </a:t>
            </a:r>
            <a:r>
              <a:rPr lang="en-US" dirty="0" err="1"/>
              <a:t>niv</a:t>
            </a:r>
            <a:r>
              <a:rPr lang="en-US" dirty="0"/>
              <a:t> </a:t>
            </a:r>
            <a:r>
              <a:rPr lang="en-US" dirty="0" err="1"/>
              <a:t>zbor</a:t>
            </a:r>
            <a:r>
              <a:rPr lang="en-US" dirty="0"/>
              <a:t> </a:t>
            </a:r>
            <a:r>
              <a:rPr lang="en-US" dirty="0" err="1"/>
              <a:t>po</a:t>
            </a:r>
            <a:r>
              <a:rPr lang="en-US" dirty="0"/>
              <a:t> </a:t>
            </a:r>
            <a:r>
              <a:rPr lang="en-US" dirty="0" err="1"/>
              <a:t>zbor</a:t>
            </a:r>
            <a:r>
              <a:rPr lang="en-US" dirty="0"/>
              <a:t> se </a:t>
            </a:r>
            <a:r>
              <a:rPr lang="en-US" dirty="0" err="1"/>
              <a:t>dodeka</a:t>
            </a:r>
            <a:r>
              <a:rPr lang="en-US" dirty="0"/>
              <a:t> ne </a:t>
            </a:r>
            <a:r>
              <a:rPr lang="en-US" dirty="0" err="1"/>
              <a:t>vnese</a:t>
            </a:r>
            <a:r>
              <a:rPr lang="en-US" dirty="0"/>
              <a:t> END </a:t>
            </a:r>
            <a:r>
              <a:rPr lang="en-US" dirty="0" err="1"/>
              <a:t>za</a:t>
            </a:r>
            <a:r>
              <a:rPr lang="en-US" dirty="0"/>
              <a:t> </a:t>
            </a:r>
            <a:r>
              <a:rPr lang="en-US" dirty="0" err="1"/>
              <a:t>kraj</a:t>
            </a:r>
            <a:endParaRPr lang="en-US" dirty="0"/>
          </a:p>
          <a:p>
            <a:r>
              <a:rPr lang="en-US" dirty="0"/>
              <a:t>#include &lt;</a:t>
            </a:r>
            <a:r>
              <a:rPr lang="en-US" dirty="0" err="1"/>
              <a:t>iostream</a:t>
            </a:r>
            <a:r>
              <a:rPr lang="en-US" dirty="0"/>
              <a:t>&gt;</a:t>
            </a:r>
          </a:p>
          <a:p>
            <a:r>
              <a:rPr lang="en-US" dirty="0"/>
              <a:t>#include &lt;</a:t>
            </a:r>
            <a:r>
              <a:rPr lang="en-US" dirty="0" err="1"/>
              <a:t>fstream</a:t>
            </a:r>
            <a:r>
              <a:rPr lang="en-US" dirty="0"/>
              <a:t>&gt;</a:t>
            </a:r>
          </a:p>
          <a:p>
            <a:endParaRPr lang="en-US" dirty="0"/>
          </a:p>
          <a:p>
            <a:r>
              <a:rPr lang="en-US" dirty="0"/>
              <a:t>using namespace std;</a:t>
            </a:r>
          </a:p>
          <a:p>
            <a:endParaRPr lang="en-US" dirty="0"/>
          </a:p>
          <a:p>
            <a:r>
              <a:rPr lang="en-US" dirty="0"/>
              <a:t>void </a:t>
            </a:r>
            <a:r>
              <a:rPr lang="en-US" dirty="0" err="1"/>
              <a:t>OtvoriDatoteka</a:t>
            </a:r>
            <a:r>
              <a:rPr lang="en-US" dirty="0"/>
              <a:t>(char s[])</a:t>
            </a:r>
          </a:p>
          <a:p>
            <a:r>
              <a:rPr lang="en-US" dirty="0"/>
              <a:t>{</a:t>
            </a:r>
          </a:p>
          <a:p>
            <a:r>
              <a:rPr lang="en-US" dirty="0"/>
              <a:t>    </a:t>
            </a:r>
            <a:r>
              <a:rPr lang="en-US" dirty="0" err="1"/>
              <a:t>ofstream</a:t>
            </a:r>
            <a:r>
              <a:rPr lang="en-US" dirty="0"/>
              <a:t> </a:t>
            </a:r>
            <a:r>
              <a:rPr lang="en-US" dirty="0" err="1"/>
              <a:t>izlez</a:t>
            </a:r>
            <a:r>
              <a:rPr lang="en-US" dirty="0"/>
              <a:t>;</a:t>
            </a:r>
          </a:p>
          <a:p>
            <a:r>
              <a:rPr lang="en-US" dirty="0"/>
              <a:t>    </a:t>
            </a:r>
            <a:r>
              <a:rPr lang="en-US" dirty="0" err="1"/>
              <a:t>izlez.open</a:t>
            </a:r>
            <a:r>
              <a:rPr lang="en-US" dirty="0"/>
              <a:t>(s);</a:t>
            </a:r>
          </a:p>
          <a:p>
            <a:r>
              <a:rPr lang="en-US" dirty="0"/>
              <a:t>    string t="";</a:t>
            </a:r>
          </a:p>
          <a:p>
            <a:r>
              <a:rPr lang="en-US" dirty="0"/>
              <a:t>    do</a:t>
            </a:r>
          </a:p>
          <a:p>
            <a:r>
              <a:rPr lang="en-US" dirty="0"/>
              <a:t>    {</a:t>
            </a:r>
          </a:p>
          <a:p>
            <a:r>
              <a:rPr lang="en-US" dirty="0"/>
              <a:t>        t="";</a:t>
            </a:r>
          </a:p>
          <a:p>
            <a:r>
              <a:rPr lang="en-US" dirty="0"/>
              <a:t>        </a:t>
            </a:r>
            <a:r>
              <a:rPr lang="en-US" dirty="0" err="1"/>
              <a:t>cout</a:t>
            </a:r>
            <a:r>
              <a:rPr lang="en-US" dirty="0"/>
              <a:t>&lt;&lt;"&gt;";</a:t>
            </a:r>
          </a:p>
          <a:p>
            <a:r>
              <a:rPr lang="en-US" dirty="0"/>
              <a:t>        </a:t>
            </a:r>
            <a:r>
              <a:rPr lang="en-US" dirty="0" err="1"/>
              <a:t>cin</a:t>
            </a:r>
            <a:r>
              <a:rPr lang="en-US" dirty="0"/>
              <a:t>&gt;&gt;t;</a:t>
            </a:r>
          </a:p>
          <a:p>
            <a:r>
              <a:rPr lang="en-US" dirty="0"/>
              <a:t>        if(t!="END")</a:t>
            </a:r>
          </a:p>
          <a:p>
            <a:r>
              <a:rPr lang="en-US" dirty="0"/>
              <a:t>            </a:t>
            </a:r>
            <a:r>
              <a:rPr lang="en-US" dirty="0" err="1"/>
              <a:t>izlez</a:t>
            </a:r>
            <a:r>
              <a:rPr lang="en-US" dirty="0"/>
              <a:t>&lt;&lt;t&lt;&lt;</a:t>
            </a:r>
            <a:r>
              <a:rPr lang="en-US" dirty="0" err="1"/>
              <a:t>endl</a:t>
            </a:r>
            <a:r>
              <a:rPr lang="en-US" dirty="0"/>
              <a:t>;</a:t>
            </a:r>
          </a:p>
          <a:p>
            <a:r>
              <a:rPr lang="en-US" dirty="0"/>
              <a:t>    }while(t!="END");</a:t>
            </a:r>
          </a:p>
          <a:p>
            <a:endParaRPr lang="en-US" dirty="0"/>
          </a:p>
          <a:p>
            <a:r>
              <a:rPr lang="en-US" dirty="0"/>
              <a:t>    </a:t>
            </a:r>
            <a:r>
              <a:rPr lang="en-US" dirty="0" err="1"/>
              <a:t>izlez.close</a:t>
            </a:r>
            <a:r>
              <a:rPr lang="en-US" dirty="0"/>
              <a:t>();</a:t>
            </a:r>
          </a:p>
          <a:p>
            <a:r>
              <a:rPr lang="en-US" dirty="0"/>
              <a:t>}</a:t>
            </a:r>
          </a:p>
          <a:p>
            <a:endParaRPr lang="en-US" dirty="0"/>
          </a:p>
          <a:p>
            <a:r>
              <a:rPr lang="en-US" dirty="0"/>
              <a:t>void </a:t>
            </a:r>
            <a:r>
              <a:rPr lang="en-US" dirty="0" err="1"/>
              <a:t>ProcitajDatoteka</a:t>
            </a:r>
            <a:r>
              <a:rPr lang="en-US" dirty="0"/>
              <a:t>(char s[])</a:t>
            </a:r>
          </a:p>
          <a:p>
            <a:r>
              <a:rPr lang="en-US" dirty="0"/>
              <a:t>{</a:t>
            </a:r>
          </a:p>
          <a:p>
            <a:r>
              <a:rPr lang="en-US" dirty="0"/>
              <a:t>    </a:t>
            </a:r>
            <a:r>
              <a:rPr lang="en-US" dirty="0" err="1"/>
              <a:t>ifstream</a:t>
            </a:r>
            <a:r>
              <a:rPr lang="en-US" dirty="0"/>
              <a:t> </a:t>
            </a:r>
            <a:r>
              <a:rPr lang="en-US" dirty="0" err="1"/>
              <a:t>vlez</a:t>
            </a:r>
            <a:r>
              <a:rPr lang="en-US" dirty="0"/>
              <a:t>;</a:t>
            </a:r>
          </a:p>
          <a:p>
            <a:r>
              <a:rPr lang="en-US" dirty="0"/>
              <a:t>    </a:t>
            </a:r>
            <a:r>
              <a:rPr lang="en-US" dirty="0" err="1"/>
              <a:t>vlez.open</a:t>
            </a:r>
            <a:r>
              <a:rPr lang="en-US" dirty="0"/>
              <a:t>(s);</a:t>
            </a:r>
          </a:p>
          <a:p>
            <a:r>
              <a:rPr lang="en-US" dirty="0"/>
              <a:t>    if(!</a:t>
            </a:r>
            <a:r>
              <a:rPr lang="en-US" dirty="0" err="1"/>
              <a:t>vlez</a:t>
            </a:r>
            <a:r>
              <a:rPr lang="en-US" dirty="0"/>
              <a:t>)</a:t>
            </a:r>
          </a:p>
          <a:p>
            <a:r>
              <a:rPr lang="en-US" dirty="0"/>
              <a:t>    {</a:t>
            </a:r>
          </a:p>
          <a:p>
            <a:r>
              <a:rPr lang="en-US" dirty="0"/>
              <a:t>        </a:t>
            </a:r>
            <a:r>
              <a:rPr lang="en-US" dirty="0" err="1"/>
              <a:t>cout</a:t>
            </a:r>
            <a:r>
              <a:rPr lang="en-US" dirty="0"/>
              <a:t>&lt;&lt;"</a:t>
            </a:r>
            <a:r>
              <a:rPr lang="en-US" dirty="0" err="1"/>
              <a:t>Taa</a:t>
            </a:r>
            <a:r>
              <a:rPr lang="en-US" dirty="0"/>
              <a:t> </a:t>
            </a:r>
            <a:r>
              <a:rPr lang="en-US" dirty="0" err="1"/>
              <a:t>datoteka</a:t>
            </a:r>
            <a:r>
              <a:rPr lang="en-US" dirty="0"/>
              <a:t> ne </a:t>
            </a:r>
            <a:r>
              <a:rPr lang="en-US" dirty="0" err="1"/>
              <a:t>postoi</a:t>
            </a:r>
            <a:r>
              <a:rPr lang="en-US" dirty="0"/>
              <a:t>!"&lt;&lt;</a:t>
            </a:r>
            <a:r>
              <a:rPr lang="en-US" dirty="0" err="1"/>
              <a:t>endl</a:t>
            </a:r>
            <a:r>
              <a:rPr lang="en-US" dirty="0"/>
              <a:t>;</a:t>
            </a:r>
          </a:p>
          <a:p>
            <a:r>
              <a:rPr lang="en-US" dirty="0"/>
              <a:t>    }</a:t>
            </a:r>
          </a:p>
          <a:p>
            <a:r>
              <a:rPr lang="en-US" dirty="0"/>
              <a:t>    else</a:t>
            </a:r>
          </a:p>
          <a:p>
            <a:r>
              <a:rPr lang="en-US" dirty="0"/>
              <a:t>    {</a:t>
            </a:r>
          </a:p>
          <a:p>
            <a:r>
              <a:rPr lang="en-US" dirty="0"/>
              <a:t>        string </a:t>
            </a:r>
            <a:r>
              <a:rPr lang="en-US" dirty="0" err="1"/>
              <a:t>linija</a:t>
            </a:r>
            <a:r>
              <a:rPr lang="en-US" dirty="0"/>
              <a:t>;</a:t>
            </a:r>
          </a:p>
          <a:p>
            <a:r>
              <a:rPr lang="en-US" dirty="0"/>
              <a:t>        while(vlez.eof()==false)</a:t>
            </a:r>
          </a:p>
          <a:p>
            <a:r>
              <a:rPr lang="en-US" dirty="0"/>
              <a:t>        {</a:t>
            </a:r>
          </a:p>
          <a:p>
            <a:r>
              <a:rPr lang="en-US" dirty="0"/>
              <a:t>            </a:t>
            </a:r>
            <a:r>
              <a:rPr lang="en-US" dirty="0" err="1"/>
              <a:t>getline</a:t>
            </a:r>
            <a:r>
              <a:rPr lang="en-US" dirty="0"/>
              <a:t>(</a:t>
            </a:r>
            <a:r>
              <a:rPr lang="en-US" dirty="0" err="1"/>
              <a:t>vlez,linija</a:t>
            </a:r>
            <a:r>
              <a:rPr lang="en-US" dirty="0"/>
              <a:t>);</a:t>
            </a:r>
          </a:p>
          <a:p>
            <a:r>
              <a:rPr lang="en-US" dirty="0"/>
              <a:t>            if(</a:t>
            </a:r>
            <a:r>
              <a:rPr lang="en-US" dirty="0" err="1"/>
              <a:t>linija</a:t>
            </a:r>
            <a:r>
              <a:rPr lang="en-US" dirty="0"/>
              <a:t>!="END")</a:t>
            </a:r>
          </a:p>
          <a:p>
            <a:r>
              <a:rPr lang="en-US" dirty="0"/>
              <a:t>                </a:t>
            </a:r>
            <a:r>
              <a:rPr lang="en-US" dirty="0" err="1"/>
              <a:t>cout</a:t>
            </a:r>
            <a:r>
              <a:rPr lang="en-US" dirty="0"/>
              <a:t>&lt;&lt;</a:t>
            </a:r>
            <a:r>
              <a:rPr lang="en-US" dirty="0" err="1"/>
              <a:t>linija</a:t>
            </a:r>
            <a:r>
              <a:rPr lang="en-US" dirty="0"/>
              <a:t>&lt;&lt;</a:t>
            </a:r>
            <a:r>
              <a:rPr lang="en-US" dirty="0" err="1"/>
              <a:t>endl</a:t>
            </a:r>
            <a:r>
              <a:rPr lang="en-US" dirty="0"/>
              <a:t>;</a:t>
            </a:r>
          </a:p>
          <a:p>
            <a:r>
              <a:rPr lang="en-US" dirty="0"/>
              <a:t>        }</a:t>
            </a:r>
          </a:p>
          <a:p>
            <a:r>
              <a:rPr lang="en-US" dirty="0"/>
              <a:t>    }</a:t>
            </a:r>
          </a:p>
          <a:p>
            <a:endParaRPr lang="en-US" dirty="0"/>
          </a:p>
          <a:p>
            <a:r>
              <a:rPr lang="en-US" dirty="0"/>
              <a:t>    </a:t>
            </a:r>
            <a:r>
              <a:rPr lang="en-US" dirty="0" err="1"/>
              <a:t>vlez.close</a:t>
            </a:r>
            <a:r>
              <a:rPr lang="en-US" dirty="0"/>
              <a:t>();</a:t>
            </a:r>
          </a:p>
          <a:p>
            <a:r>
              <a:rPr lang="en-US" dirty="0"/>
              <a:t>}</a:t>
            </a:r>
          </a:p>
          <a:p>
            <a:endParaRPr lang="en-US" dirty="0"/>
          </a:p>
          <a:p>
            <a:r>
              <a:rPr lang="en-US" dirty="0" err="1"/>
              <a:t>int</a:t>
            </a:r>
            <a:r>
              <a:rPr lang="en-US" dirty="0"/>
              <a:t> main()</a:t>
            </a:r>
          </a:p>
          <a:p>
            <a:r>
              <a:rPr lang="en-US" dirty="0"/>
              <a:t>{</a:t>
            </a:r>
          </a:p>
          <a:p>
            <a:r>
              <a:rPr lang="en-US" dirty="0"/>
              <a:t>    char </a:t>
            </a:r>
            <a:r>
              <a:rPr lang="en-US" dirty="0" err="1"/>
              <a:t>ime</a:t>
            </a:r>
            <a:r>
              <a:rPr lang="en-US" dirty="0"/>
              <a:t>[1000];</a:t>
            </a:r>
          </a:p>
          <a:p>
            <a:endParaRPr lang="en-US" dirty="0"/>
          </a:p>
          <a:p>
            <a:r>
              <a:rPr lang="en-US" dirty="0"/>
              <a:t>    while(!(</a:t>
            </a:r>
            <a:r>
              <a:rPr lang="en-US" dirty="0" err="1"/>
              <a:t>ime</a:t>
            </a:r>
            <a:r>
              <a:rPr lang="en-US" dirty="0"/>
              <a:t>[0]=='E' &amp;&amp; </a:t>
            </a:r>
            <a:r>
              <a:rPr lang="en-US" dirty="0" err="1"/>
              <a:t>ime</a:t>
            </a:r>
            <a:r>
              <a:rPr lang="en-US" dirty="0"/>
              <a:t>[1]=='N' &amp;&amp; </a:t>
            </a:r>
            <a:r>
              <a:rPr lang="en-US" dirty="0" err="1"/>
              <a:t>ime</a:t>
            </a:r>
            <a:r>
              <a:rPr lang="en-US" dirty="0"/>
              <a:t>[2]=='D'))</a:t>
            </a:r>
          </a:p>
          <a:p>
            <a:r>
              <a:rPr lang="en-US" dirty="0"/>
              <a:t>    {</a:t>
            </a:r>
          </a:p>
          <a:p>
            <a:r>
              <a:rPr lang="en-US" dirty="0"/>
              <a:t>        </a:t>
            </a:r>
            <a:r>
              <a:rPr lang="en-US" dirty="0" err="1"/>
              <a:t>cout</a:t>
            </a:r>
            <a:r>
              <a:rPr lang="en-US" dirty="0"/>
              <a:t>&lt;&lt;"</a:t>
            </a:r>
            <a:r>
              <a:rPr lang="en-US" dirty="0" err="1"/>
              <a:t>Vnesi</a:t>
            </a:r>
            <a:r>
              <a:rPr lang="en-US" dirty="0"/>
              <a:t> </a:t>
            </a:r>
            <a:r>
              <a:rPr lang="en-US" dirty="0" err="1"/>
              <a:t>ime</a:t>
            </a:r>
            <a:r>
              <a:rPr lang="en-US" dirty="0"/>
              <a:t> </a:t>
            </a:r>
            <a:r>
              <a:rPr lang="en-US" dirty="0" err="1"/>
              <a:t>na</a:t>
            </a:r>
            <a:r>
              <a:rPr lang="en-US" dirty="0"/>
              <a:t> </a:t>
            </a:r>
            <a:r>
              <a:rPr lang="en-US" dirty="0" err="1"/>
              <a:t>datoteka</a:t>
            </a:r>
            <a:r>
              <a:rPr lang="en-US" dirty="0"/>
              <a:t> (END </a:t>
            </a:r>
            <a:r>
              <a:rPr lang="en-US" dirty="0" err="1"/>
              <a:t>za</a:t>
            </a:r>
            <a:r>
              <a:rPr lang="en-US" dirty="0"/>
              <a:t> </a:t>
            </a:r>
            <a:r>
              <a:rPr lang="en-US" dirty="0" err="1"/>
              <a:t>kraj</a:t>
            </a:r>
            <a:r>
              <a:rPr lang="en-US" dirty="0"/>
              <a:t>): ";</a:t>
            </a:r>
          </a:p>
          <a:p>
            <a:r>
              <a:rPr lang="en-US" dirty="0"/>
              <a:t>        </a:t>
            </a:r>
            <a:r>
              <a:rPr lang="en-US" dirty="0" err="1"/>
              <a:t>cin</a:t>
            </a:r>
            <a:r>
              <a:rPr lang="en-US" dirty="0"/>
              <a:t>&gt;&gt;</a:t>
            </a:r>
            <a:r>
              <a:rPr lang="en-US" dirty="0" err="1"/>
              <a:t>ime</a:t>
            </a:r>
            <a:r>
              <a:rPr lang="en-US" dirty="0"/>
              <a:t>;</a:t>
            </a:r>
          </a:p>
          <a:p>
            <a:r>
              <a:rPr lang="en-US" dirty="0"/>
              <a:t>        if(!(</a:t>
            </a:r>
            <a:r>
              <a:rPr lang="en-US" dirty="0" err="1"/>
              <a:t>ime</a:t>
            </a:r>
            <a:r>
              <a:rPr lang="en-US" dirty="0"/>
              <a:t>[0]=='E' &amp;&amp; </a:t>
            </a:r>
            <a:r>
              <a:rPr lang="en-US" dirty="0" err="1"/>
              <a:t>ime</a:t>
            </a:r>
            <a:r>
              <a:rPr lang="en-US" dirty="0"/>
              <a:t>[1]=='N' &amp;&amp; </a:t>
            </a:r>
            <a:r>
              <a:rPr lang="en-US" dirty="0" err="1"/>
              <a:t>ime</a:t>
            </a:r>
            <a:r>
              <a:rPr lang="en-US" dirty="0"/>
              <a:t>[2]=='D'))</a:t>
            </a:r>
          </a:p>
          <a:p>
            <a:r>
              <a:rPr lang="en-US" dirty="0"/>
              <a:t>        {</a:t>
            </a:r>
          </a:p>
          <a:p>
            <a:r>
              <a:rPr lang="en-US" dirty="0"/>
              <a:t>           </a:t>
            </a:r>
            <a:r>
              <a:rPr lang="en-US" dirty="0" err="1"/>
              <a:t>OtvoriDatoteka</a:t>
            </a:r>
            <a:r>
              <a:rPr lang="en-US" dirty="0"/>
              <a:t>(</a:t>
            </a:r>
            <a:r>
              <a:rPr lang="en-US" dirty="0" err="1"/>
              <a:t>ime</a:t>
            </a:r>
            <a:r>
              <a:rPr lang="en-US" dirty="0"/>
              <a:t>);</a:t>
            </a:r>
          </a:p>
          <a:p>
            <a:r>
              <a:rPr lang="en-US" dirty="0"/>
              <a:t>        }</a:t>
            </a:r>
          </a:p>
          <a:p>
            <a:endParaRPr lang="en-US" dirty="0"/>
          </a:p>
          <a:p>
            <a:r>
              <a:rPr lang="en-US" dirty="0"/>
              <a:t>    }</a:t>
            </a:r>
          </a:p>
          <a:p>
            <a:endParaRPr lang="en-US" dirty="0"/>
          </a:p>
          <a:p>
            <a:r>
              <a:rPr lang="en-US" dirty="0"/>
              <a:t>    </a:t>
            </a:r>
            <a:r>
              <a:rPr lang="en-US" dirty="0" err="1"/>
              <a:t>cout</a:t>
            </a:r>
            <a:r>
              <a:rPr lang="en-US" dirty="0"/>
              <a:t>&lt;&lt;"</a:t>
            </a:r>
            <a:r>
              <a:rPr lang="en-US" dirty="0" err="1"/>
              <a:t>Od</a:t>
            </a:r>
            <a:r>
              <a:rPr lang="en-US" dirty="0"/>
              <a:t> </a:t>
            </a:r>
            <a:r>
              <a:rPr lang="en-US" dirty="0" err="1"/>
              <a:t>koja</a:t>
            </a:r>
            <a:r>
              <a:rPr lang="en-US" dirty="0"/>
              <a:t> </a:t>
            </a:r>
            <a:r>
              <a:rPr lang="en-US" dirty="0" err="1"/>
              <a:t>datoteka</a:t>
            </a:r>
            <a:r>
              <a:rPr lang="en-US" dirty="0"/>
              <a:t> </a:t>
            </a:r>
            <a:r>
              <a:rPr lang="en-US" dirty="0" err="1"/>
              <a:t>sakas</a:t>
            </a:r>
            <a:r>
              <a:rPr lang="en-US" dirty="0"/>
              <a:t> </a:t>
            </a:r>
            <a:r>
              <a:rPr lang="en-US" dirty="0" err="1"/>
              <a:t>da</a:t>
            </a:r>
            <a:r>
              <a:rPr lang="en-US" dirty="0"/>
              <a:t> </a:t>
            </a:r>
            <a:r>
              <a:rPr lang="en-US" dirty="0" err="1"/>
              <a:t>procitas</a:t>
            </a:r>
            <a:r>
              <a:rPr lang="en-US" dirty="0"/>
              <a:t>?"&lt;&lt;</a:t>
            </a:r>
            <a:r>
              <a:rPr lang="en-US" dirty="0" err="1"/>
              <a:t>endl</a:t>
            </a:r>
            <a:r>
              <a:rPr lang="en-US" dirty="0"/>
              <a:t>;</a:t>
            </a:r>
          </a:p>
          <a:p>
            <a:r>
              <a:rPr lang="en-US" dirty="0"/>
              <a:t>    </a:t>
            </a:r>
            <a:r>
              <a:rPr lang="en-US" dirty="0" err="1"/>
              <a:t>cout</a:t>
            </a:r>
            <a:r>
              <a:rPr lang="en-US" dirty="0"/>
              <a:t>&lt;&lt;"&gt;";</a:t>
            </a:r>
          </a:p>
          <a:p>
            <a:r>
              <a:rPr lang="en-US" dirty="0"/>
              <a:t>    </a:t>
            </a:r>
            <a:r>
              <a:rPr lang="en-US" dirty="0" err="1"/>
              <a:t>cin</a:t>
            </a:r>
            <a:r>
              <a:rPr lang="en-US" dirty="0"/>
              <a:t>&gt;&gt;</a:t>
            </a:r>
            <a:r>
              <a:rPr lang="en-US" dirty="0" err="1"/>
              <a:t>ime</a:t>
            </a:r>
            <a:r>
              <a:rPr lang="en-US" dirty="0"/>
              <a:t>;</a:t>
            </a:r>
          </a:p>
          <a:p>
            <a:r>
              <a:rPr lang="en-US" dirty="0"/>
              <a:t>    </a:t>
            </a:r>
            <a:r>
              <a:rPr lang="en-US" dirty="0" err="1"/>
              <a:t>ProcitajDatoteka</a:t>
            </a:r>
            <a:r>
              <a:rPr lang="en-US" dirty="0"/>
              <a:t>(</a:t>
            </a:r>
            <a:r>
              <a:rPr lang="en-US" dirty="0" err="1"/>
              <a:t>ime</a:t>
            </a:r>
            <a:r>
              <a:rPr lang="en-US" dirty="0"/>
              <a:t>);</a:t>
            </a:r>
          </a:p>
          <a:p>
            <a:endParaRPr lang="en-US" dirty="0"/>
          </a:p>
          <a:p>
            <a:r>
              <a:rPr lang="en-US" dirty="0"/>
              <a:t>    return 0;</a:t>
            </a:r>
          </a:p>
          <a:p>
            <a:r>
              <a:rPr lang="en-US" dirty="0"/>
              <a:t>}</a:t>
            </a:r>
          </a:p>
          <a:p>
            <a:endParaRPr lang="en-US" dirty="0"/>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26</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mtClean="0"/>
              <a:t>//</a:t>
            </a:r>
            <a:r>
              <a:rPr lang="en-US" dirty="0"/>
              <a:t>10. </a:t>
            </a:r>
            <a:r>
              <a:rPr lang="en-US" dirty="0" err="1"/>
              <a:t>Pecatenje</a:t>
            </a:r>
            <a:r>
              <a:rPr lang="en-US" dirty="0"/>
              <a:t> </a:t>
            </a:r>
            <a:r>
              <a:rPr lang="en-US" dirty="0" err="1"/>
              <a:t>na</a:t>
            </a:r>
            <a:r>
              <a:rPr lang="en-US" dirty="0"/>
              <a:t> </a:t>
            </a:r>
            <a:r>
              <a:rPr lang="en-US" dirty="0" err="1"/>
              <a:t>eden</a:t>
            </a:r>
            <a:r>
              <a:rPr lang="en-US" dirty="0"/>
              <a:t> </a:t>
            </a:r>
            <a:r>
              <a:rPr lang="en-US" dirty="0" err="1"/>
              <a:t>vid</a:t>
            </a:r>
            <a:r>
              <a:rPr lang="en-US" dirty="0"/>
              <a:t> </a:t>
            </a:r>
            <a:r>
              <a:rPr lang="en-US" dirty="0" err="1"/>
              <a:t>matrica</a:t>
            </a:r>
            <a:r>
              <a:rPr lang="en-US" dirty="0"/>
              <a:t> so </a:t>
            </a:r>
            <a:r>
              <a:rPr lang="en-US" dirty="0" err="1"/>
              <a:t>poveke</a:t>
            </a:r>
            <a:r>
              <a:rPr lang="en-US" dirty="0"/>
              <a:t> </a:t>
            </a:r>
            <a:r>
              <a:rPr lang="en-US" dirty="0" err="1"/>
              <a:t>podmatrici</a:t>
            </a:r>
            <a:endParaRPr lang="en-US" dirty="0"/>
          </a:p>
          <a:p>
            <a:r>
              <a:rPr lang="en-US" dirty="0"/>
              <a:t>//</a:t>
            </a:r>
            <a:r>
              <a:rPr lang="en-US" dirty="0" err="1"/>
              <a:t>Korisnikot</a:t>
            </a:r>
            <a:r>
              <a:rPr lang="en-US" dirty="0"/>
              <a:t> </a:t>
            </a:r>
            <a:r>
              <a:rPr lang="en-US" dirty="0" err="1"/>
              <a:t>vnesuva</a:t>
            </a:r>
            <a:r>
              <a:rPr lang="en-US" dirty="0"/>
              <a:t> </a:t>
            </a:r>
            <a:r>
              <a:rPr lang="en-US" dirty="0" err="1"/>
              <a:t>kolku</a:t>
            </a:r>
            <a:r>
              <a:rPr lang="en-US" dirty="0"/>
              <a:t> </a:t>
            </a:r>
            <a:r>
              <a:rPr lang="en-US" dirty="0" err="1"/>
              <a:t>podmatrici</a:t>
            </a:r>
            <a:r>
              <a:rPr lang="en-US" dirty="0"/>
              <a:t> </a:t>
            </a:r>
            <a:r>
              <a:rPr lang="en-US" dirty="0" err="1"/>
              <a:t>kje</a:t>
            </a:r>
            <a:r>
              <a:rPr lang="en-US" dirty="0"/>
              <a:t> </a:t>
            </a:r>
            <a:r>
              <a:rPr lang="en-US" dirty="0" err="1"/>
              <a:t>vnesuva</a:t>
            </a:r>
            <a:r>
              <a:rPr lang="en-US" dirty="0"/>
              <a:t> </a:t>
            </a:r>
            <a:r>
              <a:rPr lang="en-US" dirty="0" err="1"/>
              <a:t>i</a:t>
            </a:r>
            <a:r>
              <a:rPr lang="en-US" dirty="0"/>
              <a:t> </a:t>
            </a:r>
            <a:r>
              <a:rPr lang="en-US" dirty="0" err="1"/>
              <a:t>za</a:t>
            </a:r>
            <a:r>
              <a:rPr lang="en-US" dirty="0"/>
              <a:t> </a:t>
            </a:r>
            <a:r>
              <a:rPr lang="en-US" dirty="0" err="1"/>
              <a:t>sekoja</a:t>
            </a:r>
            <a:r>
              <a:rPr lang="en-US" dirty="0"/>
              <a:t> </a:t>
            </a:r>
            <a:r>
              <a:rPr lang="en-US" dirty="0" err="1"/>
              <a:t>podmatrica</a:t>
            </a:r>
            <a:r>
              <a:rPr lang="en-US" dirty="0"/>
              <a:t> </a:t>
            </a:r>
            <a:r>
              <a:rPr lang="en-US" dirty="0" err="1"/>
              <a:t>znak</a:t>
            </a:r>
            <a:endParaRPr lang="en-US" dirty="0"/>
          </a:p>
          <a:p>
            <a:r>
              <a:rPr lang="en-US" dirty="0"/>
              <a:t>//</a:t>
            </a:r>
            <a:r>
              <a:rPr lang="en-US" dirty="0" err="1"/>
              <a:t>sekoj</a:t>
            </a:r>
            <a:r>
              <a:rPr lang="en-US" dirty="0"/>
              <a:t> </a:t>
            </a:r>
            <a:r>
              <a:rPr lang="en-US" dirty="0" err="1"/>
              <a:t>nov</a:t>
            </a:r>
            <a:r>
              <a:rPr lang="en-US" dirty="0"/>
              <a:t> red e </a:t>
            </a:r>
            <a:r>
              <a:rPr lang="en-US" dirty="0" err="1"/>
              <a:t>ispecaten</a:t>
            </a:r>
            <a:r>
              <a:rPr lang="en-US" dirty="0"/>
              <a:t> so </a:t>
            </a:r>
            <a:r>
              <a:rPr lang="en-US" dirty="0" err="1"/>
              <a:t>podmatrica</a:t>
            </a:r>
            <a:r>
              <a:rPr lang="en-US" dirty="0"/>
              <a:t> </a:t>
            </a:r>
            <a:r>
              <a:rPr lang="en-US" dirty="0" err="1"/>
              <a:t>od</a:t>
            </a:r>
            <a:r>
              <a:rPr lang="en-US" dirty="0"/>
              <a:t> </a:t>
            </a:r>
            <a:r>
              <a:rPr lang="en-US" dirty="0" err="1"/>
              <a:t>znakot</a:t>
            </a:r>
            <a:r>
              <a:rPr lang="en-US" dirty="0"/>
              <a:t> </a:t>
            </a:r>
            <a:r>
              <a:rPr lang="en-US" dirty="0" err="1"/>
              <a:t>issiftan</a:t>
            </a:r>
            <a:r>
              <a:rPr lang="en-US" dirty="0"/>
              <a:t> </a:t>
            </a:r>
            <a:r>
              <a:rPr lang="en-US" dirty="0" err="1"/>
              <a:t>za</a:t>
            </a:r>
            <a:r>
              <a:rPr lang="en-US" dirty="0"/>
              <a:t> 2 </a:t>
            </a:r>
            <a:r>
              <a:rPr lang="en-US" dirty="0" err="1"/>
              <a:t>poz</a:t>
            </a:r>
            <a:r>
              <a:rPr lang="en-US" dirty="0"/>
              <a:t>. </a:t>
            </a:r>
            <a:r>
              <a:rPr lang="en-US" dirty="0" err="1"/>
              <a:t>vo</a:t>
            </a:r>
            <a:r>
              <a:rPr lang="en-US" dirty="0"/>
              <a:t> </a:t>
            </a:r>
            <a:r>
              <a:rPr lang="en-US" dirty="0" err="1"/>
              <a:t>desno</a:t>
            </a:r>
            <a:endParaRPr lang="en-US" dirty="0"/>
          </a:p>
          <a:p>
            <a:r>
              <a:rPr lang="en-US" dirty="0"/>
              <a:t>#include &lt;</a:t>
            </a:r>
            <a:r>
              <a:rPr lang="en-US" dirty="0" err="1"/>
              <a:t>iostream</a:t>
            </a:r>
            <a:r>
              <a:rPr lang="en-US" dirty="0"/>
              <a:t>&gt;</a:t>
            </a:r>
          </a:p>
          <a:p>
            <a:endParaRPr lang="en-US" dirty="0"/>
          </a:p>
          <a:p>
            <a:r>
              <a:rPr lang="en-US" dirty="0"/>
              <a:t>using namespace std;</a:t>
            </a:r>
          </a:p>
          <a:p>
            <a:endParaRPr lang="en-US" dirty="0"/>
          </a:p>
          <a:p>
            <a:r>
              <a:rPr lang="en-US" dirty="0"/>
              <a:t>void </a:t>
            </a:r>
            <a:r>
              <a:rPr lang="en-US" dirty="0" err="1"/>
              <a:t>PecatiLinija</a:t>
            </a:r>
            <a:r>
              <a:rPr lang="en-US" dirty="0"/>
              <a:t>(char c[],</a:t>
            </a:r>
            <a:r>
              <a:rPr lang="en-US" dirty="0" err="1"/>
              <a:t>int</a:t>
            </a:r>
            <a:r>
              <a:rPr lang="en-US" dirty="0"/>
              <a:t> </a:t>
            </a:r>
            <a:r>
              <a:rPr lang="en-US" dirty="0" err="1"/>
              <a:t>brMat,int</a:t>
            </a:r>
            <a:r>
              <a:rPr lang="en-US" dirty="0"/>
              <a:t> n);</a:t>
            </a:r>
          </a:p>
          <a:p>
            <a:endParaRPr lang="en-US" dirty="0"/>
          </a:p>
          <a:p>
            <a:r>
              <a:rPr lang="en-US" dirty="0"/>
              <a:t>//5. </a:t>
            </a:r>
            <a:r>
              <a:rPr lang="en-US" dirty="0" err="1"/>
              <a:t>Iskoristija</a:t>
            </a:r>
            <a:r>
              <a:rPr lang="en-US" dirty="0"/>
              <a:t> </a:t>
            </a:r>
            <a:r>
              <a:rPr lang="en-US" dirty="0" err="1"/>
              <a:t>ja</a:t>
            </a:r>
            <a:r>
              <a:rPr lang="en-US" dirty="0"/>
              <a:t> </a:t>
            </a:r>
            <a:r>
              <a:rPr lang="en-US" dirty="0" err="1"/>
              <a:t>linijata</a:t>
            </a:r>
            <a:r>
              <a:rPr lang="en-US" dirty="0"/>
              <a:t> </a:t>
            </a:r>
            <a:r>
              <a:rPr lang="en-US" dirty="0" err="1"/>
              <a:t>i</a:t>
            </a:r>
            <a:r>
              <a:rPr lang="en-US" dirty="0"/>
              <a:t> </a:t>
            </a:r>
            <a:r>
              <a:rPr lang="en-US" dirty="0" err="1"/>
              <a:t>ispecati</a:t>
            </a:r>
            <a:r>
              <a:rPr lang="en-US" dirty="0"/>
              <a:t> </a:t>
            </a:r>
            <a:r>
              <a:rPr lang="en-US" dirty="0" err="1"/>
              <a:t>ja</a:t>
            </a:r>
            <a:r>
              <a:rPr lang="en-US" dirty="0"/>
              <a:t> </a:t>
            </a:r>
            <a:r>
              <a:rPr lang="en-US" dirty="0" err="1"/>
              <a:t>vo</a:t>
            </a:r>
            <a:r>
              <a:rPr lang="en-US" dirty="0"/>
              <a:t> </a:t>
            </a:r>
            <a:r>
              <a:rPr lang="en-US" dirty="0" err="1"/>
              <a:t>vid</a:t>
            </a:r>
            <a:r>
              <a:rPr lang="en-US" dirty="0"/>
              <a:t> </a:t>
            </a:r>
            <a:r>
              <a:rPr lang="en-US" dirty="0" err="1"/>
              <a:t>na</a:t>
            </a:r>
            <a:r>
              <a:rPr lang="en-US" dirty="0"/>
              <a:t> </a:t>
            </a:r>
            <a:r>
              <a:rPr lang="en-US" dirty="0" err="1"/>
              <a:t>matrica</a:t>
            </a:r>
            <a:r>
              <a:rPr lang="en-US" dirty="0"/>
              <a:t> </a:t>
            </a:r>
            <a:r>
              <a:rPr lang="en-US" dirty="0" err="1"/>
              <a:t>od</a:t>
            </a:r>
            <a:r>
              <a:rPr lang="en-US" dirty="0"/>
              <a:t> red </a:t>
            </a:r>
            <a:r>
              <a:rPr lang="en-US" dirty="0" err="1"/>
              <a:t>brMatxbrMat</a:t>
            </a:r>
            <a:endParaRPr lang="en-US" dirty="0"/>
          </a:p>
          <a:p>
            <a:r>
              <a:rPr lang="en-US" dirty="0"/>
              <a:t>void </a:t>
            </a:r>
            <a:r>
              <a:rPr lang="en-US" dirty="0" err="1"/>
              <a:t>PecatiMatrica</a:t>
            </a:r>
            <a:r>
              <a:rPr lang="en-US" dirty="0"/>
              <a:t>(char c[],</a:t>
            </a:r>
            <a:r>
              <a:rPr lang="en-US" dirty="0" err="1"/>
              <a:t>int</a:t>
            </a:r>
            <a:r>
              <a:rPr lang="en-US" dirty="0"/>
              <a:t> </a:t>
            </a:r>
            <a:r>
              <a:rPr lang="en-US" dirty="0" err="1"/>
              <a:t>brMat,int</a:t>
            </a:r>
            <a:r>
              <a:rPr lang="en-US" dirty="0"/>
              <a:t> n)</a:t>
            </a:r>
          </a:p>
          <a:p>
            <a:r>
              <a:rPr lang="en-US" dirty="0"/>
              <a:t>{</a:t>
            </a:r>
          </a:p>
          <a:p>
            <a:r>
              <a:rPr lang="en-US" dirty="0"/>
              <a:t>    for(</a:t>
            </a:r>
            <a:r>
              <a:rPr lang="en-US" dirty="0" err="1"/>
              <a:t>int</a:t>
            </a:r>
            <a:r>
              <a:rPr lang="en-US" dirty="0"/>
              <a:t> </a:t>
            </a:r>
            <a:r>
              <a:rPr lang="en-US" dirty="0" err="1"/>
              <a:t>i</a:t>
            </a:r>
            <a:r>
              <a:rPr lang="en-US" dirty="0"/>
              <a:t>=0;i&lt;</a:t>
            </a:r>
            <a:r>
              <a:rPr lang="en-US" dirty="0" err="1"/>
              <a:t>brMat;i</a:t>
            </a:r>
            <a:r>
              <a:rPr lang="en-US" dirty="0"/>
              <a:t>++)</a:t>
            </a:r>
          </a:p>
          <a:p>
            <a:r>
              <a:rPr lang="en-US" dirty="0"/>
              <a:t>    {</a:t>
            </a:r>
          </a:p>
          <a:p>
            <a:r>
              <a:rPr lang="en-US" dirty="0"/>
              <a:t>        for(</a:t>
            </a:r>
            <a:r>
              <a:rPr lang="en-US" dirty="0" err="1"/>
              <a:t>int</a:t>
            </a:r>
            <a:r>
              <a:rPr lang="en-US" dirty="0"/>
              <a:t> j=0;j&lt;</a:t>
            </a:r>
            <a:r>
              <a:rPr lang="en-US" dirty="0" err="1"/>
              <a:t>n;j</a:t>
            </a:r>
            <a:r>
              <a:rPr lang="en-US" dirty="0"/>
              <a:t>++)</a:t>
            </a:r>
          </a:p>
          <a:p>
            <a:r>
              <a:rPr lang="en-US" dirty="0"/>
              <a:t>        {</a:t>
            </a:r>
          </a:p>
          <a:p>
            <a:r>
              <a:rPr lang="en-US" dirty="0"/>
              <a:t>            </a:t>
            </a:r>
            <a:r>
              <a:rPr lang="en-US" dirty="0" err="1"/>
              <a:t>PecatiLinija</a:t>
            </a:r>
            <a:r>
              <a:rPr lang="en-US" dirty="0"/>
              <a:t>(</a:t>
            </a:r>
            <a:r>
              <a:rPr lang="en-US" dirty="0" err="1"/>
              <a:t>c,brMat,n</a:t>
            </a:r>
            <a:r>
              <a:rPr lang="en-US" dirty="0"/>
              <a:t>);</a:t>
            </a:r>
          </a:p>
          <a:p>
            <a:r>
              <a:rPr lang="en-US" dirty="0"/>
              <a:t>        }</a:t>
            </a:r>
          </a:p>
          <a:p>
            <a:r>
              <a:rPr lang="en-US" dirty="0"/>
              <a:t>        </a:t>
            </a:r>
            <a:r>
              <a:rPr lang="en-US" dirty="0" err="1"/>
              <a:t>cout</a:t>
            </a:r>
            <a:r>
              <a:rPr lang="en-US" dirty="0"/>
              <a:t>&lt;&lt;</a:t>
            </a:r>
            <a:r>
              <a:rPr lang="en-US" dirty="0" err="1"/>
              <a:t>endl</a:t>
            </a:r>
            <a:r>
              <a:rPr lang="en-US" dirty="0"/>
              <a:t>;</a:t>
            </a:r>
          </a:p>
          <a:p>
            <a:endParaRPr lang="en-US" dirty="0"/>
          </a:p>
          <a:p>
            <a:r>
              <a:rPr lang="en-US" dirty="0"/>
              <a:t>        //6. </a:t>
            </a:r>
            <a:r>
              <a:rPr lang="en-US" dirty="0" err="1"/>
              <a:t>Pritoa</a:t>
            </a:r>
            <a:r>
              <a:rPr lang="en-US" dirty="0"/>
              <a:t> </a:t>
            </a:r>
            <a:r>
              <a:rPr lang="en-US" dirty="0" err="1"/>
              <a:t>siftaj</a:t>
            </a:r>
            <a:r>
              <a:rPr lang="en-US" dirty="0"/>
              <a:t> </a:t>
            </a:r>
            <a:r>
              <a:rPr lang="en-US" dirty="0" err="1"/>
              <a:t>ja</a:t>
            </a:r>
            <a:r>
              <a:rPr lang="en-US" dirty="0"/>
              <a:t> </a:t>
            </a:r>
            <a:r>
              <a:rPr lang="en-US" dirty="0" err="1"/>
              <a:t>nizata</a:t>
            </a:r>
            <a:r>
              <a:rPr lang="en-US" dirty="0"/>
              <a:t> so </a:t>
            </a:r>
            <a:r>
              <a:rPr lang="en-US" dirty="0" err="1"/>
              <a:t>karakteri</a:t>
            </a:r>
            <a:r>
              <a:rPr lang="en-US" dirty="0"/>
              <a:t> </a:t>
            </a:r>
            <a:r>
              <a:rPr lang="en-US" dirty="0" err="1"/>
              <a:t>za</a:t>
            </a:r>
            <a:r>
              <a:rPr lang="en-US" dirty="0"/>
              <a:t> 1 </a:t>
            </a:r>
            <a:r>
              <a:rPr lang="en-US" dirty="0" err="1"/>
              <a:t>mesto</a:t>
            </a:r>
            <a:r>
              <a:rPr lang="en-US" dirty="0"/>
              <a:t> </a:t>
            </a:r>
            <a:r>
              <a:rPr lang="en-US" dirty="0" err="1"/>
              <a:t>vo</a:t>
            </a:r>
            <a:r>
              <a:rPr lang="en-US" dirty="0"/>
              <a:t> </a:t>
            </a:r>
            <a:r>
              <a:rPr lang="en-US" dirty="0" err="1"/>
              <a:t>desno</a:t>
            </a:r>
            <a:endParaRPr lang="en-US" dirty="0"/>
          </a:p>
          <a:p>
            <a:r>
              <a:rPr lang="en-US" dirty="0"/>
              <a:t>        //</a:t>
            </a:r>
            <a:r>
              <a:rPr lang="en-US" dirty="0" err="1"/>
              <a:t>siftanje</a:t>
            </a:r>
            <a:r>
              <a:rPr lang="en-US" dirty="0"/>
              <a:t> </a:t>
            </a:r>
            <a:r>
              <a:rPr lang="en-US" dirty="0" err="1"/>
              <a:t>na</a:t>
            </a:r>
            <a:r>
              <a:rPr lang="en-US" dirty="0"/>
              <a:t> </a:t>
            </a:r>
            <a:r>
              <a:rPr lang="en-US" dirty="0" err="1"/>
              <a:t>karakterite</a:t>
            </a:r>
            <a:r>
              <a:rPr lang="en-US" dirty="0"/>
              <a:t> </a:t>
            </a:r>
            <a:r>
              <a:rPr lang="en-US" dirty="0" err="1"/>
              <a:t>od</a:t>
            </a:r>
            <a:r>
              <a:rPr lang="en-US" dirty="0"/>
              <a:t> </a:t>
            </a:r>
            <a:r>
              <a:rPr lang="en-US" dirty="0" err="1"/>
              <a:t>nizata</a:t>
            </a:r>
            <a:r>
              <a:rPr lang="en-US" dirty="0"/>
              <a:t> </a:t>
            </a:r>
            <a:r>
              <a:rPr lang="en-US" dirty="0" err="1"/>
              <a:t>za</a:t>
            </a:r>
            <a:r>
              <a:rPr lang="en-US" dirty="0"/>
              <a:t> 1 </a:t>
            </a:r>
            <a:r>
              <a:rPr lang="en-US" dirty="0" err="1"/>
              <a:t>mesto</a:t>
            </a:r>
            <a:r>
              <a:rPr lang="en-US" dirty="0"/>
              <a:t> </a:t>
            </a:r>
            <a:r>
              <a:rPr lang="en-US" dirty="0" err="1"/>
              <a:t>vo</a:t>
            </a:r>
            <a:r>
              <a:rPr lang="en-US" dirty="0"/>
              <a:t> </a:t>
            </a:r>
            <a:r>
              <a:rPr lang="en-US" dirty="0" err="1"/>
              <a:t>levo</a:t>
            </a:r>
            <a:endParaRPr lang="en-US" dirty="0"/>
          </a:p>
          <a:p>
            <a:r>
              <a:rPr lang="en-US" dirty="0"/>
              <a:t>        char </a:t>
            </a:r>
            <a:r>
              <a:rPr lang="en-US" dirty="0" err="1"/>
              <a:t>pom</a:t>
            </a:r>
            <a:r>
              <a:rPr lang="en-US" dirty="0"/>
              <a:t> = c[brMat-1];</a:t>
            </a:r>
          </a:p>
          <a:p>
            <a:endParaRPr lang="en-US" dirty="0"/>
          </a:p>
          <a:p>
            <a:r>
              <a:rPr lang="en-US" dirty="0"/>
              <a:t>        for (</a:t>
            </a:r>
            <a:r>
              <a:rPr lang="en-US" dirty="0" err="1"/>
              <a:t>int</a:t>
            </a:r>
            <a:r>
              <a:rPr lang="en-US" dirty="0"/>
              <a:t> k = </a:t>
            </a:r>
            <a:r>
              <a:rPr lang="en-US" dirty="0" err="1"/>
              <a:t>brMat</a:t>
            </a:r>
            <a:r>
              <a:rPr lang="en-US" dirty="0"/>
              <a:t> - 1; k &gt; 0; k--)</a:t>
            </a:r>
          </a:p>
          <a:p>
            <a:r>
              <a:rPr lang="en-US" dirty="0"/>
              <a:t>        {</a:t>
            </a:r>
          </a:p>
          <a:p>
            <a:r>
              <a:rPr lang="en-US" dirty="0"/>
              <a:t>            c[k] = c[k-1];</a:t>
            </a:r>
          </a:p>
          <a:p>
            <a:r>
              <a:rPr lang="en-US" dirty="0"/>
              <a:t>        }</a:t>
            </a:r>
          </a:p>
          <a:p>
            <a:endParaRPr lang="en-US" dirty="0"/>
          </a:p>
          <a:p>
            <a:r>
              <a:rPr lang="en-US" dirty="0"/>
              <a:t>        c[0] = </a:t>
            </a:r>
            <a:r>
              <a:rPr lang="en-US" dirty="0" err="1"/>
              <a:t>pom</a:t>
            </a:r>
            <a:r>
              <a:rPr lang="en-US" dirty="0"/>
              <a:t>;</a:t>
            </a:r>
          </a:p>
          <a:p>
            <a:r>
              <a:rPr lang="en-US" dirty="0"/>
              <a:t>        //-----------------------</a:t>
            </a:r>
          </a:p>
          <a:p>
            <a:r>
              <a:rPr lang="en-US" dirty="0"/>
              <a:t>    }</a:t>
            </a:r>
          </a:p>
          <a:p>
            <a:r>
              <a:rPr lang="en-US" dirty="0"/>
              <a:t>}</a:t>
            </a:r>
          </a:p>
          <a:p>
            <a:endParaRPr lang="en-US" dirty="0"/>
          </a:p>
          <a:p>
            <a:r>
              <a:rPr lang="en-US" dirty="0"/>
              <a:t>//4. </a:t>
            </a:r>
            <a:r>
              <a:rPr lang="en-US" dirty="0" err="1"/>
              <a:t>Ispecati</a:t>
            </a:r>
            <a:r>
              <a:rPr lang="en-US" dirty="0"/>
              <a:t> </a:t>
            </a:r>
            <a:r>
              <a:rPr lang="en-US" dirty="0" err="1"/>
              <a:t>linija</a:t>
            </a:r>
            <a:r>
              <a:rPr lang="en-US" dirty="0"/>
              <a:t> </a:t>
            </a:r>
            <a:r>
              <a:rPr lang="en-US" dirty="0" err="1"/>
              <a:t>dolga</a:t>
            </a:r>
            <a:r>
              <a:rPr lang="en-US" dirty="0"/>
              <a:t> </a:t>
            </a:r>
            <a:r>
              <a:rPr lang="en-US" dirty="0" err="1"/>
              <a:t>kolku</a:t>
            </a:r>
            <a:r>
              <a:rPr lang="en-US" dirty="0"/>
              <a:t> </a:t>
            </a:r>
            <a:r>
              <a:rPr lang="en-US" dirty="0" err="1"/>
              <a:t>sto</a:t>
            </a:r>
            <a:r>
              <a:rPr lang="en-US" dirty="0"/>
              <a:t> </a:t>
            </a:r>
            <a:r>
              <a:rPr lang="en-US" dirty="0" err="1"/>
              <a:t>ima</a:t>
            </a:r>
            <a:r>
              <a:rPr lang="en-US" dirty="0"/>
              <a:t> </a:t>
            </a:r>
            <a:r>
              <a:rPr lang="en-US" dirty="0" err="1"/>
              <a:t>podmatrici</a:t>
            </a:r>
            <a:endParaRPr lang="en-US" dirty="0"/>
          </a:p>
          <a:p>
            <a:r>
              <a:rPr lang="en-US" dirty="0"/>
              <a:t>//</a:t>
            </a:r>
            <a:r>
              <a:rPr lang="en-US" dirty="0" err="1"/>
              <a:t>i</a:t>
            </a:r>
            <a:r>
              <a:rPr lang="en-US" dirty="0"/>
              <a:t> </a:t>
            </a:r>
            <a:r>
              <a:rPr lang="en-US" dirty="0" err="1"/>
              <a:t>pecati</a:t>
            </a:r>
            <a:r>
              <a:rPr lang="en-US" dirty="0"/>
              <a:t> go </a:t>
            </a:r>
            <a:r>
              <a:rPr lang="en-US" dirty="0" err="1"/>
              <a:t>sekoj</a:t>
            </a:r>
            <a:r>
              <a:rPr lang="en-US" dirty="0"/>
              <a:t> </a:t>
            </a:r>
            <a:r>
              <a:rPr lang="en-US" dirty="0" err="1"/>
              <a:t>karakter</a:t>
            </a:r>
            <a:r>
              <a:rPr lang="en-US" dirty="0"/>
              <a:t> </a:t>
            </a:r>
            <a:r>
              <a:rPr lang="en-US" dirty="0" err="1"/>
              <a:t>kolku</a:t>
            </a:r>
            <a:r>
              <a:rPr lang="en-US" dirty="0"/>
              <a:t> </a:t>
            </a:r>
            <a:r>
              <a:rPr lang="en-US" dirty="0" err="1"/>
              <a:t>sto</a:t>
            </a:r>
            <a:r>
              <a:rPr lang="en-US" dirty="0"/>
              <a:t> e </a:t>
            </a:r>
            <a:r>
              <a:rPr lang="en-US" dirty="0" err="1"/>
              <a:t>golema</a:t>
            </a:r>
            <a:r>
              <a:rPr lang="en-US" dirty="0"/>
              <a:t> </a:t>
            </a:r>
            <a:r>
              <a:rPr lang="en-US" dirty="0" err="1"/>
              <a:t>podmatricata</a:t>
            </a:r>
            <a:endParaRPr lang="en-US" dirty="0"/>
          </a:p>
          <a:p>
            <a:r>
              <a:rPr lang="en-US" dirty="0"/>
              <a:t>void </a:t>
            </a:r>
            <a:r>
              <a:rPr lang="en-US" dirty="0" err="1"/>
              <a:t>PecatiLinija</a:t>
            </a:r>
            <a:r>
              <a:rPr lang="en-US" dirty="0"/>
              <a:t>(char c[],</a:t>
            </a:r>
            <a:r>
              <a:rPr lang="en-US" dirty="0" err="1"/>
              <a:t>int</a:t>
            </a:r>
            <a:r>
              <a:rPr lang="en-US" dirty="0"/>
              <a:t> </a:t>
            </a:r>
            <a:r>
              <a:rPr lang="en-US" dirty="0" err="1"/>
              <a:t>brMat</a:t>
            </a:r>
            <a:r>
              <a:rPr lang="en-US" dirty="0"/>
              <a:t>, </a:t>
            </a:r>
            <a:r>
              <a:rPr lang="en-US" dirty="0" err="1"/>
              <a:t>int</a:t>
            </a:r>
            <a:r>
              <a:rPr lang="en-US" dirty="0"/>
              <a:t> n)</a:t>
            </a:r>
          </a:p>
          <a:p>
            <a:r>
              <a:rPr lang="en-US" dirty="0"/>
              <a:t>{</a:t>
            </a:r>
          </a:p>
          <a:p>
            <a:r>
              <a:rPr lang="en-US" dirty="0"/>
              <a:t>   for(</a:t>
            </a:r>
            <a:r>
              <a:rPr lang="en-US" dirty="0" err="1"/>
              <a:t>int</a:t>
            </a:r>
            <a:r>
              <a:rPr lang="en-US" dirty="0"/>
              <a:t> </a:t>
            </a:r>
            <a:r>
              <a:rPr lang="en-US" dirty="0" err="1"/>
              <a:t>i</a:t>
            </a:r>
            <a:r>
              <a:rPr lang="en-US" dirty="0"/>
              <a:t>=0;i&lt;</a:t>
            </a:r>
            <a:r>
              <a:rPr lang="en-US" dirty="0" err="1"/>
              <a:t>brMat;i</a:t>
            </a:r>
            <a:r>
              <a:rPr lang="en-US" dirty="0"/>
              <a:t>++)</a:t>
            </a:r>
          </a:p>
          <a:p>
            <a:r>
              <a:rPr lang="en-US" dirty="0"/>
              <a:t>   {</a:t>
            </a:r>
          </a:p>
          <a:p>
            <a:r>
              <a:rPr lang="en-US" dirty="0"/>
              <a:t>       for(</a:t>
            </a:r>
            <a:r>
              <a:rPr lang="en-US" dirty="0" err="1"/>
              <a:t>int</a:t>
            </a:r>
            <a:r>
              <a:rPr lang="en-US" dirty="0"/>
              <a:t> j=0;j&lt;</a:t>
            </a:r>
            <a:r>
              <a:rPr lang="en-US" dirty="0" err="1"/>
              <a:t>n;j</a:t>
            </a:r>
            <a:r>
              <a:rPr lang="en-US" dirty="0"/>
              <a:t>++)</a:t>
            </a:r>
          </a:p>
          <a:p>
            <a:r>
              <a:rPr lang="en-US" dirty="0"/>
              <a:t>       {</a:t>
            </a:r>
          </a:p>
          <a:p>
            <a:r>
              <a:rPr lang="en-US" dirty="0"/>
              <a:t>           </a:t>
            </a:r>
            <a:r>
              <a:rPr lang="en-US" dirty="0" err="1"/>
              <a:t>cout</a:t>
            </a:r>
            <a:r>
              <a:rPr lang="en-US" dirty="0"/>
              <a:t>&lt;&lt;c[</a:t>
            </a:r>
            <a:r>
              <a:rPr lang="en-US" dirty="0" err="1"/>
              <a:t>i</a:t>
            </a:r>
            <a:r>
              <a:rPr lang="en-US" dirty="0"/>
              <a:t>]&lt;&lt;" ";</a:t>
            </a:r>
          </a:p>
          <a:p>
            <a:r>
              <a:rPr lang="en-US" dirty="0"/>
              <a:t>       }</a:t>
            </a:r>
          </a:p>
          <a:p>
            <a:r>
              <a:rPr lang="en-US" dirty="0"/>
              <a:t>       </a:t>
            </a:r>
            <a:r>
              <a:rPr lang="en-US" dirty="0" err="1"/>
              <a:t>cout</a:t>
            </a:r>
            <a:r>
              <a:rPr lang="en-US" dirty="0"/>
              <a:t>&lt;&lt;" ";</a:t>
            </a:r>
          </a:p>
          <a:p>
            <a:r>
              <a:rPr lang="en-US" dirty="0"/>
              <a:t>   }</a:t>
            </a:r>
          </a:p>
          <a:p>
            <a:r>
              <a:rPr lang="en-US" dirty="0"/>
              <a:t>   </a:t>
            </a:r>
            <a:r>
              <a:rPr lang="en-US" dirty="0" err="1"/>
              <a:t>cout</a:t>
            </a:r>
            <a:r>
              <a:rPr lang="en-US" dirty="0"/>
              <a:t>&lt;&lt;</a:t>
            </a:r>
            <a:r>
              <a:rPr lang="en-US" dirty="0" err="1"/>
              <a:t>endl</a:t>
            </a:r>
            <a:r>
              <a:rPr lang="en-US" dirty="0"/>
              <a:t>;</a:t>
            </a:r>
          </a:p>
          <a:p>
            <a:r>
              <a:rPr lang="en-US" dirty="0"/>
              <a:t>}</a:t>
            </a:r>
          </a:p>
          <a:p>
            <a:endParaRPr lang="en-US" dirty="0"/>
          </a:p>
          <a:p>
            <a:r>
              <a:rPr lang="en-US" dirty="0" err="1"/>
              <a:t>int</a:t>
            </a:r>
            <a:r>
              <a:rPr lang="en-US" dirty="0"/>
              <a:t> main()</a:t>
            </a:r>
          </a:p>
          <a:p>
            <a:r>
              <a:rPr lang="en-US" dirty="0"/>
              <a:t>{</a:t>
            </a:r>
          </a:p>
          <a:p>
            <a:r>
              <a:rPr lang="en-US" dirty="0"/>
              <a:t>    </a:t>
            </a:r>
            <a:r>
              <a:rPr lang="en-US" dirty="0" err="1"/>
              <a:t>int</a:t>
            </a:r>
            <a:r>
              <a:rPr lang="en-US" dirty="0"/>
              <a:t> </a:t>
            </a:r>
            <a:r>
              <a:rPr lang="en-US" dirty="0" err="1"/>
              <a:t>brMat,n</a:t>
            </a:r>
            <a:r>
              <a:rPr lang="en-US" dirty="0"/>
              <a:t>;</a:t>
            </a:r>
          </a:p>
          <a:p>
            <a:r>
              <a:rPr lang="en-US" dirty="0"/>
              <a:t>    //1. </a:t>
            </a:r>
            <a:r>
              <a:rPr lang="en-US" dirty="0" err="1"/>
              <a:t>vnesi</a:t>
            </a:r>
            <a:r>
              <a:rPr lang="en-US" dirty="0"/>
              <a:t> </a:t>
            </a:r>
            <a:r>
              <a:rPr lang="en-US" dirty="0" err="1"/>
              <a:t>kolku</a:t>
            </a:r>
            <a:r>
              <a:rPr lang="en-US" dirty="0"/>
              <a:t> </a:t>
            </a:r>
            <a:r>
              <a:rPr lang="en-US" dirty="0" err="1"/>
              <a:t>podmatrici</a:t>
            </a:r>
            <a:endParaRPr lang="en-US" dirty="0"/>
          </a:p>
          <a:p>
            <a:r>
              <a:rPr lang="en-US" dirty="0"/>
              <a:t>    </a:t>
            </a:r>
            <a:r>
              <a:rPr lang="en-US" dirty="0" err="1"/>
              <a:t>cout</a:t>
            </a:r>
            <a:r>
              <a:rPr lang="en-US" dirty="0"/>
              <a:t> &lt;&lt; "</a:t>
            </a:r>
            <a:r>
              <a:rPr lang="en-US" dirty="0" err="1"/>
              <a:t>Kolku</a:t>
            </a:r>
            <a:r>
              <a:rPr lang="en-US" dirty="0"/>
              <a:t> </a:t>
            </a:r>
            <a:r>
              <a:rPr lang="en-US" dirty="0" err="1"/>
              <a:t>podmatrici</a:t>
            </a:r>
            <a:r>
              <a:rPr lang="en-US" dirty="0"/>
              <a:t> </a:t>
            </a:r>
            <a:r>
              <a:rPr lang="en-US" dirty="0" err="1"/>
              <a:t>kje</a:t>
            </a:r>
            <a:r>
              <a:rPr lang="en-US" dirty="0"/>
              <a:t> </a:t>
            </a:r>
            <a:r>
              <a:rPr lang="en-US" dirty="0" err="1"/>
              <a:t>vnesuvas</a:t>
            </a:r>
            <a:r>
              <a:rPr lang="en-US" dirty="0"/>
              <a:t>?" &lt;&lt; </a:t>
            </a:r>
            <a:r>
              <a:rPr lang="en-US" dirty="0" err="1"/>
              <a:t>endl</a:t>
            </a:r>
            <a:r>
              <a:rPr lang="en-US" dirty="0"/>
              <a:t>;</a:t>
            </a:r>
          </a:p>
          <a:p>
            <a:r>
              <a:rPr lang="en-US" dirty="0"/>
              <a:t>    </a:t>
            </a:r>
            <a:r>
              <a:rPr lang="en-US" dirty="0" err="1"/>
              <a:t>cin</a:t>
            </a:r>
            <a:r>
              <a:rPr lang="en-US" dirty="0"/>
              <a:t>&gt;&gt;</a:t>
            </a:r>
            <a:r>
              <a:rPr lang="en-US" dirty="0" err="1"/>
              <a:t>brMat</a:t>
            </a:r>
            <a:r>
              <a:rPr lang="en-US" dirty="0"/>
              <a:t>;</a:t>
            </a:r>
          </a:p>
          <a:p>
            <a:r>
              <a:rPr lang="en-US" dirty="0"/>
              <a:t>    //2. </a:t>
            </a:r>
            <a:r>
              <a:rPr lang="en-US" dirty="0" err="1"/>
              <a:t>vnesi</a:t>
            </a:r>
            <a:r>
              <a:rPr lang="en-US" dirty="0"/>
              <a:t> </a:t>
            </a:r>
            <a:r>
              <a:rPr lang="en-US" dirty="0" err="1"/>
              <a:t>golemina</a:t>
            </a:r>
            <a:r>
              <a:rPr lang="en-US" dirty="0"/>
              <a:t> </a:t>
            </a:r>
            <a:r>
              <a:rPr lang="en-US" dirty="0" err="1"/>
              <a:t>na</a:t>
            </a:r>
            <a:r>
              <a:rPr lang="en-US" dirty="0"/>
              <a:t> </a:t>
            </a:r>
            <a:r>
              <a:rPr lang="en-US" dirty="0" err="1"/>
              <a:t>podmatrica</a:t>
            </a:r>
            <a:endParaRPr lang="en-US" dirty="0"/>
          </a:p>
          <a:p>
            <a:r>
              <a:rPr lang="en-US" dirty="0"/>
              <a:t>    </a:t>
            </a:r>
            <a:r>
              <a:rPr lang="en-US" dirty="0" err="1"/>
              <a:t>cout</a:t>
            </a:r>
            <a:r>
              <a:rPr lang="en-US" dirty="0"/>
              <a:t>&lt;&lt; "</a:t>
            </a:r>
            <a:r>
              <a:rPr lang="en-US" dirty="0" err="1"/>
              <a:t>Golemina</a:t>
            </a:r>
            <a:r>
              <a:rPr lang="en-US" dirty="0"/>
              <a:t> </a:t>
            </a:r>
            <a:r>
              <a:rPr lang="en-US" dirty="0" err="1"/>
              <a:t>na</a:t>
            </a:r>
            <a:r>
              <a:rPr lang="en-US" dirty="0"/>
              <a:t> </a:t>
            </a:r>
            <a:r>
              <a:rPr lang="en-US" dirty="0" err="1"/>
              <a:t>podmatrica</a:t>
            </a:r>
            <a:r>
              <a:rPr lang="en-US" dirty="0"/>
              <a:t>, n=";</a:t>
            </a:r>
          </a:p>
          <a:p>
            <a:r>
              <a:rPr lang="en-US" dirty="0"/>
              <a:t>    </a:t>
            </a:r>
            <a:r>
              <a:rPr lang="en-US" dirty="0" err="1"/>
              <a:t>cin</a:t>
            </a:r>
            <a:r>
              <a:rPr lang="en-US" dirty="0"/>
              <a:t>&gt;&gt;n;</a:t>
            </a:r>
          </a:p>
          <a:p>
            <a:r>
              <a:rPr lang="en-US" dirty="0"/>
              <a:t>    //3. </a:t>
            </a:r>
            <a:r>
              <a:rPr lang="en-US" dirty="0" err="1"/>
              <a:t>Vnesi</a:t>
            </a:r>
            <a:r>
              <a:rPr lang="en-US" dirty="0"/>
              <a:t> </a:t>
            </a:r>
            <a:r>
              <a:rPr lang="en-US" dirty="0" err="1"/>
              <a:t>karakteri</a:t>
            </a:r>
            <a:r>
              <a:rPr lang="en-US" dirty="0"/>
              <a:t> </a:t>
            </a:r>
            <a:r>
              <a:rPr lang="en-US" dirty="0" err="1"/>
              <a:t>kolku</a:t>
            </a:r>
            <a:r>
              <a:rPr lang="en-US" dirty="0"/>
              <a:t> </a:t>
            </a:r>
            <a:r>
              <a:rPr lang="en-US" dirty="0" err="1"/>
              <a:t>sto</a:t>
            </a:r>
            <a:r>
              <a:rPr lang="en-US" dirty="0"/>
              <a:t> </a:t>
            </a:r>
            <a:r>
              <a:rPr lang="en-US" dirty="0" err="1"/>
              <a:t>ima</a:t>
            </a:r>
            <a:r>
              <a:rPr lang="en-US" dirty="0"/>
              <a:t> </a:t>
            </a:r>
            <a:r>
              <a:rPr lang="en-US" dirty="0" err="1"/>
              <a:t>podmatrici</a:t>
            </a:r>
            <a:endParaRPr lang="en-US" dirty="0"/>
          </a:p>
          <a:p>
            <a:r>
              <a:rPr lang="en-US" dirty="0"/>
              <a:t>    char c[</a:t>
            </a:r>
            <a:r>
              <a:rPr lang="en-US" dirty="0" err="1"/>
              <a:t>brMat</a:t>
            </a:r>
            <a:r>
              <a:rPr lang="en-US" dirty="0"/>
              <a:t>];</a:t>
            </a:r>
          </a:p>
          <a:p>
            <a:r>
              <a:rPr lang="en-US" dirty="0"/>
              <a:t>    for(</a:t>
            </a:r>
            <a:r>
              <a:rPr lang="en-US" dirty="0" err="1"/>
              <a:t>int</a:t>
            </a:r>
            <a:r>
              <a:rPr lang="en-US" dirty="0"/>
              <a:t> </a:t>
            </a:r>
            <a:r>
              <a:rPr lang="en-US" dirty="0" err="1"/>
              <a:t>i</a:t>
            </a:r>
            <a:r>
              <a:rPr lang="en-US" dirty="0"/>
              <a:t>=0;i&lt;</a:t>
            </a:r>
            <a:r>
              <a:rPr lang="en-US" dirty="0" err="1"/>
              <a:t>brMat;i</a:t>
            </a:r>
            <a:r>
              <a:rPr lang="en-US" dirty="0"/>
              <a:t>++)</a:t>
            </a:r>
          </a:p>
          <a:p>
            <a:r>
              <a:rPr lang="en-US" dirty="0"/>
              <a:t>    {</a:t>
            </a:r>
          </a:p>
          <a:p>
            <a:r>
              <a:rPr lang="en-US" dirty="0"/>
              <a:t>        </a:t>
            </a:r>
            <a:r>
              <a:rPr lang="en-US" dirty="0" err="1"/>
              <a:t>cout</a:t>
            </a:r>
            <a:r>
              <a:rPr lang="en-US" dirty="0"/>
              <a:t>&lt;&lt;"</a:t>
            </a:r>
            <a:r>
              <a:rPr lang="en-US" dirty="0" err="1"/>
              <a:t>Vnesi</a:t>
            </a:r>
            <a:r>
              <a:rPr lang="en-US" dirty="0"/>
              <a:t> </a:t>
            </a:r>
            <a:r>
              <a:rPr lang="en-US" dirty="0" err="1"/>
              <a:t>karakter</a:t>
            </a:r>
            <a:r>
              <a:rPr lang="en-US" dirty="0"/>
              <a:t> </a:t>
            </a:r>
            <a:r>
              <a:rPr lang="en-US" dirty="0" err="1"/>
              <a:t>za</a:t>
            </a:r>
            <a:r>
              <a:rPr lang="en-US" dirty="0"/>
              <a:t> "&lt;&lt;i+1&lt;&lt;"-</a:t>
            </a:r>
            <a:r>
              <a:rPr lang="en-US" dirty="0" err="1"/>
              <a:t>ta</a:t>
            </a:r>
            <a:r>
              <a:rPr lang="en-US" dirty="0"/>
              <a:t> </a:t>
            </a:r>
            <a:r>
              <a:rPr lang="en-US" dirty="0" err="1"/>
              <a:t>matrica</a:t>
            </a:r>
            <a:r>
              <a:rPr lang="en-US" dirty="0"/>
              <a:t>: ";</a:t>
            </a:r>
          </a:p>
          <a:p>
            <a:r>
              <a:rPr lang="en-US" dirty="0"/>
              <a:t>        </a:t>
            </a:r>
            <a:r>
              <a:rPr lang="en-US" dirty="0" err="1"/>
              <a:t>cin</a:t>
            </a:r>
            <a:r>
              <a:rPr lang="en-US" dirty="0"/>
              <a:t>&gt;&gt;c[</a:t>
            </a:r>
            <a:r>
              <a:rPr lang="en-US" dirty="0" err="1"/>
              <a:t>i</a:t>
            </a:r>
            <a:r>
              <a:rPr lang="en-US" dirty="0"/>
              <a:t>];</a:t>
            </a:r>
          </a:p>
          <a:p>
            <a:r>
              <a:rPr lang="en-US" dirty="0"/>
              <a:t>    }</a:t>
            </a:r>
          </a:p>
          <a:p>
            <a:endParaRPr lang="en-US" dirty="0"/>
          </a:p>
          <a:p>
            <a:r>
              <a:rPr lang="en-US" dirty="0"/>
              <a:t>    </a:t>
            </a:r>
            <a:r>
              <a:rPr lang="en-US" dirty="0" err="1"/>
              <a:t>PecatiMatrica</a:t>
            </a:r>
            <a:r>
              <a:rPr lang="en-US" dirty="0"/>
              <a:t>(c, </a:t>
            </a:r>
            <a:r>
              <a:rPr lang="en-US" dirty="0" err="1"/>
              <a:t>brMat</a:t>
            </a:r>
            <a:r>
              <a:rPr lang="en-US" dirty="0"/>
              <a:t>, n);</a:t>
            </a:r>
          </a:p>
          <a:p>
            <a:endParaRPr lang="en-US" dirty="0"/>
          </a:p>
          <a:p>
            <a:r>
              <a:rPr lang="en-US" dirty="0"/>
              <a:t>    return 0;</a:t>
            </a:r>
          </a:p>
          <a:p>
            <a:r>
              <a:rPr lang="en-US" dirty="0"/>
              <a:t>}</a:t>
            </a:r>
          </a:p>
        </p:txBody>
      </p:sp>
      <p:sp>
        <p:nvSpPr>
          <p:cNvPr id="4" name="Slide Number Placeholder 3"/>
          <p:cNvSpPr>
            <a:spLocks noGrp="1"/>
          </p:cNvSpPr>
          <p:nvPr>
            <p:ph type="sldNum" sz="quarter" idx="10"/>
          </p:nvPr>
        </p:nvSpPr>
        <p:spPr/>
        <p:txBody>
          <a:bodyPr/>
          <a:lstStyle/>
          <a:p>
            <a:fld id="{775E4C49-DC73-428A-A17B-91EFEBCE0922}" type="slidenum">
              <a:rPr lang="en-US" smtClean="0"/>
              <a:pPr/>
              <a:t>27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mk-MK" dirty="0"/>
              <a:t>Вистинските аргументи се оние аргументи кои се користат при</a:t>
            </a:r>
            <a:r>
              <a:rPr lang="mk-MK" baseline="0" dirty="0"/>
              <a:t> повик на подалгоритам.</a:t>
            </a:r>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mk-MK" dirty="0"/>
              <a:t>Резултатот кој</a:t>
            </a:r>
            <a:r>
              <a:rPr lang="mk-MK" baseline="0" dirty="0"/>
              <a:t> се пресметува во функцискиот подалгоритам, треба да се врати назад во алгоритмот (во </a:t>
            </a:r>
            <a:r>
              <a:rPr lang="en-US" baseline="0" dirty="0"/>
              <a:t>main </a:t>
            </a:r>
            <a:r>
              <a:rPr lang="mk-MK" baseline="0" dirty="0"/>
              <a:t>функцијата). Тоа се реализира со помошната променлива </a:t>
            </a:r>
            <a:r>
              <a:rPr lang="en-US" baseline="0" dirty="0"/>
              <a:t>‘max’ </a:t>
            </a:r>
            <a:r>
              <a:rPr lang="mk-MK" baseline="0" dirty="0"/>
              <a:t>на која и се доделува вредноста на променливата која сакаме да биде резултат од функцискиот подалгоритам. Во нашиот случај тоа е чекорот:</a:t>
            </a:r>
          </a:p>
          <a:p>
            <a:r>
              <a:rPr lang="en-US" baseline="0" dirty="0"/>
              <a:t>max=broj1 </a:t>
            </a:r>
            <a:r>
              <a:rPr lang="mk-MK" baseline="0" dirty="0"/>
              <a:t>или </a:t>
            </a:r>
            <a:r>
              <a:rPr lang="en-US" baseline="0" dirty="0"/>
              <a:t>max=broj2</a:t>
            </a:r>
            <a:endParaRPr lang="mk-MK" baseline="0" dirty="0"/>
          </a:p>
          <a:p>
            <a:endParaRPr lang="mk-MK" baseline="0" dirty="0"/>
          </a:p>
          <a:p>
            <a:r>
              <a:rPr lang="mk-MK" baseline="0" dirty="0"/>
              <a:t>Листата на вистински аргументи мора да има:</a:t>
            </a:r>
          </a:p>
          <a:p>
            <a:pPr>
              <a:buFontTx/>
              <a:buChar char="-"/>
            </a:pPr>
            <a:r>
              <a:rPr lang="mk-MK" baseline="0" dirty="0"/>
              <a:t> Ист број на аргументи</a:t>
            </a:r>
          </a:p>
          <a:p>
            <a:pPr>
              <a:buFontTx/>
              <a:buChar char="-"/>
            </a:pPr>
            <a:r>
              <a:rPr lang="mk-MK" baseline="0" dirty="0"/>
              <a:t> Ист редослед на аргументи</a:t>
            </a:r>
          </a:p>
          <a:p>
            <a:pPr>
              <a:buFontTx/>
              <a:buNone/>
            </a:pPr>
            <a:r>
              <a:rPr lang="mk-MK" baseline="0" dirty="0"/>
              <a:t>- Ист или конвертибилен тип на аргументи</a:t>
            </a:r>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a:t>
            </a:r>
            <a:r>
              <a:rPr lang="en-US" dirty="0"/>
              <a:t>1.Iskoristuvanje </a:t>
            </a:r>
            <a:r>
              <a:rPr lang="en-US" dirty="0" err="1"/>
              <a:t>na</a:t>
            </a:r>
            <a:r>
              <a:rPr lang="en-US" dirty="0"/>
              <a:t> </a:t>
            </a:r>
            <a:r>
              <a:rPr lang="en-US" dirty="0" err="1"/>
              <a:t>podalgoritmo</a:t>
            </a:r>
            <a:r>
              <a:rPr lang="en-US" dirty="0"/>
              <a:t> </a:t>
            </a:r>
            <a:r>
              <a:rPr lang="en-US" dirty="0" err="1"/>
              <a:t>Pogolem</a:t>
            </a:r>
            <a:endParaRPr lang="en-US" dirty="0"/>
          </a:p>
          <a:p>
            <a:r>
              <a:rPr lang="en-US" dirty="0"/>
              <a:t>//</a:t>
            </a:r>
            <a:r>
              <a:rPr lang="en-US" dirty="0" err="1"/>
              <a:t>za</a:t>
            </a:r>
            <a:r>
              <a:rPr lang="en-US" dirty="0"/>
              <a:t> </a:t>
            </a:r>
            <a:r>
              <a:rPr lang="en-US" dirty="0" err="1"/>
              <a:t>da</a:t>
            </a:r>
            <a:r>
              <a:rPr lang="en-US" dirty="0"/>
              <a:t> </a:t>
            </a:r>
            <a:r>
              <a:rPr lang="en-US" dirty="0" err="1"/>
              <a:t>najdeme</a:t>
            </a:r>
            <a:r>
              <a:rPr lang="en-US" dirty="0"/>
              <a:t> </a:t>
            </a:r>
            <a:r>
              <a:rPr lang="en-US" dirty="0" err="1"/>
              <a:t>koj</a:t>
            </a:r>
            <a:r>
              <a:rPr lang="en-US" dirty="0"/>
              <a:t> e </a:t>
            </a:r>
            <a:r>
              <a:rPr lang="en-US" dirty="0" err="1"/>
              <a:t>najgolem</a:t>
            </a:r>
            <a:r>
              <a:rPr lang="en-US" dirty="0"/>
              <a:t> </a:t>
            </a:r>
            <a:r>
              <a:rPr lang="en-US" dirty="0" err="1"/>
              <a:t>broj</a:t>
            </a:r>
            <a:r>
              <a:rPr lang="en-US" dirty="0"/>
              <a:t> </a:t>
            </a:r>
            <a:r>
              <a:rPr lang="en-US" dirty="0" err="1"/>
              <a:t>od</a:t>
            </a:r>
            <a:r>
              <a:rPr lang="en-US" dirty="0"/>
              <a:t> 3 </a:t>
            </a:r>
            <a:r>
              <a:rPr lang="en-US" dirty="0" err="1"/>
              <a:t>broja</a:t>
            </a:r>
            <a:endParaRPr lang="en-US" dirty="0"/>
          </a:p>
          <a:p>
            <a:r>
              <a:rPr lang="en-US" dirty="0"/>
              <a:t>#include &lt;</a:t>
            </a:r>
            <a:r>
              <a:rPr lang="en-US" dirty="0" err="1"/>
              <a:t>iostream</a:t>
            </a:r>
            <a:r>
              <a:rPr lang="en-US" dirty="0"/>
              <a:t>&gt;</a:t>
            </a:r>
          </a:p>
          <a:p>
            <a:endParaRPr lang="en-US" dirty="0"/>
          </a:p>
          <a:p>
            <a:r>
              <a:rPr lang="en-US" dirty="0"/>
              <a:t>using namespace std;</a:t>
            </a:r>
          </a:p>
          <a:p>
            <a:endParaRPr lang="en-US" dirty="0"/>
          </a:p>
          <a:p>
            <a:r>
              <a:rPr lang="en-US" dirty="0" err="1"/>
              <a:t>int</a:t>
            </a:r>
            <a:r>
              <a:rPr lang="en-US" dirty="0"/>
              <a:t> </a:t>
            </a:r>
            <a:r>
              <a:rPr lang="en-US" dirty="0" err="1"/>
              <a:t>Pogolem</a:t>
            </a:r>
            <a:r>
              <a:rPr lang="en-US" dirty="0"/>
              <a:t>(</a:t>
            </a:r>
            <a:r>
              <a:rPr lang="en-US" dirty="0" err="1"/>
              <a:t>int</a:t>
            </a:r>
            <a:r>
              <a:rPr lang="en-US" dirty="0"/>
              <a:t> broj1, </a:t>
            </a:r>
            <a:r>
              <a:rPr lang="en-US" dirty="0" err="1"/>
              <a:t>int</a:t>
            </a:r>
            <a:r>
              <a:rPr lang="en-US" dirty="0"/>
              <a:t> broj2)</a:t>
            </a:r>
          </a:p>
          <a:p>
            <a:r>
              <a:rPr lang="en-US" dirty="0"/>
              <a:t>{</a:t>
            </a:r>
          </a:p>
          <a:p>
            <a:r>
              <a:rPr lang="en-US" dirty="0"/>
              <a:t>    </a:t>
            </a:r>
            <a:r>
              <a:rPr lang="en-US" dirty="0" err="1"/>
              <a:t>int</a:t>
            </a:r>
            <a:r>
              <a:rPr lang="en-US" dirty="0"/>
              <a:t> max;</a:t>
            </a:r>
          </a:p>
          <a:p>
            <a:r>
              <a:rPr lang="en-US" dirty="0"/>
              <a:t>    if(broj1&gt;broj2)</a:t>
            </a:r>
          </a:p>
          <a:p>
            <a:r>
              <a:rPr lang="en-US" dirty="0"/>
              <a:t>        max=broj1;</a:t>
            </a:r>
          </a:p>
          <a:p>
            <a:r>
              <a:rPr lang="en-US" dirty="0"/>
              <a:t>    else</a:t>
            </a:r>
          </a:p>
          <a:p>
            <a:r>
              <a:rPr lang="en-US" dirty="0"/>
              <a:t>        max=broj2;</a:t>
            </a:r>
          </a:p>
          <a:p>
            <a:r>
              <a:rPr lang="en-US" dirty="0"/>
              <a:t>    return max;</a:t>
            </a:r>
          </a:p>
          <a:p>
            <a:r>
              <a:rPr lang="en-US" dirty="0"/>
              <a:t>}</a:t>
            </a:r>
          </a:p>
          <a:p>
            <a:endParaRPr lang="en-US" dirty="0"/>
          </a:p>
          <a:p>
            <a:r>
              <a:rPr lang="en-US" dirty="0" err="1"/>
              <a:t>int</a:t>
            </a:r>
            <a:r>
              <a:rPr lang="en-US" dirty="0"/>
              <a:t> main()</a:t>
            </a:r>
          </a:p>
          <a:p>
            <a:r>
              <a:rPr lang="en-US" dirty="0"/>
              <a:t>{</a:t>
            </a:r>
          </a:p>
          <a:p>
            <a:r>
              <a:rPr lang="en-US" dirty="0"/>
              <a:t>    </a:t>
            </a:r>
            <a:r>
              <a:rPr lang="en-US" dirty="0" err="1"/>
              <a:t>int</a:t>
            </a:r>
            <a:r>
              <a:rPr lang="en-US" dirty="0"/>
              <a:t> a=4,b=5,c=2;</a:t>
            </a:r>
          </a:p>
          <a:p>
            <a:r>
              <a:rPr lang="en-US" dirty="0"/>
              <a:t>    </a:t>
            </a:r>
            <a:r>
              <a:rPr lang="en-US" dirty="0" err="1"/>
              <a:t>int</a:t>
            </a:r>
            <a:r>
              <a:rPr lang="en-US" dirty="0"/>
              <a:t> m1=</a:t>
            </a:r>
            <a:r>
              <a:rPr lang="en-US" dirty="0" err="1"/>
              <a:t>Pogolem</a:t>
            </a:r>
            <a:r>
              <a:rPr lang="en-US" dirty="0"/>
              <a:t>(</a:t>
            </a:r>
            <a:r>
              <a:rPr lang="en-US" dirty="0" err="1"/>
              <a:t>a,b</a:t>
            </a:r>
            <a:r>
              <a:rPr lang="en-US" dirty="0"/>
              <a:t>);</a:t>
            </a:r>
          </a:p>
          <a:p>
            <a:r>
              <a:rPr lang="en-US" dirty="0"/>
              <a:t>    </a:t>
            </a:r>
            <a:r>
              <a:rPr lang="en-US" dirty="0" err="1"/>
              <a:t>int</a:t>
            </a:r>
            <a:r>
              <a:rPr lang="en-US" dirty="0"/>
              <a:t> m2=</a:t>
            </a:r>
            <a:r>
              <a:rPr lang="en-US" dirty="0" err="1"/>
              <a:t>Pogolem</a:t>
            </a:r>
            <a:r>
              <a:rPr lang="en-US" dirty="0"/>
              <a:t>(m1,c);</a:t>
            </a:r>
          </a:p>
          <a:p>
            <a:r>
              <a:rPr lang="en-US" dirty="0"/>
              <a:t>    </a:t>
            </a:r>
            <a:r>
              <a:rPr lang="en-US" dirty="0" err="1"/>
              <a:t>cout</a:t>
            </a:r>
            <a:r>
              <a:rPr lang="en-US" dirty="0"/>
              <a:t> &lt;&lt; m2 &lt;&lt; </a:t>
            </a:r>
            <a:r>
              <a:rPr lang="en-US" dirty="0" err="1"/>
              <a:t>endl</a:t>
            </a:r>
            <a:r>
              <a:rPr lang="en-US" dirty="0"/>
              <a:t>;</a:t>
            </a:r>
          </a:p>
          <a:p>
            <a:r>
              <a:rPr lang="en-US" dirty="0"/>
              <a:t>    return 0;</a:t>
            </a:r>
          </a:p>
          <a:p>
            <a:r>
              <a:rPr lang="en-US" dirty="0"/>
              <a:t>}</a:t>
            </a:r>
          </a:p>
        </p:txBody>
      </p:sp>
      <p:sp>
        <p:nvSpPr>
          <p:cNvPr id="4" name="Slide Number Placeholder 3"/>
          <p:cNvSpPr>
            <a:spLocks noGrp="1"/>
          </p:cNvSpPr>
          <p:nvPr>
            <p:ph type="sldNum" sz="quarter" idx="10"/>
          </p:nvPr>
        </p:nvSpPr>
        <p:spPr/>
        <p:txBody>
          <a:bodyPr/>
          <a:lstStyle/>
          <a:p>
            <a:fld id="{775E4C49-DC73-428A-A17B-91EFEBCE0922}"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dirty="0">
                <a:solidFill>
                  <a:schemeClr val="accent1">
                    <a:lumMod val="75000"/>
                  </a:schemeClr>
                </a:solidFill>
              </a:rPr>
              <a:t>- </a:t>
            </a:r>
            <a:r>
              <a:rPr lang="en-US" dirty="0" err="1">
                <a:solidFill>
                  <a:schemeClr val="accent1">
                    <a:lumMod val="75000"/>
                  </a:schemeClr>
                </a:solidFill>
              </a:rPr>
              <a:t>int</a:t>
            </a:r>
            <a:r>
              <a:rPr lang="en-US" dirty="0">
                <a:solidFill>
                  <a:schemeClr val="accent1">
                    <a:lumMod val="75000"/>
                  </a:schemeClr>
                </a:solidFill>
              </a:rPr>
              <a:t> </a:t>
            </a:r>
            <a:r>
              <a:rPr lang="en-US" dirty="0" err="1">
                <a:solidFill>
                  <a:schemeClr val="accent1">
                    <a:lumMod val="75000"/>
                  </a:schemeClr>
                </a:solidFill>
              </a:rPr>
              <a:t>Mnozi</a:t>
            </a:r>
            <a:r>
              <a:rPr lang="en-US" dirty="0">
                <a:solidFill>
                  <a:schemeClr val="accent1">
                    <a:lumMod val="75000"/>
                  </a:schemeClr>
                </a:solidFill>
              </a:rPr>
              <a:t>(</a:t>
            </a:r>
            <a:r>
              <a:rPr lang="en-US" dirty="0" err="1">
                <a:solidFill>
                  <a:schemeClr val="accent1">
                    <a:lumMod val="75000"/>
                  </a:schemeClr>
                </a:solidFill>
              </a:rPr>
              <a:t>int</a:t>
            </a:r>
            <a:r>
              <a:rPr lang="en-US" dirty="0">
                <a:solidFill>
                  <a:schemeClr val="accent1">
                    <a:lumMod val="75000"/>
                  </a:schemeClr>
                </a:solidFill>
              </a:rPr>
              <a:t> m, </a:t>
            </a:r>
            <a:r>
              <a:rPr lang="en-US" dirty="0" err="1">
                <a:solidFill>
                  <a:schemeClr val="accent1">
                    <a:lumMod val="75000"/>
                  </a:schemeClr>
                </a:solidFill>
              </a:rPr>
              <a:t>int</a:t>
            </a:r>
            <a:r>
              <a:rPr lang="en-US" dirty="0">
                <a:solidFill>
                  <a:schemeClr val="accent1">
                    <a:lumMod val="75000"/>
                  </a:schemeClr>
                </a:solidFill>
              </a:rPr>
              <a:t> n); - </a:t>
            </a:r>
            <a:r>
              <a:rPr lang="mk-MK" dirty="0">
                <a:solidFill>
                  <a:schemeClr val="accent1">
                    <a:lumMod val="75000"/>
                  </a:schemeClr>
                </a:solidFill>
              </a:rPr>
              <a:t>формални</a:t>
            </a:r>
            <a:r>
              <a:rPr lang="mk-MK" baseline="0" dirty="0">
                <a:solidFill>
                  <a:schemeClr val="accent1">
                    <a:lumMod val="75000"/>
                  </a:schemeClr>
                </a:solidFill>
              </a:rPr>
              <a:t> аргументи: </a:t>
            </a:r>
            <a:r>
              <a:rPr lang="en-US" baseline="0" dirty="0" err="1">
                <a:solidFill>
                  <a:schemeClr val="accent1">
                    <a:lumMod val="75000"/>
                  </a:schemeClr>
                </a:solidFill>
              </a:rPr>
              <a:t>m,n</a:t>
            </a:r>
            <a:r>
              <a:rPr lang="mk-MK" baseline="0" dirty="0">
                <a:solidFill>
                  <a:schemeClr val="accent1">
                    <a:lumMod val="75000"/>
                  </a:schemeClr>
                </a:solidFill>
              </a:rPr>
              <a:t>. Тип на резултат: </a:t>
            </a:r>
            <a:r>
              <a:rPr lang="en-US" baseline="0" dirty="0" err="1">
                <a:solidFill>
                  <a:schemeClr val="accent1">
                    <a:lumMod val="75000"/>
                  </a:schemeClr>
                </a:solidFill>
              </a:rPr>
              <a:t>int</a:t>
            </a:r>
            <a:endParaRPr lang="en-US" dirty="0">
              <a:solidFill>
                <a:schemeClr val="accent1">
                  <a:lumMod val="75000"/>
                </a:schemeClr>
              </a:solidFill>
            </a:endParaRPr>
          </a:p>
          <a:p>
            <a:pPr>
              <a:buNone/>
            </a:pPr>
            <a:r>
              <a:rPr lang="en-US" dirty="0">
                <a:solidFill>
                  <a:schemeClr val="accent1">
                    <a:lumMod val="75000"/>
                  </a:schemeClr>
                </a:solidFill>
              </a:rPr>
              <a:t>- float </a:t>
            </a:r>
            <a:r>
              <a:rPr lang="en-US" dirty="0" err="1">
                <a:solidFill>
                  <a:schemeClr val="accent1">
                    <a:lumMod val="75000"/>
                  </a:schemeClr>
                </a:solidFill>
              </a:rPr>
              <a:t>koren</a:t>
            </a:r>
            <a:r>
              <a:rPr lang="en-US" dirty="0">
                <a:solidFill>
                  <a:schemeClr val="accent1">
                    <a:lumMod val="75000"/>
                  </a:schemeClr>
                </a:solidFill>
              </a:rPr>
              <a:t>(float x); - </a:t>
            </a:r>
            <a:r>
              <a:rPr lang="mk-MK" dirty="0">
                <a:solidFill>
                  <a:schemeClr val="accent1">
                    <a:lumMod val="75000"/>
                  </a:schemeClr>
                </a:solidFill>
              </a:rPr>
              <a:t>формални</a:t>
            </a:r>
            <a:r>
              <a:rPr lang="mk-MK" baseline="0" dirty="0">
                <a:solidFill>
                  <a:schemeClr val="accent1">
                    <a:lumMod val="75000"/>
                  </a:schemeClr>
                </a:solidFill>
              </a:rPr>
              <a:t> аргументи: </a:t>
            </a:r>
            <a:r>
              <a:rPr lang="en-US" baseline="0" dirty="0">
                <a:solidFill>
                  <a:schemeClr val="accent1">
                    <a:lumMod val="75000"/>
                  </a:schemeClr>
                </a:solidFill>
              </a:rPr>
              <a:t>x</a:t>
            </a:r>
            <a:r>
              <a:rPr lang="mk-MK" baseline="0" dirty="0">
                <a:solidFill>
                  <a:schemeClr val="accent1">
                    <a:lumMod val="75000"/>
                  </a:schemeClr>
                </a:solidFill>
              </a:rPr>
              <a:t>. Тип на резултат: </a:t>
            </a:r>
            <a:r>
              <a:rPr lang="en-US" baseline="0" dirty="0">
                <a:solidFill>
                  <a:schemeClr val="accent1">
                    <a:lumMod val="75000"/>
                  </a:schemeClr>
                </a:solidFill>
              </a:rPr>
              <a:t>float</a:t>
            </a:r>
            <a:endParaRPr lang="en-US" dirty="0">
              <a:solidFill>
                <a:schemeClr val="accent1">
                  <a:lumMod val="75000"/>
                </a:schemeClr>
              </a:solidFill>
            </a:endParaRPr>
          </a:p>
          <a:p>
            <a:pPr>
              <a:buNone/>
            </a:pPr>
            <a:r>
              <a:rPr lang="en-US" dirty="0">
                <a:solidFill>
                  <a:schemeClr val="accent1">
                    <a:lumMod val="75000"/>
                  </a:schemeClr>
                </a:solidFill>
              </a:rPr>
              <a:t>- double </a:t>
            </a:r>
            <a:r>
              <a:rPr lang="en-US" dirty="0" err="1">
                <a:solidFill>
                  <a:schemeClr val="accent1">
                    <a:lumMod val="75000"/>
                  </a:schemeClr>
                </a:solidFill>
              </a:rPr>
              <a:t>stipendija</a:t>
            </a:r>
            <a:r>
              <a:rPr lang="en-US" dirty="0">
                <a:solidFill>
                  <a:schemeClr val="accent1">
                    <a:lumMod val="75000"/>
                  </a:schemeClr>
                </a:solidFill>
              </a:rPr>
              <a:t>(</a:t>
            </a:r>
            <a:r>
              <a:rPr lang="en-US" dirty="0" err="1">
                <a:solidFill>
                  <a:schemeClr val="accent1">
                    <a:lumMod val="75000"/>
                  </a:schemeClr>
                </a:solidFill>
              </a:rPr>
              <a:t>int</a:t>
            </a:r>
            <a:r>
              <a:rPr lang="en-US" dirty="0">
                <a:solidFill>
                  <a:schemeClr val="accent1">
                    <a:lumMod val="75000"/>
                  </a:schemeClr>
                </a:solidFill>
              </a:rPr>
              <a:t> </a:t>
            </a:r>
            <a:r>
              <a:rPr lang="en-US" dirty="0" err="1">
                <a:solidFill>
                  <a:schemeClr val="accent1">
                    <a:lumMod val="75000"/>
                  </a:schemeClr>
                </a:solidFill>
              </a:rPr>
              <a:t>osnStip</a:t>
            </a:r>
            <a:r>
              <a:rPr lang="en-US" dirty="0">
                <a:solidFill>
                  <a:schemeClr val="accent1">
                    <a:lumMod val="75000"/>
                  </a:schemeClr>
                </a:solidFill>
              </a:rPr>
              <a:t>, double </a:t>
            </a:r>
            <a:r>
              <a:rPr lang="en-US" dirty="0" err="1">
                <a:solidFill>
                  <a:schemeClr val="accent1">
                    <a:lumMod val="75000"/>
                  </a:schemeClr>
                </a:solidFill>
              </a:rPr>
              <a:t>prosOcena</a:t>
            </a:r>
            <a:r>
              <a:rPr lang="en-US" dirty="0">
                <a:solidFill>
                  <a:schemeClr val="accent1">
                    <a:lumMod val="75000"/>
                  </a:schemeClr>
                </a:solidFill>
              </a:rPr>
              <a:t>); - </a:t>
            </a:r>
            <a:r>
              <a:rPr lang="mk-MK" dirty="0">
                <a:solidFill>
                  <a:schemeClr val="accent1">
                    <a:lumMod val="75000"/>
                  </a:schemeClr>
                </a:solidFill>
              </a:rPr>
              <a:t>формални</a:t>
            </a:r>
            <a:r>
              <a:rPr lang="mk-MK" baseline="0" dirty="0">
                <a:solidFill>
                  <a:schemeClr val="accent1">
                    <a:lumMod val="75000"/>
                  </a:schemeClr>
                </a:solidFill>
              </a:rPr>
              <a:t> аргументи: </a:t>
            </a:r>
            <a:r>
              <a:rPr lang="en-US" baseline="0" dirty="0" err="1">
                <a:solidFill>
                  <a:schemeClr val="accent1">
                    <a:lumMod val="75000"/>
                  </a:schemeClr>
                </a:solidFill>
              </a:rPr>
              <a:t>osnStip</a:t>
            </a:r>
            <a:r>
              <a:rPr lang="en-US" baseline="0" dirty="0">
                <a:solidFill>
                  <a:schemeClr val="accent1">
                    <a:lumMod val="75000"/>
                  </a:schemeClr>
                </a:solidFill>
              </a:rPr>
              <a:t>, </a:t>
            </a:r>
            <a:r>
              <a:rPr lang="en-US" baseline="0" dirty="0" err="1">
                <a:solidFill>
                  <a:schemeClr val="accent1">
                    <a:lumMod val="75000"/>
                  </a:schemeClr>
                </a:solidFill>
              </a:rPr>
              <a:t>prosOcena</a:t>
            </a:r>
            <a:r>
              <a:rPr lang="mk-MK" baseline="0" dirty="0">
                <a:solidFill>
                  <a:schemeClr val="accent1">
                    <a:lumMod val="75000"/>
                  </a:schemeClr>
                </a:solidFill>
              </a:rPr>
              <a:t>. Тип на резултат: </a:t>
            </a:r>
            <a:r>
              <a:rPr lang="en-US" baseline="0" dirty="0">
                <a:solidFill>
                  <a:schemeClr val="accent1">
                    <a:lumMod val="75000"/>
                  </a:schemeClr>
                </a:solidFill>
              </a:rPr>
              <a:t>double</a:t>
            </a:r>
            <a:endParaRPr lang="en-US" dirty="0">
              <a:solidFill>
                <a:schemeClr val="accent1">
                  <a:lumMod val="75000"/>
                </a:schemeClr>
              </a:solidFill>
            </a:endParaRPr>
          </a:p>
          <a:p>
            <a:pPr>
              <a:buNone/>
            </a:pPr>
            <a:r>
              <a:rPr lang="en-US" dirty="0">
                <a:solidFill>
                  <a:schemeClr val="accent1">
                    <a:lumMod val="75000"/>
                  </a:schemeClr>
                </a:solidFill>
              </a:rPr>
              <a:t>- </a:t>
            </a:r>
            <a:r>
              <a:rPr lang="en-US" dirty="0" err="1">
                <a:solidFill>
                  <a:schemeClr val="accent1">
                    <a:lumMod val="75000"/>
                  </a:schemeClr>
                </a:solidFill>
              </a:rPr>
              <a:t>int</a:t>
            </a:r>
            <a:r>
              <a:rPr lang="en-US" dirty="0">
                <a:solidFill>
                  <a:schemeClr val="accent1">
                    <a:lumMod val="75000"/>
                  </a:schemeClr>
                </a:solidFill>
              </a:rPr>
              <a:t> g(); - </a:t>
            </a:r>
            <a:r>
              <a:rPr lang="mk-MK" dirty="0">
                <a:solidFill>
                  <a:schemeClr val="accent1">
                    <a:lumMod val="75000"/>
                  </a:schemeClr>
                </a:solidFill>
              </a:rPr>
              <a:t>формални</a:t>
            </a:r>
            <a:r>
              <a:rPr lang="mk-MK" baseline="0" dirty="0">
                <a:solidFill>
                  <a:schemeClr val="accent1">
                    <a:lumMod val="75000"/>
                  </a:schemeClr>
                </a:solidFill>
              </a:rPr>
              <a:t> аргументи: нема. Тип на резултат: </a:t>
            </a:r>
            <a:r>
              <a:rPr lang="en-US" baseline="0" dirty="0" err="1">
                <a:solidFill>
                  <a:schemeClr val="accent1">
                    <a:lumMod val="75000"/>
                  </a:schemeClr>
                </a:solidFill>
              </a:rPr>
              <a:t>int</a:t>
            </a:r>
            <a:r>
              <a:rPr lang="en-US" dirty="0">
                <a:solidFill>
                  <a:schemeClr val="accent1">
                    <a:lumMod val="75000"/>
                  </a:schemeClr>
                </a:solidFill>
              </a:rPr>
              <a:t> </a:t>
            </a:r>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r>
              <a:rPr lang="en-US" dirty="0"/>
              <a:t>2. </a:t>
            </a:r>
            <a:r>
              <a:rPr lang="en-US" dirty="0" err="1"/>
              <a:t>Vgradeni</a:t>
            </a:r>
            <a:r>
              <a:rPr lang="en-US" dirty="0"/>
              <a:t> </a:t>
            </a:r>
            <a:r>
              <a:rPr lang="en-US" dirty="0" err="1"/>
              <a:t>funkcii</a:t>
            </a:r>
            <a:r>
              <a:rPr lang="en-US" dirty="0"/>
              <a:t> </a:t>
            </a:r>
            <a:r>
              <a:rPr lang="en-US" dirty="0" err="1"/>
              <a:t>vo</a:t>
            </a:r>
            <a:r>
              <a:rPr lang="en-US" dirty="0"/>
              <a:t> </a:t>
            </a:r>
            <a:r>
              <a:rPr lang="en-US" dirty="0" err="1"/>
              <a:t>bibliotekata</a:t>
            </a:r>
            <a:r>
              <a:rPr lang="en-US" dirty="0"/>
              <a:t> </a:t>
            </a:r>
            <a:r>
              <a:rPr lang="en-US" dirty="0" err="1"/>
              <a:t>cmath</a:t>
            </a:r>
            <a:endParaRPr lang="en-US" dirty="0"/>
          </a:p>
          <a:p>
            <a:r>
              <a:rPr lang="en-US" dirty="0"/>
              <a:t>#include &lt;</a:t>
            </a:r>
            <a:r>
              <a:rPr lang="en-US" dirty="0" err="1"/>
              <a:t>iostream</a:t>
            </a:r>
            <a:r>
              <a:rPr lang="en-US" dirty="0"/>
              <a:t>&gt;</a:t>
            </a:r>
          </a:p>
          <a:p>
            <a:r>
              <a:rPr lang="en-US" dirty="0"/>
              <a:t>#include &lt;</a:t>
            </a:r>
            <a:r>
              <a:rPr lang="en-US" dirty="0" err="1"/>
              <a:t>cmath</a:t>
            </a:r>
            <a:r>
              <a:rPr lang="en-US" dirty="0"/>
              <a:t>&gt;</a:t>
            </a:r>
          </a:p>
          <a:p>
            <a:endParaRPr lang="en-US" dirty="0"/>
          </a:p>
          <a:p>
            <a:r>
              <a:rPr lang="en-US" dirty="0"/>
              <a:t>using namespace std;</a:t>
            </a:r>
          </a:p>
          <a:p>
            <a:endParaRPr lang="en-US" dirty="0"/>
          </a:p>
          <a:p>
            <a:r>
              <a:rPr lang="en-US" dirty="0" err="1"/>
              <a:t>int</a:t>
            </a:r>
            <a:r>
              <a:rPr lang="en-US" dirty="0"/>
              <a:t> main()</a:t>
            </a:r>
          </a:p>
          <a:p>
            <a:r>
              <a:rPr lang="en-US" dirty="0"/>
              <a:t>{</a:t>
            </a:r>
          </a:p>
          <a:p>
            <a:r>
              <a:rPr lang="en-US" dirty="0"/>
              <a:t>    </a:t>
            </a:r>
            <a:r>
              <a:rPr lang="en-US" dirty="0" err="1"/>
              <a:t>cout</a:t>
            </a:r>
            <a:r>
              <a:rPr lang="en-US" dirty="0"/>
              <a:t> &lt;&lt; </a:t>
            </a:r>
            <a:r>
              <a:rPr lang="en-US" dirty="0" err="1"/>
              <a:t>sqrt</a:t>
            </a:r>
            <a:r>
              <a:rPr lang="en-US" dirty="0"/>
              <a:t>(9) &lt;&lt; </a:t>
            </a:r>
            <a:r>
              <a:rPr lang="en-US" dirty="0" err="1"/>
              <a:t>endl</a:t>
            </a:r>
            <a:r>
              <a:rPr lang="en-US" dirty="0"/>
              <a:t>;</a:t>
            </a:r>
          </a:p>
          <a:p>
            <a:r>
              <a:rPr lang="en-US" dirty="0"/>
              <a:t>    </a:t>
            </a:r>
            <a:r>
              <a:rPr lang="en-US" dirty="0" err="1"/>
              <a:t>cout</a:t>
            </a:r>
            <a:r>
              <a:rPr lang="en-US" dirty="0"/>
              <a:t> &lt;&lt; exp(0) &lt;&lt; </a:t>
            </a:r>
            <a:r>
              <a:rPr lang="en-US" dirty="0" err="1"/>
              <a:t>endl</a:t>
            </a:r>
            <a:r>
              <a:rPr lang="en-US" dirty="0"/>
              <a:t>;</a:t>
            </a:r>
          </a:p>
          <a:p>
            <a:r>
              <a:rPr lang="en-US" dirty="0"/>
              <a:t>    </a:t>
            </a:r>
            <a:r>
              <a:rPr lang="en-US" dirty="0" err="1"/>
              <a:t>cout</a:t>
            </a:r>
            <a:r>
              <a:rPr lang="en-US" dirty="0"/>
              <a:t> &lt;&lt; </a:t>
            </a:r>
            <a:r>
              <a:rPr lang="en-US" dirty="0" err="1"/>
              <a:t>fabs</a:t>
            </a:r>
            <a:r>
              <a:rPr lang="en-US" dirty="0"/>
              <a:t>(-9) &lt;&lt; </a:t>
            </a:r>
            <a:r>
              <a:rPr lang="en-US" dirty="0" err="1"/>
              <a:t>endl</a:t>
            </a:r>
            <a:r>
              <a:rPr lang="en-US" dirty="0"/>
              <a:t>;</a:t>
            </a:r>
          </a:p>
          <a:p>
            <a:r>
              <a:rPr lang="en-US" dirty="0"/>
              <a:t>    </a:t>
            </a:r>
            <a:r>
              <a:rPr lang="en-US" dirty="0" err="1"/>
              <a:t>cout</a:t>
            </a:r>
            <a:r>
              <a:rPr lang="en-US" dirty="0"/>
              <a:t> &lt;&lt; floor(212.1245) &lt;&lt; </a:t>
            </a:r>
            <a:r>
              <a:rPr lang="en-US" dirty="0" err="1"/>
              <a:t>endl</a:t>
            </a:r>
            <a:r>
              <a:rPr lang="en-US" dirty="0"/>
              <a:t>;</a:t>
            </a:r>
          </a:p>
          <a:p>
            <a:r>
              <a:rPr lang="en-US" dirty="0"/>
              <a:t>    </a:t>
            </a:r>
            <a:r>
              <a:rPr lang="en-US" dirty="0" err="1"/>
              <a:t>cout</a:t>
            </a:r>
            <a:r>
              <a:rPr lang="en-US" dirty="0"/>
              <a:t> &lt;&lt; </a:t>
            </a:r>
            <a:r>
              <a:rPr lang="en-US" dirty="0" err="1"/>
              <a:t>pow</a:t>
            </a:r>
            <a:r>
              <a:rPr lang="en-US" dirty="0"/>
              <a:t>(2,3) &lt;&lt; </a:t>
            </a:r>
            <a:r>
              <a:rPr lang="en-US" dirty="0" err="1"/>
              <a:t>endl</a:t>
            </a:r>
            <a:r>
              <a:rPr lang="en-US" dirty="0"/>
              <a:t>;</a:t>
            </a:r>
          </a:p>
          <a:p>
            <a:r>
              <a:rPr lang="en-US" dirty="0"/>
              <a:t>    </a:t>
            </a:r>
            <a:r>
              <a:rPr lang="en-US" dirty="0" err="1"/>
              <a:t>cout</a:t>
            </a:r>
            <a:r>
              <a:rPr lang="en-US" dirty="0"/>
              <a:t> &lt;&lt; sin(0) &lt;&lt; </a:t>
            </a:r>
            <a:r>
              <a:rPr lang="en-US" dirty="0" err="1"/>
              <a:t>endl</a:t>
            </a:r>
            <a:r>
              <a:rPr lang="en-US" dirty="0"/>
              <a:t>;</a:t>
            </a:r>
          </a:p>
          <a:p>
            <a:r>
              <a:rPr lang="en-US" dirty="0"/>
              <a:t>    </a:t>
            </a:r>
            <a:r>
              <a:rPr lang="en-US" dirty="0" err="1"/>
              <a:t>cout</a:t>
            </a:r>
            <a:r>
              <a:rPr lang="en-US" dirty="0"/>
              <a:t> &lt;&lt; </a:t>
            </a:r>
            <a:r>
              <a:rPr lang="en-US" dirty="0" err="1"/>
              <a:t>cos</a:t>
            </a:r>
            <a:r>
              <a:rPr lang="en-US" dirty="0"/>
              <a:t>(1) &lt;&lt; </a:t>
            </a:r>
            <a:r>
              <a:rPr lang="en-US" dirty="0" err="1"/>
              <a:t>endl</a:t>
            </a:r>
            <a:r>
              <a:rPr lang="en-US" dirty="0"/>
              <a:t>;</a:t>
            </a:r>
          </a:p>
          <a:p>
            <a:r>
              <a:rPr lang="en-US" dirty="0"/>
              <a:t>    return 0;</a:t>
            </a:r>
          </a:p>
          <a:p>
            <a:r>
              <a:rPr lang="en-US" dirty="0"/>
              <a:t>}</a:t>
            </a:r>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r>
              <a:rPr lang="en-US" dirty="0"/>
              <a:t>2. </a:t>
            </a:r>
            <a:r>
              <a:rPr lang="en-US" dirty="0" err="1"/>
              <a:t>Vgradeni</a:t>
            </a:r>
            <a:r>
              <a:rPr lang="en-US" dirty="0"/>
              <a:t> </a:t>
            </a:r>
            <a:r>
              <a:rPr lang="en-US" dirty="0" err="1"/>
              <a:t>funkcii</a:t>
            </a:r>
            <a:r>
              <a:rPr lang="en-US" dirty="0"/>
              <a:t> </a:t>
            </a:r>
            <a:r>
              <a:rPr lang="en-US" dirty="0" err="1"/>
              <a:t>vo</a:t>
            </a:r>
            <a:r>
              <a:rPr lang="en-US" dirty="0"/>
              <a:t> </a:t>
            </a:r>
            <a:r>
              <a:rPr lang="en-US" dirty="0" err="1"/>
              <a:t>bibliotekata</a:t>
            </a:r>
            <a:r>
              <a:rPr lang="en-US" dirty="0"/>
              <a:t> </a:t>
            </a:r>
            <a:r>
              <a:rPr lang="en-US" dirty="0" err="1"/>
              <a:t>cmath</a:t>
            </a:r>
            <a:endParaRPr lang="en-US" dirty="0"/>
          </a:p>
          <a:p>
            <a:r>
              <a:rPr lang="en-US" dirty="0"/>
              <a:t>#include &lt;</a:t>
            </a:r>
            <a:r>
              <a:rPr lang="en-US" dirty="0" err="1"/>
              <a:t>iostream</a:t>
            </a:r>
            <a:r>
              <a:rPr lang="en-US" dirty="0"/>
              <a:t>&gt;</a:t>
            </a:r>
          </a:p>
          <a:p>
            <a:r>
              <a:rPr lang="en-US" dirty="0"/>
              <a:t>#include &lt;</a:t>
            </a:r>
            <a:r>
              <a:rPr lang="en-US" dirty="0" err="1"/>
              <a:t>cmath</a:t>
            </a:r>
            <a:r>
              <a:rPr lang="en-US" dirty="0"/>
              <a:t>&gt;</a:t>
            </a:r>
          </a:p>
          <a:p>
            <a:endParaRPr lang="en-US" dirty="0"/>
          </a:p>
          <a:p>
            <a:r>
              <a:rPr lang="en-US" dirty="0"/>
              <a:t>using namespace std;</a:t>
            </a:r>
          </a:p>
          <a:p>
            <a:endParaRPr lang="en-US" dirty="0"/>
          </a:p>
          <a:p>
            <a:r>
              <a:rPr lang="en-US" dirty="0" err="1"/>
              <a:t>int</a:t>
            </a:r>
            <a:r>
              <a:rPr lang="en-US" dirty="0"/>
              <a:t> main()</a:t>
            </a:r>
          </a:p>
          <a:p>
            <a:r>
              <a:rPr lang="en-US" dirty="0"/>
              <a:t>{</a:t>
            </a:r>
          </a:p>
          <a:p>
            <a:r>
              <a:rPr lang="en-US" dirty="0"/>
              <a:t>    </a:t>
            </a:r>
            <a:r>
              <a:rPr lang="en-US" dirty="0" err="1"/>
              <a:t>cout</a:t>
            </a:r>
            <a:r>
              <a:rPr lang="en-US" dirty="0"/>
              <a:t> &lt;&lt; </a:t>
            </a:r>
            <a:r>
              <a:rPr lang="en-US" dirty="0" err="1"/>
              <a:t>sqrt</a:t>
            </a:r>
            <a:r>
              <a:rPr lang="en-US" dirty="0"/>
              <a:t>(9) &lt;&lt; </a:t>
            </a:r>
            <a:r>
              <a:rPr lang="en-US" dirty="0" err="1"/>
              <a:t>endl</a:t>
            </a:r>
            <a:r>
              <a:rPr lang="en-US" dirty="0"/>
              <a:t>;</a:t>
            </a:r>
          </a:p>
          <a:p>
            <a:r>
              <a:rPr lang="en-US" dirty="0"/>
              <a:t>    </a:t>
            </a:r>
            <a:r>
              <a:rPr lang="en-US" dirty="0" err="1"/>
              <a:t>cout</a:t>
            </a:r>
            <a:r>
              <a:rPr lang="en-US" dirty="0"/>
              <a:t> &lt;&lt; exp(0) &lt;&lt; </a:t>
            </a:r>
            <a:r>
              <a:rPr lang="en-US" dirty="0" err="1"/>
              <a:t>endl</a:t>
            </a:r>
            <a:r>
              <a:rPr lang="en-US" dirty="0"/>
              <a:t>;</a:t>
            </a:r>
          </a:p>
          <a:p>
            <a:r>
              <a:rPr lang="en-US" dirty="0"/>
              <a:t>    </a:t>
            </a:r>
            <a:r>
              <a:rPr lang="en-US" dirty="0" err="1"/>
              <a:t>cout</a:t>
            </a:r>
            <a:r>
              <a:rPr lang="en-US" dirty="0"/>
              <a:t> &lt;&lt; </a:t>
            </a:r>
            <a:r>
              <a:rPr lang="en-US" dirty="0" err="1"/>
              <a:t>fabs</a:t>
            </a:r>
            <a:r>
              <a:rPr lang="en-US" dirty="0"/>
              <a:t>(-9) &lt;&lt; </a:t>
            </a:r>
            <a:r>
              <a:rPr lang="en-US" dirty="0" err="1"/>
              <a:t>endl</a:t>
            </a:r>
            <a:r>
              <a:rPr lang="en-US" dirty="0"/>
              <a:t>;</a:t>
            </a:r>
          </a:p>
          <a:p>
            <a:r>
              <a:rPr lang="en-US" dirty="0"/>
              <a:t>    </a:t>
            </a:r>
            <a:r>
              <a:rPr lang="en-US" dirty="0" err="1"/>
              <a:t>cout</a:t>
            </a:r>
            <a:r>
              <a:rPr lang="en-US" dirty="0"/>
              <a:t> &lt;&lt; floor(212.1245) &lt;&lt; </a:t>
            </a:r>
            <a:r>
              <a:rPr lang="en-US" dirty="0" err="1"/>
              <a:t>endl</a:t>
            </a:r>
            <a:r>
              <a:rPr lang="en-US" dirty="0"/>
              <a:t>;</a:t>
            </a:r>
          </a:p>
          <a:p>
            <a:r>
              <a:rPr lang="en-US" dirty="0"/>
              <a:t>    </a:t>
            </a:r>
            <a:r>
              <a:rPr lang="en-US" dirty="0" err="1"/>
              <a:t>cout</a:t>
            </a:r>
            <a:r>
              <a:rPr lang="en-US" dirty="0"/>
              <a:t> &lt;&lt; </a:t>
            </a:r>
            <a:r>
              <a:rPr lang="en-US" dirty="0" err="1"/>
              <a:t>pow</a:t>
            </a:r>
            <a:r>
              <a:rPr lang="en-US" dirty="0"/>
              <a:t>(2,3) &lt;&lt; </a:t>
            </a:r>
            <a:r>
              <a:rPr lang="en-US" dirty="0" err="1"/>
              <a:t>endl</a:t>
            </a:r>
            <a:r>
              <a:rPr lang="en-US" dirty="0"/>
              <a:t>;</a:t>
            </a:r>
          </a:p>
          <a:p>
            <a:r>
              <a:rPr lang="en-US" dirty="0"/>
              <a:t>    </a:t>
            </a:r>
            <a:r>
              <a:rPr lang="en-US" dirty="0" err="1"/>
              <a:t>cout</a:t>
            </a:r>
            <a:r>
              <a:rPr lang="en-US" dirty="0"/>
              <a:t> &lt;&lt; sin(0) &lt;&lt; </a:t>
            </a:r>
            <a:r>
              <a:rPr lang="en-US" dirty="0" err="1"/>
              <a:t>endl</a:t>
            </a:r>
            <a:r>
              <a:rPr lang="en-US" dirty="0"/>
              <a:t>;</a:t>
            </a:r>
          </a:p>
          <a:p>
            <a:r>
              <a:rPr lang="en-US" dirty="0"/>
              <a:t>    </a:t>
            </a:r>
            <a:r>
              <a:rPr lang="en-US" dirty="0" err="1"/>
              <a:t>cout</a:t>
            </a:r>
            <a:r>
              <a:rPr lang="en-US" dirty="0"/>
              <a:t> &lt;&lt; </a:t>
            </a:r>
            <a:r>
              <a:rPr lang="en-US" dirty="0" err="1"/>
              <a:t>cos</a:t>
            </a:r>
            <a:r>
              <a:rPr lang="en-US" dirty="0"/>
              <a:t>(1) &lt;&lt; </a:t>
            </a:r>
            <a:r>
              <a:rPr lang="en-US" dirty="0" err="1"/>
              <a:t>endl</a:t>
            </a:r>
            <a:r>
              <a:rPr lang="en-US" dirty="0"/>
              <a:t>;</a:t>
            </a:r>
          </a:p>
          <a:p>
            <a:r>
              <a:rPr lang="en-US" dirty="0"/>
              <a:t>    return 0;</a:t>
            </a:r>
          </a:p>
          <a:p>
            <a:r>
              <a:rPr lang="en-US" dirty="0"/>
              <a:t>}</a:t>
            </a:r>
          </a:p>
          <a:p>
            <a:endParaRPr lang="en-US" dirty="0"/>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Definition: A procedure is a block of code that performs a single task. Its a building block of a computer program but is a somewhat old fashioned phrase as nowadays computer languages use functions not procedures.</a:t>
            </a:r>
          </a:p>
          <a:p>
            <a:r>
              <a:rPr lang="en-US" dirty="0"/>
              <a:t>The language Pascal had both procedures and functions - the only difference is that a procedure does not return a result. In C, C++ and C#, this is called a void function.</a:t>
            </a:r>
          </a:p>
          <a:p>
            <a:endParaRPr lang="en-US"/>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DD81EAAC-577C-4E19-90A6-BAD6E3889738}" type="datetimeFigureOut">
              <a:rPr lang="en-US" smtClean="0"/>
              <a:pPr/>
              <a:t>6/23/2018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68B840D-CD94-474A-B9D0-48DB47C438FD}"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D81EAAC-577C-4E19-90A6-BAD6E3889738}" type="datetimeFigureOut">
              <a:rPr lang="en-US" smtClean="0"/>
              <a:pPr/>
              <a:t>6/23/2018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B840D-CD94-474A-B9D0-48DB47C438F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D81EAAC-577C-4E19-90A6-BAD6E3889738}" type="datetimeFigureOut">
              <a:rPr lang="en-US" smtClean="0"/>
              <a:pPr/>
              <a:t>6/23/2018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B840D-CD94-474A-B9D0-48DB47C438F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DD81EAAC-577C-4E19-90A6-BAD6E3889738}" type="datetimeFigureOut">
              <a:rPr lang="en-US" smtClean="0"/>
              <a:pPr/>
              <a:t>6/23/2018</a:t>
            </a:fld>
            <a:endParaRPr lang="en-US"/>
          </a:p>
        </p:txBody>
      </p:sp>
      <p:sp>
        <p:nvSpPr>
          <p:cNvPr id="9" name="Slide Number Placeholder 8"/>
          <p:cNvSpPr>
            <a:spLocks noGrp="1"/>
          </p:cNvSpPr>
          <p:nvPr>
            <p:ph type="sldNum" sz="quarter" idx="15"/>
          </p:nvPr>
        </p:nvSpPr>
        <p:spPr/>
        <p:txBody>
          <a:bodyPr rtlCol="0"/>
          <a:lstStyle/>
          <a:p>
            <a:fld id="{868B840D-CD94-474A-B9D0-48DB47C438FD}"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D81EAAC-577C-4E19-90A6-BAD6E3889738}" type="datetimeFigureOut">
              <a:rPr lang="en-US" smtClean="0"/>
              <a:pPr/>
              <a:t>6/23/2018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68B840D-CD94-474A-B9D0-48DB47C438F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DD81EAAC-577C-4E19-90A6-BAD6E3889738}" type="datetimeFigureOut">
              <a:rPr lang="en-US" smtClean="0"/>
              <a:pPr/>
              <a:t>6/23/2018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8B840D-CD94-474A-B9D0-48DB47C438FD}"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DD81EAAC-577C-4E19-90A6-BAD6E3889738}" type="datetimeFigureOut">
              <a:rPr lang="en-US" smtClean="0"/>
              <a:pPr/>
              <a:t>6/23/2018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8B840D-CD94-474A-B9D0-48DB47C438FD}"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DD81EAAC-577C-4E19-90A6-BAD6E3889738}" type="datetimeFigureOut">
              <a:rPr lang="en-US" smtClean="0"/>
              <a:pPr/>
              <a:t>6/23/2018</a:t>
            </a:fld>
            <a:endParaRPr lang="en-US"/>
          </a:p>
        </p:txBody>
      </p:sp>
      <p:sp>
        <p:nvSpPr>
          <p:cNvPr id="7" name="Slide Number Placeholder 6"/>
          <p:cNvSpPr>
            <a:spLocks noGrp="1"/>
          </p:cNvSpPr>
          <p:nvPr>
            <p:ph type="sldNum" sz="quarter" idx="11"/>
          </p:nvPr>
        </p:nvSpPr>
        <p:spPr/>
        <p:txBody>
          <a:bodyPr rtlCol="0"/>
          <a:lstStyle/>
          <a:p>
            <a:fld id="{868B840D-CD94-474A-B9D0-48DB47C438FD}"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81EAAC-577C-4E19-90A6-BAD6E3889738}" type="datetimeFigureOut">
              <a:rPr lang="en-US" smtClean="0"/>
              <a:pPr/>
              <a:t>6/23/2018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8B840D-CD94-474A-B9D0-48DB47C438F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DD81EAAC-577C-4E19-90A6-BAD6E3889738}" type="datetimeFigureOut">
              <a:rPr lang="en-US" smtClean="0"/>
              <a:pPr/>
              <a:t>6/23/2018</a:t>
            </a:fld>
            <a:endParaRPr lang="en-US"/>
          </a:p>
        </p:txBody>
      </p:sp>
      <p:sp>
        <p:nvSpPr>
          <p:cNvPr id="22" name="Slide Number Placeholder 21"/>
          <p:cNvSpPr>
            <a:spLocks noGrp="1"/>
          </p:cNvSpPr>
          <p:nvPr>
            <p:ph type="sldNum" sz="quarter" idx="15"/>
          </p:nvPr>
        </p:nvSpPr>
        <p:spPr/>
        <p:txBody>
          <a:bodyPr rtlCol="0"/>
          <a:lstStyle/>
          <a:p>
            <a:fld id="{868B840D-CD94-474A-B9D0-48DB47C438FD}"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D81EAAC-577C-4E19-90A6-BAD6E3889738}" type="datetimeFigureOut">
              <a:rPr lang="en-US" smtClean="0"/>
              <a:pPr/>
              <a:t>6/23/2018</a:t>
            </a:fld>
            <a:endParaRPr lang="en-US"/>
          </a:p>
        </p:txBody>
      </p:sp>
      <p:sp>
        <p:nvSpPr>
          <p:cNvPr id="18" name="Slide Number Placeholder 17"/>
          <p:cNvSpPr>
            <a:spLocks noGrp="1"/>
          </p:cNvSpPr>
          <p:nvPr>
            <p:ph type="sldNum" sz="quarter" idx="11"/>
          </p:nvPr>
        </p:nvSpPr>
        <p:spPr/>
        <p:txBody>
          <a:bodyPr rtlCol="0"/>
          <a:lstStyle/>
          <a:p>
            <a:fld id="{868B840D-CD94-474A-B9D0-48DB47C438FD}"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D81EAAC-577C-4E19-90A6-BAD6E3889738}" type="datetimeFigureOut">
              <a:rPr lang="en-US" smtClean="0"/>
              <a:pPr/>
              <a:t>6/23/2018</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68B840D-CD94-474A-B9D0-48DB47C438FD}" type="slidenum">
              <a:rPr lang="en-US" smtClean="0"/>
              <a:pPr/>
              <a:t>‹#›</a:t>
            </a:fld>
            <a:endParaRPr lang="en-US"/>
          </a:p>
        </p:txBody>
      </p:sp>
      <p:pic>
        <p:nvPicPr>
          <p:cNvPr id="15" name="Picture 4" descr="C:\Users\Martin\Desktop\Untitled-1.png"/>
          <p:cNvPicPr>
            <a:picLocks noChangeAspect="1" noChangeArrowheads="1"/>
          </p:cNvPicPr>
          <p:nvPr userDrawn="1"/>
        </p:nvPicPr>
        <p:blipFill>
          <a:blip r:embed="rId13"/>
          <a:srcRect/>
          <a:stretch>
            <a:fillRect/>
          </a:stretch>
        </p:blipFill>
        <p:spPr bwMode="auto">
          <a:xfrm>
            <a:off x="152400" y="6316756"/>
            <a:ext cx="1643063" cy="541244"/>
          </a:xfrm>
          <a:prstGeom prst="rect">
            <a:avLst/>
          </a:prstGeom>
          <a:noFill/>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mk-MK" dirty="0"/>
              <a:t>Напреден </a:t>
            </a:r>
            <a:r>
              <a:rPr lang="en-US" dirty="0"/>
              <a:t>C++ - </a:t>
            </a:r>
            <a:r>
              <a:rPr lang="mk-MK" dirty="0"/>
              <a:t>Функции</a:t>
            </a:r>
            <a:endParaRPr lang="en-US" dirty="0"/>
          </a:p>
        </p:txBody>
      </p:sp>
      <p:sp>
        <p:nvSpPr>
          <p:cNvPr id="3" name="Subtitle 2"/>
          <p:cNvSpPr>
            <a:spLocks noGrp="1"/>
          </p:cNvSpPr>
          <p:nvPr>
            <p:ph type="subTitle" idx="1"/>
          </p:nvPr>
        </p:nvSpPr>
        <p:spPr/>
        <p:txBody>
          <a:bodyPr vert="horz" anchor="t">
            <a:normAutofit/>
          </a:bodyPr>
          <a:lstStyle/>
          <a:p>
            <a:r>
              <a:rPr lang="mk-MK"/>
              <a:t>Предавач: Сања Ташковска</a:t>
            </a:r>
          </a:p>
        </p:txBody>
      </p:sp>
      <p:pic>
        <p:nvPicPr>
          <p:cNvPr id="4" name="Picture 5" descr="C:\Users\Martin\Desktop\Untitled-1.png"/>
          <p:cNvPicPr>
            <a:picLocks noChangeAspect="1" noChangeArrowheads="1"/>
          </p:cNvPicPr>
          <p:nvPr/>
        </p:nvPicPr>
        <p:blipFill>
          <a:blip r:embed="rId3"/>
          <a:srcRect/>
          <a:stretch>
            <a:fillRect/>
          </a:stretch>
        </p:blipFill>
        <p:spPr bwMode="auto">
          <a:xfrm>
            <a:off x="6477000" y="0"/>
            <a:ext cx="2560638" cy="843505"/>
          </a:xfrm>
          <a:prstGeom prst="rect">
            <a:avLst/>
          </a:prstGeom>
          <a:noFill/>
        </p:spPr>
      </p:pic>
      <p:pic>
        <p:nvPicPr>
          <p:cNvPr id="1026" name="Picture 2" descr="C:\Users\Martin\Desktop\ddd.jpg"/>
          <p:cNvPicPr>
            <a:picLocks noChangeAspect="1" noChangeArrowheads="1"/>
          </p:cNvPicPr>
          <p:nvPr/>
        </p:nvPicPr>
        <p:blipFill>
          <a:blip r:embed="rId4"/>
          <a:srcRect l="297" b="547"/>
          <a:stretch>
            <a:fillRect/>
          </a:stretch>
        </p:blipFill>
        <p:spPr bwMode="auto">
          <a:xfrm>
            <a:off x="1905000" y="1447800"/>
            <a:ext cx="6400800" cy="2743200"/>
          </a:xfrm>
          <a:prstGeom prst="rect">
            <a:avLst/>
          </a:prstGeom>
          <a:noFill/>
        </p:spPr>
      </p:pic>
      <p:sp>
        <p:nvSpPr>
          <p:cNvPr id="9" name="TextBox 8"/>
          <p:cNvSpPr txBox="1"/>
          <p:nvPr/>
        </p:nvSpPr>
        <p:spPr>
          <a:xfrm>
            <a:off x="1447800" y="4953000"/>
            <a:ext cx="360996" cy="461665"/>
          </a:xfrm>
          <a:prstGeom prst="rect">
            <a:avLst/>
          </a:prstGeom>
          <a:noFill/>
        </p:spPr>
        <p:txBody>
          <a:bodyPr wrap="none" rtlCol="0">
            <a:spAutoFit/>
          </a:bodyPr>
          <a:lstStyle/>
          <a:p>
            <a:r>
              <a:rPr lang="en-US" sz="2400" b="1" dirty="0">
                <a:solidFill>
                  <a:schemeClr val="bg1"/>
                </a:solidFill>
              </a:rPr>
              <a:t>5</a:t>
            </a:r>
          </a:p>
        </p:txBody>
      </p:sp>
      <p:pic>
        <p:nvPicPr>
          <p:cNvPr id="3074" name="Picture 2" descr="functions in c programming language"/>
          <p:cNvPicPr>
            <a:picLocks noChangeAspect="1" noChangeArrowheads="1"/>
          </p:cNvPicPr>
          <p:nvPr/>
        </p:nvPicPr>
        <p:blipFill>
          <a:blip r:embed="rId5"/>
          <a:srcRect/>
          <a:stretch>
            <a:fillRect/>
          </a:stretch>
        </p:blipFill>
        <p:spPr bwMode="auto">
          <a:xfrm>
            <a:off x="5029200" y="5438774"/>
            <a:ext cx="3800475" cy="1343026"/>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mk-MK" dirty="0"/>
              <a:t>Како ќе го искористиме овој подалгоритам за да најдеме најголем од 3 броја?</a:t>
            </a:r>
            <a:endParaRPr lang="en-US" dirty="0"/>
          </a:p>
        </p:txBody>
      </p:sp>
      <p:sp>
        <p:nvSpPr>
          <p:cNvPr id="3" name="Content Placeholder 2"/>
          <p:cNvSpPr>
            <a:spLocks noGrp="1"/>
          </p:cNvSpPr>
          <p:nvPr>
            <p:ph sz="quarter" idx="1"/>
          </p:nvPr>
        </p:nvSpPr>
        <p:spPr/>
        <p:txBody>
          <a:bodyPr/>
          <a:lstStyle/>
          <a:p>
            <a:endParaRPr lang="en-US"/>
          </a:p>
        </p:txBody>
      </p:sp>
      <p:pic>
        <p:nvPicPr>
          <p:cNvPr id="19458" name="Picture 2"/>
          <p:cNvPicPr>
            <a:picLocks noChangeAspect="1" noChangeArrowheads="1"/>
          </p:cNvPicPr>
          <p:nvPr/>
        </p:nvPicPr>
        <p:blipFill>
          <a:blip r:embed="rId3"/>
          <a:srcRect/>
          <a:stretch>
            <a:fillRect/>
          </a:stretch>
        </p:blipFill>
        <p:spPr bwMode="auto">
          <a:xfrm>
            <a:off x="2133600" y="2514600"/>
            <a:ext cx="3905250" cy="2578939"/>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blinds(horizontal)">
                                      <p:cBhvr>
                                        <p:cTn id="7" dur="5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Поделба на функциите</a:t>
            </a:r>
            <a:endParaRPr lang="en-US" dirty="0"/>
          </a:p>
        </p:txBody>
      </p:sp>
      <p:sp>
        <p:nvSpPr>
          <p:cNvPr id="3" name="Content Placeholder 2"/>
          <p:cNvSpPr>
            <a:spLocks noGrp="1"/>
          </p:cNvSpPr>
          <p:nvPr>
            <p:ph sz="quarter" idx="1"/>
          </p:nvPr>
        </p:nvSpPr>
        <p:spPr/>
        <p:txBody>
          <a:bodyPr/>
          <a:lstStyle/>
          <a:p>
            <a:r>
              <a:rPr lang="mk-MK" i="1" dirty="0"/>
              <a:t>Вградени функции</a:t>
            </a:r>
            <a:r>
              <a:rPr lang="mk-MK" dirty="0"/>
              <a:t> – се наоѓаат во програмските библиотеки</a:t>
            </a:r>
          </a:p>
          <a:p>
            <a:r>
              <a:rPr lang="mk-MK" i="1" dirty="0"/>
              <a:t>Кориснички функции</a:t>
            </a:r>
          </a:p>
          <a:p>
            <a:r>
              <a:rPr lang="mk-MK" dirty="0"/>
              <a:t>На следните примери кои се формални аргументи и тип на резултат:</a:t>
            </a:r>
          </a:p>
          <a:p>
            <a:pPr>
              <a:buNone/>
            </a:pPr>
            <a:r>
              <a:rPr lang="en-US" dirty="0" err="1">
                <a:solidFill>
                  <a:schemeClr val="accent1">
                    <a:lumMod val="75000"/>
                  </a:schemeClr>
                </a:solidFill>
              </a:rPr>
              <a:t>int</a:t>
            </a:r>
            <a:r>
              <a:rPr lang="en-US" dirty="0">
                <a:solidFill>
                  <a:schemeClr val="accent1">
                    <a:lumMod val="75000"/>
                  </a:schemeClr>
                </a:solidFill>
              </a:rPr>
              <a:t> </a:t>
            </a:r>
            <a:r>
              <a:rPr lang="en-US" dirty="0" err="1">
                <a:solidFill>
                  <a:schemeClr val="accent1">
                    <a:lumMod val="75000"/>
                  </a:schemeClr>
                </a:solidFill>
              </a:rPr>
              <a:t>Mnozi</a:t>
            </a:r>
            <a:r>
              <a:rPr lang="en-US" dirty="0">
                <a:solidFill>
                  <a:schemeClr val="accent1">
                    <a:lumMod val="75000"/>
                  </a:schemeClr>
                </a:solidFill>
              </a:rPr>
              <a:t>(</a:t>
            </a:r>
            <a:r>
              <a:rPr lang="en-US" dirty="0" err="1">
                <a:solidFill>
                  <a:schemeClr val="accent1">
                    <a:lumMod val="75000"/>
                  </a:schemeClr>
                </a:solidFill>
              </a:rPr>
              <a:t>int</a:t>
            </a:r>
            <a:r>
              <a:rPr lang="en-US" dirty="0">
                <a:solidFill>
                  <a:schemeClr val="accent1">
                    <a:lumMod val="75000"/>
                  </a:schemeClr>
                </a:solidFill>
              </a:rPr>
              <a:t> m, </a:t>
            </a:r>
            <a:r>
              <a:rPr lang="en-US" dirty="0" err="1">
                <a:solidFill>
                  <a:schemeClr val="accent1">
                    <a:lumMod val="75000"/>
                  </a:schemeClr>
                </a:solidFill>
              </a:rPr>
              <a:t>int</a:t>
            </a:r>
            <a:r>
              <a:rPr lang="en-US" dirty="0">
                <a:solidFill>
                  <a:schemeClr val="accent1">
                    <a:lumMod val="75000"/>
                  </a:schemeClr>
                </a:solidFill>
              </a:rPr>
              <a:t> n);</a:t>
            </a:r>
          </a:p>
          <a:p>
            <a:pPr>
              <a:buNone/>
            </a:pPr>
            <a:r>
              <a:rPr lang="en-US" dirty="0">
                <a:solidFill>
                  <a:schemeClr val="accent1">
                    <a:lumMod val="75000"/>
                  </a:schemeClr>
                </a:solidFill>
              </a:rPr>
              <a:t>float </a:t>
            </a:r>
            <a:r>
              <a:rPr lang="en-US" dirty="0" err="1">
                <a:solidFill>
                  <a:schemeClr val="accent1">
                    <a:lumMod val="75000"/>
                  </a:schemeClr>
                </a:solidFill>
              </a:rPr>
              <a:t>koren</a:t>
            </a:r>
            <a:r>
              <a:rPr lang="en-US" dirty="0">
                <a:solidFill>
                  <a:schemeClr val="accent1">
                    <a:lumMod val="75000"/>
                  </a:schemeClr>
                </a:solidFill>
              </a:rPr>
              <a:t>(float x);</a:t>
            </a:r>
          </a:p>
          <a:p>
            <a:pPr>
              <a:buNone/>
            </a:pPr>
            <a:r>
              <a:rPr lang="en-US" dirty="0">
                <a:solidFill>
                  <a:schemeClr val="accent1">
                    <a:lumMod val="75000"/>
                  </a:schemeClr>
                </a:solidFill>
              </a:rPr>
              <a:t>double </a:t>
            </a:r>
            <a:r>
              <a:rPr lang="en-US" dirty="0" err="1">
                <a:solidFill>
                  <a:schemeClr val="accent1">
                    <a:lumMod val="75000"/>
                  </a:schemeClr>
                </a:solidFill>
              </a:rPr>
              <a:t>stipendija</a:t>
            </a:r>
            <a:r>
              <a:rPr lang="en-US" dirty="0">
                <a:solidFill>
                  <a:schemeClr val="accent1">
                    <a:lumMod val="75000"/>
                  </a:schemeClr>
                </a:solidFill>
              </a:rPr>
              <a:t>(</a:t>
            </a:r>
            <a:r>
              <a:rPr lang="en-US" dirty="0" err="1">
                <a:solidFill>
                  <a:schemeClr val="accent1">
                    <a:lumMod val="75000"/>
                  </a:schemeClr>
                </a:solidFill>
              </a:rPr>
              <a:t>int</a:t>
            </a:r>
            <a:r>
              <a:rPr lang="en-US" dirty="0">
                <a:solidFill>
                  <a:schemeClr val="accent1">
                    <a:lumMod val="75000"/>
                  </a:schemeClr>
                </a:solidFill>
              </a:rPr>
              <a:t> </a:t>
            </a:r>
            <a:r>
              <a:rPr lang="en-US" dirty="0" err="1">
                <a:solidFill>
                  <a:schemeClr val="accent1">
                    <a:lumMod val="75000"/>
                  </a:schemeClr>
                </a:solidFill>
              </a:rPr>
              <a:t>osnStip</a:t>
            </a:r>
            <a:r>
              <a:rPr lang="en-US" dirty="0">
                <a:solidFill>
                  <a:schemeClr val="accent1">
                    <a:lumMod val="75000"/>
                  </a:schemeClr>
                </a:solidFill>
              </a:rPr>
              <a:t>, double </a:t>
            </a:r>
            <a:r>
              <a:rPr lang="en-US" dirty="0" err="1">
                <a:solidFill>
                  <a:schemeClr val="accent1">
                    <a:lumMod val="75000"/>
                  </a:schemeClr>
                </a:solidFill>
              </a:rPr>
              <a:t>prosOcena</a:t>
            </a:r>
            <a:r>
              <a:rPr lang="en-US" dirty="0">
                <a:solidFill>
                  <a:schemeClr val="accent1">
                    <a:lumMod val="75000"/>
                  </a:schemeClr>
                </a:solidFill>
              </a:rPr>
              <a:t>);</a:t>
            </a:r>
          </a:p>
          <a:p>
            <a:pPr>
              <a:buNone/>
            </a:pPr>
            <a:r>
              <a:rPr lang="en-US" dirty="0" err="1">
                <a:solidFill>
                  <a:schemeClr val="accent1">
                    <a:lumMod val="75000"/>
                  </a:schemeClr>
                </a:solidFill>
              </a:rPr>
              <a:t>int</a:t>
            </a:r>
            <a:r>
              <a:rPr lang="en-US" dirty="0">
                <a:solidFill>
                  <a:schemeClr val="accent1">
                    <a:lumMod val="75000"/>
                  </a:schemeClr>
                </a:solidFill>
              </a:rPr>
              <a:t> g();</a:t>
            </a:r>
          </a:p>
          <a:p>
            <a:pPr>
              <a:buNone/>
            </a:pPr>
            <a:r>
              <a:rPr lang="en-US" dirty="0" err="1">
                <a:solidFill>
                  <a:srgbClr val="FF0000"/>
                </a:solidFill>
              </a:rPr>
              <a:t>int</a:t>
            </a:r>
            <a:r>
              <a:rPr lang="en-US" dirty="0">
                <a:solidFill>
                  <a:srgbClr val="FF0000"/>
                </a:solidFill>
              </a:rPr>
              <a:t> f(</a:t>
            </a:r>
            <a:r>
              <a:rPr lang="en-US" dirty="0" err="1">
                <a:solidFill>
                  <a:srgbClr val="FF0000"/>
                </a:solidFill>
              </a:rPr>
              <a:t>int</a:t>
            </a:r>
            <a:r>
              <a:rPr lang="en-US" dirty="0">
                <a:solidFill>
                  <a:srgbClr val="FF0000"/>
                </a:solidFill>
              </a:rPr>
              <a:t> a, b);      </a:t>
            </a:r>
            <a:r>
              <a:rPr lang="mk-MK" dirty="0"/>
              <a:t>треба да биде </a:t>
            </a:r>
            <a:r>
              <a:rPr lang="en-US" dirty="0" err="1">
                <a:solidFill>
                  <a:schemeClr val="accent1">
                    <a:lumMod val="75000"/>
                  </a:schemeClr>
                </a:solidFill>
              </a:rPr>
              <a:t>int</a:t>
            </a:r>
            <a:r>
              <a:rPr lang="en-US" dirty="0">
                <a:solidFill>
                  <a:schemeClr val="accent1">
                    <a:lumMod val="75000"/>
                  </a:schemeClr>
                </a:solidFill>
              </a:rPr>
              <a:t> f(</a:t>
            </a:r>
            <a:r>
              <a:rPr lang="en-US" dirty="0" err="1">
                <a:solidFill>
                  <a:schemeClr val="accent1">
                    <a:lumMod val="75000"/>
                  </a:schemeClr>
                </a:solidFill>
              </a:rPr>
              <a:t>int</a:t>
            </a:r>
            <a:r>
              <a:rPr lang="en-US" dirty="0">
                <a:solidFill>
                  <a:schemeClr val="accent1">
                    <a:lumMod val="75000"/>
                  </a:schemeClr>
                </a:solidFill>
              </a:rPr>
              <a:t> a, </a:t>
            </a:r>
            <a:r>
              <a:rPr lang="en-US" dirty="0" err="1">
                <a:solidFill>
                  <a:schemeClr val="accent1">
                    <a:lumMod val="75000"/>
                  </a:schemeClr>
                </a:solidFill>
              </a:rPr>
              <a:t>int</a:t>
            </a:r>
            <a:r>
              <a:rPr lang="en-US" dirty="0">
                <a:solidFill>
                  <a:schemeClr val="accent1">
                    <a:lumMod val="75000"/>
                  </a:schemeClr>
                </a:solidFill>
              </a:rPr>
              <a:t> b);</a:t>
            </a:r>
          </a:p>
        </p:txBody>
      </p:sp>
      <p:sp>
        <p:nvSpPr>
          <p:cNvPr id="4" name="Flowchart: Summing Junction 3"/>
          <p:cNvSpPr/>
          <p:nvPr/>
        </p:nvSpPr>
        <p:spPr>
          <a:xfrm>
            <a:off x="152400" y="5486400"/>
            <a:ext cx="304800" cy="381000"/>
          </a:xfrm>
          <a:prstGeom prst="flowChartSummingJuncti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Пр. за вградени функции</a:t>
            </a:r>
            <a:r>
              <a:rPr lang="en-US" dirty="0"/>
              <a:t> (1)</a:t>
            </a:r>
          </a:p>
        </p:txBody>
      </p:sp>
      <p:sp>
        <p:nvSpPr>
          <p:cNvPr id="3" name="Content Placeholder 2"/>
          <p:cNvSpPr>
            <a:spLocks noGrp="1"/>
          </p:cNvSpPr>
          <p:nvPr>
            <p:ph sz="quarter" idx="1"/>
          </p:nvPr>
        </p:nvSpPr>
        <p:spPr/>
        <p:txBody>
          <a:bodyPr/>
          <a:lstStyle/>
          <a:p>
            <a:r>
              <a:rPr lang="mk-MK" dirty="0"/>
              <a:t>Функции од библиотеката </a:t>
            </a:r>
            <a:r>
              <a:rPr lang="en-US" dirty="0" err="1"/>
              <a:t>cmath</a:t>
            </a:r>
            <a:r>
              <a:rPr lang="en-US" dirty="0"/>
              <a:t>:</a:t>
            </a:r>
          </a:p>
          <a:p>
            <a:pPr lvl="1"/>
            <a:r>
              <a:rPr lang="en-US" dirty="0" err="1"/>
              <a:t>sqrt</a:t>
            </a:r>
            <a:r>
              <a:rPr lang="en-US" dirty="0"/>
              <a:t>(x) – </a:t>
            </a:r>
            <a:r>
              <a:rPr lang="mk-MK" dirty="0"/>
              <a:t>квадратен корен од </a:t>
            </a:r>
            <a:r>
              <a:rPr lang="en-US" dirty="0"/>
              <a:t>x</a:t>
            </a:r>
          </a:p>
          <a:p>
            <a:pPr lvl="1"/>
            <a:r>
              <a:rPr lang="en-US" dirty="0"/>
              <a:t>exp(x) – </a:t>
            </a:r>
            <a:r>
              <a:rPr lang="mk-MK" dirty="0"/>
              <a:t>експоненцијална функција </a:t>
            </a:r>
            <a:r>
              <a:rPr lang="en-US" dirty="0"/>
              <a:t>e</a:t>
            </a:r>
            <a:r>
              <a:rPr lang="en-US" baseline="30000" dirty="0"/>
              <a:t>x</a:t>
            </a:r>
            <a:endParaRPr lang="en-US" dirty="0"/>
          </a:p>
          <a:p>
            <a:pPr lvl="1"/>
            <a:r>
              <a:rPr lang="en-US" dirty="0" err="1"/>
              <a:t>fabs</a:t>
            </a:r>
            <a:r>
              <a:rPr lang="en-US" dirty="0"/>
              <a:t>(x) – </a:t>
            </a:r>
            <a:r>
              <a:rPr lang="mk-MK" dirty="0"/>
              <a:t>апсолутна вредност од </a:t>
            </a:r>
            <a:r>
              <a:rPr lang="en-US" dirty="0"/>
              <a:t>x</a:t>
            </a:r>
          </a:p>
          <a:p>
            <a:pPr lvl="1"/>
            <a:r>
              <a:rPr lang="en-US" dirty="0"/>
              <a:t>floor(x) – </a:t>
            </a:r>
            <a:r>
              <a:rPr lang="mk-MK" dirty="0"/>
              <a:t>цел дел од некој број</a:t>
            </a:r>
            <a:endParaRPr lang="en-US" dirty="0"/>
          </a:p>
          <a:p>
            <a:pPr lvl="1"/>
            <a:r>
              <a:rPr lang="en-US" dirty="0" err="1"/>
              <a:t>pow</a:t>
            </a:r>
            <a:r>
              <a:rPr lang="en-US" dirty="0"/>
              <a:t>(</a:t>
            </a:r>
            <a:r>
              <a:rPr lang="en-US" dirty="0" err="1"/>
              <a:t>x,y</a:t>
            </a:r>
            <a:r>
              <a:rPr lang="en-US" dirty="0"/>
              <a:t>)</a:t>
            </a:r>
            <a:r>
              <a:rPr lang="mk-MK" dirty="0"/>
              <a:t> – </a:t>
            </a:r>
            <a:r>
              <a:rPr lang="en-US" dirty="0"/>
              <a:t>x </a:t>
            </a:r>
            <a:r>
              <a:rPr lang="mk-MK" dirty="0"/>
              <a:t>на степен </a:t>
            </a:r>
            <a:r>
              <a:rPr lang="en-US" dirty="0"/>
              <a:t>y</a:t>
            </a:r>
          </a:p>
          <a:p>
            <a:pPr lvl="1"/>
            <a:r>
              <a:rPr lang="en-US" dirty="0"/>
              <a:t>sin(x) – </a:t>
            </a:r>
            <a:r>
              <a:rPr lang="mk-MK" dirty="0"/>
              <a:t>синус од </a:t>
            </a:r>
            <a:r>
              <a:rPr lang="en-US" dirty="0"/>
              <a:t>x</a:t>
            </a:r>
          </a:p>
          <a:p>
            <a:pPr lvl="1"/>
            <a:r>
              <a:rPr lang="en-US" dirty="0" err="1"/>
              <a:t>cos</a:t>
            </a:r>
            <a:r>
              <a:rPr lang="en-US" dirty="0"/>
              <a:t>(x) – </a:t>
            </a:r>
            <a:r>
              <a:rPr lang="mk-MK" dirty="0"/>
              <a:t>косинус од </a:t>
            </a:r>
            <a:r>
              <a:rPr lang="en-US" dirty="0"/>
              <a:t>x</a:t>
            </a:r>
          </a:p>
          <a:p>
            <a:r>
              <a:rPr lang="mk-MK" dirty="0"/>
              <a:t>Аргументите на функциите може да бидат константи, променливи или цели изрази</a:t>
            </a:r>
          </a:p>
          <a:p>
            <a:r>
              <a:rPr lang="mk-MK" dirty="0"/>
              <a:t>Пр.: </a:t>
            </a:r>
            <a:r>
              <a:rPr lang="en-US" dirty="0" err="1"/>
              <a:t>cout</a:t>
            </a:r>
            <a:r>
              <a:rPr lang="en-US" dirty="0"/>
              <a:t>&lt;&lt;</a:t>
            </a:r>
            <a:r>
              <a:rPr lang="en-US" dirty="0" err="1"/>
              <a:t>sqrt</a:t>
            </a:r>
            <a:r>
              <a:rPr lang="en-US" dirty="0"/>
              <a:t>(a*</a:t>
            </a:r>
            <a:r>
              <a:rPr lang="en-US" dirty="0" err="1"/>
              <a:t>d+c</a:t>
            </a:r>
            <a:r>
              <a:rPr lang="en-US"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Пр. за вградени функции</a:t>
            </a:r>
            <a:r>
              <a:rPr lang="en-US" dirty="0"/>
              <a:t> (2)</a:t>
            </a:r>
          </a:p>
        </p:txBody>
      </p:sp>
      <p:sp>
        <p:nvSpPr>
          <p:cNvPr id="3" name="Content Placeholder 2"/>
          <p:cNvSpPr>
            <a:spLocks noGrp="1"/>
          </p:cNvSpPr>
          <p:nvPr>
            <p:ph sz="quarter" idx="1"/>
          </p:nvPr>
        </p:nvSpPr>
        <p:spPr/>
        <p:txBody>
          <a:bodyPr/>
          <a:lstStyle/>
          <a:p>
            <a:endParaRPr lang="en-US"/>
          </a:p>
        </p:txBody>
      </p:sp>
      <p:pic>
        <p:nvPicPr>
          <p:cNvPr id="1026" name="Picture 2"/>
          <p:cNvPicPr>
            <a:picLocks noChangeAspect="1" noChangeArrowheads="1"/>
          </p:cNvPicPr>
          <p:nvPr/>
        </p:nvPicPr>
        <p:blipFill>
          <a:blip r:embed="rId3"/>
          <a:srcRect/>
          <a:stretch>
            <a:fillRect/>
          </a:stretch>
        </p:blipFill>
        <p:spPr bwMode="auto">
          <a:xfrm>
            <a:off x="990600" y="2590800"/>
            <a:ext cx="6745879" cy="254317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Процедури</a:t>
            </a:r>
            <a:endParaRPr lang="en-US" dirty="0"/>
          </a:p>
        </p:txBody>
      </p:sp>
      <p:sp>
        <p:nvSpPr>
          <p:cNvPr id="3" name="Content Placeholder 2"/>
          <p:cNvSpPr>
            <a:spLocks noGrp="1"/>
          </p:cNvSpPr>
          <p:nvPr>
            <p:ph sz="quarter" idx="1"/>
          </p:nvPr>
        </p:nvSpPr>
        <p:spPr/>
        <p:txBody>
          <a:bodyPr/>
          <a:lstStyle/>
          <a:p>
            <a:r>
              <a:rPr lang="mk-MK" dirty="0"/>
              <a:t>Процедури во </a:t>
            </a:r>
            <a:r>
              <a:rPr lang="en-US" dirty="0"/>
              <a:t>C++ </a:t>
            </a:r>
            <a:r>
              <a:rPr lang="mk-MK" dirty="0"/>
              <a:t>се функции кои не враќаат вредност</a:t>
            </a:r>
          </a:p>
          <a:p>
            <a:r>
              <a:rPr lang="mk-MK" dirty="0"/>
              <a:t>Пр.:</a:t>
            </a:r>
          </a:p>
          <a:p>
            <a:pPr>
              <a:buNone/>
            </a:pPr>
            <a:r>
              <a:rPr lang="en-US" dirty="0">
                <a:solidFill>
                  <a:schemeClr val="accent1">
                    <a:lumMod val="75000"/>
                  </a:schemeClr>
                </a:solidFill>
              </a:rPr>
              <a:t>void </a:t>
            </a:r>
            <a:r>
              <a:rPr lang="en-US" dirty="0" err="1">
                <a:solidFill>
                  <a:schemeClr val="accent1">
                    <a:lumMod val="75000"/>
                  </a:schemeClr>
                </a:solidFill>
              </a:rPr>
              <a:t>pecatenje</a:t>
            </a:r>
            <a:r>
              <a:rPr lang="en-US" dirty="0">
                <a:solidFill>
                  <a:schemeClr val="accent1">
                    <a:lumMod val="75000"/>
                  </a:schemeClr>
                </a:solidFill>
              </a:rPr>
              <a:t>(string </a:t>
            </a:r>
            <a:r>
              <a:rPr lang="en-US" dirty="0" err="1">
                <a:solidFill>
                  <a:schemeClr val="accent1">
                    <a:lumMod val="75000"/>
                  </a:schemeClr>
                </a:solidFill>
              </a:rPr>
              <a:t>poraka</a:t>
            </a:r>
            <a:r>
              <a:rPr lang="en-US" dirty="0">
                <a:solidFill>
                  <a:schemeClr val="accent1">
                    <a:lumMod val="75000"/>
                  </a:schemeClr>
                </a:solidFill>
              </a:rPr>
              <a:t>)</a:t>
            </a:r>
          </a:p>
          <a:p>
            <a:pPr>
              <a:buNone/>
            </a:pPr>
            <a:r>
              <a:rPr lang="en-US" dirty="0">
                <a:solidFill>
                  <a:schemeClr val="accent1">
                    <a:lumMod val="75000"/>
                  </a:schemeClr>
                </a:solidFill>
              </a:rPr>
              <a:t>{</a:t>
            </a:r>
          </a:p>
          <a:p>
            <a:pPr lvl="1">
              <a:buNone/>
            </a:pPr>
            <a:r>
              <a:rPr lang="en-US" sz="2400" dirty="0" err="1">
                <a:solidFill>
                  <a:schemeClr val="accent1">
                    <a:lumMod val="75000"/>
                  </a:schemeClr>
                </a:solidFill>
              </a:rPr>
              <a:t>cout</a:t>
            </a:r>
            <a:r>
              <a:rPr lang="en-US" sz="2400" dirty="0">
                <a:solidFill>
                  <a:schemeClr val="accent1">
                    <a:lumMod val="75000"/>
                  </a:schemeClr>
                </a:solidFill>
              </a:rPr>
              <a:t>&lt;&lt;</a:t>
            </a:r>
            <a:r>
              <a:rPr lang="en-US" sz="2400" dirty="0" err="1">
                <a:solidFill>
                  <a:schemeClr val="accent1">
                    <a:lumMod val="75000"/>
                  </a:schemeClr>
                </a:solidFill>
              </a:rPr>
              <a:t>poraka</a:t>
            </a:r>
            <a:r>
              <a:rPr lang="en-US" sz="2400" dirty="0">
                <a:solidFill>
                  <a:schemeClr val="accent1">
                    <a:lumMod val="75000"/>
                  </a:schemeClr>
                </a:solidFill>
              </a:rPr>
              <a:t>&lt;&lt;</a:t>
            </a:r>
            <a:r>
              <a:rPr lang="en-US" sz="2400" dirty="0" err="1">
                <a:solidFill>
                  <a:schemeClr val="accent1">
                    <a:lumMod val="75000"/>
                  </a:schemeClr>
                </a:solidFill>
              </a:rPr>
              <a:t>endl</a:t>
            </a:r>
            <a:r>
              <a:rPr lang="en-US" sz="2400" dirty="0">
                <a:solidFill>
                  <a:schemeClr val="accent1">
                    <a:lumMod val="75000"/>
                  </a:schemeClr>
                </a:solidFill>
              </a:rPr>
              <a:t>;</a:t>
            </a:r>
          </a:p>
          <a:p>
            <a:pPr>
              <a:buNone/>
            </a:pPr>
            <a:r>
              <a:rPr lang="en-US" dirty="0">
                <a:solidFill>
                  <a:schemeClr val="accent1">
                    <a:lumMod val="75000"/>
                  </a:schemeClr>
                </a:solidFill>
              </a:rPr>
              <a:t>}</a:t>
            </a:r>
          </a:p>
          <a:p>
            <a:r>
              <a:rPr lang="mk-MK" dirty="0"/>
              <a:t>Повикот на процедурата може да биде од </a:t>
            </a:r>
            <a:r>
              <a:rPr lang="en-US" dirty="0"/>
              <a:t>main </a:t>
            </a:r>
            <a:r>
              <a:rPr lang="mk-MK" dirty="0"/>
              <a:t>или од друга функција</a:t>
            </a:r>
          </a:p>
          <a:p>
            <a:r>
              <a:rPr lang="mk-MK" dirty="0"/>
              <a:t>Процедурата може да биде со или без влезни аргументи</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VOID </a:t>
            </a:r>
            <a:r>
              <a:rPr lang="mk-MK" dirty="0"/>
              <a:t>функции (1)</a:t>
            </a:r>
            <a:endParaRPr lang="en-US" dirty="0"/>
          </a:p>
        </p:txBody>
      </p:sp>
      <p:sp>
        <p:nvSpPr>
          <p:cNvPr id="3" name="Content Placeholder 2"/>
          <p:cNvSpPr>
            <a:spLocks noGrp="1"/>
          </p:cNvSpPr>
          <p:nvPr>
            <p:ph sz="quarter" idx="1"/>
          </p:nvPr>
        </p:nvSpPr>
        <p:spPr/>
        <p:txBody>
          <a:bodyPr/>
          <a:lstStyle/>
          <a:p>
            <a:r>
              <a:rPr lang="mk-MK" dirty="0"/>
              <a:t>Го имаме следниов код кој ни печати некоја линија и сакаме да го користиме повеќе пати во текот на програмата:</a:t>
            </a:r>
          </a:p>
          <a:p>
            <a:endParaRPr lang="mk-MK" dirty="0"/>
          </a:p>
          <a:p>
            <a:endParaRPr lang="mk-MK" dirty="0"/>
          </a:p>
          <a:p>
            <a:r>
              <a:rPr lang="mk-MK" dirty="0"/>
              <a:t>Замислете дека некогаш сакаме да ги смениме карактерите кои ја печатат таа линија, во тој случај ќе треба да го бараме овој код низ цела програма и да ги правиме измените.</a:t>
            </a:r>
          </a:p>
          <a:p>
            <a:endParaRPr lang="en-US" dirty="0"/>
          </a:p>
        </p:txBody>
      </p:sp>
      <p:pic>
        <p:nvPicPr>
          <p:cNvPr id="20482" name="Picture 2"/>
          <p:cNvPicPr>
            <a:picLocks noChangeAspect="1" noChangeArrowheads="1"/>
          </p:cNvPicPr>
          <p:nvPr/>
        </p:nvPicPr>
        <p:blipFill>
          <a:blip r:embed="rId3"/>
          <a:srcRect/>
          <a:stretch>
            <a:fillRect/>
          </a:stretch>
        </p:blipFill>
        <p:spPr bwMode="auto">
          <a:xfrm>
            <a:off x="762000" y="2895600"/>
            <a:ext cx="4069844" cy="728662"/>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VOID </a:t>
            </a:r>
            <a:r>
              <a:rPr lang="mk-MK" dirty="0"/>
              <a:t>функции (2)</a:t>
            </a:r>
            <a:endParaRPr lang="en-US" dirty="0"/>
          </a:p>
        </p:txBody>
      </p:sp>
      <p:sp>
        <p:nvSpPr>
          <p:cNvPr id="3" name="Content Placeholder 2"/>
          <p:cNvSpPr>
            <a:spLocks noGrp="1"/>
          </p:cNvSpPr>
          <p:nvPr>
            <p:ph sz="quarter" idx="1"/>
          </p:nvPr>
        </p:nvSpPr>
        <p:spPr/>
        <p:txBody>
          <a:bodyPr>
            <a:normAutofit lnSpcReduction="10000"/>
          </a:bodyPr>
          <a:lstStyle/>
          <a:p>
            <a:r>
              <a:rPr lang="mk-MK" dirty="0"/>
              <a:t>За да направиме функција која ќе биде лесна за поправање а ќе можеме да ја користиме повеќе пати низ програмата креираме </a:t>
            </a:r>
            <a:r>
              <a:rPr lang="en-US" dirty="0"/>
              <a:t>VOID </a:t>
            </a:r>
            <a:r>
              <a:rPr lang="mk-MK" dirty="0"/>
              <a:t>функција која не враќа вредност.</a:t>
            </a:r>
          </a:p>
          <a:p>
            <a:r>
              <a:rPr lang="en-US" dirty="0"/>
              <a:t>VOID </a:t>
            </a:r>
            <a:r>
              <a:rPr lang="mk-MK" dirty="0"/>
              <a:t>функциите може да примаат влезни аргументи.</a:t>
            </a:r>
          </a:p>
          <a:p>
            <a:endParaRPr lang="en-US" dirty="0"/>
          </a:p>
        </p:txBody>
      </p:sp>
      <p:sp>
        <p:nvSpPr>
          <p:cNvPr id="5" name="Content Placeholder 4"/>
          <p:cNvSpPr>
            <a:spLocks noGrp="1"/>
          </p:cNvSpPr>
          <p:nvPr>
            <p:ph sz="quarter" idx="2"/>
          </p:nvPr>
        </p:nvSpPr>
        <p:spPr/>
        <p:txBody>
          <a:bodyPr>
            <a:normAutofit lnSpcReduction="10000"/>
          </a:bodyPr>
          <a:lstStyle/>
          <a:p>
            <a:endParaRPr lang="en-US"/>
          </a:p>
        </p:txBody>
      </p:sp>
      <p:pic>
        <p:nvPicPr>
          <p:cNvPr id="21507" name="Picture 3"/>
          <p:cNvPicPr>
            <a:picLocks noChangeAspect="1" noChangeArrowheads="1"/>
          </p:cNvPicPr>
          <p:nvPr/>
        </p:nvPicPr>
        <p:blipFill>
          <a:blip r:embed="rId3"/>
          <a:srcRect/>
          <a:stretch>
            <a:fillRect/>
          </a:stretch>
        </p:blipFill>
        <p:spPr bwMode="auto">
          <a:xfrm>
            <a:off x="4343400" y="1447800"/>
            <a:ext cx="4038600" cy="424209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Пример за функции и процедури</a:t>
            </a:r>
            <a:endParaRPr lang="en-US" dirty="0"/>
          </a:p>
        </p:txBody>
      </p:sp>
      <p:sp>
        <p:nvSpPr>
          <p:cNvPr id="3" name="Content Placeholder 2"/>
          <p:cNvSpPr>
            <a:spLocks noGrp="1"/>
          </p:cNvSpPr>
          <p:nvPr>
            <p:ph sz="quarter" idx="1"/>
          </p:nvPr>
        </p:nvSpPr>
        <p:spPr/>
        <p:txBody>
          <a:bodyPr/>
          <a:lstStyle/>
          <a:p>
            <a:endParaRPr lang="en-US"/>
          </a:p>
        </p:txBody>
      </p:sp>
      <p:sp>
        <p:nvSpPr>
          <p:cNvPr id="4" name="Content Placeholder 3"/>
          <p:cNvSpPr>
            <a:spLocks noGrp="1"/>
          </p:cNvSpPr>
          <p:nvPr>
            <p:ph sz="quarter" idx="2"/>
          </p:nvPr>
        </p:nvSpPr>
        <p:spPr/>
        <p:txBody>
          <a:bodyPr/>
          <a:lstStyle/>
          <a:p>
            <a:endParaRPr lang="en-US" dirty="0"/>
          </a:p>
        </p:txBody>
      </p:sp>
      <p:pic>
        <p:nvPicPr>
          <p:cNvPr id="1026" name="Picture 2"/>
          <p:cNvPicPr>
            <a:picLocks noChangeAspect="1" noChangeArrowheads="1"/>
          </p:cNvPicPr>
          <p:nvPr/>
        </p:nvPicPr>
        <p:blipFill>
          <a:blip r:embed="rId3"/>
          <a:srcRect/>
          <a:stretch>
            <a:fillRect/>
          </a:stretch>
        </p:blipFill>
        <p:spPr bwMode="auto">
          <a:xfrm>
            <a:off x="152400" y="1371600"/>
            <a:ext cx="4205288" cy="49038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7" name="Picture 3"/>
          <p:cNvPicPr>
            <a:picLocks noChangeAspect="1" noChangeArrowheads="1"/>
          </p:cNvPicPr>
          <p:nvPr/>
        </p:nvPicPr>
        <p:blipFill>
          <a:blip r:embed="rId4"/>
          <a:srcRect/>
          <a:stretch>
            <a:fillRect/>
          </a:stretch>
        </p:blipFill>
        <p:spPr bwMode="auto">
          <a:xfrm>
            <a:off x="4569770" y="1371600"/>
            <a:ext cx="4117030" cy="5410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5257800" y="2209800"/>
            <a:ext cx="28956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268418" y="1916668"/>
            <a:ext cx="2808782" cy="369332"/>
          </a:xfrm>
          <a:prstGeom prst="rect">
            <a:avLst/>
          </a:prstGeom>
          <a:noFill/>
        </p:spPr>
        <p:txBody>
          <a:bodyPr wrap="none" rtlCol="0">
            <a:spAutoFit/>
          </a:bodyPr>
          <a:lstStyle/>
          <a:p>
            <a:r>
              <a:rPr lang="mk-MK" b="1" dirty="0">
                <a:solidFill>
                  <a:srgbClr val="FF0000"/>
                </a:solidFill>
              </a:rPr>
              <a:t>Декларација на ф-ии</a:t>
            </a:r>
            <a:endParaRPr lang="en-US" b="1" dirty="0">
              <a:solidFill>
                <a:srgbClr val="FF0000"/>
              </a:solidFill>
            </a:endParaRPr>
          </a:p>
        </p:txBody>
      </p:sp>
      <p:sp>
        <p:nvSpPr>
          <p:cNvPr id="9" name="TextBox 8"/>
          <p:cNvSpPr txBox="1"/>
          <p:nvPr/>
        </p:nvSpPr>
        <p:spPr>
          <a:xfrm>
            <a:off x="5257800" y="4419600"/>
            <a:ext cx="2749471" cy="369332"/>
          </a:xfrm>
          <a:prstGeom prst="rect">
            <a:avLst/>
          </a:prstGeom>
          <a:noFill/>
        </p:spPr>
        <p:txBody>
          <a:bodyPr wrap="none" rtlCol="0">
            <a:spAutoFit/>
          </a:bodyPr>
          <a:lstStyle/>
          <a:p>
            <a:r>
              <a:rPr lang="mk-MK" b="1" dirty="0">
                <a:solidFill>
                  <a:srgbClr val="FF0000"/>
                </a:solidFill>
              </a:rPr>
              <a:t>Дефиниција на ф-ии</a:t>
            </a:r>
            <a:endParaRPr lang="en-US" b="1" dirty="0">
              <a:solidFill>
                <a:srgbClr val="FF0000"/>
              </a:solidFill>
            </a:endParaRPr>
          </a:p>
        </p:txBody>
      </p:sp>
      <p:sp>
        <p:nvSpPr>
          <p:cNvPr id="10" name="Rectangle 9"/>
          <p:cNvSpPr/>
          <p:nvPr/>
        </p:nvSpPr>
        <p:spPr>
          <a:xfrm>
            <a:off x="5334000" y="4724400"/>
            <a:ext cx="3352800" cy="1981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28600" y="2895600"/>
            <a:ext cx="4800599" cy="3046988"/>
          </a:xfrm>
          <a:prstGeom prst="rect">
            <a:avLst/>
          </a:prstGeom>
          <a:solidFill>
            <a:schemeClr val="bg1"/>
          </a:solidFill>
          <a:ln>
            <a:solidFill>
              <a:schemeClr val="accent1"/>
            </a:solidFill>
          </a:ln>
        </p:spPr>
        <p:txBody>
          <a:bodyPr wrap="square" rtlCol="0">
            <a:spAutoFit/>
          </a:bodyPr>
          <a:lstStyle/>
          <a:p>
            <a:r>
              <a:rPr lang="mk-MK" sz="2400" b="1" dirty="0">
                <a:solidFill>
                  <a:srgbClr val="FF0000"/>
                </a:solidFill>
              </a:rPr>
              <a:t>Доколку повикуваме некоја функција во друга функција, во тој случај функцијата што ја повикуваме во некоја функција (а не во </a:t>
            </a:r>
            <a:r>
              <a:rPr lang="en-US" sz="2400" b="1" dirty="0">
                <a:solidFill>
                  <a:srgbClr val="FF0000"/>
                </a:solidFill>
              </a:rPr>
              <a:t>main)</a:t>
            </a:r>
            <a:r>
              <a:rPr lang="mk-MK" sz="2400" b="1" dirty="0">
                <a:solidFill>
                  <a:srgbClr val="FF0000"/>
                </a:solidFill>
              </a:rPr>
              <a:t> мора да ја декларираме како во примерот десно!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mk-MK"/>
              <a:t>Задача 1</a:t>
            </a:r>
            <a:endParaRPr lang="en-US"/>
          </a:p>
        </p:txBody>
      </p:sp>
      <p:sp>
        <p:nvSpPr>
          <p:cNvPr id="6" name="Content Placeholder 5"/>
          <p:cNvSpPr>
            <a:spLocks noGrp="1"/>
          </p:cNvSpPr>
          <p:nvPr>
            <p:ph sz="quarter" idx="1"/>
          </p:nvPr>
        </p:nvSpPr>
        <p:spPr/>
        <p:txBody>
          <a:bodyPr/>
          <a:lstStyle/>
          <a:p>
            <a:r>
              <a:rPr lang="mk-MK" dirty="0"/>
              <a:t>Да се напише функција која ќе пресметува збир до </a:t>
            </a:r>
            <a:r>
              <a:rPr lang="en-US" dirty="0"/>
              <a:t>n, </a:t>
            </a:r>
            <a:r>
              <a:rPr lang="mk-MK" dirty="0"/>
              <a:t>каде </a:t>
            </a:r>
            <a:r>
              <a:rPr lang="en-US" dirty="0"/>
              <a:t>n </a:t>
            </a:r>
            <a:r>
              <a:rPr lang="mk-MK" dirty="0"/>
              <a:t>е некој природен број кој корисникот го внесува од тастатура.</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Задача 2</a:t>
            </a:r>
            <a:endParaRPr lang="en-US" dirty="0"/>
          </a:p>
        </p:txBody>
      </p:sp>
      <p:sp>
        <p:nvSpPr>
          <p:cNvPr id="3" name="Content Placeholder 2"/>
          <p:cNvSpPr>
            <a:spLocks noGrp="1"/>
          </p:cNvSpPr>
          <p:nvPr>
            <p:ph sz="quarter" idx="1"/>
          </p:nvPr>
        </p:nvSpPr>
        <p:spPr/>
        <p:txBody>
          <a:bodyPr/>
          <a:lstStyle/>
          <a:p>
            <a:r>
              <a:rPr lang="mk-MK" dirty="0"/>
              <a:t>Да се напише функција која ќе пресметува </a:t>
            </a:r>
            <a:r>
              <a:rPr lang="en-US" dirty="0"/>
              <a:t>n</a:t>
            </a:r>
            <a:r>
              <a:rPr lang="mk-MK" dirty="0"/>
              <a:t> факториел (</a:t>
            </a:r>
            <a:r>
              <a:rPr lang="en-US" dirty="0"/>
              <a:t>n!), </a:t>
            </a:r>
            <a:r>
              <a:rPr lang="mk-MK" dirty="0"/>
              <a:t>каде </a:t>
            </a:r>
            <a:r>
              <a:rPr lang="en-US" dirty="0"/>
              <a:t>n </a:t>
            </a:r>
            <a:r>
              <a:rPr lang="mk-MK" dirty="0"/>
              <a:t>е некој природен број кој корисникот го внесува од тастатура.</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Техники на програмирање</a:t>
            </a:r>
            <a:endParaRPr lang="en-US" dirty="0"/>
          </a:p>
        </p:txBody>
      </p:sp>
      <p:sp>
        <p:nvSpPr>
          <p:cNvPr id="3" name="Content Placeholder 2"/>
          <p:cNvSpPr>
            <a:spLocks noGrp="1"/>
          </p:cNvSpPr>
          <p:nvPr>
            <p:ph sz="quarter" idx="1"/>
          </p:nvPr>
        </p:nvSpPr>
        <p:spPr/>
        <p:txBody>
          <a:bodyPr/>
          <a:lstStyle/>
          <a:p>
            <a:r>
              <a:rPr lang="mk-MK" dirty="0"/>
              <a:t>При структурно програмирање се користат 2 техники на програмирање:</a:t>
            </a:r>
          </a:p>
          <a:p>
            <a:pPr lvl="1"/>
            <a:r>
              <a:rPr lang="mk-MK" b="1" dirty="0"/>
              <a:t>Програмирање од горе на долу</a:t>
            </a:r>
            <a:r>
              <a:rPr lang="mk-MK" dirty="0"/>
              <a:t> (анг. </a:t>
            </a:r>
            <a:r>
              <a:rPr lang="en-US" dirty="0"/>
              <a:t>top-down programming</a:t>
            </a:r>
            <a:r>
              <a:rPr lang="mk-MK" dirty="0"/>
              <a:t>)</a:t>
            </a:r>
            <a:endParaRPr lang="en-US" dirty="0"/>
          </a:p>
          <a:p>
            <a:pPr lvl="1"/>
            <a:r>
              <a:rPr lang="mk-MK" b="1" dirty="0"/>
              <a:t>Модуларно програмирање </a:t>
            </a:r>
            <a:r>
              <a:rPr lang="mk-MK" dirty="0"/>
              <a:t>(анг. </a:t>
            </a:r>
            <a:r>
              <a:rPr lang="en-US" dirty="0"/>
              <a:t>Modular programming)</a:t>
            </a:r>
          </a:p>
          <a:p>
            <a:r>
              <a:rPr lang="mk-MK" dirty="0"/>
              <a:t>Програмирањето од горе на долу се врши со разделување на задачата на помали и поедноставни задачи – </a:t>
            </a:r>
            <a:r>
              <a:rPr lang="mk-MK" b="1" dirty="0"/>
              <a:t>подзадачи (подалгоритми)</a:t>
            </a:r>
            <a:endParaRPr 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Задача 3</a:t>
            </a:r>
            <a:endParaRPr lang="en-US" dirty="0"/>
          </a:p>
        </p:txBody>
      </p:sp>
      <p:sp>
        <p:nvSpPr>
          <p:cNvPr id="3" name="Content Placeholder 2"/>
          <p:cNvSpPr>
            <a:spLocks noGrp="1"/>
          </p:cNvSpPr>
          <p:nvPr>
            <p:ph sz="quarter" idx="1"/>
          </p:nvPr>
        </p:nvSpPr>
        <p:spPr/>
        <p:txBody>
          <a:bodyPr/>
          <a:lstStyle/>
          <a:p>
            <a:r>
              <a:rPr lang="mk-MK" dirty="0"/>
              <a:t>Со користење на функции да се напише програма која ќе</a:t>
            </a:r>
            <a:r>
              <a:rPr lang="en-US" dirty="0"/>
              <a:t> </a:t>
            </a:r>
            <a:r>
              <a:rPr lang="mk-MK" dirty="0"/>
              <a:t>го пресметува збирот </a:t>
            </a:r>
            <a:r>
              <a:rPr lang="en-US" dirty="0"/>
              <a:t>1+(1+2)+(1+2+3)+…+(1+2+3+…+n), </a:t>
            </a:r>
            <a:r>
              <a:rPr lang="mk-MK" dirty="0"/>
              <a:t>каде </a:t>
            </a:r>
            <a:r>
              <a:rPr lang="en-US" dirty="0"/>
              <a:t>n </a:t>
            </a:r>
            <a:r>
              <a:rPr lang="mk-MK" dirty="0"/>
              <a:t>е некој природен број кој корисникот го внесува од тастатура и на крај ќе го печати дадениот облик од збирот и резултатот.</a:t>
            </a:r>
            <a:endParaRPr lang="en-US" dirty="0"/>
          </a:p>
          <a:p>
            <a:endParaRPr lang="en-US" dirty="0"/>
          </a:p>
        </p:txBody>
      </p:sp>
      <p:pic>
        <p:nvPicPr>
          <p:cNvPr id="1026" name="Picture 2"/>
          <p:cNvPicPr>
            <a:picLocks noChangeAspect="1" noChangeArrowheads="1"/>
          </p:cNvPicPr>
          <p:nvPr/>
        </p:nvPicPr>
        <p:blipFill>
          <a:blip r:embed="rId3"/>
          <a:srcRect/>
          <a:stretch>
            <a:fillRect/>
          </a:stretch>
        </p:blipFill>
        <p:spPr bwMode="auto">
          <a:xfrm>
            <a:off x="152400" y="5495569"/>
            <a:ext cx="8001000" cy="648056"/>
          </a:xfrm>
          <a:prstGeom prst="rect">
            <a:avLst/>
          </a:prstGeom>
          <a:noFill/>
          <a:ln w="9525">
            <a:noFill/>
            <a:miter lim="800000"/>
            <a:headEnd/>
            <a:tailEnd/>
          </a:ln>
          <a:effectLst/>
        </p:spPr>
      </p:pic>
      <p:sp>
        <p:nvSpPr>
          <p:cNvPr id="5" name="TextBox 4"/>
          <p:cNvSpPr txBox="1"/>
          <p:nvPr/>
        </p:nvSpPr>
        <p:spPr>
          <a:xfrm>
            <a:off x="85441" y="5193268"/>
            <a:ext cx="981359" cy="369332"/>
          </a:xfrm>
          <a:prstGeom prst="rect">
            <a:avLst/>
          </a:prstGeom>
          <a:noFill/>
        </p:spPr>
        <p:txBody>
          <a:bodyPr wrap="none" rtlCol="0">
            <a:spAutoFit/>
          </a:bodyPr>
          <a:lstStyle/>
          <a:p>
            <a:r>
              <a:rPr lang="mk-MK" b="1" dirty="0">
                <a:solidFill>
                  <a:srgbClr val="FF0000"/>
                </a:solidFill>
              </a:rPr>
              <a:t>Излез:</a:t>
            </a:r>
            <a:endParaRPr lang="en-US" b="1"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Задача 4</a:t>
            </a:r>
            <a:endParaRPr lang="en-US" dirty="0"/>
          </a:p>
        </p:txBody>
      </p:sp>
      <p:sp>
        <p:nvSpPr>
          <p:cNvPr id="3" name="Content Placeholder 2"/>
          <p:cNvSpPr>
            <a:spLocks noGrp="1"/>
          </p:cNvSpPr>
          <p:nvPr>
            <p:ph sz="quarter" idx="1"/>
          </p:nvPr>
        </p:nvSpPr>
        <p:spPr/>
        <p:txBody>
          <a:bodyPr/>
          <a:lstStyle/>
          <a:p>
            <a:r>
              <a:rPr lang="mk-MK" dirty="0"/>
              <a:t>Да се напише функција која ќе наоѓа НЗД на 2 броја </a:t>
            </a:r>
            <a:r>
              <a:rPr lang="en-US" dirty="0"/>
              <a:t>a </a:t>
            </a:r>
            <a:r>
              <a:rPr lang="mk-MK" dirty="0"/>
              <a:t>и </a:t>
            </a:r>
            <a:r>
              <a:rPr lang="en-US" dirty="0"/>
              <a:t>b, </a:t>
            </a:r>
            <a:r>
              <a:rPr lang="mk-MK" dirty="0"/>
              <a:t>каде </a:t>
            </a:r>
            <a:r>
              <a:rPr lang="en-US" dirty="0"/>
              <a:t>a </a:t>
            </a:r>
            <a:r>
              <a:rPr lang="mk-MK" dirty="0"/>
              <a:t>и </a:t>
            </a:r>
            <a:r>
              <a:rPr lang="en-US" dirty="0"/>
              <a:t>b </a:t>
            </a:r>
            <a:r>
              <a:rPr lang="mk-MK" dirty="0"/>
              <a:t>се броеви кои </a:t>
            </a:r>
            <a:r>
              <a:rPr lang="mk-MK"/>
              <a:t>корисникот ги </a:t>
            </a:r>
            <a:r>
              <a:rPr lang="mk-MK" dirty="0"/>
              <a:t>внесува од тастатура.</a:t>
            </a:r>
            <a:endParaRPr lang="en-US" dirty="0"/>
          </a:p>
          <a:p>
            <a:endParaRPr lang="en-US" dirty="0"/>
          </a:p>
          <a:p>
            <a:endParaRPr lang="en-US" dirty="0"/>
          </a:p>
        </p:txBody>
      </p:sp>
      <p:pic>
        <p:nvPicPr>
          <p:cNvPr id="2050" name="Picture 2"/>
          <p:cNvPicPr>
            <a:picLocks noChangeAspect="1" noChangeArrowheads="1"/>
          </p:cNvPicPr>
          <p:nvPr/>
        </p:nvPicPr>
        <p:blipFill>
          <a:blip r:embed="rId3"/>
          <a:srcRect/>
          <a:stretch>
            <a:fillRect/>
          </a:stretch>
        </p:blipFill>
        <p:spPr bwMode="auto">
          <a:xfrm>
            <a:off x="3352800" y="3886200"/>
            <a:ext cx="2762250" cy="952500"/>
          </a:xfrm>
          <a:prstGeom prst="rect">
            <a:avLst/>
          </a:prstGeom>
          <a:noFill/>
          <a:ln w="9525">
            <a:noFill/>
            <a:miter lim="800000"/>
            <a:headEnd/>
            <a:tailEnd/>
          </a:ln>
          <a:effectLst/>
        </p:spPr>
      </p:pic>
      <p:sp>
        <p:nvSpPr>
          <p:cNvPr id="5" name="TextBox 4"/>
          <p:cNvSpPr txBox="1"/>
          <p:nvPr/>
        </p:nvSpPr>
        <p:spPr>
          <a:xfrm>
            <a:off x="2438400" y="4191000"/>
            <a:ext cx="981359" cy="369332"/>
          </a:xfrm>
          <a:prstGeom prst="rect">
            <a:avLst/>
          </a:prstGeom>
          <a:noFill/>
        </p:spPr>
        <p:txBody>
          <a:bodyPr wrap="none" rtlCol="0">
            <a:spAutoFit/>
          </a:bodyPr>
          <a:lstStyle/>
          <a:p>
            <a:r>
              <a:rPr lang="mk-MK" b="1" dirty="0">
                <a:solidFill>
                  <a:srgbClr val="FF0000"/>
                </a:solidFill>
              </a:rPr>
              <a:t>Излез:</a:t>
            </a:r>
            <a:endParaRPr lang="en-US" b="1" dirty="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Задача 5</a:t>
            </a:r>
            <a:endParaRPr lang="en-US" dirty="0"/>
          </a:p>
        </p:txBody>
      </p:sp>
      <p:sp>
        <p:nvSpPr>
          <p:cNvPr id="3" name="Content Placeholder 2"/>
          <p:cNvSpPr>
            <a:spLocks noGrp="1"/>
          </p:cNvSpPr>
          <p:nvPr>
            <p:ph sz="quarter" idx="1"/>
          </p:nvPr>
        </p:nvSpPr>
        <p:spPr/>
        <p:txBody>
          <a:bodyPr/>
          <a:lstStyle/>
          <a:p>
            <a:r>
              <a:rPr lang="mk-MK" dirty="0"/>
              <a:t>Да се напише функција која ќе крати дропка.</a:t>
            </a:r>
            <a:r>
              <a:rPr lang="en-US" dirty="0"/>
              <a:t> </a:t>
            </a:r>
            <a:r>
              <a:rPr lang="mk-MK" dirty="0"/>
              <a:t>Броителот и именителот на дропката корисникот ги внесува од тастатура.</a:t>
            </a:r>
            <a:endParaRPr lang="en-US" dirty="0"/>
          </a:p>
          <a:p>
            <a:r>
              <a:rPr lang="mk-MK" i="1" dirty="0"/>
              <a:t>Помош: да се искористи функцијата за НЗД од претходната задача.</a:t>
            </a:r>
            <a:endParaRPr lang="en-US" i="1" dirty="0"/>
          </a:p>
          <a:p>
            <a:endParaRPr lang="en-US" dirty="0"/>
          </a:p>
          <a:p>
            <a:endParaRPr lang="en-US" dirty="0"/>
          </a:p>
        </p:txBody>
      </p:sp>
      <p:pic>
        <p:nvPicPr>
          <p:cNvPr id="3074" name="Picture 2"/>
          <p:cNvPicPr>
            <a:picLocks noChangeAspect="1" noChangeArrowheads="1"/>
          </p:cNvPicPr>
          <p:nvPr/>
        </p:nvPicPr>
        <p:blipFill>
          <a:blip r:embed="rId3"/>
          <a:srcRect/>
          <a:stretch>
            <a:fillRect/>
          </a:stretch>
        </p:blipFill>
        <p:spPr bwMode="auto">
          <a:xfrm>
            <a:off x="2286000" y="4572000"/>
            <a:ext cx="5448300" cy="990600"/>
          </a:xfrm>
          <a:prstGeom prst="rect">
            <a:avLst/>
          </a:prstGeom>
          <a:noFill/>
          <a:ln w="9525">
            <a:noFill/>
            <a:miter lim="800000"/>
            <a:headEnd/>
            <a:tailEnd/>
          </a:ln>
          <a:effectLst/>
        </p:spPr>
      </p:pic>
      <p:sp>
        <p:nvSpPr>
          <p:cNvPr id="5" name="TextBox 4"/>
          <p:cNvSpPr txBox="1"/>
          <p:nvPr/>
        </p:nvSpPr>
        <p:spPr>
          <a:xfrm>
            <a:off x="1295400" y="4876800"/>
            <a:ext cx="981359" cy="369332"/>
          </a:xfrm>
          <a:prstGeom prst="rect">
            <a:avLst/>
          </a:prstGeom>
          <a:noFill/>
        </p:spPr>
        <p:txBody>
          <a:bodyPr wrap="none" rtlCol="0">
            <a:spAutoFit/>
          </a:bodyPr>
          <a:lstStyle/>
          <a:p>
            <a:r>
              <a:rPr lang="mk-MK" b="1" dirty="0">
                <a:solidFill>
                  <a:srgbClr val="FF0000"/>
                </a:solidFill>
              </a:rPr>
              <a:t>Излез:</a:t>
            </a:r>
            <a:endParaRPr lang="en-US" b="1" dirty="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Задача 6</a:t>
            </a:r>
            <a:endParaRPr lang="en-US" dirty="0"/>
          </a:p>
        </p:txBody>
      </p:sp>
      <p:sp>
        <p:nvSpPr>
          <p:cNvPr id="3" name="Content Placeholder 2"/>
          <p:cNvSpPr>
            <a:spLocks noGrp="1"/>
          </p:cNvSpPr>
          <p:nvPr>
            <p:ph sz="quarter" idx="1"/>
          </p:nvPr>
        </p:nvSpPr>
        <p:spPr/>
        <p:txBody>
          <a:bodyPr/>
          <a:lstStyle/>
          <a:p>
            <a:r>
              <a:rPr lang="mk-MK" dirty="0"/>
              <a:t>Да се напише програма со користење на процедури која за внесен број </a:t>
            </a:r>
            <a:r>
              <a:rPr lang="en-US" dirty="0"/>
              <a:t>n</a:t>
            </a:r>
            <a:r>
              <a:rPr lang="mk-MK" dirty="0"/>
              <a:t> (каде </a:t>
            </a:r>
            <a:r>
              <a:rPr lang="en-US" dirty="0"/>
              <a:t>n </a:t>
            </a:r>
            <a:r>
              <a:rPr lang="mk-MK" dirty="0"/>
              <a:t>е непарен)</a:t>
            </a:r>
            <a:r>
              <a:rPr lang="en-US" dirty="0"/>
              <a:t> </a:t>
            </a:r>
            <a:r>
              <a:rPr lang="mk-MK" dirty="0"/>
              <a:t>од тастатура ќе ја печати следната фигура:</a:t>
            </a:r>
            <a:endParaRPr lang="en-US" dirty="0"/>
          </a:p>
        </p:txBody>
      </p:sp>
      <p:pic>
        <p:nvPicPr>
          <p:cNvPr id="4098" name="Picture 2"/>
          <p:cNvPicPr>
            <a:picLocks noChangeAspect="1" noChangeArrowheads="1"/>
          </p:cNvPicPr>
          <p:nvPr/>
        </p:nvPicPr>
        <p:blipFill>
          <a:blip r:embed="rId3"/>
          <a:srcRect/>
          <a:stretch>
            <a:fillRect/>
          </a:stretch>
        </p:blipFill>
        <p:spPr bwMode="auto">
          <a:xfrm>
            <a:off x="3581400" y="3352800"/>
            <a:ext cx="1681162" cy="2689859"/>
          </a:xfrm>
          <a:prstGeom prst="rect">
            <a:avLst/>
          </a:prstGeom>
          <a:noFill/>
          <a:ln w="9525">
            <a:noFill/>
            <a:miter lim="800000"/>
            <a:headEnd/>
            <a:tailEnd/>
          </a:ln>
          <a:effectLst/>
        </p:spPr>
      </p:pic>
      <p:sp>
        <p:nvSpPr>
          <p:cNvPr id="5" name="TextBox 4"/>
          <p:cNvSpPr txBox="1"/>
          <p:nvPr/>
        </p:nvSpPr>
        <p:spPr>
          <a:xfrm>
            <a:off x="2590800" y="4572000"/>
            <a:ext cx="981359" cy="369332"/>
          </a:xfrm>
          <a:prstGeom prst="rect">
            <a:avLst/>
          </a:prstGeom>
          <a:noFill/>
        </p:spPr>
        <p:txBody>
          <a:bodyPr wrap="none" rtlCol="0">
            <a:spAutoFit/>
          </a:bodyPr>
          <a:lstStyle/>
          <a:p>
            <a:r>
              <a:rPr lang="mk-MK" b="1" dirty="0">
                <a:solidFill>
                  <a:srgbClr val="FF0000"/>
                </a:solidFill>
              </a:rPr>
              <a:t>Излез:</a:t>
            </a:r>
            <a:endParaRPr lang="en-US" b="1" dirty="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Задача 7</a:t>
            </a:r>
            <a:endParaRPr lang="en-US" dirty="0"/>
          </a:p>
        </p:txBody>
      </p:sp>
      <p:sp>
        <p:nvSpPr>
          <p:cNvPr id="3" name="Content Placeholder 2"/>
          <p:cNvSpPr>
            <a:spLocks noGrp="1"/>
          </p:cNvSpPr>
          <p:nvPr>
            <p:ph sz="quarter" idx="1"/>
          </p:nvPr>
        </p:nvSpPr>
        <p:spPr/>
        <p:txBody>
          <a:bodyPr/>
          <a:lstStyle/>
          <a:p>
            <a:r>
              <a:rPr lang="mk-MK" dirty="0"/>
              <a:t>Да се напише програма, со користење на процедура, каде корисникот ќе внесе година и број на месец. На излез да се испечати бројот на денови во тој месец (притоа да се зема во предвид и престапна година).</a:t>
            </a:r>
            <a:endParaRPr lang="en-US" dirty="0"/>
          </a:p>
        </p:txBody>
      </p:sp>
      <p:sp>
        <p:nvSpPr>
          <p:cNvPr id="5" name="TextBox 4"/>
          <p:cNvSpPr txBox="1"/>
          <p:nvPr/>
        </p:nvSpPr>
        <p:spPr>
          <a:xfrm>
            <a:off x="381000" y="4736068"/>
            <a:ext cx="981359" cy="369332"/>
          </a:xfrm>
          <a:prstGeom prst="rect">
            <a:avLst/>
          </a:prstGeom>
          <a:noFill/>
        </p:spPr>
        <p:txBody>
          <a:bodyPr wrap="none" rtlCol="0">
            <a:spAutoFit/>
          </a:bodyPr>
          <a:lstStyle/>
          <a:p>
            <a:r>
              <a:rPr lang="mk-MK" b="1" dirty="0">
                <a:solidFill>
                  <a:srgbClr val="FF0000"/>
                </a:solidFill>
              </a:rPr>
              <a:t>Излез:</a:t>
            </a:r>
            <a:endParaRPr lang="en-US" b="1" dirty="0">
              <a:solidFill>
                <a:srgbClr val="FF0000"/>
              </a:solidFill>
            </a:endParaRPr>
          </a:p>
        </p:txBody>
      </p:sp>
      <p:pic>
        <p:nvPicPr>
          <p:cNvPr id="5123" name="Picture 3"/>
          <p:cNvPicPr>
            <a:picLocks noChangeAspect="1" noChangeArrowheads="1"/>
          </p:cNvPicPr>
          <p:nvPr/>
        </p:nvPicPr>
        <p:blipFill>
          <a:blip r:embed="rId3"/>
          <a:srcRect/>
          <a:stretch>
            <a:fillRect/>
          </a:stretch>
        </p:blipFill>
        <p:spPr bwMode="auto">
          <a:xfrm>
            <a:off x="381000" y="5105400"/>
            <a:ext cx="7403523" cy="11430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Задача</a:t>
            </a:r>
            <a:r>
              <a:rPr lang="en-US" dirty="0"/>
              <a:t> </a:t>
            </a:r>
            <a:r>
              <a:rPr lang="mk-MK" dirty="0"/>
              <a:t>8</a:t>
            </a:r>
            <a:endParaRPr lang="en-US" dirty="0"/>
          </a:p>
        </p:txBody>
      </p:sp>
      <p:sp>
        <p:nvSpPr>
          <p:cNvPr id="3" name="Content Placeholder 2"/>
          <p:cNvSpPr>
            <a:spLocks noGrp="1"/>
          </p:cNvSpPr>
          <p:nvPr>
            <p:ph sz="quarter" idx="1"/>
          </p:nvPr>
        </p:nvSpPr>
        <p:spPr/>
        <p:txBody>
          <a:bodyPr/>
          <a:lstStyle/>
          <a:p>
            <a:r>
              <a:rPr lang="mk-MK" dirty="0"/>
              <a:t>Да се напише програма со помош на процедура која ќе му овозможи на корисникот да креира датотеки со име внесено од тастатура се додека не внесе </a:t>
            </a:r>
            <a:r>
              <a:rPr lang="en-US" dirty="0"/>
              <a:t>“END”.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Задача 9</a:t>
            </a:r>
            <a:endParaRPr lang="en-US" dirty="0"/>
          </a:p>
        </p:txBody>
      </p:sp>
      <p:sp>
        <p:nvSpPr>
          <p:cNvPr id="3" name="Content Placeholder 2"/>
          <p:cNvSpPr>
            <a:spLocks noGrp="1"/>
          </p:cNvSpPr>
          <p:nvPr>
            <p:ph sz="quarter" idx="1"/>
          </p:nvPr>
        </p:nvSpPr>
        <p:spPr/>
        <p:txBody>
          <a:bodyPr/>
          <a:lstStyle/>
          <a:p>
            <a:r>
              <a:rPr lang="mk-MK" sz="2300" dirty="0"/>
              <a:t>Да се модифицира задача 8 со цел корисникот да може да внесува збор по збор во веќе отворена датотека (за крај на внесување да внесе </a:t>
            </a:r>
            <a:r>
              <a:rPr lang="en-US" sz="2300" dirty="0"/>
              <a:t>“END”). </a:t>
            </a:r>
            <a:r>
              <a:rPr lang="mk-MK" sz="2300" dirty="0"/>
              <a:t>На крај да може да внесе име на датотека и да се испечати содржината на таа датотека доколку постои (преку друга процедура</a:t>
            </a:r>
            <a:r>
              <a:rPr lang="mk-MK" dirty="0"/>
              <a:t>).</a:t>
            </a:r>
            <a:endParaRPr lang="en-US" dirty="0"/>
          </a:p>
        </p:txBody>
      </p:sp>
      <p:pic>
        <p:nvPicPr>
          <p:cNvPr id="1026" name="Picture 2"/>
          <p:cNvPicPr>
            <a:picLocks noChangeAspect="1" noChangeArrowheads="1"/>
          </p:cNvPicPr>
          <p:nvPr/>
        </p:nvPicPr>
        <p:blipFill>
          <a:blip r:embed="rId3"/>
          <a:srcRect/>
          <a:stretch>
            <a:fillRect/>
          </a:stretch>
        </p:blipFill>
        <p:spPr bwMode="auto">
          <a:xfrm>
            <a:off x="2360821" y="3886200"/>
            <a:ext cx="5717321" cy="2971800"/>
          </a:xfrm>
          <a:prstGeom prst="rect">
            <a:avLst/>
          </a:prstGeom>
          <a:noFill/>
          <a:ln w="9525">
            <a:noFill/>
            <a:miter lim="800000"/>
            <a:headEnd/>
            <a:tailEnd/>
          </a:ln>
          <a:effectLst/>
        </p:spPr>
      </p:pic>
      <p:sp>
        <p:nvSpPr>
          <p:cNvPr id="5" name="TextBox 4"/>
          <p:cNvSpPr txBox="1"/>
          <p:nvPr/>
        </p:nvSpPr>
        <p:spPr>
          <a:xfrm>
            <a:off x="1371600" y="5117068"/>
            <a:ext cx="981359" cy="369332"/>
          </a:xfrm>
          <a:prstGeom prst="rect">
            <a:avLst/>
          </a:prstGeom>
          <a:noFill/>
        </p:spPr>
        <p:txBody>
          <a:bodyPr wrap="none" rtlCol="0">
            <a:spAutoFit/>
          </a:bodyPr>
          <a:lstStyle/>
          <a:p>
            <a:r>
              <a:rPr lang="mk-MK" b="1" dirty="0">
                <a:solidFill>
                  <a:srgbClr val="FF0000"/>
                </a:solidFill>
              </a:rPr>
              <a:t>Излез:</a:t>
            </a:r>
            <a:endParaRPr lang="en-US" b="1" dirty="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Задача 10</a:t>
            </a:r>
            <a:endParaRPr lang="en-US" dirty="0"/>
          </a:p>
        </p:txBody>
      </p:sp>
      <p:sp>
        <p:nvSpPr>
          <p:cNvPr id="3" name="Content Placeholder 2"/>
          <p:cNvSpPr>
            <a:spLocks noGrp="1"/>
          </p:cNvSpPr>
          <p:nvPr>
            <p:ph sz="quarter" idx="1"/>
          </p:nvPr>
        </p:nvSpPr>
        <p:spPr/>
        <p:txBody>
          <a:bodyPr>
            <a:normAutofit fontScale="92500"/>
          </a:bodyPr>
          <a:lstStyle/>
          <a:p>
            <a:r>
              <a:rPr lang="mk-MK" dirty="0"/>
              <a:t>Да се напише програма (со користење на процедури) која ќе го печати шаблонот од сликата. Притоа корисникот на почеток внесува колку подматрици ќе внесува, големина на подматрица и во една низа внесува различни карактери колку што ќе има подматрици. </a:t>
            </a:r>
            <a:endParaRPr lang="en-US" dirty="0"/>
          </a:p>
        </p:txBody>
      </p:sp>
      <p:sp>
        <p:nvSpPr>
          <p:cNvPr id="5" name="Content Placeholder 4"/>
          <p:cNvSpPr>
            <a:spLocks noGrp="1"/>
          </p:cNvSpPr>
          <p:nvPr>
            <p:ph sz="quarter" idx="2"/>
          </p:nvPr>
        </p:nvSpPr>
        <p:spPr/>
        <p:txBody>
          <a:bodyPr>
            <a:normAutofit fontScale="92500"/>
          </a:bodyPr>
          <a:lstStyle/>
          <a:p>
            <a:endParaRPr lang="en-US"/>
          </a:p>
        </p:txBody>
      </p:sp>
      <p:sp>
        <p:nvSpPr>
          <p:cNvPr id="6" name="TextBox 5"/>
          <p:cNvSpPr txBox="1"/>
          <p:nvPr/>
        </p:nvSpPr>
        <p:spPr>
          <a:xfrm>
            <a:off x="3991398" y="399871"/>
            <a:ext cx="4847802" cy="1200329"/>
          </a:xfrm>
          <a:prstGeom prst="rect">
            <a:avLst/>
          </a:prstGeom>
          <a:noFill/>
        </p:spPr>
        <p:txBody>
          <a:bodyPr wrap="none" rtlCol="0">
            <a:spAutoFit/>
          </a:bodyPr>
          <a:lstStyle/>
          <a:p>
            <a:r>
              <a:rPr lang="mk-MK" b="1" dirty="0">
                <a:solidFill>
                  <a:srgbClr val="FF0000"/>
                </a:solidFill>
              </a:rPr>
              <a:t>Излез</a:t>
            </a:r>
            <a:r>
              <a:rPr lang="en-US" b="1" dirty="0">
                <a:solidFill>
                  <a:srgbClr val="FF0000"/>
                </a:solidFill>
              </a:rPr>
              <a:t> </a:t>
            </a:r>
            <a:r>
              <a:rPr lang="mk-MK" b="1" dirty="0">
                <a:solidFill>
                  <a:srgbClr val="FF0000"/>
                </a:solidFill>
              </a:rPr>
              <a:t>за следните влезни параметри:</a:t>
            </a:r>
          </a:p>
          <a:p>
            <a:r>
              <a:rPr lang="mk-MK" b="1" dirty="0">
                <a:solidFill>
                  <a:srgbClr val="FF0000"/>
                </a:solidFill>
              </a:rPr>
              <a:t>- бр. подматрици </a:t>
            </a:r>
            <a:r>
              <a:rPr lang="en-US" b="1" dirty="0" err="1">
                <a:solidFill>
                  <a:srgbClr val="FF0000"/>
                </a:solidFill>
              </a:rPr>
              <a:t>brMat</a:t>
            </a:r>
            <a:r>
              <a:rPr lang="en-US" b="1" dirty="0">
                <a:solidFill>
                  <a:srgbClr val="FF0000"/>
                </a:solidFill>
              </a:rPr>
              <a:t> = 4</a:t>
            </a:r>
          </a:p>
          <a:p>
            <a:r>
              <a:rPr lang="en-US" b="1" dirty="0">
                <a:solidFill>
                  <a:srgbClr val="FF0000"/>
                </a:solidFill>
              </a:rPr>
              <a:t>-</a:t>
            </a:r>
            <a:r>
              <a:rPr lang="mk-MK" b="1" dirty="0">
                <a:solidFill>
                  <a:srgbClr val="FF0000"/>
                </a:solidFill>
              </a:rPr>
              <a:t> големина на подмат. </a:t>
            </a:r>
            <a:r>
              <a:rPr lang="en-US" b="1" dirty="0">
                <a:solidFill>
                  <a:srgbClr val="FF0000"/>
                </a:solidFill>
              </a:rPr>
              <a:t>n=3</a:t>
            </a:r>
          </a:p>
          <a:p>
            <a:r>
              <a:rPr lang="en-US" b="1" dirty="0">
                <a:solidFill>
                  <a:srgbClr val="FF0000"/>
                </a:solidFill>
              </a:rPr>
              <a:t>-</a:t>
            </a:r>
            <a:r>
              <a:rPr lang="mk-MK" b="1" dirty="0">
                <a:solidFill>
                  <a:srgbClr val="FF0000"/>
                </a:solidFill>
              </a:rPr>
              <a:t> </a:t>
            </a:r>
            <a:r>
              <a:rPr lang="en-US" b="1" dirty="0">
                <a:solidFill>
                  <a:srgbClr val="FF0000"/>
                </a:solidFill>
              </a:rPr>
              <a:t>char c[</a:t>
            </a:r>
            <a:r>
              <a:rPr lang="en-US" b="1" dirty="0" err="1">
                <a:solidFill>
                  <a:srgbClr val="FF0000"/>
                </a:solidFill>
              </a:rPr>
              <a:t>brMat</a:t>
            </a:r>
            <a:r>
              <a:rPr lang="en-US" b="1" dirty="0">
                <a:solidFill>
                  <a:srgbClr val="FF0000"/>
                </a:solidFill>
              </a:rPr>
              <a:t>]={‘A’, ‘.’, ‘*’, ‘0’}</a:t>
            </a:r>
          </a:p>
        </p:txBody>
      </p:sp>
      <p:pic>
        <p:nvPicPr>
          <p:cNvPr id="2051" name="Picture 3"/>
          <p:cNvPicPr>
            <a:picLocks noChangeAspect="1" noChangeArrowheads="1"/>
          </p:cNvPicPr>
          <p:nvPr/>
        </p:nvPicPr>
        <p:blipFill>
          <a:blip r:embed="rId3"/>
          <a:srcRect/>
          <a:stretch>
            <a:fillRect/>
          </a:stretch>
        </p:blipFill>
        <p:spPr bwMode="auto">
          <a:xfrm>
            <a:off x="4234898" y="1600200"/>
            <a:ext cx="4451902" cy="38100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Подалгоритми</a:t>
            </a:r>
            <a:endParaRPr lang="en-US" dirty="0"/>
          </a:p>
        </p:txBody>
      </p:sp>
      <p:sp>
        <p:nvSpPr>
          <p:cNvPr id="3" name="Content Placeholder 2"/>
          <p:cNvSpPr>
            <a:spLocks noGrp="1"/>
          </p:cNvSpPr>
          <p:nvPr>
            <p:ph sz="quarter" idx="1"/>
          </p:nvPr>
        </p:nvSpPr>
        <p:spPr/>
        <p:txBody>
          <a:bodyPr/>
          <a:lstStyle/>
          <a:p>
            <a:r>
              <a:rPr lang="mk-MK" dirty="0"/>
              <a:t>Во еден подалгоритам може да се:</a:t>
            </a:r>
          </a:p>
          <a:p>
            <a:pPr lvl="1"/>
            <a:r>
              <a:rPr lang="mk-MK" dirty="0"/>
              <a:t>внесуваат податоци</a:t>
            </a:r>
          </a:p>
          <a:p>
            <a:pPr lvl="1"/>
            <a:r>
              <a:rPr lang="mk-MK" dirty="0"/>
              <a:t>печатат податоци</a:t>
            </a:r>
          </a:p>
          <a:p>
            <a:pPr lvl="1"/>
            <a:r>
              <a:rPr lang="mk-MK" dirty="0"/>
              <a:t>декларираат променливи</a:t>
            </a:r>
          </a:p>
          <a:p>
            <a:pPr lvl="1"/>
            <a:r>
              <a:rPr lang="mk-MK" dirty="0"/>
              <a:t>дефинираат типови и константи</a:t>
            </a:r>
          </a:p>
          <a:p>
            <a:pPr lvl="1"/>
            <a:r>
              <a:rPr lang="mk-MK" dirty="0"/>
              <a:t>доделуваат вредности на променливи</a:t>
            </a:r>
          </a:p>
          <a:p>
            <a:pPr lvl="1"/>
            <a:r>
              <a:rPr lang="mk-MK" dirty="0"/>
              <a:t>извршуваат најразлични пресметки</a:t>
            </a:r>
          </a:p>
          <a:p>
            <a:r>
              <a:rPr lang="mk-MK" dirty="0"/>
              <a:t>Во нив може да се прави се што може да се прави и во алгоритмите</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Суштина на подалгоритмите</a:t>
            </a:r>
            <a:endParaRPr lang="en-US" dirty="0"/>
          </a:p>
        </p:txBody>
      </p:sp>
      <p:sp>
        <p:nvSpPr>
          <p:cNvPr id="9" name="Content Placeholder 8"/>
          <p:cNvSpPr>
            <a:spLocks noGrp="1"/>
          </p:cNvSpPr>
          <p:nvPr>
            <p:ph sz="quarter" idx="1"/>
          </p:nvPr>
        </p:nvSpPr>
        <p:spPr/>
        <p:txBody>
          <a:bodyPr>
            <a:normAutofit lnSpcReduction="10000"/>
          </a:bodyPr>
          <a:lstStyle/>
          <a:p>
            <a:r>
              <a:rPr lang="mk-MK" dirty="0"/>
              <a:t>Главната цел на подалгоритмите е да може да се користат во различни алгоритми, а и на повеќе места во ист алгоритам</a:t>
            </a:r>
          </a:p>
          <a:p>
            <a:r>
              <a:rPr lang="mk-MK" dirty="0"/>
              <a:t>Тоа е овозможено преку механизмот </a:t>
            </a:r>
            <a:r>
              <a:rPr lang="mk-MK" b="1" dirty="0">
                <a:solidFill>
                  <a:schemeClr val="accent1">
                    <a:lumMod val="75000"/>
                  </a:schemeClr>
                </a:solidFill>
              </a:rPr>
              <a:t>формални аргументи</a:t>
            </a:r>
            <a:r>
              <a:rPr lang="mk-MK" dirty="0"/>
              <a:t> и </a:t>
            </a:r>
            <a:r>
              <a:rPr lang="mk-MK" b="1" dirty="0">
                <a:solidFill>
                  <a:schemeClr val="accent5">
                    <a:lumMod val="50000"/>
                  </a:schemeClr>
                </a:solidFill>
              </a:rPr>
              <a:t>вистински аргументи</a:t>
            </a:r>
          </a:p>
        </p:txBody>
      </p:sp>
      <p:sp>
        <p:nvSpPr>
          <p:cNvPr id="10" name="Content Placeholder 9"/>
          <p:cNvSpPr>
            <a:spLocks noGrp="1"/>
          </p:cNvSpPr>
          <p:nvPr>
            <p:ph sz="quarter" idx="2"/>
          </p:nvPr>
        </p:nvSpPr>
        <p:spPr/>
        <p:txBody>
          <a:bodyPr>
            <a:normAutofit lnSpcReduction="10000"/>
          </a:bodyPr>
          <a:lstStyle/>
          <a:p>
            <a:endParaRPr lang="en-US"/>
          </a:p>
        </p:txBody>
      </p:sp>
      <p:pic>
        <p:nvPicPr>
          <p:cNvPr id="4" name="Picture 4" descr="http://i.stack.imgur.com/7tji1.png"/>
          <p:cNvPicPr>
            <a:picLocks noChangeAspect="1" noChangeArrowheads="1"/>
          </p:cNvPicPr>
          <p:nvPr/>
        </p:nvPicPr>
        <p:blipFill>
          <a:blip r:embed="rId2"/>
          <a:srcRect/>
          <a:stretch>
            <a:fillRect/>
          </a:stretch>
        </p:blipFill>
        <p:spPr bwMode="auto">
          <a:xfrm>
            <a:off x="4419600" y="2057400"/>
            <a:ext cx="3592284" cy="3429000"/>
          </a:xfrm>
          <a:prstGeom prst="rect">
            <a:avLst/>
          </a:prstGeom>
          <a:noFill/>
        </p:spPr>
      </p:pic>
      <p:pic>
        <p:nvPicPr>
          <p:cNvPr id="1026" name="Picture 2" descr="C:\Users\Martin\Desktop\Untitled-1.png"/>
          <p:cNvPicPr>
            <a:picLocks noChangeAspect="1" noChangeArrowheads="1"/>
          </p:cNvPicPr>
          <p:nvPr/>
        </p:nvPicPr>
        <p:blipFill>
          <a:blip r:embed="rId3"/>
          <a:srcRect/>
          <a:stretch>
            <a:fillRect/>
          </a:stretch>
        </p:blipFill>
        <p:spPr bwMode="auto">
          <a:xfrm>
            <a:off x="3253179" y="1402640"/>
            <a:ext cx="5890821" cy="415996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mk-MK" dirty="0"/>
              <a:t>Пример за примена на подалгоритам</a:t>
            </a:r>
            <a:endParaRPr lang="en-US" dirty="0"/>
          </a:p>
        </p:txBody>
      </p:sp>
      <p:sp>
        <p:nvSpPr>
          <p:cNvPr id="6" name="Content Placeholder 5"/>
          <p:cNvSpPr>
            <a:spLocks noGrp="1"/>
          </p:cNvSpPr>
          <p:nvPr>
            <p:ph sz="quarter" idx="1"/>
          </p:nvPr>
        </p:nvSpPr>
        <p:spPr/>
        <p:txBody>
          <a:bodyPr>
            <a:normAutofit lnSpcReduction="10000"/>
          </a:bodyPr>
          <a:lstStyle/>
          <a:p>
            <a:r>
              <a:rPr lang="mk-MK" i="1" dirty="0"/>
              <a:t>За некоја матрица најпрво да се провери дали е симетрична. Ако е симетрична </a:t>
            </a:r>
            <a:r>
              <a:rPr lang="mk-MK" b="1" i="1" dirty="0"/>
              <a:t>да се испечати самата матрица</a:t>
            </a:r>
            <a:r>
              <a:rPr lang="mk-MK" i="1" dirty="0"/>
              <a:t>. Потоа да се најде нејзината транспонирата и да се провери дали транспонирата матрица е симетрична. Доколку е симетрична </a:t>
            </a:r>
            <a:r>
              <a:rPr lang="mk-MK" b="1" i="1" dirty="0"/>
              <a:t>да се испечати</a:t>
            </a:r>
            <a:r>
              <a:rPr lang="mk-MK" i="1" dirty="0"/>
              <a:t>.</a:t>
            </a:r>
          </a:p>
          <a:p>
            <a:r>
              <a:rPr lang="mk-MK" b="1" dirty="0"/>
              <a:t>Колку пати ќе треба да го пишуваме делот за печатење на матрица?</a:t>
            </a:r>
          </a:p>
          <a:p>
            <a:r>
              <a:rPr lang="mk-MK" dirty="0"/>
              <a:t>Поради тоа се користат подалгоритми каде што печатењето на матрица може да се издвои како посебен дел и да се користи повеќе пати во текот на програмата</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Формални аргументи</a:t>
            </a:r>
            <a:endParaRPr lang="en-US" dirty="0"/>
          </a:p>
        </p:txBody>
      </p:sp>
      <p:sp>
        <p:nvSpPr>
          <p:cNvPr id="3" name="Content Placeholder 2"/>
          <p:cNvSpPr>
            <a:spLocks noGrp="1"/>
          </p:cNvSpPr>
          <p:nvPr>
            <p:ph sz="quarter" idx="1"/>
          </p:nvPr>
        </p:nvSpPr>
        <p:spPr/>
        <p:txBody>
          <a:bodyPr/>
          <a:lstStyle/>
          <a:p>
            <a:r>
              <a:rPr lang="mk-MK" dirty="0"/>
              <a:t>Формалните аргументи може да бидат:</a:t>
            </a:r>
          </a:p>
          <a:p>
            <a:pPr lvl="1"/>
            <a:r>
              <a:rPr lang="mk-MK" b="1" dirty="0"/>
              <a:t>Влезни - </a:t>
            </a:r>
            <a:r>
              <a:rPr lang="mk-MK" dirty="0"/>
              <a:t>се ставаат во мали загради по името на подалгоритмот и ја прават т.н. </a:t>
            </a:r>
            <a:r>
              <a:rPr lang="mk-MK" b="1" dirty="0"/>
              <a:t>листа на формални аргументи</a:t>
            </a:r>
          </a:p>
          <a:p>
            <a:pPr lvl="1"/>
            <a:r>
              <a:rPr lang="mk-MK" b="1" dirty="0"/>
              <a:t>Излезни – </a:t>
            </a:r>
            <a:r>
              <a:rPr lang="mk-MK" dirty="0"/>
              <a:t>според бројот на излезни аргументи постојат два вида на подалгоритми и тоа </a:t>
            </a:r>
            <a:r>
              <a:rPr lang="mk-MK" i="1" dirty="0"/>
              <a:t>функциски</a:t>
            </a:r>
            <a:r>
              <a:rPr lang="mk-MK" dirty="0"/>
              <a:t> и </a:t>
            </a:r>
            <a:r>
              <a:rPr lang="mk-MK" i="1" dirty="0"/>
              <a:t>процедурални</a:t>
            </a:r>
            <a:endParaRPr lang="mk-MK" b="1" i="1" dirty="0"/>
          </a:p>
          <a:p>
            <a:endParaRPr lang="mk-MK" dirty="0"/>
          </a:p>
          <a:p>
            <a:r>
              <a:rPr lang="mk-MK" dirty="0"/>
              <a:t>Општ запис на подалгоритам</a:t>
            </a:r>
          </a:p>
          <a:p>
            <a:pPr>
              <a:buNone/>
            </a:pPr>
            <a:r>
              <a:rPr lang="en-US" dirty="0" err="1">
                <a:solidFill>
                  <a:schemeClr val="accent1">
                    <a:lumMod val="50000"/>
                  </a:schemeClr>
                </a:solidFill>
              </a:rPr>
              <a:t>ImeNaPodalgoritam</a:t>
            </a:r>
            <a:r>
              <a:rPr lang="en-US" dirty="0">
                <a:solidFill>
                  <a:schemeClr val="accent1">
                    <a:lumMod val="50000"/>
                  </a:schemeClr>
                </a:solidFill>
              </a:rPr>
              <a:t>(</a:t>
            </a:r>
            <a:r>
              <a:rPr lang="en-US" dirty="0" err="1">
                <a:solidFill>
                  <a:schemeClr val="accent1">
                    <a:lumMod val="50000"/>
                  </a:schemeClr>
                </a:solidFill>
              </a:rPr>
              <a:t>lista</a:t>
            </a:r>
            <a:r>
              <a:rPr lang="en-US" dirty="0">
                <a:solidFill>
                  <a:schemeClr val="accent1">
                    <a:lumMod val="50000"/>
                  </a:schemeClr>
                </a:solidFill>
              </a:rPr>
              <a:t> </a:t>
            </a:r>
            <a:r>
              <a:rPr lang="en-US" dirty="0" err="1">
                <a:solidFill>
                  <a:schemeClr val="accent1">
                    <a:lumMod val="50000"/>
                  </a:schemeClr>
                </a:solidFill>
              </a:rPr>
              <a:t>na</a:t>
            </a:r>
            <a:r>
              <a:rPr lang="en-US" dirty="0">
                <a:solidFill>
                  <a:schemeClr val="accent1">
                    <a:lumMod val="50000"/>
                  </a:schemeClr>
                </a:solidFill>
              </a:rPr>
              <a:t> </a:t>
            </a:r>
            <a:r>
              <a:rPr lang="en-US" dirty="0" err="1">
                <a:solidFill>
                  <a:schemeClr val="accent1">
                    <a:lumMod val="50000"/>
                  </a:schemeClr>
                </a:solidFill>
              </a:rPr>
              <a:t>formalni</a:t>
            </a:r>
            <a:r>
              <a:rPr lang="en-US" dirty="0">
                <a:solidFill>
                  <a:schemeClr val="accent1">
                    <a:lumMod val="50000"/>
                  </a:schemeClr>
                </a:solidFill>
              </a:rPr>
              <a:t> </a:t>
            </a:r>
            <a:r>
              <a:rPr lang="en-US" dirty="0" err="1">
                <a:solidFill>
                  <a:schemeClr val="accent1">
                    <a:lumMod val="50000"/>
                  </a:schemeClr>
                </a:solidFill>
              </a:rPr>
              <a:t>argumenti</a:t>
            </a:r>
            <a:r>
              <a:rPr lang="en-US" dirty="0">
                <a:solidFill>
                  <a:schemeClr val="accent1">
                    <a:lumMod val="50000"/>
                  </a:schemeClr>
                </a:solidFill>
              </a:rPr>
              <a:t>);</a:t>
            </a:r>
            <a:endParaRPr lang="mk-MK" dirty="0">
              <a:solidFill>
                <a:schemeClr val="accent1">
                  <a:lumMod val="50000"/>
                </a:schemeClr>
              </a:solidFill>
            </a:endParaRPr>
          </a:p>
          <a:p>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Функциски подалгоритми</a:t>
            </a:r>
            <a:endParaRPr lang="en-US" dirty="0"/>
          </a:p>
        </p:txBody>
      </p:sp>
      <p:sp>
        <p:nvSpPr>
          <p:cNvPr id="3" name="Content Placeholder 2"/>
          <p:cNvSpPr>
            <a:spLocks noGrp="1"/>
          </p:cNvSpPr>
          <p:nvPr>
            <p:ph sz="quarter" idx="1"/>
          </p:nvPr>
        </p:nvSpPr>
        <p:spPr/>
        <p:txBody>
          <a:bodyPr/>
          <a:lstStyle/>
          <a:p>
            <a:r>
              <a:rPr lang="mk-MK" dirty="0"/>
              <a:t>Или само </a:t>
            </a:r>
            <a:r>
              <a:rPr lang="mk-MK" b="1" dirty="0"/>
              <a:t>функции</a:t>
            </a:r>
            <a:r>
              <a:rPr lang="mk-MK" dirty="0"/>
              <a:t> (анг. </a:t>
            </a:r>
            <a:r>
              <a:rPr lang="en-US" dirty="0"/>
              <a:t>functions)</a:t>
            </a:r>
            <a:r>
              <a:rPr lang="mk-MK" dirty="0"/>
              <a:t> имаат само еден излезен резултат, а може да имаат еден или повеќе влезни аргументи</a:t>
            </a:r>
          </a:p>
          <a:p>
            <a:r>
              <a:rPr lang="mk-MK" dirty="0"/>
              <a:t>Пр. </a:t>
            </a:r>
            <a:r>
              <a:rPr lang="en-US" dirty="0"/>
              <a:t>f(x), g(</a:t>
            </a:r>
            <a:r>
              <a:rPr lang="en-US" dirty="0" err="1"/>
              <a:t>x,y</a:t>
            </a:r>
            <a:r>
              <a:rPr lang="en-US" dirty="0"/>
              <a:t>), h(</a:t>
            </a:r>
            <a:r>
              <a:rPr lang="en-US" dirty="0" err="1"/>
              <a:t>i,j,k</a:t>
            </a:r>
            <a:r>
              <a:rPr lang="en-US" dirty="0"/>
              <a:t>), …</a:t>
            </a:r>
          </a:p>
          <a:p>
            <a:r>
              <a:rPr lang="mk-MK" dirty="0"/>
              <a:t>Излезниот резултат се нарекува </a:t>
            </a:r>
            <a:r>
              <a:rPr lang="mk-MK" b="1" dirty="0"/>
              <a:t>излезен аргумент</a:t>
            </a:r>
          </a:p>
          <a:p>
            <a:r>
              <a:rPr lang="mk-MK" dirty="0"/>
              <a:t>Аргументите од кои зависи резултатот се нарекуваат </a:t>
            </a:r>
            <a:r>
              <a:rPr lang="mk-MK" b="1" dirty="0"/>
              <a:t>влезни аргументи</a:t>
            </a:r>
            <a:endParaRPr lang="en-US" b="1" dirty="0"/>
          </a:p>
          <a:p>
            <a:pPr>
              <a:buNone/>
            </a:pPr>
            <a:r>
              <a:rPr lang="en-US" dirty="0" err="1">
                <a:solidFill>
                  <a:schemeClr val="accent1">
                    <a:lumMod val="50000"/>
                  </a:schemeClr>
                </a:solidFill>
              </a:rPr>
              <a:t>ImeNaPodalgoritam</a:t>
            </a:r>
            <a:r>
              <a:rPr lang="en-US" dirty="0">
                <a:solidFill>
                  <a:schemeClr val="accent1">
                    <a:lumMod val="50000"/>
                  </a:schemeClr>
                </a:solidFill>
              </a:rPr>
              <a:t>(</a:t>
            </a:r>
            <a:r>
              <a:rPr lang="en-US" dirty="0" err="1">
                <a:solidFill>
                  <a:schemeClr val="accent1">
                    <a:lumMod val="50000"/>
                  </a:schemeClr>
                </a:solidFill>
              </a:rPr>
              <a:t>vlezni</a:t>
            </a:r>
            <a:r>
              <a:rPr lang="en-US" dirty="0">
                <a:solidFill>
                  <a:schemeClr val="accent1">
                    <a:lumMod val="50000"/>
                  </a:schemeClr>
                </a:solidFill>
              </a:rPr>
              <a:t> </a:t>
            </a:r>
            <a:r>
              <a:rPr lang="en-US" dirty="0" err="1">
                <a:solidFill>
                  <a:schemeClr val="accent1">
                    <a:lumMod val="50000"/>
                  </a:schemeClr>
                </a:solidFill>
              </a:rPr>
              <a:t>argumenti</a:t>
            </a:r>
            <a:r>
              <a:rPr lang="en-US" dirty="0">
                <a:solidFill>
                  <a:schemeClr val="accent1">
                    <a:lumMod val="50000"/>
                  </a:schemeClr>
                </a:solidFill>
              </a:rPr>
              <a:t>);</a:t>
            </a:r>
            <a:endParaRPr lang="mk-MK" dirty="0">
              <a:solidFill>
                <a:schemeClr val="accent1">
                  <a:lumMod val="50000"/>
                </a:schemeClr>
              </a:solidFill>
            </a:endParaRP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Пример – ф-ски подалгоритам</a:t>
            </a:r>
            <a:endParaRPr lang="en-US" dirty="0"/>
          </a:p>
        </p:txBody>
      </p:sp>
      <p:sp>
        <p:nvSpPr>
          <p:cNvPr id="3" name="Content Placeholder 2"/>
          <p:cNvSpPr>
            <a:spLocks noGrp="1"/>
          </p:cNvSpPr>
          <p:nvPr>
            <p:ph sz="quarter" idx="1"/>
          </p:nvPr>
        </p:nvSpPr>
        <p:spPr/>
        <p:txBody>
          <a:bodyPr/>
          <a:lstStyle/>
          <a:p>
            <a:endParaRPr lang="en-US" dirty="0"/>
          </a:p>
        </p:txBody>
      </p:sp>
      <p:pic>
        <p:nvPicPr>
          <p:cNvPr id="17410" name="Picture 2"/>
          <p:cNvPicPr>
            <a:picLocks noChangeAspect="1" noChangeArrowheads="1"/>
          </p:cNvPicPr>
          <p:nvPr/>
        </p:nvPicPr>
        <p:blipFill>
          <a:blip r:embed="rId3"/>
          <a:srcRect l="1578"/>
          <a:stretch>
            <a:fillRect/>
          </a:stretch>
        </p:blipFill>
        <p:spPr bwMode="auto">
          <a:xfrm>
            <a:off x="457200" y="1600200"/>
            <a:ext cx="4752217" cy="27003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411" name="Picture 3"/>
          <p:cNvPicPr>
            <a:picLocks noChangeAspect="1" noChangeArrowheads="1"/>
          </p:cNvPicPr>
          <p:nvPr/>
        </p:nvPicPr>
        <p:blipFill>
          <a:blip r:embed="rId4"/>
          <a:srcRect/>
          <a:stretch>
            <a:fillRect/>
          </a:stretch>
        </p:blipFill>
        <p:spPr bwMode="auto">
          <a:xfrm>
            <a:off x="457200" y="5257800"/>
            <a:ext cx="3653393" cy="3857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Left Brace 8"/>
          <p:cNvSpPr/>
          <p:nvPr/>
        </p:nvSpPr>
        <p:spPr>
          <a:xfrm rot="16200000">
            <a:off x="3352800" y="609601"/>
            <a:ext cx="457200" cy="2895600"/>
          </a:xfrm>
          <a:prstGeom prst="leftBrace">
            <a:avLst>
              <a:gd name="adj1" fmla="val 6073"/>
              <a:gd name="adj2" fmla="val 71945"/>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3581400" y="2209800"/>
            <a:ext cx="2420856" cy="369332"/>
          </a:xfrm>
          <a:prstGeom prst="rect">
            <a:avLst/>
          </a:prstGeom>
          <a:noFill/>
        </p:spPr>
        <p:txBody>
          <a:bodyPr wrap="none" rtlCol="0">
            <a:spAutoFit/>
          </a:bodyPr>
          <a:lstStyle/>
          <a:p>
            <a:r>
              <a:rPr lang="mk-MK" b="1" dirty="0">
                <a:solidFill>
                  <a:srgbClr val="FF0000"/>
                </a:solidFill>
              </a:rPr>
              <a:t>влезни аргументи</a:t>
            </a:r>
            <a:endParaRPr lang="en-US" b="1" dirty="0">
              <a:solidFill>
                <a:srgbClr val="FF0000"/>
              </a:solidFill>
            </a:endParaRPr>
          </a:p>
        </p:txBody>
      </p:sp>
      <p:sp>
        <p:nvSpPr>
          <p:cNvPr id="11" name="TextBox 10"/>
          <p:cNvSpPr txBox="1"/>
          <p:nvPr/>
        </p:nvSpPr>
        <p:spPr>
          <a:xfrm>
            <a:off x="3595738" y="3745468"/>
            <a:ext cx="2424062" cy="369332"/>
          </a:xfrm>
          <a:prstGeom prst="rect">
            <a:avLst/>
          </a:prstGeom>
          <a:noFill/>
        </p:spPr>
        <p:txBody>
          <a:bodyPr wrap="none" rtlCol="0">
            <a:spAutoFit/>
          </a:bodyPr>
          <a:lstStyle/>
          <a:p>
            <a:r>
              <a:rPr lang="mk-MK" b="1" dirty="0">
                <a:solidFill>
                  <a:srgbClr val="FF0000"/>
                </a:solidFill>
              </a:rPr>
              <a:t>излезен аргумент</a:t>
            </a:r>
            <a:endParaRPr lang="en-US" b="1" dirty="0">
              <a:solidFill>
                <a:srgbClr val="FF0000"/>
              </a:solidFill>
            </a:endParaRPr>
          </a:p>
        </p:txBody>
      </p:sp>
      <p:cxnSp>
        <p:nvCxnSpPr>
          <p:cNvPr id="13" name="Straight Connector 12"/>
          <p:cNvCxnSpPr>
            <a:endCxn id="11" idx="1"/>
          </p:cNvCxnSpPr>
          <p:nvPr/>
        </p:nvCxnSpPr>
        <p:spPr>
          <a:xfrm>
            <a:off x="2667000" y="3886200"/>
            <a:ext cx="928738" cy="4393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267200" y="5257800"/>
            <a:ext cx="4608954" cy="369332"/>
          </a:xfrm>
          <a:prstGeom prst="rect">
            <a:avLst/>
          </a:prstGeom>
          <a:noFill/>
        </p:spPr>
        <p:txBody>
          <a:bodyPr wrap="none" rtlCol="0">
            <a:spAutoFit/>
          </a:bodyPr>
          <a:lstStyle/>
          <a:p>
            <a:r>
              <a:rPr lang="mk-MK" b="1" dirty="0">
                <a:solidFill>
                  <a:srgbClr val="FF0000"/>
                </a:solidFill>
              </a:rPr>
              <a:t>Повик на функциски подалгоритам</a:t>
            </a:r>
            <a:endParaRPr lang="en-US" b="1" dirty="0">
              <a:solidFill>
                <a:srgbClr val="FF0000"/>
              </a:solidFill>
            </a:endParaRPr>
          </a:p>
        </p:txBody>
      </p:sp>
      <p:sp>
        <p:nvSpPr>
          <p:cNvPr id="16" name="Left Brace 15"/>
          <p:cNvSpPr/>
          <p:nvPr/>
        </p:nvSpPr>
        <p:spPr>
          <a:xfrm rot="16200000">
            <a:off x="3124200" y="5410200"/>
            <a:ext cx="457200" cy="762000"/>
          </a:xfrm>
          <a:prstGeom prst="leftBrace">
            <a:avLst>
              <a:gd name="adj1" fmla="val 6073"/>
              <a:gd name="adj2" fmla="val 49572"/>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1892432" y="5943600"/>
            <a:ext cx="2908168" cy="369332"/>
          </a:xfrm>
          <a:prstGeom prst="rect">
            <a:avLst/>
          </a:prstGeom>
          <a:noFill/>
        </p:spPr>
        <p:txBody>
          <a:bodyPr wrap="none" rtlCol="0">
            <a:spAutoFit/>
          </a:bodyPr>
          <a:lstStyle/>
          <a:p>
            <a:r>
              <a:rPr lang="mk-MK" b="1" dirty="0">
                <a:solidFill>
                  <a:srgbClr val="FF0000"/>
                </a:solidFill>
              </a:rPr>
              <a:t>вистински аргументи</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blinds(horizontal)">
                                      <p:cBhvr>
                                        <p:cTn id="7" dur="500"/>
                                        <p:tgtEl>
                                          <p:spTgt spid="174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linds(horizontal)">
                                      <p:cBhvr>
                                        <p:cTn id="20" dur="500"/>
                                        <p:tgtEl>
                                          <p:spTgt spid="13"/>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7411"/>
                                        </p:tgtEl>
                                        <p:attrNameLst>
                                          <p:attrName>style.visibility</p:attrName>
                                        </p:attrNameLst>
                                      </p:cBhvr>
                                      <p:to>
                                        <p:strVal val="visible"/>
                                      </p:to>
                                    </p:set>
                                    <p:animEffect transition="in" filter="blinds(horizontal)">
                                      <p:cBhvr>
                                        <p:cTn id="28" dur="500"/>
                                        <p:tgtEl>
                                          <p:spTgt spid="1741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linds(horizontal)">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blinds(horizontal)">
                                      <p:cBhvr>
                                        <p:cTn id="36" dur="500"/>
                                        <p:tgtEl>
                                          <p:spTgt spid="16"/>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linds(horizontal)">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15" grpId="0"/>
      <p:bldP spid="16" grpId="0" animBg="1"/>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Повик на ф-ски подалгоритам</a:t>
            </a:r>
            <a:endParaRPr lang="en-US" dirty="0"/>
          </a:p>
        </p:txBody>
      </p:sp>
      <p:sp>
        <p:nvSpPr>
          <p:cNvPr id="3" name="Content Placeholder 2"/>
          <p:cNvSpPr>
            <a:spLocks noGrp="1"/>
          </p:cNvSpPr>
          <p:nvPr>
            <p:ph sz="quarter" idx="1"/>
          </p:nvPr>
        </p:nvSpPr>
        <p:spPr/>
        <p:txBody>
          <a:bodyPr/>
          <a:lstStyle/>
          <a:p>
            <a:r>
              <a:rPr lang="mk-MK" dirty="0"/>
              <a:t>Со чекорот:</a:t>
            </a:r>
          </a:p>
          <a:p>
            <a:r>
              <a:rPr lang="mk-MK" dirty="0"/>
              <a:t>Се повикува подалгоритмот </a:t>
            </a:r>
            <a:r>
              <a:rPr lang="en-US" dirty="0" err="1"/>
              <a:t>Pogolem</a:t>
            </a:r>
            <a:r>
              <a:rPr lang="en-US" dirty="0"/>
              <a:t>(</a:t>
            </a:r>
            <a:r>
              <a:rPr lang="en-US" dirty="0" err="1"/>
              <a:t>int</a:t>
            </a:r>
            <a:r>
              <a:rPr lang="en-US" dirty="0"/>
              <a:t> a, </a:t>
            </a:r>
            <a:r>
              <a:rPr lang="en-US" dirty="0" err="1"/>
              <a:t>int</a:t>
            </a:r>
            <a:r>
              <a:rPr lang="en-US" dirty="0"/>
              <a:t> b) </a:t>
            </a:r>
            <a:r>
              <a:rPr lang="mk-MK" dirty="0"/>
              <a:t>за наоѓање на поголемиот од броевите</a:t>
            </a:r>
            <a:r>
              <a:rPr lang="en-US" dirty="0"/>
              <a:t> a </a:t>
            </a:r>
            <a:r>
              <a:rPr lang="mk-MK" dirty="0"/>
              <a:t>и </a:t>
            </a:r>
            <a:r>
              <a:rPr lang="en-US" dirty="0"/>
              <a:t>b.</a:t>
            </a:r>
            <a:endParaRPr lang="mk-MK" dirty="0"/>
          </a:p>
          <a:p>
            <a:r>
              <a:rPr lang="mk-MK" dirty="0"/>
              <a:t>Притоа, влезните </a:t>
            </a:r>
            <a:r>
              <a:rPr lang="mk-MK" b="1" dirty="0"/>
              <a:t>формални аргументи</a:t>
            </a:r>
            <a:r>
              <a:rPr lang="mk-MK" dirty="0"/>
              <a:t> </a:t>
            </a:r>
            <a:r>
              <a:rPr lang="en-US" dirty="0"/>
              <a:t>broj1 </a:t>
            </a:r>
            <a:r>
              <a:rPr lang="mk-MK" dirty="0"/>
              <a:t>и </a:t>
            </a:r>
            <a:r>
              <a:rPr lang="en-US" dirty="0"/>
              <a:t>broj2 </a:t>
            </a:r>
            <a:r>
              <a:rPr lang="mk-MK" dirty="0"/>
              <a:t>се заменуваат со </a:t>
            </a:r>
            <a:r>
              <a:rPr lang="mk-MK" b="1" dirty="0"/>
              <a:t>вистинските аргументи</a:t>
            </a:r>
            <a:r>
              <a:rPr lang="mk-MK" dirty="0"/>
              <a:t> </a:t>
            </a:r>
            <a:r>
              <a:rPr lang="en-US" dirty="0"/>
              <a:t>a </a:t>
            </a:r>
            <a:r>
              <a:rPr lang="mk-MK" dirty="0"/>
              <a:t>и </a:t>
            </a:r>
            <a:r>
              <a:rPr lang="en-US" dirty="0"/>
              <a:t>b </a:t>
            </a:r>
            <a:r>
              <a:rPr lang="mk-MK" dirty="0"/>
              <a:t>соодветно.</a:t>
            </a:r>
          </a:p>
          <a:p>
            <a:r>
              <a:rPr lang="mk-MK" dirty="0"/>
              <a:t>И притоа резултатот кој се добива од подалгоритмот </a:t>
            </a:r>
            <a:r>
              <a:rPr lang="en-US" dirty="0" err="1"/>
              <a:t>Pogolem</a:t>
            </a:r>
            <a:r>
              <a:rPr lang="en-US" dirty="0"/>
              <a:t> </a:t>
            </a:r>
            <a:r>
              <a:rPr lang="mk-MK" dirty="0"/>
              <a:t>се зачувува во променливата </a:t>
            </a:r>
            <a:r>
              <a:rPr lang="en-US" dirty="0"/>
              <a:t>m.</a:t>
            </a:r>
          </a:p>
        </p:txBody>
      </p:sp>
      <p:pic>
        <p:nvPicPr>
          <p:cNvPr id="18434" name="Picture 2"/>
          <p:cNvPicPr>
            <a:picLocks noChangeAspect="1" noChangeArrowheads="1"/>
          </p:cNvPicPr>
          <p:nvPr/>
        </p:nvPicPr>
        <p:blipFill>
          <a:blip r:embed="rId2"/>
          <a:srcRect/>
          <a:stretch>
            <a:fillRect/>
          </a:stretch>
        </p:blipFill>
        <p:spPr bwMode="auto">
          <a:xfrm>
            <a:off x="2667000" y="1676400"/>
            <a:ext cx="3608019" cy="385763"/>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3598</TotalTime>
  <Words>3430</Words>
  <Application>Microsoft Office PowerPoint</Application>
  <PresentationFormat>On-screen Show (4:3)</PresentationFormat>
  <Paragraphs>701</Paragraphs>
  <Slides>27</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Calibri</vt:lpstr>
      <vt:lpstr>Century Schoolbook</vt:lpstr>
      <vt:lpstr>Wingdings</vt:lpstr>
      <vt:lpstr>Wingdings 2</vt:lpstr>
      <vt:lpstr>Oriel</vt:lpstr>
      <vt:lpstr>Напреден C++ - Функции</vt:lpstr>
      <vt:lpstr>Техники на програмирање</vt:lpstr>
      <vt:lpstr>Подалгоритми</vt:lpstr>
      <vt:lpstr>Суштина на подалгоритмите</vt:lpstr>
      <vt:lpstr>Пример за примена на подалгоритам</vt:lpstr>
      <vt:lpstr>Формални аргументи</vt:lpstr>
      <vt:lpstr>Функциски подалгоритми</vt:lpstr>
      <vt:lpstr>Пример – ф-ски подалгоритам</vt:lpstr>
      <vt:lpstr>Повик на ф-ски подалгоритам</vt:lpstr>
      <vt:lpstr>Како ќе го искористиме овој подалгоритам за да најдеме најголем од 3 броја?</vt:lpstr>
      <vt:lpstr>Поделба на функциите</vt:lpstr>
      <vt:lpstr>Пр. за вградени функции (1)</vt:lpstr>
      <vt:lpstr>Пр. за вградени функции (2)</vt:lpstr>
      <vt:lpstr>Процедури</vt:lpstr>
      <vt:lpstr>VOID функции (1)</vt:lpstr>
      <vt:lpstr>VOID функции (2)</vt:lpstr>
      <vt:lpstr>Пример за функции и процедури</vt:lpstr>
      <vt:lpstr>Задача 1</vt:lpstr>
      <vt:lpstr>Задача 2</vt:lpstr>
      <vt:lpstr>Задача 3</vt:lpstr>
      <vt:lpstr>Задача 4</vt:lpstr>
      <vt:lpstr>Задача 5</vt:lpstr>
      <vt:lpstr>Задача 6</vt:lpstr>
      <vt:lpstr>Задача 7</vt:lpstr>
      <vt:lpstr>Задача 8</vt:lpstr>
      <vt:lpstr>Задача 9</vt:lpstr>
      <vt:lpstr>Задача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Martin</dc:creator>
  <cp:lastModifiedBy>Hristijan Sardzoski</cp:lastModifiedBy>
  <cp:revision>591</cp:revision>
  <dcterms:created xsi:type="dcterms:W3CDTF">2015-09-10T17:20:06Z</dcterms:created>
  <dcterms:modified xsi:type="dcterms:W3CDTF">2018-06-23T10:43:11Z</dcterms:modified>
</cp:coreProperties>
</file>