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8" r:id="rId4"/>
    <p:sldId id="264" r:id="rId5"/>
    <p:sldId id="259" r:id="rId6"/>
    <p:sldId id="262" r:id="rId7"/>
    <p:sldId id="260" r:id="rId8"/>
    <p:sldId id="261" r:id="rId9"/>
    <p:sldId id="263" r:id="rId10"/>
    <p:sldId id="268" r:id="rId11"/>
    <p:sldId id="270" r:id="rId12"/>
    <p:sldId id="265" r:id="rId13"/>
    <p:sldId id="266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305" autoAdjust="0"/>
  </p:normalViewPr>
  <p:slideViewPr>
    <p:cSldViewPr>
      <p:cViewPr varScale="1">
        <p:scale>
          <a:sx n="90" d="100"/>
          <a:sy n="90" d="100"/>
        </p:scale>
        <p:origin x="14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B411F-8989-4E8F-842B-4ABED895FDF8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E4C49-DC73-428A-A17B-91EFEBCE0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E-mail:</a:t>
            </a:r>
            <a:r>
              <a:rPr lang="en-US" baseline="0" dirty="0" smtClean="0"/>
              <a:t> martin.taskoski@semos.com.mk</a:t>
            </a:r>
          </a:p>
          <a:p>
            <a:r>
              <a:rPr lang="en-US" baseline="0" smtClean="0"/>
              <a:t>            tashkoskim@yahoo.com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//</a:t>
            </a:r>
            <a:r>
              <a:rPr lang="en-US" dirty="0" smtClean="0"/>
              <a:t>9. 3 Max </a:t>
            </a:r>
            <a:r>
              <a:rPr lang="en-US" dirty="0" err="1" smtClean="0"/>
              <a:t>elementi</a:t>
            </a:r>
            <a:r>
              <a:rPr lang="en-US" dirty="0" smtClean="0"/>
              <a:t> </a:t>
            </a:r>
            <a:r>
              <a:rPr lang="en-US" dirty="0" err="1" smtClean="0"/>
              <a:t>vo</a:t>
            </a:r>
            <a:r>
              <a:rPr lang="en-US" dirty="0" smtClean="0"/>
              <a:t> </a:t>
            </a:r>
            <a:r>
              <a:rPr lang="en-US" dirty="0" err="1" smtClean="0"/>
              <a:t>niza</a:t>
            </a:r>
            <a:endParaRPr lang="en-US" dirty="0" smtClean="0"/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A[] = {2,5,8,1,34,12,0,22,4,10};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max1=0;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max2=0;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max3=0;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=0;i&lt;10;i++)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if(A[</a:t>
            </a:r>
            <a:r>
              <a:rPr lang="en-US" dirty="0" err="1" smtClean="0"/>
              <a:t>i</a:t>
            </a:r>
            <a:r>
              <a:rPr lang="en-US" dirty="0" smtClean="0"/>
              <a:t>]&gt;max1)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max3=max2;</a:t>
            </a:r>
          </a:p>
          <a:p>
            <a:r>
              <a:rPr lang="en-US" dirty="0" smtClean="0"/>
              <a:t>            max2=max1;</a:t>
            </a:r>
          </a:p>
          <a:p>
            <a:r>
              <a:rPr lang="en-US" dirty="0" smtClean="0"/>
              <a:t>            max1=A[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else if(A[</a:t>
            </a:r>
            <a:r>
              <a:rPr lang="en-US" dirty="0" err="1" smtClean="0"/>
              <a:t>i</a:t>
            </a:r>
            <a:r>
              <a:rPr lang="en-US" dirty="0" smtClean="0"/>
              <a:t>] &gt; max2)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max3=max2;</a:t>
            </a:r>
          </a:p>
          <a:p>
            <a:r>
              <a:rPr lang="en-US" dirty="0" smtClean="0"/>
              <a:t>            max2=A[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else if(A[</a:t>
            </a:r>
            <a:r>
              <a:rPr lang="en-US" dirty="0" err="1" smtClean="0"/>
              <a:t>i</a:t>
            </a:r>
            <a:r>
              <a:rPr lang="en-US" dirty="0" smtClean="0"/>
              <a:t>]&gt;max3)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max3=A[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}</a:t>
            </a:r>
          </a:p>
          <a:p>
            <a:endParaRPr lang="en-US" dirty="0" smtClean="0"/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</a:t>
            </a:r>
            <a:r>
              <a:rPr lang="en-US" dirty="0" err="1" smtClean="0"/>
              <a:t>Najgolemiot</a:t>
            </a:r>
            <a:r>
              <a:rPr lang="en-US" dirty="0" smtClean="0"/>
              <a:t> 1 element </a:t>
            </a:r>
            <a:r>
              <a:rPr lang="en-US" dirty="0" err="1" smtClean="0"/>
              <a:t>vo</a:t>
            </a:r>
            <a:r>
              <a:rPr lang="en-US" dirty="0" smtClean="0"/>
              <a:t> </a:t>
            </a:r>
            <a:r>
              <a:rPr lang="en-US" dirty="0" err="1" smtClean="0"/>
              <a:t>nizata</a:t>
            </a:r>
            <a:r>
              <a:rPr lang="en-US" dirty="0" smtClean="0"/>
              <a:t> e: "&lt;&lt;max1&lt;&lt;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</a:t>
            </a:r>
            <a:r>
              <a:rPr lang="en-US" dirty="0" err="1" smtClean="0"/>
              <a:t>Najgolemiot</a:t>
            </a:r>
            <a:r>
              <a:rPr lang="en-US" dirty="0" smtClean="0"/>
              <a:t> 2 element </a:t>
            </a:r>
            <a:r>
              <a:rPr lang="en-US" dirty="0" err="1" smtClean="0"/>
              <a:t>vo</a:t>
            </a:r>
            <a:r>
              <a:rPr lang="en-US" dirty="0" smtClean="0"/>
              <a:t> </a:t>
            </a:r>
            <a:r>
              <a:rPr lang="en-US" dirty="0" err="1" smtClean="0"/>
              <a:t>nizata</a:t>
            </a:r>
            <a:r>
              <a:rPr lang="en-US" dirty="0" smtClean="0"/>
              <a:t> e: "&lt;&lt;max2&lt;&lt;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</a:t>
            </a:r>
            <a:r>
              <a:rPr lang="en-US" dirty="0" err="1" smtClean="0"/>
              <a:t>Najgolemiot</a:t>
            </a:r>
            <a:r>
              <a:rPr lang="en-US" dirty="0" smtClean="0"/>
              <a:t> 3 element </a:t>
            </a:r>
            <a:r>
              <a:rPr lang="en-US" dirty="0" err="1" smtClean="0"/>
              <a:t>vo</a:t>
            </a:r>
            <a:r>
              <a:rPr lang="en-US" dirty="0" smtClean="0"/>
              <a:t> </a:t>
            </a:r>
            <a:r>
              <a:rPr lang="en-US" dirty="0" err="1" smtClean="0"/>
              <a:t>nizata</a:t>
            </a:r>
            <a:r>
              <a:rPr lang="en-US" dirty="0" smtClean="0"/>
              <a:t> e: "&lt;&lt;max3&lt;&lt;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//</a:t>
            </a:r>
            <a:r>
              <a:rPr lang="en-US" dirty="0" smtClean="0"/>
              <a:t>10. </a:t>
            </a:r>
            <a:r>
              <a:rPr lang="en-US" dirty="0" err="1" smtClean="0"/>
              <a:t>Podreduvanje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niza</a:t>
            </a:r>
            <a:endParaRPr lang="en-US" dirty="0" smtClean="0"/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niza</a:t>
            </a:r>
            <a:r>
              <a:rPr lang="en-US" dirty="0" smtClean="0"/>
              <a:t>[10]={5,7,1,0,12,43,8,3,90,6};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=0;i&lt;10;i++)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for(</a:t>
            </a:r>
            <a:r>
              <a:rPr lang="en-US" dirty="0" err="1" smtClean="0"/>
              <a:t>int</a:t>
            </a:r>
            <a:r>
              <a:rPr lang="en-US" dirty="0" smtClean="0"/>
              <a:t> j=i+1;j&lt;10;j++)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if(</a:t>
            </a:r>
            <a:r>
              <a:rPr lang="en-US" dirty="0" err="1" smtClean="0"/>
              <a:t>niza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]&gt;</a:t>
            </a:r>
            <a:r>
              <a:rPr lang="en-US" dirty="0" err="1" smtClean="0"/>
              <a:t>niza</a:t>
            </a:r>
            <a:r>
              <a:rPr lang="en-US" dirty="0" smtClean="0"/>
              <a:t>[j])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 //swap(</a:t>
            </a:r>
            <a:r>
              <a:rPr lang="en-US" dirty="0" err="1" smtClean="0"/>
              <a:t>niza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],</a:t>
            </a:r>
            <a:r>
              <a:rPr lang="en-US" dirty="0" err="1" smtClean="0"/>
              <a:t>niza</a:t>
            </a:r>
            <a:r>
              <a:rPr lang="en-US" dirty="0" smtClean="0"/>
              <a:t>[j]);</a:t>
            </a:r>
          </a:p>
          <a:p>
            <a:r>
              <a:rPr lang="en-US" dirty="0" smtClean="0"/>
              <a:t>                //</a:t>
            </a:r>
            <a:r>
              <a:rPr lang="en-US" dirty="0" err="1" smtClean="0"/>
              <a:t>ili</a:t>
            </a:r>
            <a:r>
              <a:rPr lang="en-US" dirty="0" smtClean="0"/>
              <a:t> so </a:t>
            </a:r>
            <a:r>
              <a:rPr lang="en-US" dirty="0" err="1" smtClean="0"/>
              <a:t>pom</a:t>
            </a:r>
            <a:r>
              <a:rPr lang="en-US" dirty="0" smtClean="0"/>
              <a:t> </a:t>
            </a:r>
            <a:r>
              <a:rPr lang="en-US" dirty="0" err="1" smtClean="0"/>
              <a:t>promenliva</a:t>
            </a:r>
            <a:endParaRPr lang="en-US" dirty="0" smtClean="0"/>
          </a:p>
          <a:p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pom</a:t>
            </a:r>
            <a:r>
              <a:rPr lang="en-US" dirty="0" smtClean="0"/>
              <a:t>=</a:t>
            </a:r>
            <a:r>
              <a:rPr lang="en-US" dirty="0" err="1" smtClean="0"/>
              <a:t>niza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niza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niza</a:t>
            </a:r>
            <a:r>
              <a:rPr lang="en-US" dirty="0" smtClean="0"/>
              <a:t>[j];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niza</a:t>
            </a:r>
            <a:r>
              <a:rPr lang="en-US" dirty="0" smtClean="0"/>
              <a:t>[j]=</a:t>
            </a:r>
            <a:r>
              <a:rPr lang="en-US" dirty="0" err="1" smtClean="0"/>
              <a:t>pom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}</a:t>
            </a:r>
          </a:p>
          <a:p>
            <a:endParaRPr lang="en-US" dirty="0" smtClean="0"/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k=0;k&lt;10;k++)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niza</a:t>
            </a:r>
            <a:r>
              <a:rPr lang="en-US" dirty="0" smtClean="0"/>
              <a:t>[k]&lt;&lt;" ";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//</a:t>
            </a:r>
            <a:r>
              <a:rPr lang="en-US" dirty="0" smtClean="0"/>
              <a:t>11. </a:t>
            </a:r>
            <a:r>
              <a:rPr lang="en-US" dirty="0" err="1" smtClean="0"/>
              <a:t>Najdi</a:t>
            </a:r>
            <a:r>
              <a:rPr lang="en-US" dirty="0" smtClean="0"/>
              <a:t> go </a:t>
            </a:r>
            <a:r>
              <a:rPr lang="en-US" dirty="0" err="1" smtClean="0"/>
              <a:t>najdolgiot</a:t>
            </a:r>
            <a:r>
              <a:rPr lang="en-US" dirty="0" smtClean="0"/>
              <a:t> </a:t>
            </a:r>
            <a:r>
              <a:rPr lang="en-US" dirty="0" err="1" smtClean="0"/>
              <a:t>zbor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nizata</a:t>
            </a:r>
            <a:r>
              <a:rPr lang="en-US" dirty="0" smtClean="0"/>
              <a:t> </a:t>
            </a:r>
            <a:r>
              <a:rPr lang="en-US" dirty="0" err="1" smtClean="0"/>
              <a:t>zborovi</a:t>
            </a:r>
            <a:endParaRPr lang="en-US" dirty="0" smtClean="0"/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string S[]={"</a:t>
            </a:r>
            <a:r>
              <a:rPr lang="en-US" dirty="0" err="1" smtClean="0"/>
              <a:t>Martin","jabolko","srp","zajak","SemosEdukacija","detelina</a:t>
            </a:r>
            <a:r>
              <a:rPr lang="en-US" dirty="0" smtClean="0"/>
              <a:t>"};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max=0;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=1;i&lt;6;i++)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if((S[</a:t>
            </a:r>
            <a:r>
              <a:rPr lang="en-US" dirty="0" err="1" smtClean="0"/>
              <a:t>i</a:t>
            </a:r>
            <a:r>
              <a:rPr lang="en-US" dirty="0" smtClean="0"/>
              <a:t>]).length()&gt;=(S[max]).length())</a:t>
            </a:r>
          </a:p>
          <a:p>
            <a:r>
              <a:rPr lang="en-US" dirty="0" smtClean="0"/>
              <a:t>           {</a:t>
            </a:r>
          </a:p>
          <a:p>
            <a:r>
              <a:rPr lang="en-US" dirty="0" smtClean="0"/>
              <a:t>               max=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</a:t>
            </a:r>
            <a:r>
              <a:rPr lang="en-US" dirty="0" err="1" smtClean="0"/>
              <a:t>Najdolgiot</a:t>
            </a:r>
            <a:r>
              <a:rPr lang="en-US" dirty="0" smtClean="0"/>
              <a:t> </a:t>
            </a:r>
            <a:r>
              <a:rPr lang="en-US" dirty="0" err="1" smtClean="0"/>
              <a:t>zbor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nizata</a:t>
            </a:r>
            <a:r>
              <a:rPr lang="en-US" dirty="0" smtClean="0"/>
              <a:t> so "&lt;&lt;</a:t>
            </a:r>
            <a:r>
              <a:rPr lang="en-US" dirty="0" err="1" smtClean="0"/>
              <a:t>sizeof</a:t>
            </a:r>
            <a:r>
              <a:rPr lang="en-US" dirty="0" smtClean="0"/>
              <a:t>(S)/</a:t>
            </a:r>
            <a:r>
              <a:rPr lang="en-US" dirty="0" err="1" smtClean="0"/>
              <a:t>sizeof</a:t>
            </a:r>
            <a:r>
              <a:rPr lang="en-US" dirty="0" smtClean="0"/>
              <a:t>(S[0])&lt;&lt;" </a:t>
            </a:r>
            <a:r>
              <a:rPr lang="en-US" dirty="0" err="1" smtClean="0"/>
              <a:t>elementi</a:t>
            </a:r>
            <a:r>
              <a:rPr lang="en-US" dirty="0" smtClean="0"/>
              <a:t> e: "&lt;&lt;S[max]&lt;&lt;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//</a:t>
            </a:r>
            <a:r>
              <a:rPr lang="en-US" dirty="0" smtClean="0"/>
              <a:t>12. </a:t>
            </a:r>
            <a:r>
              <a:rPr lang="en-US" dirty="0" err="1" smtClean="0"/>
              <a:t>Shiftanje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elementi</a:t>
            </a:r>
            <a:r>
              <a:rPr lang="en-US" dirty="0" smtClean="0"/>
              <a:t> </a:t>
            </a:r>
            <a:r>
              <a:rPr lang="en-US" dirty="0" err="1" smtClean="0"/>
              <a:t>vo</a:t>
            </a:r>
            <a:r>
              <a:rPr lang="en-US" dirty="0" smtClean="0"/>
              <a:t> </a:t>
            </a:r>
            <a:r>
              <a:rPr lang="en-US" dirty="0" err="1" smtClean="0"/>
              <a:t>niza</a:t>
            </a:r>
            <a:r>
              <a:rPr lang="mk-MK" dirty="0" smtClean="0"/>
              <a:t> </a:t>
            </a:r>
            <a:r>
              <a:rPr lang="en-US" dirty="0" err="1" smtClean="0"/>
              <a:t>za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pozicija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desno</a:t>
            </a:r>
            <a:endParaRPr lang="en-US" dirty="0" smtClean="0"/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 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x[5] = { 1, 2, 3, 4, 5 };</a:t>
            </a:r>
          </a:p>
          <a:p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n = </a:t>
            </a:r>
            <a:r>
              <a:rPr lang="en-US" dirty="0" err="1" smtClean="0"/>
              <a:t>sizeof</a:t>
            </a:r>
            <a:r>
              <a:rPr lang="en-US" dirty="0" smtClean="0"/>
              <a:t> (x) / </a:t>
            </a:r>
            <a:r>
              <a:rPr lang="en-US" dirty="0" err="1" smtClean="0"/>
              <a:t>sizeof</a:t>
            </a:r>
            <a:r>
              <a:rPr lang="en-US" dirty="0" smtClean="0"/>
              <a:t> (x[0]);</a:t>
            </a:r>
          </a:p>
          <a:p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pom</a:t>
            </a:r>
            <a:r>
              <a:rPr lang="en-US" dirty="0" smtClean="0"/>
              <a:t> = x[n-1];</a:t>
            </a:r>
          </a:p>
          <a:p>
            <a:endParaRPr lang="en-US" dirty="0" smtClean="0"/>
          </a:p>
          <a:p>
            <a:r>
              <a:rPr lang="en-US" dirty="0" smtClean="0"/>
              <a:t>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n - 1; </a:t>
            </a:r>
            <a:r>
              <a:rPr lang="en-US" dirty="0" err="1" smtClean="0"/>
              <a:t>i</a:t>
            </a:r>
            <a:r>
              <a:rPr lang="en-US" dirty="0" smtClean="0"/>
              <a:t> &gt; 0; </a:t>
            </a:r>
            <a:r>
              <a:rPr lang="en-US" dirty="0" err="1" smtClean="0"/>
              <a:t>i</a:t>
            </a:r>
            <a:r>
              <a:rPr lang="en-US" dirty="0" smtClean="0"/>
              <a:t>--)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x[</a:t>
            </a:r>
            <a:r>
              <a:rPr lang="en-US" dirty="0" err="1" smtClean="0"/>
              <a:t>i</a:t>
            </a:r>
            <a:r>
              <a:rPr lang="en-US" dirty="0" smtClean="0"/>
              <a:t>] = x[i-1];</a:t>
            </a:r>
          </a:p>
          <a:p>
            <a:r>
              <a:rPr lang="en-US" dirty="0" smtClean="0"/>
              <a:t>        }</a:t>
            </a:r>
          </a:p>
          <a:p>
            <a:endParaRPr lang="en-US" dirty="0" smtClean="0"/>
          </a:p>
          <a:p>
            <a:r>
              <a:rPr lang="en-US" dirty="0" smtClean="0"/>
              <a:t>      x[0] = </a:t>
            </a:r>
            <a:r>
              <a:rPr lang="en-US" dirty="0" err="1" smtClean="0"/>
              <a:t>pom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cout</a:t>
            </a:r>
            <a:r>
              <a:rPr lang="en-US" dirty="0" smtClean="0"/>
              <a:t> &lt;&lt; x[</a:t>
            </a:r>
            <a:r>
              <a:rPr lang="en-US" dirty="0" err="1" smtClean="0"/>
              <a:t>i</a:t>
            </a:r>
            <a:r>
              <a:rPr lang="en-US" dirty="0" smtClean="0"/>
              <a:t>] &lt;&lt; ", ";</a:t>
            </a:r>
          </a:p>
          <a:p>
            <a:r>
              <a:rPr lang="en-US" dirty="0" smtClean="0"/>
              <a:t>        }</a:t>
            </a:r>
          </a:p>
          <a:p>
            <a:endParaRPr lang="en-US" dirty="0" smtClean="0"/>
          </a:p>
          <a:p>
            <a:r>
              <a:rPr lang="en-US" dirty="0" smtClean="0"/>
              <a:t>      return 0;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mtClean="0"/>
              <a:t>//</a:t>
            </a:r>
            <a:r>
              <a:rPr lang="en-US" dirty="0" smtClean="0"/>
              <a:t>13. </a:t>
            </a:r>
            <a:r>
              <a:rPr lang="en-US" dirty="0" err="1" smtClean="0"/>
              <a:t>Rotacija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elementite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niza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n </a:t>
            </a:r>
            <a:r>
              <a:rPr lang="en-US" dirty="0" err="1" smtClean="0"/>
              <a:t>mesta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desno</a:t>
            </a:r>
            <a:endParaRPr lang="en-US" dirty="0" smtClean="0"/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N[] = {1, 2, 3, 4, 5, 6, 7};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n = 7; //</a:t>
            </a:r>
            <a:r>
              <a:rPr lang="en-US" dirty="0" err="1" smtClean="0"/>
              <a:t>dolzina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nizata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</a:t>
            </a:r>
            <a:r>
              <a:rPr lang="en-US" dirty="0" err="1" smtClean="0"/>
              <a:t>Vnesete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kolku</a:t>
            </a:r>
            <a:r>
              <a:rPr lang="en-US" dirty="0" smtClean="0"/>
              <a:t> </a:t>
            </a:r>
            <a:r>
              <a:rPr lang="en-US" dirty="0" err="1" smtClean="0"/>
              <a:t>mesta</a:t>
            </a:r>
            <a:r>
              <a:rPr lang="en-US" dirty="0" smtClean="0"/>
              <a:t> </a:t>
            </a:r>
            <a:r>
              <a:rPr lang="en-US" dirty="0" err="1" smtClean="0"/>
              <a:t>sakate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rotirate</a:t>
            </a:r>
            <a:r>
              <a:rPr lang="en-US" dirty="0" smtClean="0"/>
              <a:t>: ";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d;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cin</a:t>
            </a:r>
            <a:r>
              <a:rPr lang="en-US" dirty="0" smtClean="0"/>
              <a:t>&gt;&gt;d;</a:t>
            </a:r>
          </a:p>
          <a:p>
            <a:endParaRPr lang="en-US" dirty="0" smtClean="0"/>
          </a:p>
          <a:p>
            <a:r>
              <a:rPr lang="en-US" dirty="0" smtClean="0"/>
              <a:t>    //</a:t>
            </a:r>
            <a:r>
              <a:rPr lang="en-US" dirty="0" err="1" smtClean="0"/>
              <a:t>dokolku</a:t>
            </a:r>
            <a:r>
              <a:rPr lang="en-US" dirty="0" smtClean="0"/>
              <a:t> </a:t>
            </a:r>
            <a:r>
              <a:rPr lang="en-US" dirty="0" err="1" smtClean="0"/>
              <a:t>brojot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mesta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rotiranje</a:t>
            </a:r>
            <a:r>
              <a:rPr lang="en-US" dirty="0" smtClean="0"/>
              <a:t> e </a:t>
            </a:r>
            <a:r>
              <a:rPr lang="en-US" dirty="0" err="1" smtClean="0"/>
              <a:t>pogolem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dolzinata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nizata</a:t>
            </a:r>
            <a:endParaRPr lang="en-US" dirty="0" smtClean="0"/>
          </a:p>
          <a:p>
            <a:r>
              <a:rPr lang="en-US" dirty="0" smtClean="0"/>
              <a:t>    if(d&gt;n)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d=</a:t>
            </a:r>
            <a:r>
              <a:rPr lang="en-US" dirty="0" err="1" smtClean="0"/>
              <a:t>d%n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Npom</a:t>
            </a:r>
            <a:r>
              <a:rPr lang="en-US" dirty="0" smtClean="0"/>
              <a:t>[d];</a:t>
            </a:r>
          </a:p>
          <a:p>
            <a:endParaRPr lang="en-US" dirty="0" smtClean="0"/>
          </a:p>
          <a:p>
            <a:r>
              <a:rPr lang="en-US" dirty="0" smtClean="0"/>
              <a:t>    //1. </a:t>
            </a:r>
            <a:r>
              <a:rPr lang="en-US" dirty="0" err="1" smtClean="0"/>
              <a:t>zacuvaj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poslednite</a:t>
            </a:r>
            <a:r>
              <a:rPr lang="en-US" dirty="0" smtClean="0"/>
              <a:t> n </a:t>
            </a:r>
            <a:r>
              <a:rPr lang="en-US" dirty="0" err="1" smtClean="0"/>
              <a:t>elementi</a:t>
            </a:r>
            <a:r>
              <a:rPr lang="en-US" dirty="0" smtClean="0"/>
              <a:t> </a:t>
            </a:r>
            <a:r>
              <a:rPr lang="en-US" dirty="0" err="1" smtClean="0"/>
              <a:t>vo</a:t>
            </a:r>
            <a:r>
              <a:rPr lang="en-US" dirty="0" smtClean="0"/>
              <a:t> </a:t>
            </a:r>
            <a:r>
              <a:rPr lang="en-US" dirty="0" err="1" smtClean="0"/>
              <a:t>pom</a:t>
            </a:r>
            <a:r>
              <a:rPr lang="en-US" dirty="0" smtClean="0"/>
              <a:t> </a:t>
            </a:r>
            <a:r>
              <a:rPr lang="en-US" dirty="0" err="1" smtClean="0"/>
              <a:t>nizata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nPom</a:t>
            </a:r>
            <a:r>
              <a:rPr lang="en-US" dirty="0" smtClean="0"/>
              <a:t> = n-1;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=d-1;i&gt;=0;i--)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Npom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]=N[</a:t>
            </a:r>
            <a:r>
              <a:rPr lang="en-US" dirty="0" err="1" smtClean="0"/>
              <a:t>nPom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nPom</a:t>
            </a:r>
            <a:r>
              <a:rPr lang="en-US" dirty="0" smtClean="0"/>
              <a:t>--;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//2. </a:t>
            </a:r>
            <a:r>
              <a:rPr lang="en-US" dirty="0" err="1" smtClean="0"/>
              <a:t>pomesti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drugite</a:t>
            </a:r>
            <a:r>
              <a:rPr lang="en-US" dirty="0" smtClean="0"/>
              <a:t> </a:t>
            </a:r>
            <a:r>
              <a:rPr lang="en-US" dirty="0" err="1" smtClean="0"/>
              <a:t>elementi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poz</a:t>
            </a:r>
            <a:r>
              <a:rPr lang="en-US" dirty="0" smtClean="0"/>
              <a:t> = d;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=n-1;i&gt;=</a:t>
            </a:r>
            <a:r>
              <a:rPr lang="en-US" dirty="0" err="1" smtClean="0"/>
              <a:t>poz;i</a:t>
            </a:r>
            <a:r>
              <a:rPr lang="en-US" dirty="0" smtClean="0"/>
              <a:t>--)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N[</a:t>
            </a:r>
            <a:r>
              <a:rPr lang="en-US" dirty="0" err="1" smtClean="0"/>
              <a:t>i</a:t>
            </a:r>
            <a:r>
              <a:rPr lang="en-US" dirty="0" smtClean="0"/>
              <a:t>] = N[</a:t>
            </a:r>
            <a:r>
              <a:rPr lang="en-US" dirty="0" err="1" smtClean="0"/>
              <a:t>i-poz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//3. </a:t>
            </a:r>
            <a:r>
              <a:rPr lang="en-US" dirty="0" err="1" smtClean="0"/>
              <a:t>vrati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elementite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pom</a:t>
            </a:r>
            <a:r>
              <a:rPr lang="en-US" dirty="0" smtClean="0"/>
              <a:t> </a:t>
            </a:r>
            <a:r>
              <a:rPr lang="en-US" dirty="0" err="1" smtClean="0"/>
              <a:t>nizata</a:t>
            </a:r>
            <a:endParaRPr lang="en-US" dirty="0" smtClean="0"/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d;i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N[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Npom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//4. </a:t>
            </a:r>
            <a:r>
              <a:rPr lang="en-US" dirty="0" err="1" smtClean="0"/>
              <a:t>ispecati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nizata</a:t>
            </a:r>
            <a:endParaRPr lang="en-US" dirty="0" smtClean="0"/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&lt;&lt;N[</a:t>
            </a:r>
            <a:r>
              <a:rPr lang="en-US" dirty="0" err="1" smtClean="0"/>
              <a:t>i</a:t>
            </a:r>
            <a:r>
              <a:rPr lang="en-US" dirty="0" smtClean="0"/>
              <a:t>]&lt;&lt;", ";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//</a:t>
            </a:r>
            <a:r>
              <a:rPr lang="en-US" dirty="0" smtClean="0"/>
              <a:t>1. </a:t>
            </a:r>
            <a:r>
              <a:rPr lang="en-US" dirty="0" err="1" smtClean="0"/>
              <a:t>Pecatenje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site </a:t>
            </a:r>
            <a:r>
              <a:rPr lang="en-US" dirty="0" err="1" smtClean="0"/>
              <a:t>parni</a:t>
            </a:r>
            <a:r>
              <a:rPr lang="en-US" dirty="0" smtClean="0"/>
              <a:t> </a:t>
            </a:r>
            <a:r>
              <a:rPr lang="en-US" dirty="0" err="1" smtClean="0"/>
              <a:t>broevi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nizata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N[] = {1,2,3,4,5,6,7,8,9,10};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=0;i&lt;10;i++)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if(N[</a:t>
            </a:r>
            <a:r>
              <a:rPr lang="en-US" dirty="0" err="1" smtClean="0"/>
              <a:t>i</a:t>
            </a:r>
            <a:r>
              <a:rPr lang="en-US" dirty="0" smtClean="0"/>
              <a:t>]%2==0)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&lt;&lt;N[</a:t>
            </a:r>
            <a:r>
              <a:rPr lang="en-US" dirty="0" err="1" smtClean="0"/>
              <a:t>i</a:t>
            </a:r>
            <a:r>
              <a:rPr lang="en-US" dirty="0" smtClean="0"/>
              <a:t>]&lt;&lt;", ";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//</a:t>
            </a:r>
            <a:r>
              <a:rPr lang="en-US" dirty="0" smtClean="0"/>
              <a:t>2. </a:t>
            </a:r>
            <a:r>
              <a:rPr lang="en-US" dirty="0" err="1" smtClean="0"/>
              <a:t>Pecatenje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zbirot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elementite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neparni</a:t>
            </a:r>
            <a:r>
              <a:rPr lang="en-US" dirty="0" smtClean="0"/>
              <a:t> </a:t>
            </a:r>
            <a:r>
              <a:rPr lang="en-US" dirty="0" err="1" smtClean="0"/>
              <a:t>pozicii</a:t>
            </a:r>
            <a:endParaRPr lang="en-US" dirty="0" smtClean="0"/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N[] = {1,2,3,4,5,6,7,8,9,10};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zbir</a:t>
            </a:r>
            <a:r>
              <a:rPr lang="en-US" dirty="0" smtClean="0"/>
              <a:t>=0;</a:t>
            </a:r>
          </a:p>
          <a:p>
            <a:endParaRPr lang="en-US" dirty="0" smtClean="0"/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=0;i&lt;10;i++)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if(i%2!=0)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zbir</a:t>
            </a:r>
            <a:r>
              <a:rPr lang="en-US" dirty="0" smtClean="0"/>
              <a:t>+=N[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</a:t>
            </a:r>
            <a:r>
              <a:rPr lang="en-US" dirty="0" err="1" smtClean="0"/>
              <a:t>Zbirot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elementite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neparni</a:t>
            </a:r>
            <a:r>
              <a:rPr lang="en-US" dirty="0" smtClean="0"/>
              <a:t> </a:t>
            </a:r>
            <a:r>
              <a:rPr lang="en-US" dirty="0" err="1" smtClean="0"/>
              <a:t>pozicii</a:t>
            </a:r>
            <a:r>
              <a:rPr lang="en-US" dirty="0" smtClean="0"/>
              <a:t> e "&lt;&lt;</a:t>
            </a:r>
            <a:r>
              <a:rPr lang="en-US" dirty="0" err="1" smtClean="0"/>
              <a:t>zbir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//</a:t>
            </a:r>
            <a:r>
              <a:rPr lang="en-US" dirty="0" smtClean="0"/>
              <a:t>3. </a:t>
            </a:r>
            <a:r>
              <a:rPr lang="en-US" dirty="0" err="1" smtClean="0"/>
              <a:t>Fibonaci</a:t>
            </a:r>
            <a:r>
              <a:rPr lang="en-US" dirty="0" smtClean="0"/>
              <a:t> </a:t>
            </a:r>
            <a:r>
              <a:rPr lang="en-US" dirty="0" err="1" smtClean="0"/>
              <a:t>niza</a:t>
            </a:r>
            <a:r>
              <a:rPr lang="en-US" dirty="0" smtClean="0"/>
              <a:t> 1,1,2,3,5,8,13,...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N[10];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zbir</a:t>
            </a:r>
            <a:r>
              <a:rPr lang="en-US" dirty="0" smtClean="0"/>
              <a:t>=0;</a:t>
            </a:r>
          </a:p>
          <a:p>
            <a:endParaRPr lang="en-US" dirty="0" smtClean="0"/>
          </a:p>
          <a:p>
            <a:r>
              <a:rPr lang="en-US" dirty="0" smtClean="0"/>
              <a:t>    N[0]=1;</a:t>
            </a:r>
          </a:p>
          <a:p>
            <a:r>
              <a:rPr lang="en-US" dirty="0" smtClean="0"/>
              <a:t>    N[1]=1;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=2;i&lt;10;i++)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N[</a:t>
            </a:r>
            <a:r>
              <a:rPr lang="en-US" dirty="0" err="1" smtClean="0"/>
              <a:t>i</a:t>
            </a:r>
            <a:r>
              <a:rPr lang="en-US" dirty="0" smtClean="0"/>
              <a:t>] = N[i-1] + N[i-2];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</a:t>
            </a:r>
            <a:r>
              <a:rPr lang="en-US" dirty="0" err="1" smtClean="0"/>
              <a:t>Fibonaci</a:t>
            </a:r>
            <a:r>
              <a:rPr lang="en-US" dirty="0" smtClean="0"/>
              <a:t>: "&lt;&lt;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=0;i&lt;10;i++)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 N[</a:t>
            </a:r>
            <a:r>
              <a:rPr lang="en-US" dirty="0" err="1" smtClean="0"/>
              <a:t>i</a:t>
            </a:r>
            <a:r>
              <a:rPr lang="en-US" dirty="0" smtClean="0"/>
              <a:t>] &lt;&lt;", ";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//</a:t>
            </a:r>
            <a:r>
              <a:rPr lang="en-US" dirty="0" smtClean="0"/>
              <a:t>4. </a:t>
            </a:r>
            <a:r>
              <a:rPr lang="en-US" dirty="0" err="1" smtClean="0"/>
              <a:t>Razlika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zbirovi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2 </a:t>
            </a:r>
            <a:r>
              <a:rPr lang="en-US" dirty="0" err="1" smtClean="0"/>
              <a:t>vneseni</a:t>
            </a:r>
            <a:r>
              <a:rPr lang="en-US" dirty="0" smtClean="0"/>
              <a:t> </a:t>
            </a:r>
            <a:r>
              <a:rPr lang="en-US" dirty="0" err="1" smtClean="0"/>
              <a:t>nizi</a:t>
            </a:r>
            <a:endParaRPr lang="en-US" dirty="0" smtClean="0"/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N1[] = {1,2,1,2,2,3};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N2[] = {5,1,0};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zbir1=0;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zbir2=0;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razlika</a:t>
            </a:r>
            <a:r>
              <a:rPr lang="en-US" dirty="0" smtClean="0"/>
              <a:t>=0;</a:t>
            </a:r>
          </a:p>
          <a:p>
            <a:endParaRPr lang="en-US" dirty="0" smtClean="0"/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=0;i&lt;6;i++)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zbir1+=N1[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=0;i&lt;3;i++)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zbir2+=N2[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</a:t>
            </a:r>
            <a:r>
              <a:rPr lang="en-US" dirty="0" err="1" smtClean="0"/>
              <a:t>Razlikata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zbirovite</a:t>
            </a:r>
            <a:r>
              <a:rPr lang="en-US" dirty="0" smtClean="0"/>
              <a:t> e: "&lt;&lt;zbir1-zbir2&lt;&lt;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//5. </a:t>
            </a:r>
            <a:r>
              <a:rPr lang="en-US" dirty="0" err="1" smtClean="0"/>
              <a:t>Proveri</a:t>
            </a:r>
            <a:r>
              <a:rPr lang="en-US" dirty="0" smtClean="0"/>
              <a:t> </a:t>
            </a:r>
            <a:r>
              <a:rPr lang="en-US" dirty="0" err="1" smtClean="0"/>
              <a:t>dali</a:t>
            </a:r>
            <a:r>
              <a:rPr lang="en-US" dirty="0" smtClean="0"/>
              <a:t> </a:t>
            </a:r>
            <a:r>
              <a:rPr lang="en-US" dirty="0" err="1" smtClean="0"/>
              <a:t>vnesenata</a:t>
            </a:r>
            <a:r>
              <a:rPr lang="en-US" dirty="0" smtClean="0"/>
              <a:t> </a:t>
            </a:r>
            <a:r>
              <a:rPr lang="en-US" dirty="0" err="1" smtClean="0"/>
              <a:t>niza</a:t>
            </a:r>
            <a:r>
              <a:rPr lang="en-US" dirty="0" smtClean="0"/>
              <a:t> od </a:t>
            </a:r>
            <a:r>
              <a:rPr lang="en-US" dirty="0" err="1" smtClean="0"/>
              <a:t>karakteri</a:t>
            </a:r>
            <a:r>
              <a:rPr lang="en-US" dirty="0" smtClean="0"/>
              <a:t> e </a:t>
            </a:r>
            <a:r>
              <a:rPr lang="en-US" dirty="0" err="1" smtClean="0"/>
              <a:t>palindrom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smtClean="0"/>
              <a:t>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</a:t>
            </a:r>
            <a:r>
              <a:rPr lang="en-US" dirty="0" err="1" smtClean="0"/>
              <a:t>Kolku</a:t>
            </a:r>
            <a:r>
              <a:rPr lang="en-US" dirty="0" smtClean="0"/>
              <a:t> </a:t>
            </a:r>
            <a:r>
              <a:rPr lang="en-US" dirty="0" err="1" smtClean="0"/>
              <a:t>karakteri</a:t>
            </a:r>
            <a:r>
              <a:rPr lang="en-US" dirty="0" smtClean="0"/>
              <a:t> </a:t>
            </a:r>
            <a:r>
              <a:rPr lang="en-US" dirty="0" err="1" smtClean="0"/>
              <a:t>kje</a:t>
            </a:r>
            <a:r>
              <a:rPr lang="en-US" dirty="0" smtClean="0"/>
              <a:t> </a:t>
            </a:r>
            <a:r>
              <a:rPr lang="en-US" dirty="0" err="1" smtClean="0"/>
              <a:t>vnesuvas</a:t>
            </a:r>
            <a:r>
              <a:rPr lang="en-US" dirty="0" smtClean="0"/>
              <a:t>: ";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cin</a:t>
            </a:r>
            <a:r>
              <a:rPr lang="en-US" dirty="0" smtClean="0"/>
              <a:t>&gt;&gt;</a:t>
            </a:r>
            <a:r>
              <a:rPr lang="en-US" dirty="0" err="1" smtClean="0"/>
              <a:t>br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char A[</a:t>
            </a:r>
            <a:r>
              <a:rPr lang="en-US" dirty="0" err="1" smtClean="0"/>
              <a:t>br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br;i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cin</a:t>
            </a:r>
            <a:r>
              <a:rPr lang="en-US" dirty="0" smtClean="0"/>
              <a:t>&gt;&gt;A[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j=br-1;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zname</a:t>
            </a:r>
            <a:r>
              <a:rPr lang="en-US" dirty="0" smtClean="0"/>
              <a:t>=false;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br</a:t>
            </a:r>
            <a:r>
              <a:rPr lang="en-US" dirty="0" smtClean="0"/>
              <a:t>/2;i++)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if(A[</a:t>
            </a:r>
            <a:r>
              <a:rPr lang="en-US" dirty="0" err="1" smtClean="0"/>
              <a:t>i</a:t>
            </a:r>
            <a:r>
              <a:rPr lang="en-US" dirty="0" smtClean="0"/>
              <a:t>]!=A[j])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zname</a:t>
            </a:r>
            <a:r>
              <a:rPr lang="en-US" dirty="0" smtClean="0"/>
              <a:t>=true;</a:t>
            </a:r>
          </a:p>
          <a:p>
            <a:r>
              <a:rPr lang="en-US" dirty="0" smtClean="0"/>
              <a:t>        j--;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if(</a:t>
            </a:r>
            <a:r>
              <a:rPr lang="en-US" dirty="0" err="1" smtClean="0"/>
              <a:t>zname</a:t>
            </a:r>
            <a:r>
              <a:rPr lang="en-US" dirty="0" smtClean="0"/>
              <a:t>==false)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&lt;&lt;"</a:t>
            </a:r>
            <a:r>
              <a:rPr lang="en-US" dirty="0" err="1" smtClean="0"/>
              <a:t>Palindrom</a:t>
            </a:r>
            <a:r>
              <a:rPr lang="en-US" dirty="0" smtClean="0"/>
              <a:t>!"&lt;&lt;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else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&lt;&lt;"Ne e </a:t>
            </a:r>
            <a:r>
              <a:rPr lang="en-US" dirty="0" err="1" smtClean="0"/>
              <a:t>palindrom</a:t>
            </a:r>
            <a:r>
              <a:rPr lang="en-US" dirty="0" smtClean="0"/>
              <a:t>!"&lt;&lt;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//</a:t>
            </a:r>
            <a:r>
              <a:rPr lang="en-US" dirty="0" smtClean="0"/>
              <a:t>6. </a:t>
            </a:r>
            <a:r>
              <a:rPr lang="en-US" dirty="0" err="1" smtClean="0"/>
              <a:t>Prevrti</a:t>
            </a:r>
            <a:r>
              <a:rPr lang="en-US" dirty="0" smtClean="0"/>
              <a:t> </a:t>
            </a:r>
            <a:r>
              <a:rPr lang="en-US" dirty="0" err="1" smtClean="0"/>
              <a:t>recenica</a:t>
            </a:r>
            <a:endParaRPr lang="en-US" dirty="0" smtClean="0"/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</a:t>
            </a:r>
            <a:r>
              <a:rPr lang="en-US" dirty="0" err="1" smtClean="0"/>
              <a:t>Kolku</a:t>
            </a:r>
            <a:r>
              <a:rPr lang="en-US" dirty="0" smtClean="0"/>
              <a:t> </a:t>
            </a:r>
            <a:r>
              <a:rPr lang="en-US" dirty="0" err="1" smtClean="0"/>
              <a:t>zborovi</a:t>
            </a:r>
            <a:r>
              <a:rPr lang="en-US" dirty="0" smtClean="0"/>
              <a:t> </a:t>
            </a:r>
            <a:r>
              <a:rPr lang="en-US" dirty="0" err="1" smtClean="0"/>
              <a:t>kje</a:t>
            </a:r>
            <a:r>
              <a:rPr lang="en-US" dirty="0" smtClean="0"/>
              <a:t> </a:t>
            </a:r>
            <a:r>
              <a:rPr lang="en-US" dirty="0" err="1" smtClean="0"/>
              <a:t>vnesuvas</a:t>
            </a:r>
            <a:r>
              <a:rPr lang="en-US" dirty="0" smtClean="0"/>
              <a:t>: ";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cin</a:t>
            </a:r>
            <a:r>
              <a:rPr lang="en-US" dirty="0" smtClean="0"/>
              <a:t>&gt;&gt;</a:t>
            </a:r>
            <a:r>
              <a:rPr lang="en-US" dirty="0" err="1" smtClean="0"/>
              <a:t>br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string A[</a:t>
            </a:r>
            <a:r>
              <a:rPr lang="en-US" dirty="0" err="1" smtClean="0"/>
              <a:t>br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br;i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cin</a:t>
            </a:r>
            <a:r>
              <a:rPr lang="en-US" dirty="0" smtClean="0"/>
              <a:t>&gt;&gt;A[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=br-1;i&gt;=0;i--)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&lt;&lt;A[</a:t>
            </a:r>
            <a:r>
              <a:rPr lang="en-US" dirty="0" err="1" smtClean="0"/>
              <a:t>i</a:t>
            </a:r>
            <a:r>
              <a:rPr lang="en-US" dirty="0" smtClean="0"/>
              <a:t>]&lt;&lt;" ";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//</a:t>
            </a:r>
            <a:r>
              <a:rPr lang="en-US" dirty="0" smtClean="0"/>
              <a:t>7. </a:t>
            </a:r>
            <a:r>
              <a:rPr lang="en-US" dirty="0" err="1" smtClean="0"/>
              <a:t>Zbir</a:t>
            </a:r>
            <a:r>
              <a:rPr lang="en-US" dirty="0" smtClean="0"/>
              <a:t> </a:t>
            </a:r>
            <a:r>
              <a:rPr lang="en-US" dirty="0" err="1" smtClean="0"/>
              <a:t>pozitivni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negativni</a:t>
            </a:r>
            <a:endParaRPr lang="en-US" dirty="0" smtClean="0"/>
          </a:p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a[50],</a:t>
            </a:r>
            <a:r>
              <a:rPr lang="en-US" dirty="0" err="1" smtClean="0"/>
              <a:t>i,n,zbirpozitivni,zbirnegativni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</a:t>
            </a:r>
            <a:r>
              <a:rPr lang="en-US" dirty="0" err="1" smtClean="0"/>
              <a:t>Vnesete</a:t>
            </a:r>
            <a:r>
              <a:rPr lang="en-US" dirty="0" smtClean="0"/>
              <a:t> go </a:t>
            </a:r>
            <a:r>
              <a:rPr lang="en-US" dirty="0" err="1" smtClean="0"/>
              <a:t>brojot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elementi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nizata</a:t>
            </a:r>
            <a:r>
              <a:rPr lang="en-US" dirty="0" smtClean="0"/>
              <a:t> n=";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cin</a:t>
            </a:r>
            <a:r>
              <a:rPr lang="en-US" dirty="0" smtClean="0"/>
              <a:t>&gt;&gt;n;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</a:t>
            </a:r>
            <a:r>
              <a:rPr lang="en-US" dirty="0" err="1" smtClean="0"/>
              <a:t>Vnesete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elementite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nizata</a:t>
            </a:r>
            <a:r>
              <a:rPr lang="en-US" dirty="0" smtClean="0"/>
              <a:t>:"&lt;&lt;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&lt;&lt;"a["&lt;&lt;</a:t>
            </a:r>
            <a:r>
              <a:rPr lang="en-US" dirty="0" err="1" smtClean="0"/>
              <a:t>i</a:t>
            </a:r>
            <a:r>
              <a:rPr lang="en-US" dirty="0" smtClean="0"/>
              <a:t>&lt;&lt;"]=";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cin</a:t>
            </a:r>
            <a:r>
              <a:rPr lang="en-US" dirty="0" smtClean="0"/>
              <a:t> &gt;&gt; 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zbirpozitivni</a:t>
            </a:r>
            <a:r>
              <a:rPr lang="en-US" dirty="0" smtClean="0"/>
              <a:t>=0;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zbirnegativni</a:t>
            </a:r>
            <a:r>
              <a:rPr lang="en-US" dirty="0" smtClean="0"/>
              <a:t>=0;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if(a[</a:t>
            </a:r>
            <a:r>
              <a:rPr lang="en-US" dirty="0" err="1" smtClean="0"/>
              <a:t>i</a:t>
            </a:r>
            <a:r>
              <a:rPr lang="en-US" dirty="0" smtClean="0"/>
              <a:t>]&gt;0)</a:t>
            </a:r>
          </a:p>
          <a:p>
            <a:r>
              <a:rPr lang="en-US" dirty="0" smtClean="0"/>
              <a:t>           </a:t>
            </a:r>
            <a:r>
              <a:rPr lang="en-US" dirty="0" err="1" smtClean="0"/>
              <a:t>zbirpozitivni</a:t>
            </a:r>
            <a:r>
              <a:rPr lang="en-US" dirty="0" smtClean="0"/>
              <a:t>=</a:t>
            </a:r>
            <a:r>
              <a:rPr lang="en-US" dirty="0" err="1" smtClean="0"/>
              <a:t>zbirpozitivni+a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    //</a:t>
            </a:r>
            <a:r>
              <a:rPr lang="en-US" dirty="0" err="1" smtClean="0"/>
              <a:t>zbirpozitivni</a:t>
            </a:r>
            <a:r>
              <a:rPr lang="en-US" dirty="0" smtClean="0"/>
              <a:t>+=a[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    else</a:t>
            </a:r>
          </a:p>
          <a:p>
            <a:r>
              <a:rPr lang="en-US" dirty="0" smtClean="0"/>
              <a:t>           </a:t>
            </a:r>
            <a:r>
              <a:rPr lang="en-US" dirty="0" err="1" smtClean="0"/>
              <a:t>zbirnegativni</a:t>
            </a:r>
            <a:r>
              <a:rPr lang="en-US" dirty="0" smtClean="0"/>
              <a:t>=</a:t>
            </a:r>
            <a:r>
              <a:rPr lang="en-US" dirty="0" err="1" smtClean="0"/>
              <a:t>zbirnegativni+a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   //</a:t>
            </a:r>
            <a:r>
              <a:rPr lang="en-US" dirty="0" err="1" smtClean="0"/>
              <a:t>zbirnegativni</a:t>
            </a:r>
            <a:r>
              <a:rPr lang="en-US" dirty="0" smtClean="0"/>
              <a:t>+=a[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</a:t>
            </a:r>
            <a:r>
              <a:rPr lang="en-US" dirty="0" err="1" smtClean="0"/>
              <a:t>Zbirot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pozitivnite</a:t>
            </a:r>
            <a:r>
              <a:rPr lang="en-US" dirty="0" smtClean="0"/>
              <a:t> </a:t>
            </a:r>
            <a:r>
              <a:rPr lang="en-US" dirty="0" err="1" smtClean="0"/>
              <a:t>elementi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nizata</a:t>
            </a:r>
            <a:r>
              <a:rPr lang="en-US" dirty="0" smtClean="0"/>
              <a:t> </a:t>
            </a:r>
            <a:r>
              <a:rPr lang="en-US" dirty="0" err="1" smtClean="0"/>
              <a:t>iznesuva</a:t>
            </a:r>
            <a:r>
              <a:rPr lang="en-US" dirty="0" smtClean="0"/>
              <a:t>: "&lt;&lt;</a:t>
            </a:r>
            <a:r>
              <a:rPr lang="en-US" dirty="0" err="1" smtClean="0"/>
              <a:t>zbirpozitivni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</a:t>
            </a:r>
            <a:r>
              <a:rPr lang="en-US" dirty="0" err="1" smtClean="0"/>
              <a:t>Zbirot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negativnite</a:t>
            </a:r>
            <a:r>
              <a:rPr lang="en-US" dirty="0" smtClean="0"/>
              <a:t> </a:t>
            </a:r>
            <a:r>
              <a:rPr lang="en-US" dirty="0" err="1" smtClean="0"/>
              <a:t>elementi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nizata</a:t>
            </a:r>
            <a:r>
              <a:rPr lang="en-US" dirty="0" smtClean="0"/>
              <a:t> </a:t>
            </a:r>
            <a:r>
              <a:rPr lang="en-US" dirty="0" err="1" smtClean="0"/>
              <a:t>iznesuva</a:t>
            </a:r>
            <a:r>
              <a:rPr lang="en-US" dirty="0" smtClean="0"/>
              <a:t>: "&lt;&lt;</a:t>
            </a:r>
            <a:r>
              <a:rPr lang="en-US" dirty="0" err="1" smtClean="0"/>
              <a:t>zbirnegativni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//</a:t>
            </a:r>
            <a:r>
              <a:rPr lang="en-US" dirty="0" smtClean="0"/>
              <a:t>8. Max element </a:t>
            </a:r>
            <a:r>
              <a:rPr lang="en-US" dirty="0" err="1" smtClean="0"/>
              <a:t>vo</a:t>
            </a:r>
            <a:r>
              <a:rPr lang="en-US" dirty="0" smtClean="0"/>
              <a:t> </a:t>
            </a:r>
            <a:r>
              <a:rPr lang="en-US" dirty="0" err="1" smtClean="0"/>
              <a:t>niza</a:t>
            </a:r>
            <a:endParaRPr lang="en-US" dirty="0" smtClean="0"/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A[] = {5,1,0,45,21,54,3,23,22,10};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max=A[0];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=1;i&lt;10;i++)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if(max&lt;A[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r>
              <a:rPr lang="en-US" dirty="0" smtClean="0"/>
              <a:t>            max=A[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</a:t>
            </a:r>
            <a:r>
              <a:rPr lang="en-US" dirty="0" err="1" smtClean="0"/>
              <a:t>Najgolemiot</a:t>
            </a:r>
            <a:r>
              <a:rPr lang="en-US" dirty="0" smtClean="0"/>
              <a:t> element </a:t>
            </a:r>
            <a:r>
              <a:rPr lang="en-US" dirty="0" err="1" smtClean="0"/>
              <a:t>vo</a:t>
            </a:r>
            <a:r>
              <a:rPr lang="en-US" dirty="0" smtClean="0"/>
              <a:t> </a:t>
            </a:r>
            <a:r>
              <a:rPr lang="en-US" dirty="0" err="1" smtClean="0"/>
              <a:t>nizata</a:t>
            </a:r>
            <a:r>
              <a:rPr lang="en-US" dirty="0" smtClean="0"/>
              <a:t> e: "&lt;&lt;max&lt;&lt;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D81EAAC-577C-4E19-90A6-BAD6E3889738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EAAC-577C-4E19-90A6-BAD6E3889738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EAAC-577C-4E19-90A6-BAD6E3889738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81EAAC-577C-4E19-90A6-BAD6E3889738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D81EAAC-577C-4E19-90A6-BAD6E3889738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EAAC-577C-4E19-90A6-BAD6E3889738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EAAC-577C-4E19-90A6-BAD6E3889738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D81EAAC-577C-4E19-90A6-BAD6E3889738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EAAC-577C-4E19-90A6-BAD6E3889738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81EAAC-577C-4E19-90A6-BAD6E3889738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D81EAAC-577C-4E19-90A6-BAD6E3889738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D81EAAC-577C-4E19-90A6-BAD6E3889738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4" descr="C:\Users\Martin\Desktop\Untitled-1.pn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6316756"/>
            <a:ext cx="1643063" cy="5412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k-MK" dirty="0" smtClean="0"/>
              <a:t>Напреден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k-MK" dirty="0" smtClean="0"/>
              <a:t>Предавач: </a:t>
            </a:r>
            <a:r>
              <a:rPr lang="mk-MK" dirty="0" smtClean="0"/>
              <a:t>Сања Ташковска</a:t>
            </a:r>
            <a:endParaRPr lang="en-US" dirty="0"/>
          </a:p>
        </p:txBody>
      </p:sp>
      <p:pic>
        <p:nvPicPr>
          <p:cNvPr id="4" name="Picture 5" descr="C:\Users\Martin\Desktop\Untitled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0"/>
            <a:ext cx="2560638" cy="843505"/>
          </a:xfrm>
          <a:prstGeom prst="rect">
            <a:avLst/>
          </a:prstGeom>
          <a:noFill/>
        </p:spPr>
      </p:pic>
      <p:pic>
        <p:nvPicPr>
          <p:cNvPr id="1026" name="Picture 2" descr="C:\Users\Martin\Desktop\ddd.jpg"/>
          <p:cNvPicPr>
            <a:picLocks noChangeAspect="1" noChangeArrowheads="1"/>
          </p:cNvPicPr>
          <p:nvPr/>
        </p:nvPicPr>
        <p:blipFill>
          <a:blip r:embed="rId4"/>
          <a:srcRect l="297" b="547"/>
          <a:stretch>
            <a:fillRect/>
          </a:stretch>
        </p:blipFill>
        <p:spPr bwMode="auto">
          <a:xfrm>
            <a:off x="1905000" y="1447800"/>
            <a:ext cx="6400800" cy="2743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447800" y="4953000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1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Внес на еднодимензионална низа во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25908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A[100]; 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golemina_na_niza</a:t>
            </a:r>
            <a:r>
              <a:rPr lang="en-US" dirty="0"/>
              <a:t>; </a:t>
            </a:r>
          </a:p>
          <a:p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golemina_na_niza</a:t>
            </a:r>
            <a:r>
              <a:rPr lang="en-US" dirty="0"/>
              <a:t>; </a:t>
            </a:r>
          </a:p>
          <a:p>
            <a:endParaRPr lang="en-US" dirty="0" smtClean="0"/>
          </a:p>
          <a:p>
            <a:r>
              <a:rPr lang="en-US" dirty="0" smtClean="0"/>
              <a:t>for(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golemina_na_niza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  <a:endParaRPr lang="en-US" dirty="0"/>
          </a:p>
          <a:p>
            <a:r>
              <a:rPr lang="en-US" dirty="0"/>
              <a:t>{ 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cin</a:t>
            </a:r>
            <a:r>
              <a:rPr lang="en-US" dirty="0"/>
              <a:t>&gt;&gt;A[</a:t>
            </a:r>
            <a:r>
              <a:rPr lang="en-US" dirty="0" err="1"/>
              <a:t>i</a:t>
            </a:r>
            <a:r>
              <a:rPr lang="en-US" dirty="0"/>
              <a:t>]; </a:t>
            </a:r>
          </a:p>
          <a:p>
            <a:r>
              <a:rPr lang="en-US" dirty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Печатење на еднодимензионална низа во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41333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golemina_na_niza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  <a:endParaRPr lang="en-US" dirty="0"/>
          </a:p>
          <a:p>
            <a:r>
              <a:rPr lang="en-US" dirty="0"/>
              <a:t>{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/>
              <a:t>&lt;&lt;A[</a:t>
            </a:r>
            <a:r>
              <a:rPr lang="en-US" dirty="0" err="1"/>
              <a:t>i</a:t>
            </a:r>
            <a:r>
              <a:rPr lang="en-US" dirty="0"/>
              <a:t>]&lt;&lt;“ “; </a:t>
            </a:r>
          </a:p>
          <a:p>
            <a:r>
              <a:rPr lang="en-US" dirty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Потреба за низи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b="1" dirty="0" smtClean="0"/>
              <a:t>Пр.</a:t>
            </a:r>
            <a:r>
              <a:rPr lang="en-US" b="1" dirty="0" smtClean="0"/>
              <a:t>1</a:t>
            </a:r>
            <a:r>
              <a:rPr lang="mk-MK" b="1" dirty="0" smtClean="0"/>
              <a:t>: </a:t>
            </a:r>
            <a:endParaRPr lang="en-US" b="1" dirty="0" smtClean="0"/>
          </a:p>
          <a:p>
            <a:pPr lvl="1"/>
            <a:r>
              <a:rPr lang="mk-MK" dirty="0" smtClean="0"/>
              <a:t>Сакаме да напишеме програма во која ќе може да внесеме 5 броеви од тастатура (еден по еден) и да ги испечатиме во обратен редослед</a:t>
            </a:r>
          </a:p>
          <a:p>
            <a:pPr lvl="1"/>
            <a:endParaRPr lang="en-US" dirty="0" smtClean="0"/>
          </a:p>
          <a:p>
            <a:r>
              <a:rPr lang="mk-MK" b="1" dirty="0" smtClean="0"/>
              <a:t>Пр.2:</a:t>
            </a:r>
            <a:endParaRPr lang="en-US" b="1" dirty="0" smtClean="0"/>
          </a:p>
          <a:p>
            <a:pPr lvl="1"/>
            <a:r>
              <a:rPr lang="mk-MK" sz="2100" dirty="0" smtClean="0"/>
              <a:t>Сакаме да</a:t>
            </a:r>
            <a:r>
              <a:rPr lang="en-US" sz="2100" dirty="0" smtClean="0"/>
              <a:t> </a:t>
            </a:r>
            <a:r>
              <a:rPr lang="mk-MK" sz="2100" dirty="0" smtClean="0"/>
              <a:t>напишеме програма во која ќе може да внесеме 1000 броеви од тастатура (еден по еден) и да ги испечатиме во обратен редослед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0400" y="41493"/>
            <a:ext cx="5257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#include &lt;</a:t>
            </a:r>
            <a:r>
              <a:rPr lang="en-US" sz="1600" dirty="0" err="1" smtClean="0"/>
              <a:t>iostream</a:t>
            </a:r>
            <a:r>
              <a:rPr lang="en-US" sz="1600" dirty="0" smtClean="0"/>
              <a:t>&gt;</a:t>
            </a:r>
          </a:p>
          <a:p>
            <a:endParaRPr lang="en-US" sz="1600" dirty="0" smtClean="0"/>
          </a:p>
          <a:p>
            <a:r>
              <a:rPr lang="en-US" sz="1600" dirty="0" smtClean="0"/>
              <a:t>using namespace std;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main()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broj0;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broj1;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broj2;</a:t>
            </a:r>
          </a:p>
          <a:p>
            <a:r>
              <a:rPr lang="en-US" sz="1600" dirty="0" smtClean="0"/>
              <a:t>    .</a:t>
            </a:r>
          </a:p>
          <a:p>
            <a:r>
              <a:rPr lang="en-US" sz="1600" dirty="0" smtClean="0"/>
              <a:t>    .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broj999;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cin</a:t>
            </a:r>
            <a:r>
              <a:rPr lang="en-US" sz="1600" dirty="0" smtClean="0"/>
              <a:t> &gt;&gt; broj0;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cin</a:t>
            </a:r>
            <a:r>
              <a:rPr lang="en-US" sz="1600" dirty="0" smtClean="0"/>
              <a:t> &gt;&gt; broj1;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cin</a:t>
            </a:r>
            <a:r>
              <a:rPr lang="en-US" sz="1600" dirty="0" smtClean="0"/>
              <a:t> &gt;&gt; broj2;</a:t>
            </a:r>
          </a:p>
          <a:p>
            <a:r>
              <a:rPr lang="en-US" sz="1600" dirty="0" smtClean="0"/>
              <a:t>    .</a:t>
            </a:r>
          </a:p>
          <a:p>
            <a:r>
              <a:rPr lang="en-US" sz="1600" dirty="0" smtClean="0"/>
              <a:t>    .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cin</a:t>
            </a:r>
            <a:r>
              <a:rPr lang="en-US" sz="1600" dirty="0" smtClean="0"/>
              <a:t> &gt;&gt; broj999;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&lt;&lt; broj999 &lt;&lt; 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&lt;&lt; broj998 &lt;&lt; 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&lt;&lt; broj997 &lt;&lt; 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.</a:t>
            </a:r>
          </a:p>
          <a:p>
            <a:r>
              <a:rPr lang="en-US" sz="1600" dirty="0" smtClean="0"/>
              <a:t>    .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&lt;&lt; broj0 &lt;&lt; 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r>
              <a:rPr lang="en-US" sz="1600" dirty="0" smtClean="0"/>
              <a:t>    return 0;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Пр.2: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Пр.2 – Решение: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676400"/>
            <a:ext cx="6858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Niza</a:t>
            </a:r>
            <a:r>
              <a:rPr lang="en-US" dirty="0" smtClean="0"/>
              <a:t>[1000];</a:t>
            </a:r>
          </a:p>
          <a:p>
            <a:endParaRPr lang="en-US" dirty="0" smtClean="0"/>
          </a:p>
          <a:p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= 0; </a:t>
            </a:r>
            <a:r>
              <a:rPr lang="en-US" dirty="0" err="1" smtClean="0"/>
              <a:t>broj</a:t>
            </a:r>
            <a:r>
              <a:rPr lang="en-US" dirty="0" smtClean="0"/>
              <a:t> &lt; 1000; </a:t>
            </a:r>
            <a:r>
              <a:rPr lang="en-US" dirty="0" err="1" smtClean="0"/>
              <a:t>broj</a:t>
            </a:r>
            <a:r>
              <a:rPr lang="en-US" dirty="0" smtClean="0"/>
              <a:t> ++)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Niza</a:t>
            </a:r>
            <a:r>
              <a:rPr lang="en-US" dirty="0" smtClean="0"/>
              <a:t>[</a:t>
            </a:r>
            <a:r>
              <a:rPr lang="en-US" dirty="0" err="1" smtClean="0"/>
              <a:t>broj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for (</a:t>
            </a:r>
            <a:r>
              <a:rPr lang="en-US" dirty="0" err="1" smtClean="0"/>
              <a:t>broj</a:t>
            </a:r>
            <a:r>
              <a:rPr lang="en-US" dirty="0" smtClean="0"/>
              <a:t> = 999; </a:t>
            </a:r>
            <a:r>
              <a:rPr lang="en-US" dirty="0" err="1" smtClean="0"/>
              <a:t>broj</a:t>
            </a:r>
            <a:r>
              <a:rPr lang="en-US" dirty="0" smtClean="0"/>
              <a:t> &gt;= 0; </a:t>
            </a:r>
            <a:r>
              <a:rPr lang="en-US" dirty="0" err="1" smtClean="0"/>
              <a:t>broj</a:t>
            </a:r>
            <a:r>
              <a:rPr lang="en-US" dirty="0" smtClean="0"/>
              <a:t> --)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Niza</a:t>
            </a:r>
            <a:r>
              <a:rPr lang="en-US" dirty="0" smtClean="0"/>
              <a:t>[</a:t>
            </a:r>
            <a:r>
              <a:rPr lang="en-US" dirty="0" err="1" smtClean="0"/>
              <a:t>broj</a:t>
            </a:r>
            <a:r>
              <a:rPr lang="en-US" dirty="0" smtClean="0"/>
              <a:t>]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Низата со репата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371600"/>
            <a:ext cx="8991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string R[] = {"</a:t>
            </a:r>
            <a:r>
              <a:rPr lang="en-US" dirty="0" err="1" smtClean="0"/>
              <a:t>Dedoto","Babata","Deteto","Kuceto","Maceto","Gluvceto</a:t>
            </a:r>
            <a:r>
              <a:rPr lang="en-US" dirty="0" smtClean="0"/>
              <a:t>"};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repata</a:t>
            </a:r>
            <a:r>
              <a:rPr lang="en-US" dirty="0" smtClean="0"/>
              <a:t> se </a:t>
            </a:r>
            <a:r>
              <a:rPr lang="en-US" dirty="0" err="1" smtClean="0"/>
              <a:t>fatile</a:t>
            </a:r>
            <a:r>
              <a:rPr lang="en-US" dirty="0" smtClean="0"/>
              <a:t>: " 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&lt;&lt;R[0]&lt;&lt;"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repata</a:t>
            </a:r>
            <a:r>
              <a:rPr lang="en-US" dirty="0" smtClean="0"/>
              <a:t>"&lt;&lt;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mk-MK" dirty="0" smtClean="0"/>
          </a:p>
          <a:p>
            <a:endParaRPr lang="en-US" dirty="0" smtClean="0"/>
          </a:p>
          <a:p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 6;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&lt;&lt; R[</a:t>
            </a:r>
            <a:r>
              <a:rPr lang="en-US" dirty="0" err="1" smtClean="0"/>
              <a:t>i</a:t>
            </a:r>
            <a:r>
              <a:rPr lang="en-US" dirty="0" smtClean="0"/>
              <a:t>] &lt;&lt; " </a:t>
            </a:r>
            <a:r>
              <a:rPr lang="en-US" dirty="0" err="1" smtClean="0"/>
              <a:t>za</a:t>
            </a:r>
            <a:r>
              <a:rPr lang="en-US" dirty="0" smtClean="0"/>
              <a:t> " &lt;&lt; R[i-1]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 "I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otkornale</a:t>
            </a:r>
            <a:r>
              <a:rPr lang="en-US" dirty="0" smtClean="0"/>
              <a:t> </a:t>
            </a:r>
            <a:r>
              <a:rPr lang="en-US" dirty="0" err="1" smtClean="0"/>
              <a:t>repata</a:t>
            </a:r>
            <a:r>
              <a:rPr lang="en-US" dirty="0" smtClean="0"/>
              <a:t>! :D"&lt;&lt;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mk-MK" dirty="0" smtClean="0"/>
          </a:p>
          <a:p>
            <a:endParaRPr lang="en-US" dirty="0" smtClean="0"/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Задача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 smtClean="0"/>
              <a:t>Да се напише програма во која ќе се внесе низа со 10 броеви и ќе ги испечати сите парни броеви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Задача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 smtClean="0"/>
              <a:t>Да се напише програма во која ќе се внесе низа со 10 броеви и ќе го испечати збирот на сите елементи што се наоѓаат на непарни позиции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Задача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 smtClean="0"/>
              <a:t>Да се напише програма која ќе ги изгенерира и испечати првите 10 елементи од низата на Фибоначи</a:t>
            </a:r>
          </a:p>
          <a:p>
            <a:endParaRPr lang="mk-MK" dirty="0" smtClean="0"/>
          </a:p>
          <a:p>
            <a:r>
              <a:rPr lang="mk-MK" dirty="0" smtClean="0"/>
              <a:t>Низата на Фибоначи изгледа вака:</a:t>
            </a:r>
          </a:p>
          <a:p>
            <a:pPr lvl="1"/>
            <a:r>
              <a:rPr lang="mk-MK" dirty="0" smtClean="0"/>
              <a:t>1, 1, 2, 3, 5, 8, 13, ...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Задача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 smtClean="0"/>
              <a:t>Да се напише програма која ќе испечати разлика на збировите од елементите од 2 внесени низи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За курсот...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 smtClean="0"/>
              <a:t>Број на часови = 30</a:t>
            </a:r>
          </a:p>
          <a:p>
            <a:r>
              <a:rPr lang="mk-MK" dirty="0" smtClean="0"/>
              <a:t>Што ќе се работи:</a:t>
            </a:r>
          </a:p>
          <a:p>
            <a:pPr lvl="1"/>
            <a:r>
              <a:rPr lang="mk-MK" dirty="0" smtClean="0"/>
              <a:t>Низи</a:t>
            </a:r>
          </a:p>
          <a:p>
            <a:pPr lvl="1"/>
            <a:r>
              <a:rPr lang="mk-MK" dirty="0" smtClean="0"/>
              <a:t>Матрици</a:t>
            </a:r>
          </a:p>
          <a:p>
            <a:pPr lvl="1"/>
            <a:r>
              <a:rPr lang="mk-MK" dirty="0" smtClean="0"/>
              <a:t>Датотеки</a:t>
            </a:r>
          </a:p>
          <a:p>
            <a:pPr lvl="1"/>
            <a:r>
              <a:rPr lang="mk-MK" dirty="0" smtClean="0"/>
              <a:t>Функции и типови на функции</a:t>
            </a:r>
          </a:p>
          <a:p>
            <a:pPr lvl="1"/>
            <a:r>
              <a:rPr lang="mk-MK" dirty="0" smtClean="0"/>
              <a:t>Објектно ориентирано програмирање (што е ООП, класи, објекти)</a:t>
            </a:r>
          </a:p>
          <a:p>
            <a:pPr lvl="1"/>
            <a:r>
              <a:rPr lang="mk-MK" dirty="0" smtClean="0"/>
              <a:t>Класи, конструктор, функции и променливи</a:t>
            </a:r>
          </a:p>
          <a:p>
            <a:pPr lvl="1"/>
            <a:r>
              <a:rPr lang="mk-MK" dirty="0" smtClean="0"/>
              <a:t>Наследување</a:t>
            </a:r>
          </a:p>
          <a:p>
            <a:pPr lvl="1"/>
            <a:r>
              <a:rPr lang="mk-MK" dirty="0" smtClean="0"/>
              <a:t>Креирање на објекти од класи и примена</a:t>
            </a:r>
          </a:p>
          <a:p>
            <a:pPr lvl="1"/>
            <a:r>
              <a:rPr lang="mk-MK" dirty="0" smtClean="0"/>
              <a:t>Вежби</a:t>
            </a:r>
          </a:p>
          <a:p>
            <a:pPr lvl="1"/>
            <a:endParaRPr lang="mk-MK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Задача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 smtClean="0"/>
              <a:t>Да се напише програма во која ќе може да внесете колку карактери ќе внесувате. Потоа ќе ги внесете карактерите. И на крај програмата треба да ви испечати дали внесените карактери претставуваат палиндром или не.</a:t>
            </a:r>
          </a:p>
          <a:p>
            <a:endParaRPr lang="mk-MK" dirty="0" smtClean="0"/>
          </a:p>
          <a:p>
            <a:r>
              <a:rPr lang="mk-MK" dirty="0" smtClean="0"/>
              <a:t>Палиндром е збор кој се чита од двете страни исто.</a:t>
            </a:r>
          </a:p>
          <a:p>
            <a:r>
              <a:rPr lang="mk-MK" dirty="0" smtClean="0"/>
              <a:t>Пр.: За внесените карактери: </a:t>
            </a:r>
            <a:r>
              <a:rPr lang="en-US" b="1" dirty="0" smtClean="0"/>
              <a:t>a, b, b, a </a:t>
            </a:r>
            <a:r>
              <a:rPr lang="mk-MK" dirty="0" smtClean="0"/>
              <a:t>треба да испечати: </a:t>
            </a:r>
            <a:r>
              <a:rPr lang="en-US" b="1" dirty="0" err="1" smtClean="0"/>
              <a:t>Palindrom</a:t>
            </a:r>
            <a:r>
              <a:rPr lang="en-US" b="1" dirty="0" smtClean="0"/>
              <a:t>!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Задача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 smtClean="0"/>
              <a:t>Да се напише програма во која ќе може да внесете колку зборови ќе внесувате. Потоа ќе се испечатат зборовите во обратен редослед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Задача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 smtClean="0"/>
              <a:t>Да се напише програма во која ќе се внесат позитивни и негативни броеви. На крај ќе се испечатат посебно збирот на позитивните и збирот на негативните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Задача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 smtClean="0"/>
              <a:t>Да се напише програма во која за дадена низа ќе го испечати најголемиот број.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Задача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 smtClean="0"/>
              <a:t>Да се напише програма во која за дадена низа ќе ги испечати 3-те најголеми броеви.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Задача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 smtClean="0"/>
              <a:t>Да се напише програма која ќе подредува дадена низа во растечки редослед.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Задача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 smtClean="0"/>
              <a:t>Да се напише програма која ќе го печати најдолгиот збор од дадена низа со зборчиња.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Задача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 smtClean="0"/>
              <a:t>Да се напише програма која за дадена низа ќе ги помести елементите за 1 позиција во десно. Па така елементот на прва позиција ќе се премести на втора, елементот на втора позиција ќе се премести на трета и т.н. Додека последниот елемент ќе се премести на прва позиција.</a:t>
            </a:r>
          </a:p>
          <a:p>
            <a:r>
              <a:rPr lang="mk-MK" dirty="0" smtClean="0"/>
              <a:t>Пр.: За низата </a:t>
            </a:r>
            <a:r>
              <a:rPr lang="en-US" dirty="0" smtClean="0"/>
              <a:t>{ 1, 2, 3, 4, 5 }</a:t>
            </a:r>
            <a:r>
              <a:rPr lang="mk-MK" dirty="0" smtClean="0"/>
              <a:t> ќе се добие низата </a:t>
            </a:r>
            <a:r>
              <a:rPr lang="en-US" dirty="0" smtClean="0"/>
              <a:t>{ 5, 1, 2, 3, 4}</a:t>
            </a:r>
            <a:endParaRPr lang="mk-MK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Задача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 smtClean="0"/>
              <a:t>Да се напише програма која за дадена низа ќе ги помести елементите за </a:t>
            </a:r>
            <a:r>
              <a:rPr lang="en-US" dirty="0" smtClean="0"/>
              <a:t>n</a:t>
            </a:r>
            <a:r>
              <a:rPr lang="mk-MK" dirty="0" smtClean="0"/>
              <a:t> позиции во десно. </a:t>
            </a:r>
          </a:p>
          <a:p>
            <a:r>
              <a:rPr lang="mk-MK" dirty="0" smtClean="0"/>
              <a:t>Пр.: За низата </a:t>
            </a:r>
            <a:r>
              <a:rPr lang="en-US" dirty="0" smtClean="0"/>
              <a:t>{ 1, 2, 3, 4, 5</a:t>
            </a:r>
            <a:r>
              <a:rPr lang="mk-MK" dirty="0" smtClean="0"/>
              <a:t>, 6, 7</a:t>
            </a:r>
            <a:r>
              <a:rPr lang="en-US" dirty="0" smtClean="0"/>
              <a:t> }</a:t>
            </a:r>
            <a:r>
              <a:rPr lang="mk-MK" dirty="0" smtClean="0"/>
              <a:t> и </a:t>
            </a:r>
            <a:r>
              <a:rPr lang="en-US" dirty="0" smtClean="0"/>
              <a:t>d=3 </a:t>
            </a:r>
            <a:r>
              <a:rPr lang="mk-MK" dirty="0" smtClean="0"/>
              <a:t>ќе се добие низата </a:t>
            </a:r>
            <a:r>
              <a:rPr lang="en-US" dirty="0" smtClean="0"/>
              <a:t>{ 5, </a:t>
            </a:r>
            <a:r>
              <a:rPr lang="mk-MK" dirty="0" smtClean="0"/>
              <a:t>6, 7, </a:t>
            </a:r>
            <a:r>
              <a:rPr lang="en-US" dirty="0" smtClean="0"/>
              <a:t>1, 2, 3, 4}</a:t>
            </a:r>
            <a:endParaRPr lang="mk-MK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…За курсот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mk-MK" dirty="0" smtClean="0"/>
              <a:t>и користење на </a:t>
            </a:r>
            <a:r>
              <a:rPr lang="en-US" dirty="0" smtClean="0"/>
              <a:t>Code Blocks</a:t>
            </a:r>
          </a:p>
          <a:p>
            <a:r>
              <a:rPr lang="mk-MK" dirty="0" smtClean="0"/>
              <a:t>Темите ќе се обработуваат преку презентации, „дебагирање“ на табла и самостојни вежби</a:t>
            </a:r>
          </a:p>
          <a:p>
            <a:r>
              <a:rPr lang="mk-MK" dirty="0" smtClean="0"/>
              <a:t>Домашни задачи за проверка на наученото </a:t>
            </a:r>
            <a:endParaRPr lang="en-US" dirty="0" smtClean="0"/>
          </a:p>
          <a:p>
            <a:endParaRPr lang="en-US" dirty="0" smtClean="0"/>
          </a:p>
          <a:p>
            <a:r>
              <a:rPr lang="mk-MK" dirty="0" smtClean="0"/>
              <a:t>Секогаш може да побарате помош на:</a:t>
            </a:r>
          </a:p>
          <a:p>
            <a:pPr lvl="1"/>
            <a:r>
              <a:rPr lang="en-US" b="1" dirty="0" smtClean="0"/>
              <a:t>Sanja_taskovska@Hotmail.com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Повторување од минатиот курс</a:t>
            </a:r>
            <a:endParaRPr lang="en-US" dirty="0"/>
          </a:p>
        </p:txBody>
      </p:sp>
      <p:pic>
        <p:nvPicPr>
          <p:cNvPr id="20484" name="Picture 4" descr="http://www.serika.co/wp-content/uploads/2014/02/The-Simpsons-I-must-not-write-all-over-the-walls-495x35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6874669" cy="48886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Што е програма?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 smtClean="0"/>
              <a:t>Програма претставува логичка процедура што прима влезни податоци, ги процесира и на излез враќа излезни податоци.</a:t>
            </a:r>
          </a:p>
          <a:p>
            <a:pPr lvl="1"/>
            <a:r>
              <a:rPr lang="mk-MK" dirty="0" smtClean="0"/>
              <a:t>Дизајнирање (осмислување) на програмот</a:t>
            </a:r>
          </a:p>
          <a:p>
            <a:pPr lvl="1"/>
            <a:r>
              <a:rPr lang="mk-MK" dirty="0" smtClean="0"/>
              <a:t>Кодирање (конструкција)</a:t>
            </a:r>
          </a:p>
          <a:p>
            <a:r>
              <a:rPr lang="mk-MK" dirty="0" smtClean="0"/>
              <a:t>Предизвик на секој програмер – како да ја напише логиката.</a:t>
            </a:r>
          </a:p>
          <a:p>
            <a:r>
              <a:rPr lang="mk-MK" dirty="0" smtClean="0"/>
              <a:t>Алгоритам - </a:t>
            </a:r>
            <a:r>
              <a:rPr lang="ru-RU" dirty="0" smtClean="0"/>
              <a:t>е постапка од конечен број строго дефинирани дејства (операции) и точно зададен редослед на нивното извршување.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Што се низи?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http://creativefingrs.com/wp-content/uploads/2014/12/bigbeet-en-960x5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2589"/>
            <a:ext cx="8458200" cy="465201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95600" y="59552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R[</a:t>
            </a:r>
            <a:r>
              <a:rPr lang="mk-MK" b="1" dirty="0" smtClean="0">
                <a:solidFill>
                  <a:schemeClr val="bg1"/>
                </a:solidFill>
              </a:rPr>
              <a:t>0</a:t>
            </a:r>
            <a:r>
              <a:rPr lang="en-US" b="1" dirty="0" smtClean="0">
                <a:solidFill>
                  <a:schemeClr val="bg1"/>
                </a:solidFill>
              </a:rPr>
              <a:t>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59552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R[</a:t>
            </a:r>
            <a:r>
              <a:rPr lang="mk-MK" b="1" dirty="0" smtClean="0">
                <a:solidFill>
                  <a:schemeClr val="bg1"/>
                </a:solidFill>
              </a:rPr>
              <a:t>1</a:t>
            </a:r>
            <a:r>
              <a:rPr lang="en-US" b="1" dirty="0" smtClean="0">
                <a:solidFill>
                  <a:schemeClr val="bg1"/>
                </a:solidFill>
              </a:rPr>
              <a:t>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59552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R[</a:t>
            </a:r>
            <a:r>
              <a:rPr lang="mk-MK" b="1" dirty="0" smtClean="0">
                <a:solidFill>
                  <a:schemeClr val="bg1"/>
                </a:solidFill>
              </a:rPr>
              <a:t>2</a:t>
            </a:r>
            <a:r>
              <a:rPr lang="en-US" b="1" dirty="0" smtClean="0">
                <a:solidFill>
                  <a:schemeClr val="bg1"/>
                </a:solidFill>
              </a:rPr>
              <a:t>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0" y="59552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R[</a:t>
            </a:r>
            <a:r>
              <a:rPr lang="mk-MK" b="1" dirty="0" smtClean="0">
                <a:solidFill>
                  <a:schemeClr val="bg1"/>
                </a:solidFill>
              </a:rPr>
              <a:t>3</a:t>
            </a:r>
            <a:r>
              <a:rPr lang="en-US" b="1" dirty="0" smtClean="0">
                <a:solidFill>
                  <a:schemeClr val="bg1"/>
                </a:solidFill>
              </a:rPr>
              <a:t>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3600" y="5943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R[</a:t>
            </a:r>
            <a:r>
              <a:rPr lang="mk-MK" b="1" dirty="0" smtClean="0">
                <a:solidFill>
                  <a:schemeClr val="bg1"/>
                </a:solidFill>
              </a:rPr>
              <a:t>4</a:t>
            </a:r>
            <a:r>
              <a:rPr lang="en-US" b="1" dirty="0" smtClean="0">
                <a:solidFill>
                  <a:schemeClr val="bg1"/>
                </a:solidFill>
              </a:rPr>
              <a:t>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2797" y="5943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R[</a:t>
            </a:r>
            <a:r>
              <a:rPr lang="mk-MK" b="1" dirty="0" smtClean="0">
                <a:solidFill>
                  <a:schemeClr val="bg1"/>
                </a:solidFill>
              </a:rPr>
              <a:t>5</a:t>
            </a:r>
            <a:r>
              <a:rPr lang="en-US" b="1" dirty="0" smtClean="0">
                <a:solidFill>
                  <a:schemeClr val="bg1"/>
                </a:solidFill>
              </a:rPr>
              <a:t>]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524000" y="33528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B[0]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66412" y="374546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B[1]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52212" y="412646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B[2]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14212" y="435506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B[3]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67200" y="412646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B[4]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00600" y="366926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B[5]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9212" y="32766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B[6]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Што се низи?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 smtClean="0"/>
              <a:t>Низа со бисери </a:t>
            </a:r>
            <a:r>
              <a:rPr lang="en-US" dirty="0" smtClean="0"/>
              <a:t>-</a:t>
            </a:r>
            <a:r>
              <a:rPr lang="mk-MK" dirty="0" smtClean="0"/>
              <a:t> </a:t>
            </a:r>
            <a:r>
              <a:rPr lang="en-US" dirty="0" smtClean="0"/>
              <a:t>B[7]</a:t>
            </a:r>
            <a:endParaRPr lang="en-US" dirty="0"/>
          </a:p>
        </p:txBody>
      </p:sp>
      <p:sp>
        <p:nvSpPr>
          <p:cNvPr id="10" name="Arc 9"/>
          <p:cNvSpPr/>
          <p:nvPr/>
        </p:nvSpPr>
        <p:spPr>
          <a:xfrm rot="6036638">
            <a:off x="636008" y="-1937396"/>
            <a:ext cx="6836285" cy="4953000"/>
          </a:xfrm>
          <a:prstGeom prst="arc">
            <a:avLst>
              <a:gd name="adj1" fmla="val 18653414"/>
              <a:gd name="adj2" fmla="val 193565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http://pre09.deviantart.net/b631/th/pre/i/2014/277/d/c/pearl_png_resource_by_stemarpalenresources-d81mx3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514600"/>
            <a:ext cx="1447800" cy="1447800"/>
          </a:xfrm>
          <a:prstGeom prst="rect">
            <a:avLst/>
          </a:prstGeom>
          <a:noFill/>
        </p:spPr>
      </p:pic>
      <p:pic>
        <p:nvPicPr>
          <p:cNvPr id="12" name="Picture 2" descr="http://pre09.deviantart.net/b631/th/pre/i/2014/277/d/c/pearl_png_resource_by_stemarpalenresources-d81mx3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895600"/>
            <a:ext cx="1447800" cy="1447800"/>
          </a:xfrm>
          <a:prstGeom prst="rect">
            <a:avLst/>
          </a:prstGeom>
          <a:noFill/>
        </p:spPr>
      </p:pic>
      <p:pic>
        <p:nvPicPr>
          <p:cNvPr id="13" name="Picture 2" descr="http://pre09.deviantart.net/b631/th/pre/i/2014/277/d/c/pearl_png_resource_by_stemarpalenresources-d81mx3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124200"/>
            <a:ext cx="1676400" cy="1676400"/>
          </a:xfrm>
          <a:prstGeom prst="rect">
            <a:avLst/>
          </a:prstGeom>
          <a:noFill/>
        </p:spPr>
      </p:pic>
      <p:pic>
        <p:nvPicPr>
          <p:cNvPr id="15" name="Picture 2" descr="http://pre09.deviantart.net/b631/th/pre/i/2014/277/d/c/pearl_png_resource_by_stemarpalenresources-d81mx3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3124200"/>
            <a:ext cx="1676400" cy="1676400"/>
          </a:xfrm>
          <a:prstGeom prst="rect">
            <a:avLst/>
          </a:prstGeom>
          <a:noFill/>
        </p:spPr>
      </p:pic>
      <p:pic>
        <p:nvPicPr>
          <p:cNvPr id="16" name="Picture 2" descr="http://pre09.deviantart.net/b631/th/pre/i/2014/277/d/c/pearl_png_resource_by_stemarpalenresources-d81mx3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819400"/>
            <a:ext cx="1447800" cy="1447800"/>
          </a:xfrm>
          <a:prstGeom prst="rect">
            <a:avLst/>
          </a:prstGeom>
          <a:noFill/>
        </p:spPr>
      </p:pic>
      <p:pic>
        <p:nvPicPr>
          <p:cNvPr id="17" name="Picture 2" descr="http://pre09.deviantart.net/b631/th/pre/i/2014/277/d/c/pearl_png_resource_by_stemarpalenresources-d81mx3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438400"/>
            <a:ext cx="1447800" cy="14478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1524000" y="33528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B[0]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66412" y="374546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B[1]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52212" y="412646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B[2]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14212" y="435506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B[3]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412646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B[4]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00600" y="366926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B[5]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9212" y="32766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B[6]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2" name="Picture 2" descr="http://pre09.deviantart.net/b631/th/pre/i/2014/277/d/c/pearl_png_resource_by_stemarpalenresources-d81mx3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124200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Што се низи?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 smtClean="0"/>
              <a:t>Низа со пиперки </a:t>
            </a:r>
            <a:r>
              <a:rPr lang="en-US" dirty="0" smtClean="0"/>
              <a:t>-</a:t>
            </a:r>
            <a:r>
              <a:rPr lang="mk-MK" dirty="0" smtClean="0"/>
              <a:t> </a:t>
            </a:r>
            <a:r>
              <a:rPr lang="en-US" dirty="0" smtClean="0"/>
              <a:t>P[7]</a:t>
            </a:r>
            <a:endParaRPr lang="en-US" dirty="0"/>
          </a:p>
        </p:txBody>
      </p:sp>
      <p:sp>
        <p:nvSpPr>
          <p:cNvPr id="6" name="Arc 5"/>
          <p:cNvSpPr/>
          <p:nvPr/>
        </p:nvSpPr>
        <p:spPr>
          <a:xfrm rot="7675914">
            <a:off x="-1468885" y="-6279578"/>
            <a:ext cx="7585972" cy="11339756"/>
          </a:xfrm>
          <a:prstGeom prst="arc">
            <a:avLst>
              <a:gd name="adj1" fmla="val 16393392"/>
              <a:gd name="adj2" fmla="val 2029697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4" name="Picture 2" descr="C:\Users\Martin\Desktop\piperk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200400"/>
            <a:ext cx="1061671" cy="1971675"/>
          </a:xfrm>
          <a:prstGeom prst="rect">
            <a:avLst/>
          </a:prstGeom>
          <a:noFill/>
        </p:spPr>
      </p:pic>
      <p:pic>
        <p:nvPicPr>
          <p:cNvPr id="8" name="Picture 2" descr="C:\Users\Martin\Desktop\piperk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286464">
            <a:off x="1822547" y="3429000"/>
            <a:ext cx="1061671" cy="1971675"/>
          </a:xfrm>
          <a:prstGeom prst="rect">
            <a:avLst/>
          </a:prstGeom>
          <a:noFill/>
        </p:spPr>
      </p:pic>
      <p:pic>
        <p:nvPicPr>
          <p:cNvPr id="9" name="Picture 2" descr="C:\Users\Martin\Desktop\piperk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316820">
            <a:off x="2516613" y="3657600"/>
            <a:ext cx="1061671" cy="1971675"/>
          </a:xfrm>
          <a:prstGeom prst="rect">
            <a:avLst/>
          </a:prstGeom>
          <a:noFill/>
        </p:spPr>
      </p:pic>
      <p:pic>
        <p:nvPicPr>
          <p:cNvPr id="11" name="Picture 2" descr="C:\Users\Martin\Desktop\piperk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755575">
            <a:off x="4048536" y="3810000"/>
            <a:ext cx="1061671" cy="1971675"/>
          </a:xfrm>
          <a:prstGeom prst="rect">
            <a:avLst/>
          </a:prstGeom>
          <a:noFill/>
        </p:spPr>
      </p:pic>
      <p:pic>
        <p:nvPicPr>
          <p:cNvPr id="12" name="Picture 2" descr="C:\Users\Martin\Desktop\piperk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9984103">
            <a:off x="4950187" y="3638714"/>
            <a:ext cx="1061671" cy="197167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295400" y="283106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P[0]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1200" y="305966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P[1]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012" y="328826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P[2]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61812" y="344066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P[3]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47612" y="344066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P[4]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09612" y="336446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P[5]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95412" y="31242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P[6]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435" name="Picture 3" descr="C:\Users\Martin\Desktop\pp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597262">
            <a:off x="3294294" y="3790132"/>
            <a:ext cx="498229" cy="724696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1295400" y="283106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P[0]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81200" y="305966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P[1]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76012" y="328826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P[2]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61812" y="344066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P[3]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47612" y="344066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P[4]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09612" y="336446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P[5]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95412" y="31242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P[6]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9" name="Picture 3" descr="C:\Users\Martin\Desktop\pp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8521024">
            <a:off x="5713131" y="3483916"/>
            <a:ext cx="498229" cy="7246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Што се низи?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 smtClean="0"/>
              <a:t>Низите претставуваат множества кои содржат повеќе елементи од ист тип</a:t>
            </a:r>
          </a:p>
          <a:p>
            <a:r>
              <a:rPr lang="mk-MK" dirty="0" smtClean="0"/>
              <a:t>Може да бидат: </a:t>
            </a:r>
            <a:r>
              <a:rPr lang="mk-MK" b="1" dirty="0" smtClean="0"/>
              <a:t>еднодимензионални</a:t>
            </a:r>
            <a:r>
              <a:rPr lang="mk-MK" dirty="0" smtClean="0"/>
              <a:t>, </a:t>
            </a:r>
            <a:r>
              <a:rPr lang="mk-MK" b="1" dirty="0" smtClean="0"/>
              <a:t>дводимензионални</a:t>
            </a:r>
            <a:r>
              <a:rPr lang="mk-MK" dirty="0" smtClean="0"/>
              <a:t>, повеќедимензионални</a:t>
            </a:r>
          </a:p>
          <a:p>
            <a:r>
              <a:rPr lang="mk-MK" b="1" dirty="0" smtClean="0"/>
              <a:t>Пр.:</a:t>
            </a:r>
          </a:p>
          <a:p>
            <a:pPr lvl="1"/>
            <a:r>
              <a:rPr lang="mk-MK" dirty="0" smtClean="0"/>
              <a:t>Низа</a:t>
            </a:r>
            <a:r>
              <a:rPr lang="en-US" dirty="0" smtClean="0"/>
              <a:t> </a:t>
            </a:r>
            <a:r>
              <a:rPr lang="mk-MK" dirty="0" smtClean="0"/>
              <a:t>на природни броеви </a:t>
            </a:r>
            <a:r>
              <a:rPr lang="en-US" dirty="0" smtClean="0"/>
              <a:t>N[7]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4267200"/>
          <a:ext cx="7086597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487680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N[0]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5000" y="488846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N[1]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7988" y="487680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N[2]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8588" y="487680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N[3]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5388" y="487680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N[4]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5988" y="487680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N[5]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82788" y="487680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N[6]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5800" y="4343400"/>
            <a:ext cx="7315200" cy="457200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7658100" y="4152900"/>
            <a:ext cx="762000" cy="76200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99138" y="351686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 smtClean="0">
                <a:solidFill>
                  <a:srgbClr val="FF6600"/>
                </a:solidFill>
              </a:rPr>
              <a:t>вредности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6200" y="4800600"/>
            <a:ext cx="8458200" cy="4572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4267200" y="5334000"/>
            <a:ext cx="533400" cy="3810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33800" y="5726668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 smtClean="0">
                <a:solidFill>
                  <a:schemeClr val="accent5">
                    <a:lumMod val="75000"/>
                  </a:schemeClr>
                </a:solidFill>
              </a:rPr>
              <a:t>индекси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  <p:bldP spid="18" grpId="0" animBg="1"/>
      <p:bldP spid="2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647</TotalTime>
  <Words>2558</Words>
  <Application>Microsoft Office PowerPoint</Application>
  <PresentationFormat>On-screen Show (4:3)</PresentationFormat>
  <Paragraphs>577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Century Schoolbook</vt:lpstr>
      <vt:lpstr>Wingdings</vt:lpstr>
      <vt:lpstr>Wingdings 2</vt:lpstr>
      <vt:lpstr>Oriel</vt:lpstr>
      <vt:lpstr>Напреден C++</vt:lpstr>
      <vt:lpstr>За курсот...</vt:lpstr>
      <vt:lpstr>…За курсот</vt:lpstr>
      <vt:lpstr>Повторување од минатиот курс</vt:lpstr>
      <vt:lpstr>Што е програма?</vt:lpstr>
      <vt:lpstr>Што се низи?</vt:lpstr>
      <vt:lpstr>Што се низи?</vt:lpstr>
      <vt:lpstr>Што се низи?</vt:lpstr>
      <vt:lpstr>Што се низи?</vt:lpstr>
      <vt:lpstr>Внес на еднодимензионална низа во C++</vt:lpstr>
      <vt:lpstr>Печатење на еднодимензионална низа во C++</vt:lpstr>
      <vt:lpstr>Потреба за низи</vt:lpstr>
      <vt:lpstr>Пр.2:</vt:lpstr>
      <vt:lpstr>Пр.2 – Решение:</vt:lpstr>
      <vt:lpstr>Низата со репата</vt:lpstr>
      <vt:lpstr>Задача 1</vt:lpstr>
      <vt:lpstr>Задача 2</vt:lpstr>
      <vt:lpstr>Задача 3</vt:lpstr>
      <vt:lpstr>Задача 4</vt:lpstr>
      <vt:lpstr>Задача 5</vt:lpstr>
      <vt:lpstr>Задача 6</vt:lpstr>
      <vt:lpstr>Задача 7</vt:lpstr>
      <vt:lpstr>Задача 8</vt:lpstr>
      <vt:lpstr>Задача 9</vt:lpstr>
      <vt:lpstr>Задача 10</vt:lpstr>
      <vt:lpstr>Задача 11</vt:lpstr>
      <vt:lpstr>Задача 12</vt:lpstr>
      <vt:lpstr>Задача 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Verica Manevski</cp:lastModifiedBy>
  <cp:revision>91</cp:revision>
  <dcterms:created xsi:type="dcterms:W3CDTF">2015-09-10T17:20:06Z</dcterms:created>
  <dcterms:modified xsi:type="dcterms:W3CDTF">2018-06-18T09:47:36Z</dcterms:modified>
</cp:coreProperties>
</file>