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63" r:id="rId4"/>
    <p:sldId id="269" r:id="rId5"/>
    <p:sldId id="262" r:id="rId6"/>
    <p:sldId id="270" r:id="rId7"/>
    <p:sldId id="259" r:id="rId8"/>
    <p:sldId id="277" r:id="rId9"/>
    <p:sldId id="278" r:id="rId10"/>
    <p:sldId id="284" r:id="rId11"/>
    <p:sldId id="279" r:id="rId12"/>
    <p:sldId id="280" r:id="rId13"/>
    <p:sldId id="281" r:id="rId14"/>
    <p:sldId id="282" r:id="rId15"/>
    <p:sldId id="283" r:id="rId16"/>
    <p:sldId id="264" r:id="rId17"/>
    <p:sldId id="265" r:id="rId18"/>
    <p:sldId id="266" r:id="rId19"/>
    <p:sldId id="267" r:id="rId20"/>
    <p:sldId id="268" r:id="rId21"/>
    <p:sldId id="272" r:id="rId22"/>
    <p:sldId id="271" r:id="rId23"/>
    <p:sldId id="285" r:id="rId24"/>
    <p:sldId id="286" r:id="rId25"/>
    <p:sldId id="287" r:id="rId26"/>
  </p:sldIdLst>
  <p:sldSz cx="9144000" cy="6858000" type="screen4x3"/>
  <p:notesSz cx="6858000" cy="1209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36" autoAdjust="0"/>
  </p:normalViewPr>
  <p:slideViewPr>
    <p:cSldViewPr>
      <p:cViewPr>
        <p:scale>
          <a:sx n="66" d="100"/>
          <a:sy n="66" d="100"/>
        </p:scale>
        <p:origin x="-72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67AED22-34D5-4072-9CCF-95742F0C4B12}"/>
    <pc:docChg chg="modSld">
      <pc:chgData name="" userId="" providerId="" clId="Web-{D67AED22-34D5-4072-9CCF-95742F0C4B12}" dt="2018-06-19T16:32:27.205" v="38"/>
      <pc:docMkLst>
        <pc:docMk/>
      </pc:docMkLst>
      <pc:sldChg chg="modSp modNotes">
        <pc:chgData name="" userId="" providerId="" clId="Web-{D67AED22-34D5-4072-9CCF-95742F0C4B12}" dt="2018-06-19T16:30:59.860" v="19"/>
        <pc:sldMkLst>
          <pc:docMk/>
          <pc:sldMk cId="0" sldId="256"/>
        </pc:sldMkLst>
        <pc:spChg chg="mod">
          <ac:chgData name="" userId="" providerId="" clId="Web-{D67AED22-34D5-4072-9CCF-95742F0C4B12}" dt="2018-06-19T16:30:54.423" v="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Notes">
        <pc:chgData name="" userId="" providerId="" clId="Web-{D67AED22-34D5-4072-9CCF-95742F0C4B12}" dt="2018-06-19T16:31:17.157" v="22"/>
        <pc:sldMkLst>
          <pc:docMk/>
          <pc:sldMk cId="0" sldId="264"/>
        </pc:sldMkLst>
      </pc:sldChg>
      <pc:sldChg chg="modNotes">
        <pc:chgData name="" userId="" providerId="" clId="Web-{D67AED22-34D5-4072-9CCF-95742F0C4B12}" dt="2018-06-19T16:31:25.939" v="24"/>
        <pc:sldMkLst>
          <pc:docMk/>
          <pc:sldMk cId="0" sldId="265"/>
        </pc:sldMkLst>
      </pc:sldChg>
      <pc:sldChg chg="modNotes">
        <pc:chgData name="" userId="" providerId="" clId="Web-{D67AED22-34D5-4072-9CCF-95742F0C4B12}" dt="2018-06-19T16:31:31.861" v="26"/>
        <pc:sldMkLst>
          <pc:docMk/>
          <pc:sldMk cId="0" sldId="266"/>
        </pc:sldMkLst>
      </pc:sldChg>
      <pc:sldChg chg="modNotes">
        <pc:chgData name="" userId="" providerId="" clId="Web-{D67AED22-34D5-4072-9CCF-95742F0C4B12}" dt="2018-06-19T16:31:50.283" v="28"/>
        <pc:sldMkLst>
          <pc:docMk/>
          <pc:sldMk cId="0" sldId="267"/>
        </pc:sldMkLst>
      </pc:sldChg>
      <pc:sldChg chg="modNotes">
        <pc:chgData name="" userId="" providerId="" clId="Web-{D67AED22-34D5-4072-9CCF-95742F0C4B12}" dt="2018-06-19T16:31:57.236" v="30"/>
        <pc:sldMkLst>
          <pc:docMk/>
          <pc:sldMk cId="0" sldId="272"/>
        </pc:sldMkLst>
      </pc:sldChg>
      <pc:sldChg chg="modNotes">
        <pc:chgData name="" userId="" providerId="" clId="Web-{D67AED22-34D5-4072-9CCF-95742F0C4B12}" dt="2018-06-19T16:32:03.158" v="32"/>
        <pc:sldMkLst>
          <pc:docMk/>
          <pc:sldMk cId="0" sldId="285"/>
        </pc:sldMkLst>
      </pc:sldChg>
      <pc:sldChg chg="modNotes">
        <pc:chgData name="" userId="" providerId="" clId="Web-{D67AED22-34D5-4072-9CCF-95742F0C4B12}" dt="2018-06-19T16:32:14.095" v="35"/>
        <pc:sldMkLst>
          <pc:docMk/>
          <pc:sldMk cId="0" sldId="286"/>
        </pc:sldMkLst>
      </pc:sldChg>
      <pc:sldChg chg="modNotes">
        <pc:chgData name="" userId="" providerId="" clId="Web-{D67AED22-34D5-4072-9CCF-95742F0C4B12}" dt="2018-06-19T16:32:27.205" v="38"/>
        <pc:sldMkLst>
          <pc:docMk/>
          <pc:sldMk cId="0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B411F-8989-4E8F-842B-4ABED895FDF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E4C49-DC73-428A-A17B-91EFEBCE0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E-mail:</a:t>
            </a:r>
            <a:r>
              <a:rPr lang="en-US" dirty="0"/>
              <a:t> sanja</a:t>
            </a:r>
            <a:r>
              <a:rPr lang="en-US" dirty="0">
                <a:cs typeface="Calibri"/>
              </a:rPr>
              <a:t>_taskovska@hotmail.com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//Martin </a:t>
            </a:r>
            <a:r>
              <a:rPr lang="en-US" dirty="0" err="1"/>
              <a:t>Tashkoski</a:t>
            </a:r>
            <a:endParaRPr lang="en-US" dirty="0"/>
          </a:p>
          <a:p>
            <a:r>
              <a:rPr lang="en-US" dirty="0"/>
              <a:t>//6. </a:t>
            </a:r>
            <a:r>
              <a:rPr lang="en-US" dirty="0" err="1"/>
              <a:t>Sobiranje</a:t>
            </a:r>
            <a:r>
              <a:rPr lang="en-US" dirty="0"/>
              <a:t> </a:t>
            </a:r>
            <a:r>
              <a:rPr lang="en-US" dirty="0" err="1"/>
              <a:t>matrici</a:t>
            </a:r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red=3, </a:t>
            </a:r>
            <a:r>
              <a:rPr lang="en-US" dirty="0" err="1"/>
              <a:t>kol</a:t>
            </a:r>
            <a:r>
              <a:rPr lang="en-US" dirty="0"/>
              <a:t>=3;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//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A[</a:t>
            </a:r>
            <a:r>
              <a:rPr lang="en-US" dirty="0" err="1"/>
              <a:t>i</a:t>
            </a:r>
            <a:r>
              <a:rPr lang="en-US" dirty="0"/>
              <a:t>][j]=</a:t>
            </a:r>
            <a:r>
              <a:rPr lang="en-US" dirty="0" err="1"/>
              <a:t>i+j</a:t>
            </a:r>
            <a:r>
              <a:rPr lang="en-US" dirty="0"/>
              <a:t>;</a:t>
            </a:r>
          </a:p>
          <a:p>
            <a:r>
              <a:rPr lang="en-US" dirty="0"/>
              <a:t>            B[</a:t>
            </a:r>
            <a:r>
              <a:rPr lang="en-US" dirty="0" err="1"/>
              <a:t>i</a:t>
            </a:r>
            <a:r>
              <a:rPr lang="en-US" dirty="0"/>
              <a:t>][j]=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sobiranje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    C[</a:t>
            </a:r>
            <a:r>
              <a:rPr lang="en-US" dirty="0" err="1"/>
              <a:t>i</a:t>
            </a:r>
            <a:r>
              <a:rPr lang="en-US" dirty="0"/>
              <a:t>][j]=A[</a:t>
            </a:r>
            <a:r>
              <a:rPr lang="en-US" dirty="0" err="1"/>
              <a:t>i</a:t>
            </a:r>
            <a:r>
              <a:rPr lang="en-US" dirty="0"/>
              <a:t>][j]+B[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r>
              <a:rPr lang="en-US" dirty="0"/>
              <a:t> A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r>
              <a:rPr lang="en-US" dirty="0"/>
              <a:t> B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&lt;&lt;B[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r>
              <a:rPr lang="en-US" dirty="0"/>
              <a:t> C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&lt;&lt;C[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//6. Sobiranje</a:t>
            </a:r>
            <a:r>
              <a:rPr lang="en-US" dirty="0"/>
              <a:t> </a:t>
            </a:r>
            <a:r>
              <a:rPr lang="en-US"/>
              <a:t>matrici</a:t>
            </a:r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dirty="0" err="1"/>
              <a:t>int</a:t>
            </a:r>
            <a:r>
              <a:rPr lang="en-US" dirty="0"/>
              <a:t> red=3, </a:t>
            </a:r>
            <a:r>
              <a:rPr lang="en-US" dirty="0" err="1"/>
              <a:t>kol</a:t>
            </a:r>
            <a:r>
              <a:rPr lang="en-US" dirty="0"/>
              <a:t>=3;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dirty="0" err="1"/>
              <a:t>int</a:t>
            </a:r>
            <a:r>
              <a:rPr lang="en-US" dirty="0"/>
              <a:t> A[red][</a:t>
            </a:r>
            <a:r>
              <a:rPr lang="en-US" dirty="0" err="1"/>
              <a:t>kol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dirty="0" err="1"/>
              <a:t>int</a:t>
            </a:r>
            <a:r>
              <a:rPr lang="en-US" dirty="0"/>
              <a:t> B[red][</a:t>
            </a:r>
            <a:r>
              <a:rPr lang="en-US" dirty="0" err="1"/>
              <a:t>kol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dirty="0" err="1"/>
              <a:t>int</a:t>
            </a:r>
            <a:r>
              <a:rPr lang="en-US" dirty="0"/>
              <a:t> C[red][</a:t>
            </a:r>
            <a:r>
              <a:rPr lang="en-US" dirty="0" err="1"/>
              <a:t>kol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r>
              <a:rPr lang="en-US" dirty="0"/>
              <a:t>    //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   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dirty="0" err="1"/>
              <a:t>i</a:t>
            </a:r>
            <a:r>
              <a:rPr lang="en-US" dirty="0"/>
              <a:t>][j]=</a:t>
            </a:r>
            <a:r>
              <a:rPr lang="en-US" dirty="0" err="1"/>
              <a:t>i+j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B[</a:t>
            </a:r>
            <a:r>
              <a:rPr lang="en-US" dirty="0" err="1"/>
              <a:t>i</a:t>
            </a:r>
            <a:r>
              <a:rPr lang="en-US" dirty="0"/>
              <a:t>][j]=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dirty="0" err="1"/>
              <a:t>sobiranje</a:t>
            </a:r>
            <a:endParaRPr lang="en-US" dirty="0"/>
          </a:p>
          <a:p>
            <a:r>
              <a:rPr lang="en-US" dirty="0"/>
              <a:t>   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       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C[</a:t>
            </a:r>
            <a:r>
              <a:rPr lang="en-US" dirty="0" err="1"/>
              <a:t>i</a:t>
            </a:r>
            <a:r>
              <a:rPr lang="en-US" dirty="0"/>
              <a:t>][j]=A[</a:t>
            </a:r>
            <a:r>
              <a:rPr lang="en-US" dirty="0" err="1"/>
              <a:t>i</a:t>
            </a:r>
            <a:r>
              <a:rPr lang="en-US" dirty="0"/>
              <a:t>][j]+B[</a:t>
            </a:r>
            <a:r>
              <a:rPr lang="en-US" dirty="0" err="1"/>
              <a:t>i</a:t>
            </a:r>
            <a:r>
              <a:rPr lang="en-US" dirty="0"/>
              <a:t>][j];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r>
              <a:rPr lang="en-US" dirty="0"/>
              <a:t> A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 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r>
              <a:rPr lang="en-US" dirty="0"/>
              <a:t> B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dirty="0" err="1"/>
              <a:t>cout</a:t>
            </a:r>
            <a:r>
              <a:rPr lang="en-US" dirty="0"/>
              <a:t>&lt;&lt;B[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r>
              <a:rPr lang="en-US" dirty="0"/>
              <a:t> C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dirty="0" err="1"/>
              <a:t>cout</a:t>
            </a:r>
            <a:r>
              <a:rPr lang="en-US" dirty="0"/>
              <a:t>&lt;&lt;C[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//Martin </a:t>
            </a:r>
            <a:r>
              <a:rPr lang="en-US" dirty="0" err="1"/>
              <a:t>Tashkoski</a:t>
            </a:r>
            <a:endParaRPr lang="en-US" dirty="0"/>
          </a:p>
          <a:p>
            <a:r>
              <a:rPr lang="en-US" dirty="0"/>
              <a:t>//7. </a:t>
            </a:r>
            <a:r>
              <a:rPr lang="en-US" dirty="0" err="1"/>
              <a:t>Odzemanje</a:t>
            </a:r>
            <a:r>
              <a:rPr lang="en-US" dirty="0"/>
              <a:t> </a:t>
            </a:r>
            <a:r>
              <a:rPr lang="en-US" dirty="0" err="1"/>
              <a:t>matrici</a:t>
            </a:r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red=3, </a:t>
            </a:r>
            <a:r>
              <a:rPr lang="en-US" dirty="0" err="1"/>
              <a:t>kol</a:t>
            </a:r>
            <a:r>
              <a:rPr lang="en-US" dirty="0"/>
              <a:t>=3;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//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A[</a:t>
            </a:r>
            <a:r>
              <a:rPr lang="en-US" dirty="0" err="1"/>
              <a:t>i</a:t>
            </a:r>
            <a:r>
              <a:rPr lang="en-US" dirty="0"/>
              <a:t>][j]=</a:t>
            </a:r>
            <a:r>
              <a:rPr lang="en-US" dirty="0" err="1"/>
              <a:t>i+j</a:t>
            </a:r>
            <a:r>
              <a:rPr lang="en-US" dirty="0"/>
              <a:t>;</a:t>
            </a:r>
          </a:p>
          <a:p>
            <a:r>
              <a:rPr lang="en-US" dirty="0"/>
              <a:t>            B[</a:t>
            </a:r>
            <a:r>
              <a:rPr lang="en-US" dirty="0" err="1"/>
              <a:t>i</a:t>
            </a:r>
            <a:r>
              <a:rPr lang="en-US" dirty="0"/>
              <a:t>][j]=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    C[</a:t>
            </a:r>
            <a:r>
              <a:rPr lang="en-US" dirty="0" err="1"/>
              <a:t>i</a:t>
            </a:r>
            <a:r>
              <a:rPr lang="en-US" dirty="0"/>
              <a:t>][j]=A[</a:t>
            </a:r>
            <a:r>
              <a:rPr lang="en-US" dirty="0" err="1"/>
              <a:t>i</a:t>
            </a:r>
            <a:r>
              <a:rPr lang="en-US" dirty="0"/>
              <a:t>][j]-B[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&lt;&lt;B[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&lt;&lt;C[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//1. Zbir</a:t>
            </a:r>
            <a:r>
              <a:rPr lang="en-US" dirty="0"/>
              <a:t> </a:t>
            </a:r>
            <a:r>
              <a:rPr lang="en-US"/>
              <a:t>po</a:t>
            </a:r>
            <a:r>
              <a:rPr lang="en-US" dirty="0"/>
              <a:t> </a:t>
            </a:r>
            <a:r>
              <a:rPr lang="en-US"/>
              <a:t>glavna</a:t>
            </a:r>
            <a:r>
              <a:rPr lang="en-US" dirty="0"/>
              <a:t> </a:t>
            </a:r>
            <a:r>
              <a:rPr lang="en-US"/>
              <a:t>dijagonala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A[3][3];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Popolni</a:t>
            </a:r>
            <a:r>
              <a:rPr lang="en-US" dirty="0"/>
              <a:t> </a:t>
            </a:r>
            <a:r>
              <a:rPr lang="en-US" err="1"/>
              <a:t>ja</a:t>
            </a:r>
            <a:r>
              <a:rPr lang="en-US" dirty="0"/>
              <a:t> </a:t>
            </a:r>
            <a:r>
              <a:rPr lang="en-US" err="1"/>
              <a:t>matricata</a:t>
            </a:r>
            <a:r>
              <a:rPr lang="en-US" dirty="0"/>
              <a:t>!" &lt;&lt; 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=0;i&lt;3;i++)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j=0;j&lt;3;j++)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&lt;&lt;"A["&lt;&lt;</a:t>
            </a:r>
            <a:r>
              <a:rPr lang="en-US" err="1"/>
              <a:t>i</a:t>
            </a:r>
            <a:r>
              <a:rPr lang="en-US" dirty="0"/>
              <a:t>&lt;&lt;","&lt;&lt;j&lt;&lt;"]=";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</a:t>
            </a:r>
            <a:r>
              <a:rPr lang="en-US" err="1"/>
              <a:t>cin</a:t>
            </a:r>
            <a:r>
              <a:rPr lang="en-US" dirty="0"/>
              <a:t>&gt;&gt;A[</a:t>
            </a:r>
            <a:r>
              <a:rPr lang="en-US" err="1"/>
              <a:t>i</a:t>
            </a:r>
            <a:r>
              <a:rPr lang="en-US" dirty="0"/>
              <a:t>][j];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zbir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=0;i&lt;3;i++)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zbir</a:t>
            </a:r>
            <a:r>
              <a:rPr lang="en-US" dirty="0"/>
              <a:t>+=A[</a:t>
            </a:r>
            <a:r>
              <a:rPr lang="en-US" err="1"/>
              <a:t>i</a:t>
            </a:r>
            <a:r>
              <a:rPr lang="en-US" dirty="0"/>
              <a:t>][</a:t>
            </a:r>
            <a:r>
              <a:rPr lang="en-US" err="1"/>
              <a:t>i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Zbirot</a:t>
            </a:r>
            <a:r>
              <a:rPr lang="en-US" dirty="0"/>
              <a:t> e " &lt;&lt; </a:t>
            </a:r>
            <a:r>
              <a:rPr lang="en-US" err="1"/>
              <a:t>zbir</a:t>
            </a:r>
            <a:r>
              <a:rPr lang="en-US" dirty="0"/>
              <a:t> &lt;&lt; 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//2. Razlika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2 </a:t>
            </a:r>
            <a:r>
              <a:rPr lang="en-US"/>
              <a:t>matrici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A[3][2] = {</a:t>
            </a:r>
            <a:endParaRPr lang="en-US" dirty="0">
              <a:cs typeface="Calibri"/>
            </a:endParaRPr>
          </a:p>
          <a:p>
            <a:r>
              <a:rPr lang="en-US" dirty="0"/>
              <a:t>                {1, 2},</a:t>
            </a:r>
          </a:p>
          <a:p>
            <a:r>
              <a:rPr lang="en-US" dirty="0"/>
              <a:t>                {2, 3},</a:t>
            </a:r>
          </a:p>
          <a:p>
            <a:r>
              <a:rPr lang="en-US" dirty="0"/>
              <a:t>                {1, 2}</a:t>
            </a:r>
          </a:p>
          <a:p>
            <a:r>
              <a:rPr lang="en-US" dirty="0"/>
              <a:t>                };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B[3][2] = {</a:t>
            </a:r>
            <a:endParaRPr lang="en-US" dirty="0">
              <a:cs typeface="Calibri"/>
            </a:endParaRPr>
          </a:p>
          <a:p>
            <a:r>
              <a:rPr lang="en-US" dirty="0"/>
              <a:t>                {0, 1},</a:t>
            </a:r>
          </a:p>
          <a:p>
            <a:r>
              <a:rPr lang="en-US" dirty="0"/>
              <a:t>                {2, -1},</a:t>
            </a:r>
          </a:p>
          <a:p>
            <a:r>
              <a:rPr lang="en-US" dirty="0"/>
              <a:t>                {-1, 2}</a:t>
            </a:r>
          </a:p>
          <a:p>
            <a:r>
              <a:rPr lang="en-US" dirty="0"/>
              <a:t>                };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aRed</a:t>
            </a:r>
            <a:r>
              <a:rPr lang="en-US" dirty="0"/>
              <a:t>=</a:t>
            </a:r>
            <a:r>
              <a:rPr lang="en-US" err="1"/>
              <a:t>sizeof</a:t>
            </a:r>
            <a:r>
              <a:rPr lang="en-US" dirty="0"/>
              <a:t>(A)/</a:t>
            </a:r>
            <a:r>
              <a:rPr lang="en-US" err="1"/>
              <a:t>sizeof</a:t>
            </a:r>
            <a:r>
              <a:rPr lang="en-US" dirty="0"/>
              <a:t>(A[0]);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aKol</a:t>
            </a:r>
            <a:r>
              <a:rPr lang="en-US" dirty="0"/>
              <a:t>=</a:t>
            </a:r>
            <a:r>
              <a:rPr lang="en-US" err="1"/>
              <a:t>sizeof</a:t>
            </a:r>
            <a:r>
              <a:rPr lang="en-US" dirty="0"/>
              <a:t>(A[0])/</a:t>
            </a:r>
            <a:r>
              <a:rPr lang="en-US" err="1"/>
              <a:t>sizeof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bRed</a:t>
            </a:r>
            <a:r>
              <a:rPr lang="en-US" dirty="0"/>
              <a:t>=</a:t>
            </a:r>
            <a:r>
              <a:rPr lang="en-US" err="1"/>
              <a:t>sizeof</a:t>
            </a:r>
            <a:r>
              <a:rPr lang="en-US" dirty="0"/>
              <a:t>(B)/</a:t>
            </a:r>
            <a:r>
              <a:rPr lang="en-US" err="1"/>
              <a:t>sizeof</a:t>
            </a:r>
            <a:r>
              <a:rPr lang="en-US" dirty="0"/>
              <a:t>(B[0]);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bKol</a:t>
            </a:r>
            <a:r>
              <a:rPr lang="en-US" dirty="0"/>
              <a:t>=</a:t>
            </a:r>
            <a:r>
              <a:rPr lang="en-US" err="1"/>
              <a:t>sizeof</a:t>
            </a:r>
            <a:r>
              <a:rPr lang="en-US" dirty="0"/>
              <a:t>(B[0])/</a:t>
            </a:r>
            <a:r>
              <a:rPr lang="en-US" err="1"/>
              <a:t>sizeof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if(</a:t>
            </a:r>
            <a:r>
              <a:rPr lang="en-US" err="1"/>
              <a:t>aRed</a:t>
            </a:r>
            <a:r>
              <a:rPr lang="en-US" dirty="0"/>
              <a:t>==</a:t>
            </a:r>
            <a:r>
              <a:rPr lang="en-US" err="1"/>
              <a:t>bRed</a:t>
            </a:r>
            <a:r>
              <a:rPr lang="en-US" dirty="0"/>
              <a:t> &amp;&amp; </a:t>
            </a:r>
            <a:r>
              <a:rPr lang="en-US" err="1"/>
              <a:t>aKol</a:t>
            </a:r>
            <a:r>
              <a:rPr lang="en-US" dirty="0"/>
              <a:t>==</a:t>
            </a:r>
            <a:r>
              <a:rPr lang="en-US" err="1"/>
              <a:t>bKol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//</a:t>
            </a:r>
            <a:r>
              <a:rPr lang="en-US" err="1"/>
              <a:t>polnenje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matricata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</a:t>
            </a:r>
            <a:r>
              <a:rPr lang="en-US" err="1"/>
              <a:t>razlika</a:t>
            </a:r>
            <a:r>
              <a:rPr lang="en-US" dirty="0"/>
              <a:t> so 0-li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int</a:t>
            </a:r>
            <a:r>
              <a:rPr lang="en-US" dirty="0"/>
              <a:t> R[</a:t>
            </a:r>
            <a:r>
              <a:rPr lang="en-US" err="1"/>
              <a:t>aRed</a:t>
            </a:r>
            <a:r>
              <a:rPr lang="en-US" dirty="0"/>
              <a:t>][</a:t>
            </a:r>
            <a:r>
              <a:rPr lang="en-US" err="1"/>
              <a:t>aKol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aRed;i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aKol;j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R[</a:t>
            </a:r>
            <a:r>
              <a:rPr lang="en-US" err="1"/>
              <a:t>i</a:t>
            </a:r>
            <a:r>
              <a:rPr lang="en-US" dirty="0"/>
              <a:t>][j]=0;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        //</a:t>
            </a:r>
            <a:r>
              <a:rPr lang="en-US" err="1"/>
              <a:t>razlika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2 </a:t>
            </a:r>
            <a:r>
              <a:rPr lang="en-US" err="1"/>
              <a:t>matrici</a:t>
            </a:r>
            <a:endParaRPr lang="en-US"/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aRed;i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aKol;j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R[</a:t>
            </a:r>
            <a:r>
              <a:rPr lang="en-US" err="1"/>
              <a:t>i</a:t>
            </a:r>
            <a:r>
              <a:rPr lang="en-US" dirty="0"/>
              <a:t>][j]=A[</a:t>
            </a:r>
            <a:r>
              <a:rPr lang="en-US" err="1"/>
              <a:t>i</a:t>
            </a:r>
            <a:r>
              <a:rPr lang="en-US" dirty="0"/>
              <a:t>][j]-B[</a:t>
            </a:r>
            <a:r>
              <a:rPr lang="en-US" err="1"/>
              <a:t>i</a:t>
            </a:r>
            <a:r>
              <a:rPr lang="en-US" dirty="0"/>
              <a:t>][j];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Razlikata</a:t>
            </a:r>
            <a:r>
              <a:rPr lang="en-US" dirty="0"/>
              <a:t> e " &lt;&lt; 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aRed;i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aKol;j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</a:t>
            </a:r>
            <a:r>
              <a:rPr lang="en-US" err="1"/>
              <a:t>cout</a:t>
            </a:r>
            <a:r>
              <a:rPr lang="en-US" dirty="0"/>
              <a:t>&lt;&lt;R[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//3. Dadenata</a:t>
            </a:r>
            <a:r>
              <a:rPr lang="en-US" dirty="0"/>
              <a:t> </a:t>
            </a:r>
            <a:r>
              <a:rPr lang="en-US"/>
              <a:t>matrica</a:t>
            </a:r>
            <a:r>
              <a:rPr lang="en-US" dirty="0"/>
              <a:t> </a:t>
            </a:r>
            <a:r>
              <a:rPr lang="en-US"/>
              <a:t>da</a:t>
            </a:r>
            <a:r>
              <a:rPr lang="en-US" dirty="0"/>
              <a:t> se </a:t>
            </a:r>
            <a:r>
              <a:rPr lang="en-US"/>
              <a:t>transponira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Da</a:t>
            </a:r>
            <a:r>
              <a:rPr lang="en-US" dirty="0"/>
              <a:t> se </a:t>
            </a:r>
            <a:r>
              <a:rPr lang="en-US" err="1"/>
              <a:t>najde</a:t>
            </a:r>
            <a:r>
              <a:rPr lang="en-US" dirty="0"/>
              <a:t> </a:t>
            </a:r>
            <a:r>
              <a:rPr lang="en-US" err="1"/>
              <a:t>transponirana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sl. </a:t>
            </a:r>
            <a:r>
              <a:rPr lang="en-US" err="1"/>
              <a:t>matrica</a:t>
            </a:r>
            <a:r>
              <a:rPr lang="en-US" dirty="0"/>
              <a:t>: " &lt;&lt; 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char J[][5] = {</a:t>
            </a:r>
          </a:p>
          <a:p>
            <a:r>
              <a:rPr lang="en-US" dirty="0"/>
              <a:t>        {'_','O','_','_','_'},</a:t>
            </a:r>
          </a:p>
          <a:p>
            <a:r>
              <a:rPr lang="en-US" dirty="0"/>
              <a:t>        {'_','_','_','_','_'}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jRed</a:t>
            </a:r>
            <a:r>
              <a:rPr lang="en-US" dirty="0"/>
              <a:t>=</a:t>
            </a:r>
            <a:r>
              <a:rPr lang="en-US" err="1"/>
              <a:t>sizeof</a:t>
            </a:r>
            <a:r>
              <a:rPr lang="en-US" dirty="0"/>
              <a:t>(J)/</a:t>
            </a:r>
            <a:r>
              <a:rPr lang="en-US" err="1"/>
              <a:t>sizeof</a:t>
            </a:r>
            <a:r>
              <a:rPr lang="en-US" dirty="0"/>
              <a:t>(J[0]);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jKol</a:t>
            </a:r>
            <a:r>
              <a:rPr lang="en-US" dirty="0"/>
              <a:t>=</a:t>
            </a:r>
            <a:r>
              <a:rPr lang="en-US" err="1"/>
              <a:t>sizeof</a:t>
            </a:r>
            <a:r>
              <a:rPr lang="en-US" dirty="0"/>
              <a:t>(J[0])/</a:t>
            </a:r>
            <a:r>
              <a:rPr lang="en-US" err="1"/>
              <a:t>sizeof</a:t>
            </a:r>
            <a:r>
              <a:rPr lang="en-US" dirty="0"/>
              <a:t>(char);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jRed;i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jKol;j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&lt;&lt;J[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Transponiranata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 e: 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char J2[</a:t>
            </a:r>
            <a:r>
              <a:rPr lang="en-US" err="1"/>
              <a:t>jKol</a:t>
            </a:r>
            <a:r>
              <a:rPr lang="en-US" dirty="0"/>
              <a:t>][</a:t>
            </a:r>
            <a:r>
              <a:rPr lang="en-US" err="1"/>
              <a:t>jRed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jKol;i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jRed;j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J2[</a:t>
            </a:r>
            <a:r>
              <a:rPr lang="en-US" err="1"/>
              <a:t>i</a:t>
            </a:r>
            <a:r>
              <a:rPr lang="en-US" dirty="0"/>
              <a:t>][j]=J[j][</a:t>
            </a:r>
            <a:r>
              <a:rPr lang="en-US" err="1"/>
              <a:t>i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ja</a:t>
            </a:r>
            <a:r>
              <a:rPr lang="en-US" dirty="0"/>
              <a:t> </a:t>
            </a:r>
            <a:r>
              <a:rPr lang="en-US" err="1"/>
              <a:t>pecatime</a:t>
            </a:r>
            <a:r>
              <a:rPr lang="en-US" dirty="0"/>
              <a:t> </a:t>
            </a:r>
            <a:r>
              <a:rPr lang="en-US" err="1"/>
              <a:t>transporanirata</a:t>
            </a:r>
            <a:endParaRPr lang="en-US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jKol;i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jRed;j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&lt;&lt;J2[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http://www.wolframalpha.com/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Теоријата на графови е област на математиката, мошне застапена во информатиката, која се занимава со истражување на особеностите на графот. Графовите се математички објекти што често ги среќаваме во секојдневниот живот како:</a:t>
            </a:r>
          </a:p>
          <a:p>
            <a:endParaRPr lang="ru-RU" dirty="0"/>
          </a:p>
          <a:p>
            <a:r>
              <a:rPr lang="ru-RU" dirty="0"/>
              <a:t>- Географска мапа со многу градови кои се поврзани со патишта;</a:t>
            </a:r>
          </a:p>
          <a:p>
            <a:r>
              <a:rPr lang="ru-RU" dirty="0"/>
              <a:t>- Собир на луѓе со меѓусебни познанства;</a:t>
            </a:r>
          </a:p>
          <a:p>
            <a:r>
              <a:rPr lang="ru-RU" dirty="0"/>
              <a:t>- Структурна формула на некој молекул или соединение;</a:t>
            </a:r>
          </a:p>
          <a:p>
            <a:r>
              <a:rPr lang="ru-RU" dirty="0"/>
              <a:t>- Шема на некое електрично коло.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Биоинформатика е наука која се занимава со обработка на огромни и комплексни податоци добиени при биолошки</a:t>
            </a:r>
            <a:r>
              <a:rPr lang="mk-MK" baseline="0" dirty="0"/>
              <a:t> анализи. Најчесто тоа се алгоритми и апликации за манипулација со генетски код, протеини и сл (пр. наоѓање на грешка во ДНК, порамнување на ДНК код, споредување и наоѓање на сличност...).</a:t>
            </a:r>
            <a:endParaRPr lang="en-US" baseline="0" dirty="0"/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Белковините (или протеини, од грч. протеос = првобитен) се важни органски соединенија на клетката и организмот кои се застапени во најголем процент (10-20%) од вкупната тежина или 50% во сува маса. Покрај тоа што ја сочинуваат главната маса на протоплазмата од клетката, тие се и главен дел во молекуларната организација на клетката.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//1. 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nulta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red=6, </a:t>
            </a:r>
            <a:r>
              <a:rPr lang="en-US" dirty="0" err="1"/>
              <a:t>kol</a:t>
            </a:r>
            <a:r>
              <a:rPr lang="en-US" dirty="0"/>
              <a:t>=6;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Q[red][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Q[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&lt;&lt;Q[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//2. 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edinecna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red=6, </a:t>
            </a:r>
            <a:r>
              <a:rPr lang="en-US" dirty="0" err="1"/>
              <a:t>kol</a:t>
            </a:r>
            <a:r>
              <a:rPr lang="en-US" dirty="0"/>
              <a:t>=6;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Q[red][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Q[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Q[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i</a:t>
            </a:r>
            <a:r>
              <a:rPr lang="en-US" dirty="0"/>
              <a:t>]=1;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&lt;&lt;Q[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//3. 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dijagonalna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red=6, </a:t>
            </a:r>
            <a:r>
              <a:rPr lang="en-US" dirty="0" err="1"/>
              <a:t>kol</a:t>
            </a:r>
            <a:r>
              <a:rPr lang="en-US" dirty="0"/>
              <a:t>=6;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Q[red][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Q[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dirty="0" err="1"/>
              <a:t>cin</a:t>
            </a:r>
            <a:r>
              <a:rPr lang="en-US" dirty="0"/>
              <a:t>&gt;&gt;Q[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Pecatenje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matricata</a:t>
            </a:r>
            <a:endParaRPr lang="en-US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&lt;&lt;Q[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//4. 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gornotriagolna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red=6, </a:t>
            </a:r>
            <a:r>
              <a:rPr lang="en-US" dirty="0" err="1"/>
              <a:t>kol</a:t>
            </a:r>
            <a:r>
              <a:rPr lang="en-US" dirty="0"/>
              <a:t>=6;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Q[red][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Q[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&lt;red;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for(</a:t>
            </a:r>
            <a:r>
              <a:rPr lang="en-US" dirty="0" err="1"/>
              <a:t>int</a:t>
            </a:r>
            <a:r>
              <a:rPr lang="en-US" dirty="0"/>
              <a:t> j=</a:t>
            </a:r>
            <a:r>
              <a:rPr lang="en-US" dirty="0" err="1"/>
              <a:t>i</a:t>
            </a:r>
            <a:r>
              <a:rPr lang="en-US" dirty="0"/>
              <a:t>; j&lt;</a:t>
            </a:r>
            <a:r>
              <a:rPr lang="en-US" dirty="0" err="1"/>
              <a:t>kol</a:t>
            </a:r>
            <a:r>
              <a:rPr lang="en-US" dirty="0"/>
              <a:t>; 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Q[</a:t>
            </a:r>
            <a:r>
              <a:rPr lang="en-US" dirty="0" err="1"/>
              <a:t>i</a:t>
            </a:r>
            <a:r>
              <a:rPr lang="en-US" dirty="0"/>
              <a:t>][j]=i+j+1;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&lt;&lt;Q[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/>
              <a:t>//Martin </a:t>
            </a:r>
            <a:r>
              <a:rPr lang="en-US" dirty="0" err="1"/>
              <a:t>Tashkoski</a:t>
            </a:r>
            <a:endParaRPr lang="en-US" dirty="0"/>
          </a:p>
          <a:p>
            <a:r>
              <a:rPr lang="en-US" dirty="0"/>
              <a:t>//5. 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dolnotriagolna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red=6, </a:t>
            </a:r>
            <a:r>
              <a:rPr lang="en-US" dirty="0" err="1"/>
              <a:t>kol</a:t>
            </a:r>
            <a:r>
              <a:rPr lang="en-US" dirty="0"/>
              <a:t>=6;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Q[red][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   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Q[</a:t>
            </a:r>
            <a:r>
              <a:rPr lang="en-US" dirty="0" err="1"/>
              <a:t>i</a:t>
            </a:r>
            <a:r>
              <a:rPr lang="en-US" dirty="0"/>
              <a:t>][j] = 0;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&lt;red;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 for(</a:t>
            </a:r>
            <a:r>
              <a:rPr lang="en-US" err="1"/>
              <a:t>int</a:t>
            </a:r>
            <a:r>
              <a:rPr lang="en-US" dirty="0"/>
              <a:t> j=0; j&lt;=</a:t>
            </a:r>
            <a:r>
              <a:rPr lang="en-US" err="1"/>
              <a:t>i</a:t>
            </a:r>
            <a:r>
              <a:rPr lang="en-US" dirty="0"/>
              <a:t>; 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Q[</a:t>
            </a:r>
            <a:r>
              <a:rPr lang="en-US" err="1"/>
              <a:t>i</a:t>
            </a:r>
            <a:r>
              <a:rPr lang="en-US" dirty="0"/>
              <a:t>][j]=i+j+1;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Pecatenje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matricata</a:t>
            </a:r>
            <a:endParaRPr lang="en-US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&lt;&lt;Q[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81EAAC-577C-4E19-90A6-BAD6E388973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4" descr="C:\Users\Martin\Desktop\Untitled-1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16756"/>
            <a:ext cx="1643063" cy="5412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lframalph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Напреден </a:t>
            </a:r>
            <a:r>
              <a:rPr lang="en-US" dirty="0"/>
              <a:t>C++ - </a:t>
            </a:r>
            <a:r>
              <a:rPr lang="mk-MK" dirty="0"/>
              <a:t>Матрици</a:t>
            </a:r>
            <a:r>
              <a:rPr lang="en-US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anchor="t">
            <a:normAutofit/>
          </a:bodyPr>
          <a:lstStyle/>
          <a:p>
            <a:r>
              <a:rPr lang="mk-MK" dirty="0"/>
              <a:t>Предавач: Сања </a:t>
            </a:r>
            <a:r>
              <a:rPr lang="mk-MK" dirty="0" err="1"/>
              <a:t>Ташковска</a:t>
            </a:r>
            <a:endParaRPr lang="en-US" dirty="0" err="1"/>
          </a:p>
        </p:txBody>
      </p:sp>
      <p:pic>
        <p:nvPicPr>
          <p:cNvPr id="4" name="Picture 5" descr="C:\Users\Martin\Desktop\Untitled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0"/>
            <a:ext cx="2560638" cy="843505"/>
          </a:xfrm>
          <a:prstGeom prst="rect">
            <a:avLst/>
          </a:prstGeom>
          <a:noFill/>
        </p:spPr>
      </p:pic>
      <p:pic>
        <p:nvPicPr>
          <p:cNvPr id="1026" name="Picture 2" descr="C:\Users\Martin\Desktop\ddd.jpg"/>
          <p:cNvPicPr>
            <a:picLocks noChangeAspect="1" noChangeArrowheads="1"/>
          </p:cNvPicPr>
          <p:nvPr/>
        </p:nvPicPr>
        <p:blipFill>
          <a:blip r:embed="rId4"/>
          <a:srcRect l="297" b="547"/>
          <a:stretch>
            <a:fillRect/>
          </a:stretch>
        </p:blipFill>
        <p:spPr bwMode="auto">
          <a:xfrm>
            <a:off x="1905000" y="1447800"/>
            <a:ext cx="6400800" cy="2743200"/>
          </a:xfrm>
          <a:prstGeom prst="rect">
            <a:avLst/>
          </a:prstGeom>
          <a:noFill/>
        </p:spPr>
      </p:pic>
      <p:pic>
        <p:nvPicPr>
          <p:cNvPr id="26633" name="Picture 9" descr="http://www.adafruit.com/images/1200x900/902-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0025" y="4950619"/>
            <a:ext cx="2441575" cy="1831181"/>
          </a:xfrm>
          <a:prstGeom prst="rect">
            <a:avLst/>
          </a:prstGeom>
          <a:noFill/>
        </p:spPr>
      </p:pic>
      <p:pic>
        <p:nvPicPr>
          <p:cNvPr id="26637" name="Picture 13" descr="https://www.mathsisfun.com/algebra/images/matrix-identity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3048000"/>
            <a:ext cx="2219224" cy="113347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47800" y="495300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Примена на матрици – Графика (3)</a:t>
            </a:r>
            <a:endParaRPr lang="en-US" dirty="0"/>
          </a:p>
        </p:txBody>
      </p:sp>
      <p:pic>
        <p:nvPicPr>
          <p:cNvPr id="46082" name="Picture 2" descr="http://www.pling.org.uk/cs/cgvimg/transforma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Примена на матрици - Роботика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Секој зглоб може да го претставиме со трансформација на матрици со моделот </a:t>
            </a:r>
            <a:r>
              <a:rPr lang="en-US" dirty="0" err="1"/>
              <a:t>Denavit</a:t>
            </a:r>
            <a:r>
              <a:rPr lang="en-US" dirty="0"/>
              <a:t> </a:t>
            </a:r>
            <a:r>
              <a:rPr lang="en-US" dirty="0" err="1"/>
              <a:t>Hartenberg</a:t>
            </a:r>
            <a:r>
              <a:rPr lang="en-US" dirty="0"/>
              <a:t> </a:t>
            </a:r>
            <a:endParaRPr lang="mk-MK" dirty="0"/>
          </a:p>
          <a:p>
            <a:endParaRPr lang="mk-MK" dirty="0"/>
          </a:p>
          <a:p>
            <a:r>
              <a:rPr lang="mk-MK" dirty="0"/>
              <a:t>Правило: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4419600"/>
            <a:ext cx="52292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 descr="D:\Documents and Settings\Martin\My Documents\Mikrosam\Images - ROMBO 1- Denavit Hartenberg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143000"/>
            <a:ext cx="523875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Примена на матрици - Решавање на систем линеарни равенки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17526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k-MK" b="1" dirty="0"/>
              <a:t>Системот линеарни равенки треба да се реши:</a:t>
            </a:r>
            <a:endParaRPr lang="en-US" b="1" dirty="0"/>
          </a:p>
          <a:p>
            <a:r>
              <a:rPr lang="en-US" b="1" dirty="0"/>
              <a:t>4x+y-z = 3,</a:t>
            </a:r>
          </a:p>
          <a:p>
            <a:r>
              <a:rPr lang="en-US" b="1" dirty="0"/>
              <a:t>2x+7y+z = 19,</a:t>
            </a:r>
          </a:p>
          <a:p>
            <a:r>
              <a:rPr lang="en-US" b="1" dirty="0"/>
              <a:t>x-3y+12z = 31.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433" y="3581400"/>
            <a:ext cx="2964967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33400" y="32004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k-MK" b="1" dirty="0"/>
              <a:t>Системот може да го запишеме како матрица:</a:t>
            </a:r>
            <a:endParaRPr lang="en-US" b="1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257800"/>
            <a:ext cx="2022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33400" y="488846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k-MK" b="1" dirty="0"/>
              <a:t>Решенија: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2743200" y="5257800"/>
            <a:ext cx="5334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Примена на матрици </a:t>
            </a:r>
            <a:r>
              <a:rPr lang="en-US" dirty="0"/>
              <a:t>- </a:t>
            </a:r>
            <a:r>
              <a:rPr lang="mk-MK" dirty="0"/>
              <a:t>Графови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Граф е конечно множество точки наречени темиња, заедно со конечно множество линии наречени ребра, кои ги поврзуваат некои или сите точки.</a:t>
            </a:r>
            <a:endParaRPr lang="en-US" dirty="0"/>
          </a:p>
        </p:txBody>
      </p:sp>
      <p:pic>
        <p:nvPicPr>
          <p:cNvPr id="41986" name="Picture 2" descr="http://reed.cs.depaul.edu/lperkovic/csc327/graphs/graph2.gif"/>
          <p:cNvPicPr>
            <a:picLocks noChangeAspect="1" noChangeArrowheads="1"/>
          </p:cNvPicPr>
          <p:nvPr/>
        </p:nvPicPr>
        <p:blipFill>
          <a:blip r:embed="rId3"/>
          <a:srcRect r="312" b="58333"/>
          <a:stretch>
            <a:fillRect/>
          </a:stretch>
        </p:blipFill>
        <p:spPr bwMode="auto">
          <a:xfrm>
            <a:off x="609600" y="3733800"/>
            <a:ext cx="704088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Примена на матрици</a:t>
            </a:r>
            <a:r>
              <a:rPr lang="en-US" dirty="0"/>
              <a:t> - </a:t>
            </a:r>
            <a:r>
              <a:rPr lang="mk-MK" dirty="0"/>
              <a:t>Биоинформатика (1)</a:t>
            </a:r>
            <a:endParaRPr lang="en-US" dirty="0"/>
          </a:p>
        </p:txBody>
      </p:sp>
      <p:pic>
        <p:nvPicPr>
          <p:cNvPr id="44034" name="Picture 2" descr="File:BLOSUM6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969" y="1701069"/>
            <a:ext cx="7834431" cy="431873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0" y="22098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BLOSUM </a:t>
            </a:r>
            <a:r>
              <a:rPr lang="mk-MK" dirty="0"/>
              <a:t>матрица која се користи за порамнување на секвенци </a:t>
            </a:r>
          </a:p>
          <a:p>
            <a:r>
              <a:rPr lang="mk-MK" dirty="0"/>
              <a:t>од протеини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Примена на матрици </a:t>
            </a:r>
            <a:r>
              <a:rPr lang="en-US" dirty="0"/>
              <a:t> - </a:t>
            </a:r>
            <a:r>
              <a:rPr lang="mk-MK" dirty="0"/>
              <a:t>Биоинформатика (2)</a:t>
            </a:r>
            <a:endParaRPr lang="en-US" dirty="0"/>
          </a:p>
        </p:txBody>
      </p:sp>
      <p:pic>
        <p:nvPicPr>
          <p:cNvPr id="45058" name="Picture 2" descr="D:\pmf\VI semestar\Bioinformatika\DNA microarray - Martin Tashkoski 12277\DNAmicroarra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429000"/>
            <a:ext cx="3049589" cy="304958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15240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DNA chip </a:t>
            </a:r>
            <a:r>
              <a:rPr lang="mk-MK" dirty="0"/>
              <a:t>технологијата му дозволува на истражувачот брзо да одреди кои гени се активирани на клетката или ткивото</a:t>
            </a:r>
          </a:p>
          <a:p>
            <a:endParaRPr lang="mk-MK" dirty="0"/>
          </a:p>
          <a:p>
            <a:r>
              <a:rPr lang="mk-MK" b="1" dirty="0"/>
              <a:t>Проблем</a:t>
            </a:r>
            <a:r>
              <a:rPr lang="mk-MK" dirty="0"/>
              <a:t>: Да се прочита бојата од сите точки (т.е. колку зелена и црвена боја има во секоја точка). Добиената слика со разнобојни точки всушност ја претставува активацијата на одреден ген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Генерирање на нулта матрица</a:t>
            </a:r>
            <a:r>
              <a:rPr lang="en-US" dirty="0"/>
              <a:t> -</a:t>
            </a:r>
            <a:r>
              <a:rPr lang="mk-MK" dirty="0"/>
              <a:t> </a:t>
            </a:r>
            <a:r>
              <a:rPr lang="en-US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mnemstudio.org/ai/path/images/q_matrix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00200"/>
            <a:ext cx="2931761" cy="2286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54102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Generiranje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matricata</a:t>
            </a:r>
            <a:endParaRPr lang="mk-MK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mk-MK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red=</a:t>
            </a:r>
            <a:r>
              <a:rPr lang="mk-MK" b="1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kol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mk-MK" b="1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Q[red][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kol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for(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=0;i&lt;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red;i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++)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    for(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j=0;j&lt;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kol;j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++)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    {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        Q[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][j]</a:t>
            </a:r>
            <a:r>
              <a:rPr lang="mk-MK" b="1" dirty="0">
                <a:solidFill>
                  <a:schemeClr val="bg2">
                    <a:lumMod val="25000"/>
                  </a:schemeClr>
                </a:solidFill>
              </a:rPr>
              <a:t> = 0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    }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0"/>
            <a:ext cx="464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//</a:t>
            </a:r>
            <a:r>
              <a:rPr lang="en-US" b="1" dirty="0" err="1">
                <a:solidFill>
                  <a:srgbClr val="C00000"/>
                </a:solidFill>
              </a:rPr>
              <a:t>Pecatenje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matricata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   for(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=0;i&lt;</a:t>
            </a:r>
            <a:r>
              <a:rPr lang="en-US" b="1" dirty="0" err="1">
                <a:solidFill>
                  <a:srgbClr val="C00000"/>
                </a:solidFill>
              </a:rPr>
              <a:t>red;i</a:t>
            </a:r>
            <a:r>
              <a:rPr lang="en-US" b="1" dirty="0">
                <a:solidFill>
                  <a:srgbClr val="C00000"/>
                </a:solidFill>
              </a:rPr>
              <a:t>++)</a:t>
            </a:r>
          </a:p>
          <a:p>
            <a:r>
              <a:rPr lang="en-US" b="1" dirty="0">
                <a:solidFill>
                  <a:srgbClr val="C00000"/>
                </a:solidFill>
              </a:rPr>
              <a:t>    {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for(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j=0;j&lt;</a:t>
            </a:r>
            <a:r>
              <a:rPr lang="en-US" b="1" dirty="0" err="1">
                <a:solidFill>
                  <a:srgbClr val="C00000"/>
                </a:solidFill>
              </a:rPr>
              <a:t>kol;j</a:t>
            </a:r>
            <a:r>
              <a:rPr lang="en-US" b="1" dirty="0">
                <a:solidFill>
                  <a:srgbClr val="C00000"/>
                </a:solidFill>
              </a:rPr>
              <a:t>++)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{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    </a:t>
            </a: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&lt;&lt;Q[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][j]&lt;&lt;" ";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}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</a:t>
            </a: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&lt;&lt;</a:t>
            </a:r>
            <a:r>
              <a:rPr lang="en-US" b="1" dirty="0" err="1">
                <a:solidFill>
                  <a:srgbClr val="C00000"/>
                </a:solidFill>
              </a:rPr>
              <a:t>endl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Единечна матрица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Единечна матрица претставува квадратна матрица од ред </a:t>
            </a:r>
            <a:r>
              <a:rPr lang="en-US" dirty="0" err="1"/>
              <a:t>nxn</a:t>
            </a:r>
            <a:r>
              <a:rPr lang="en-US" dirty="0"/>
              <a:t> </a:t>
            </a:r>
            <a:r>
              <a:rPr lang="mk-MK" dirty="0"/>
              <a:t>со 1 по дијагонала и 0 на другите полиња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mk-MK" b="1" dirty="0"/>
              <a:t>Како ќе изгледа кодот во </a:t>
            </a:r>
            <a:r>
              <a:rPr lang="en-US" b="1" dirty="0"/>
              <a:t>C++ </a:t>
            </a:r>
            <a:r>
              <a:rPr lang="mk-MK" b="1" dirty="0"/>
              <a:t>за креирање на единечна матрица?</a:t>
            </a:r>
          </a:p>
          <a:p>
            <a:endParaRPr lang="en-US" dirty="0"/>
          </a:p>
        </p:txBody>
      </p:sp>
      <p:pic>
        <p:nvPicPr>
          <p:cNvPr id="25604" name="Picture 4" descr="http://rosettacode.org/mw/images/math/f/e/1/fe1a9857fd0a471baec6c538220e1bc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971800"/>
            <a:ext cx="2483087" cy="1676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48200" y="541020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b="1" dirty="0">
                <a:solidFill>
                  <a:schemeClr val="accent2">
                    <a:lumMod val="50000"/>
                  </a:schemeClr>
                </a:solidFill>
              </a:rPr>
              <a:t>for(int i=0;i&lt;red;i++)</a:t>
            </a:r>
          </a:p>
          <a:p>
            <a:r>
              <a:rPr lang="nn-NO" sz="2000" b="1" dirty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r>
              <a:rPr lang="nn-NO" sz="2000" b="1" dirty="0">
                <a:solidFill>
                  <a:schemeClr val="accent2">
                    <a:lumMod val="50000"/>
                  </a:schemeClr>
                </a:solidFill>
              </a:rPr>
              <a:t>        Q[i][i]=1;</a:t>
            </a:r>
          </a:p>
          <a:p>
            <a:r>
              <a:rPr lang="nn-NO" sz="2000" b="1" dirty="0">
                <a:solidFill>
                  <a:schemeClr val="accent2">
                    <a:lumMod val="50000"/>
                  </a:schemeClr>
                </a:solidFill>
              </a:rPr>
              <a:t>    }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Дијагонална матрица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Дијагонална матрица претставува квадратна матрица од ред </a:t>
            </a:r>
            <a:r>
              <a:rPr lang="en-US" dirty="0" err="1"/>
              <a:t>nxn</a:t>
            </a:r>
            <a:r>
              <a:rPr lang="en-US" dirty="0"/>
              <a:t> </a:t>
            </a:r>
            <a:r>
              <a:rPr lang="mk-MK" dirty="0"/>
              <a:t>каде сите елементи освен главната дијагонала се 0-ли</a:t>
            </a:r>
          </a:p>
          <a:p>
            <a:endParaRPr lang="mk-MK" dirty="0"/>
          </a:p>
          <a:p>
            <a:endParaRPr lang="mk-MK" dirty="0"/>
          </a:p>
          <a:p>
            <a:endParaRPr lang="mk-MK" dirty="0"/>
          </a:p>
          <a:p>
            <a:endParaRPr lang="mk-MK" dirty="0"/>
          </a:p>
          <a:p>
            <a:r>
              <a:rPr lang="mk-MK" b="1" dirty="0"/>
              <a:t>Како ќе изгледа кодот во </a:t>
            </a:r>
            <a:r>
              <a:rPr lang="en-US" b="1" dirty="0"/>
              <a:t>C++ </a:t>
            </a:r>
            <a:r>
              <a:rPr lang="mk-MK" b="1" dirty="0"/>
              <a:t>за креирање на дијагонална матрица?</a:t>
            </a:r>
          </a:p>
          <a:p>
            <a:endParaRPr lang="mk-MK" dirty="0"/>
          </a:p>
          <a:p>
            <a:endParaRPr lang="en-US" dirty="0"/>
          </a:p>
        </p:txBody>
      </p:sp>
      <p:pic>
        <p:nvPicPr>
          <p:cNvPr id="4" name="Picture 2" descr="https://upload.wikimedia.org/math/9/c/e/9ce1b8caf791b7a3a39ccc4222c0ef4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048000"/>
            <a:ext cx="2555147" cy="1295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0" y="533400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b="1" dirty="0">
                <a:solidFill>
                  <a:schemeClr val="accent2">
                    <a:lumMod val="50000"/>
                  </a:schemeClr>
                </a:solidFill>
              </a:rPr>
              <a:t>for(int i=0;i&lt;red;i++)</a:t>
            </a:r>
          </a:p>
          <a:p>
            <a:r>
              <a:rPr lang="nn-NO" sz="2000" b="1" dirty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r>
              <a:rPr lang="nn-NO" sz="2000" b="1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&gt;&gt;</a:t>
            </a:r>
            <a:r>
              <a:rPr lang="nn-NO" sz="2000" b="1" dirty="0">
                <a:solidFill>
                  <a:schemeClr val="accent2">
                    <a:lumMod val="50000"/>
                  </a:schemeClr>
                </a:solidFill>
              </a:rPr>
              <a:t>Q[i][i];</a:t>
            </a:r>
          </a:p>
          <a:p>
            <a:r>
              <a:rPr lang="nn-NO" sz="2000" b="1" dirty="0">
                <a:solidFill>
                  <a:schemeClr val="accent2">
                    <a:lumMod val="50000"/>
                  </a:schemeClr>
                </a:solidFill>
              </a:rPr>
              <a:t>    }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Типови на дијагонални матрици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Горно триаголна</a:t>
            </a:r>
          </a:p>
          <a:p>
            <a:r>
              <a:rPr lang="mk-MK" dirty="0"/>
              <a:t>Долно триаголна</a:t>
            </a:r>
            <a:endParaRPr lang="en-US" dirty="0"/>
          </a:p>
        </p:txBody>
      </p:sp>
      <p:pic>
        <p:nvPicPr>
          <p:cNvPr id="26626" name="Picture 2" descr="http://wwwuser.gwdg.de/~applsw/Parallelrechner/sp_documentation/essl/images/esygr3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14600"/>
            <a:ext cx="6038850" cy="19431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4521875"/>
            <a:ext cx="31069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=0;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&lt;red;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++)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{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for(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j=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kol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j++)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{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Q[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][j]=i+j+1;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6301" y="4495800"/>
            <a:ext cx="30027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=0;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&lt;red;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++)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{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for(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j=0;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j&lt;=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j++)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{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Q[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][j]=i+j+1;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се матрици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Матрици се дводимензионални низи и се користат за претставување на елементи (од ист тип) во табели со редици и колони</a:t>
            </a:r>
          </a:p>
          <a:p>
            <a:endParaRPr lang="en-US" dirty="0"/>
          </a:p>
        </p:txBody>
      </p:sp>
      <p:sp>
        <p:nvSpPr>
          <p:cNvPr id="7170" name="AutoShape 2" descr="https://help.libreoffice.org/images/c/ca/Smzb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https://help.libreoffice.org/images/c/ca/Smzb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05200"/>
            <a:ext cx="3286125" cy="180975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5181600" y="50292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6600" y="3810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810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6000" y="3886200"/>
            <a:ext cx="533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3581400"/>
            <a:ext cx="533400" cy="5334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0" y="3581400"/>
            <a:ext cx="533400" cy="5334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7"/>
          </p:cNvCxnSpPr>
          <p:nvPr/>
        </p:nvCxnSpPr>
        <p:spPr>
          <a:xfrm rot="5400000" flipH="1" flipV="1">
            <a:off x="4799643" y="2699520"/>
            <a:ext cx="566878" cy="172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</p:cNvCxnSpPr>
          <p:nvPr/>
        </p:nvCxnSpPr>
        <p:spPr>
          <a:xfrm flipV="1">
            <a:off x="3581400" y="3048000"/>
            <a:ext cx="22860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</p:cNvCxnSpPr>
          <p:nvPr/>
        </p:nvCxnSpPr>
        <p:spPr>
          <a:xfrm rot="5400000" flipH="1" flipV="1">
            <a:off x="4913943" y="3880620"/>
            <a:ext cx="1709878" cy="65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rot="5400000">
            <a:off x="1806482" y="4623968"/>
            <a:ext cx="579953" cy="5353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</p:cNvCxnSpPr>
          <p:nvPr/>
        </p:nvCxnSpPr>
        <p:spPr>
          <a:xfrm rot="16200000" flipH="1">
            <a:off x="2839410" y="4666289"/>
            <a:ext cx="1795320" cy="6923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4"/>
          </p:cNvCxnSpPr>
          <p:nvPr/>
        </p:nvCxnSpPr>
        <p:spPr>
          <a:xfrm rot="16200000" flipH="1">
            <a:off x="3295650" y="4895850"/>
            <a:ext cx="1752600" cy="1905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19800" y="28956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индекси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5200" y="58674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chemeClr val="accent5">
                    <a:lumMod val="75000"/>
                  </a:schemeClr>
                </a:solidFill>
              </a:rPr>
              <a:t>вредности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4876800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име на </a:t>
            </a:r>
          </a:p>
          <a:p>
            <a:r>
              <a:rPr lang="mk-MK" b="1" dirty="0">
                <a:solidFill>
                  <a:srgbClr val="FF0000"/>
                </a:solidFill>
              </a:rPr>
              <a:t>матрицата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600" y="504086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nxn</a:t>
            </a:r>
            <a:endParaRPr lang="en-US" b="1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rot="16200000" flipH="1">
            <a:off x="5875781" y="5418581"/>
            <a:ext cx="304802" cy="288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72200" y="5562600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/>
              <a:t>големина на</a:t>
            </a:r>
          </a:p>
          <a:p>
            <a:r>
              <a:rPr lang="mk-MK" b="1" dirty="0"/>
              <a:t>матрицата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1" grpId="0"/>
      <p:bldP spid="34" grpId="0"/>
      <p:bldP spid="35" grpId="0"/>
      <p:bldP spid="36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Собирање на матрици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Матриците мора да бидат со иста големина</a:t>
            </a:r>
          </a:p>
          <a:p>
            <a:r>
              <a:rPr lang="mk-MK" dirty="0"/>
              <a:t>Се собираат елементите на соодветните позиции</a:t>
            </a:r>
            <a:endParaRPr lang="en-US" dirty="0"/>
          </a:p>
        </p:txBody>
      </p:sp>
      <p:pic>
        <p:nvPicPr>
          <p:cNvPr id="29698" name="Picture 2" descr="http://www.mathsisfun.com/algebra/images/matrix-addi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971800"/>
            <a:ext cx="5163666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Собирање на матрици - код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751886"/>
            <a:ext cx="403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    </a:t>
            </a:r>
            <a:r>
              <a:rPr lang="en-US" dirty="0" err="1"/>
              <a:t>int</a:t>
            </a:r>
            <a:r>
              <a:rPr lang="en-US" dirty="0"/>
              <a:t> red=3, </a:t>
            </a:r>
            <a:r>
              <a:rPr lang="en-US" dirty="0" err="1"/>
              <a:t>kol</a:t>
            </a:r>
            <a:r>
              <a:rPr lang="en-US" dirty="0"/>
              <a:t>=3;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C[red][</a:t>
            </a:r>
            <a:r>
              <a:rPr lang="en-US" dirty="0" err="1"/>
              <a:t>kol</a:t>
            </a:r>
            <a:r>
              <a:rPr lang="en-US" dirty="0"/>
              <a:t>];</a:t>
            </a:r>
          </a:p>
          <a:p>
            <a:r>
              <a:rPr lang="en-US" dirty="0"/>
              <a:t>    //</a:t>
            </a:r>
            <a:r>
              <a:rPr lang="en-US" dirty="0" err="1"/>
              <a:t>Generiranje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A[</a:t>
            </a:r>
            <a:r>
              <a:rPr lang="en-US" dirty="0" err="1"/>
              <a:t>i</a:t>
            </a:r>
            <a:r>
              <a:rPr lang="en-US" dirty="0"/>
              <a:t>][j]=</a:t>
            </a:r>
            <a:r>
              <a:rPr lang="en-US" dirty="0" err="1"/>
              <a:t>i+j</a:t>
            </a:r>
            <a:r>
              <a:rPr lang="en-US" dirty="0"/>
              <a:t>;</a:t>
            </a:r>
          </a:p>
          <a:p>
            <a:r>
              <a:rPr lang="en-US" dirty="0"/>
              <a:t>            B[</a:t>
            </a:r>
            <a:r>
              <a:rPr lang="en-US" dirty="0" err="1"/>
              <a:t>i</a:t>
            </a:r>
            <a:r>
              <a:rPr lang="en-US" dirty="0"/>
              <a:t>][j]=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red;i</a:t>
            </a:r>
            <a:r>
              <a:rPr lang="en-US" dirty="0"/>
              <a:t>++)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kol;j</a:t>
            </a:r>
            <a:r>
              <a:rPr lang="en-US" dirty="0"/>
              <a:t>++)</a:t>
            </a:r>
          </a:p>
          <a:p>
            <a:r>
              <a:rPr lang="en-US" dirty="0"/>
              <a:t>	C[</a:t>
            </a:r>
            <a:r>
              <a:rPr lang="en-US" dirty="0" err="1"/>
              <a:t>i</a:t>
            </a:r>
            <a:r>
              <a:rPr lang="en-US" dirty="0"/>
              <a:t>][j]=A[</a:t>
            </a:r>
            <a:r>
              <a:rPr lang="en-US" dirty="0" err="1"/>
              <a:t>i</a:t>
            </a:r>
            <a:r>
              <a:rPr lang="en-US" dirty="0"/>
              <a:t>][j]+B[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18288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За да биде поточно</a:t>
            </a:r>
          </a:p>
          <a:p>
            <a:r>
              <a:rPr lang="mk-MK" dirty="0">
                <a:solidFill>
                  <a:srgbClr val="FF0000"/>
                </a:solidFill>
              </a:rPr>
              <a:t>треба да ставиме услов каде</a:t>
            </a:r>
          </a:p>
          <a:p>
            <a:r>
              <a:rPr lang="mk-MK" dirty="0">
                <a:solidFill>
                  <a:srgbClr val="FF0000"/>
                </a:solidFill>
              </a:rPr>
              <a:t>ќе се проверува дали матриците се со иста големина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Одземање на матрици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Матриците мора да бидат со иста големина</a:t>
            </a:r>
          </a:p>
          <a:p>
            <a:r>
              <a:rPr lang="mk-MK" dirty="0"/>
              <a:t>Се одземаат елементите на соодветните позиции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mk-MK" dirty="0"/>
          </a:p>
          <a:p>
            <a:endParaRPr lang="en-US" dirty="0"/>
          </a:p>
          <a:p>
            <a:r>
              <a:rPr lang="mk-MK" b="1" dirty="0"/>
              <a:t>Како ќе изгледа кодот во </a:t>
            </a:r>
            <a:r>
              <a:rPr lang="en-US" b="1" dirty="0"/>
              <a:t>C++ </a:t>
            </a:r>
            <a:r>
              <a:rPr lang="mk-MK" b="1" dirty="0"/>
              <a:t>за одземање на матрици?</a:t>
            </a:r>
            <a:endParaRPr lang="en-US" dirty="0"/>
          </a:p>
          <a:p>
            <a:endParaRPr lang="en-US" dirty="0"/>
          </a:p>
        </p:txBody>
      </p:sp>
      <p:pic>
        <p:nvPicPr>
          <p:cNvPr id="31746" name="Picture 2" descr="http://www.mathsisfun.com/algebra/images/matrix-subtrac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19400"/>
            <a:ext cx="5105400" cy="1532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каде што корисникот ќе може да внесе елементи за квадратна матрица од ред 3</a:t>
            </a:r>
            <a:r>
              <a:rPr lang="en-US" dirty="0"/>
              <a:t>x3 </a:t>
            </a:r>
            <a:r>
              <a:rPr lang="mk-MK" dirty="0"/>
              <a:t>и на излез ќе се добие збир од главната дијагонала. Притоа при внес на секој елемент од матрицата да се печати позицијата на тој елемент.</a:t>
            </a:r>
          </a:p>
          <a:p>
            <a:r>
              <a:rPr lang="mk-MK" dirty="0"/>
              <a:t>Пр.: А</a:t>
            </a:r>
            <a:r>
              <a:rPr lang="en-US" dirty="0"/>
              <a:t>[0,0]=…, A[0,1]=…, A[0,2]=…, A[1,0]=…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dirty="0"/>
              <a:t>Да се напише програма каде што за дадени 2 матрици (од ред 3</a:t>
            </a:r>
            <a:r>
              <a:rPr lang="en-US" dirty="0"/>
              <a:t>x</a:t>
            </a:r>
            <a:r>
              <a:rPr lang="mk-MK" dirty="0"/>
              <a:t>2) ќе се пресмета и испечати разликата.</a:t>
            </a:r>
            <a:endParaRPr lang="en-US" dirty="0"/>
          </a:p>
          <a:p>
            <a:r>
              <a:rPr lang="mk-MK" dirty="0"/>
              <a:t>Матриците се: 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A[3][2] = {</a:t>
            </a:r>
          </a:p>
          <a:p>
            <a:pPr>
              <a:buNone/>
            </a:pPr>
            <a:r>
              <a:rPr lang="en-US" dirty="0"/>
              <a:t>                {1, 2},</a:t>
            </a:r>
          </a:p>
          <a:p>
            <a:pPr>
              <a:buNone/>
            </a:pPr>
            <a:r>
              <a:rPr lang="en-US" dirty="0"/>
              <a:t>                {2, 3},</a:t>
            </a:r>
          </a:p>
          <a:p>
            <a:pPr>
              <a:buNone/>
            </a:pPr>
            <a:r>
              <a:rPr lang="en-US" dirty="0"/>
              <a:t>                {1, 2}</a:t>
            </a:r>
          </a:p>
          <a:p>
            <a:pPr>
              <a:buNone/>
            </a:pPr>
            <a:r>
              <a:rPr lang="en-US" dirty="0"/>
              <a:t>                };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B[3][2] = {</a:t>
            </a:r>
          </a:p>
          <a:p>
            <a:pPr>
              <a:buNone/>
            </a:pPr>
            <a:r>
              <a:rPr lang="en-US" dirty="0"/>
              <a:t>                {0, 1},</a:t>
            </a:r>
          </a:p>
          <a:p>
            <a:pPr>
              <a:buNone/>
            </a:pPr>
            <a:r>
              <a:rPr lang="en-US" dirty="0"/>
              <a:t>                {2, -1},</a:t>
            </a:r>
          </a:p>
          <a:p>
            <a:pPr>
              <a:buNone/>
            </a:pPr>
            <a:r>
              <a:rPr lang="en-US" dirty="0"/>
              <a:t>                {-1, 2}</a:t>
            </a:r>
          </a:p>
          <a:p>
            <a:pPr>
              <a:buNone/>
            </a:pPr>
            <a:r>
              <a:rPr lang="en-US" dirty="0"/>
              <a:t>                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За дадената матрица најпрво да се најде нејзината големина (број на редици и број на колони) и на крај да се изгенерира и испечати нејзината транспонирана матрица.</a:t>
            </a:r>
          </a:p>
          <a:p>
            <a:r>
              <a:rPr lang="mk-MK" dirty="0"/>
              <a:t>Влезната матрица е:</a:t>
            </a:r>
          </a:p>
          <a:p>
            <a:pPr>
              <a:buNone/>
            </a:pPr>
            <a:r>
              <a:rPr lang="en-US" dirty="0"/>
              <a:t>J[][5] = {</a:t>
            </a:r>
          </a:p>
          <a:p>
            <a:pPr>
              <a:buNone/>
            </a:pPr>
            <a:r>
              <a:rPr lang="en-US" dirty="0"/>
              <a:t>        {'_','O','_','_','_'},</a:t>
            </a:r>
          </a:p>
          <a:p>
            <a:pPr>
              <a:buNone/>
            </a:pPr>
            <a:r>
              <a:rPr lang="en-US" dirty="0"/>
              <a:t>        {'_','_','_','_','_'}</a:t>
            </a:r>
          </a:p>
          <a:p>
            <a:pPr>
              <a:buNone/>
            </a:pPr>
            <a:r>
              <a:rPr lang="en-US" dirty="0"/>
              <a:t>    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Пример за матрица</a:t>
            </a:r>
            <a:endParaRPr lang="en-US" dirty="0"/>
          </a:p>
        </p:txBody>
      </p:sp>
      <p:pic>
        <p:nvPicPr>
          <p:cNvPr id="23554" name="Picture 2" descr="http://www.mathwarehouse.com/algebra/matrix/images/matrix-diagra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0"/>
            <a:ext cx="4632960" cy="2438400"/>
          </a:xfrm>
          <a:prstGeom prst="rect">
            <a:avLst/>
          </a:prstGeom>
          <a:noFill/>
        </p:spPr>
      </p:pic>
      <p:sp>
        <p:nvSpPr>
          <p:cNvPr id="5" name="Down Arrow 4"/>
          <p:cNvSpPr/>
          <p:nvPr/>
        </p:nvSpPr>
        <p:spPr>
          <a:xfrm>
            <a:off x="3352800" y="2438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886200" y="2438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419600" y="2438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029200" y="2438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638800" y="2438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14800" y="190500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b="1" dirty="0">
                <a:solidFill>
                  <a:schemeClr val="accent1">
                    <a:lumMod val="75000"/>
                  </a:schemeClr>
                </a:solidFill>
              </a:rPr>
              <a:t>колони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320040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b="1" dirty="0">
                <a:solidFill>
                  <a:srgbClr val="FF0000"/>
                </a:solidFill>
              </a:rPr>
              <a:t>редици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209800" y="3352800"/>
            <a:ext cx="6096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209800" y="3886200"/>
            <a:ext cx="6096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209800" y="4495800"/>
            <a:ext cx="6096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209800" y="5029200"/>
            <a:ext cx="6096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2574416">
            <a:off x="2406060" y="4001666"/>
            <a:ext cx="3888689" cy="537739"/>
          </a:xfrm>
          <a:prstGeom prst="ellipse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7200" y="5638800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b="1" dirty="0">
                <a:solidFill>
                  <a:schemeClr val="accent5">
                    <a:lumMod val="50000"/>
                  </a:schemeClr>
                </a:solidFill>
              </a:rPr>
              <a:t>главна дијагонала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ќе се случи ако редиците станат колони и обратно?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Транспонирана матрица</a:t>
            </a:r>
            <a:endParaRPr lang="en-US" dirty="0"/>
          </a:p>
        </p:txBody>
      </p:sp>
      <p:sp>
        <p:nvSpPr>
          <p:cNvPr id="28674" name="AutoShape 2" descr="https://www.easycalculation.com/matrix/transpos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6" name="Picture 4" descr="https://www.easycalculation.com/matrix/transpose.png"/>
          <p:cNvPicPr>
            <a:picLocks noChangeAspect="1" noChangeArrowheads="1"/>
          </p:cNvPicPr>
          <p:nvPr/>
        </p:nvPicPr>
        <p:blipFill>
          <a:blip r:embed="rId2"/>
          <a:srcRect r="196" b="10714"/>
          <a:stretch>
            <a:fillRect/>
          </a:stretch>
        </p:blipFill>
        <p:spPr bwMode="auto">
          <a:xfrm>
            <a:off x="1524000" y="2133600"/>
            <a:ext cx="5181600" cy="1905000"/>
          </a:xfrm>
          <a:prstGeom prst="rect">
            <a:avLst/>
          </a:prstGeom>
          <a:noFill/>
        </p:spPr>
      </p:pic>
      <p:pic>
        <p:nvPicPr>
          <p:cNvPr id="28678" name="Picture 6" descr="http://www.vuse.vanderbilt.edu/es140/images_mat/mlmatrix15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572000"/>
            <a:ext cx="6322102" cy="160020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209800" y="4876800"/>
            <a:ext cx="2514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4800600"/>
            <a:ext cx="4572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/>
              <a:t>На која позиција се наоѓа јајцето?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b="1" dirty="0">
                <a:solidFill>
                  <a:srgbClr val="FF0000"/>
                </a:solidFill>
              </a:rPr>
              <a:t>На поз. </a:t>
            </a:r>
            <a:r>
              <a:rPr lang="en-US" b="1" dirty="0">
                <a:solidFill>
                  <a:srgbClr val="FF0000"/>
                </a:solidFill>
              </a:rPr>
              <a:t>(0,1)</a:t>
            </a:r>
          </a:p>
        </p:txBody>
      </p:sp>
      <p:pic>
        <p:nvPicPr>
          <p:cNvPr id="22536" name="Picture 8" descr="C:\Users\Martin\Desktop\IMG_876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14500"/>
            <a:ext cx="6248400" cy="46863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2000" y="4274403"/>
            <a:ext cx="113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4800" b="1" dirty="0"/>
              <a:t>Ј =</a:t>
            </a:r>
            <a:endParaRPr lang="en-US" sz="4800" b="1" dirty="0"/>
          </a:p>
        </p:txBody>
      </p:sp>
      <p:sp>
        <p:nvSpPr>
          <p:cNvPr id="10" name="Left Bracket 9"/>
          <p:cNvSpPr/>
          <p:nvPr/>
        </p:nvSpPr>
        <p:spPr>
          <a:xfrm>
            <a:off x="2286000" y="3581400"/>
            <a:ext cx="228600" cy="228600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6858000" y="3581400"/>
            <a:ext cx="228600" cy="228600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32004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b="1" dirty="0">
                <a:solidFill>
                  <a:srgbClr val="FF0000"/>
                </a:solidFill>
              </a:rPr>
              <a:t>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32004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6492" y="32004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4692" y="322522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2892" y="32004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65692" y="39624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b="1" dirty="0">
                <a:solidFill>
                  <a:srgbClr val="FF0000"/>
                </a:solidFill>
              </a:rPr>
              <a:t>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5692" y="48768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2800" y="5410200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2x5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Транспонирана матрица</a:t>
            </a:r>
            <a:endParaRPr lang="en-US" dirty="0"/>
          </a:p>
        </p:txBody>
      </p:sp>
      <p:pic>
        <p:nvPicPr>
          <p:cNvPr id="4" name="Picture 8" descr="C:\Users\Martin\Desktop\IMG_876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 flipV="1">
            <a:off x="609600" y="1600200"/>
            <a:ext cx="6248400" cy="5029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56292" y="20574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b="1" dirty="0">
                <a:solidFill>
                  <a:srgbClr val="FF0000"/>
                </a:solidFill>
              </a:rPr>
              <a:t>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6292" y="292042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6292" y="383482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292" y="459682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56292" y="543502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4492" y="12954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b="1" dirty="0">
                <a:solidFill>
                  <a:srgbClr val="FF0000"/>
                </a:solidFill>
              </a:rPr>
              <a:t>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5092" y="12954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2" name="Picture 8" descr="C:\Users\Martin\Desktop\IMG_876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953000"/>
            <a:ext cx="2438400" cy="18288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7162800" y="4038600"/>
            <a:ext cx="109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b="1" dirty="0">
                <a:solidFill>
                  <a:srgbClr val="FF0000"/>
                </a:solidFill>
              </a:rPr>
              <a:t>(0,1)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rot="5400000" flipH="1" flipV="1">
            <a:off x="6927680" y="5163298"/>
            <a:ext cx="1320225" cy="2403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6600" y="2590800"/>
            <a:ext cx="109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mk-MK" sz="32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mk-MK" sz="32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>
          <a:xfrm flipV="1">
            <a:off x="3886202" y="2883188"/>
            <a:ext cx="3200398" cy="31721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5867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b="1" dirty="0"/>
              <a:t>Ј =</a:t>
            </a:r>
            <a:endParaRPr lang="en-US" sz="2800" b="1" dirty="0"/>
          </a:p>
        </p:txBody>
      </p:sp>
      <p:sp>
        <p:nvSpPr>
          <p:cNvPr id="18" name="Left Bracket 17"/>
          <p:cNvSpPr/>
          <p:nvPr/>
        </p:nvSpPr>
        <p:spPr>
          <a:xfrm flipH="1">
            <a:off x="8686800" y="5715000"/>
            <a:ext cx="76200" cy="83820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>
            <a:off x="6858000" y="5715000"/>
            <a:ext cx="76200" cy="83820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 flipH="1">
            <a:off x="5334000" y="1752600"/>
            <a:ext cx="228600" cy="472440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3352800" y="1752600"/>
            <a:ext cx="228600" cy="472440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8927" y="3429000"/>
            <a:ext cx="18966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6600" b="1" dirty="0"/>
              <a:t>Ј</a:t>
            </a:r>
            <a:r>
              <a:rPr lang="en-US" sz="6600" b="1" baseline="30000" dirty="0"/>
              <a:t>T</a:t>
            </a:r>
            <a:r>
              <a:rPr lang="mk-MK" sz="6600" b="1" dirty="0"/>
              <a:t> =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3" grpId="0"/>
      <p:bldP spid="20" grpId="0" animBg="1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Примена на матрици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Во графика, роботика, решавање на систем линеарни равенки, графови, биоинформатика</a:t>
            </a:r>
          </a:p>
          <a:p>
            <a:r>
              <a:rPr lang="mk-MK" dirty="0"/>
              <a:t>Постојат апликации (наменети за решавање на комплексни математички задачи) кои го олеснуваат решавањето и манипулацијата со матрици и може да решаваат комплексни проблеми</a:t>
            </a:r>
            <a:endParaRPr lang="en-US" dirty="0"/>
          </a:p>
        </p:txBody>
      </p:sp>
      <p:pic>
        <p:nvPicPr>
          <p:cNvPr id="41986" name="Picture 2" descr="http://www.nvidia.com/docs/IO/102089/wolfram-mathematica-logo-new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333875"/>
            <a:ext cx="2714625" cy="1990725"/>
          </a:xfrm>
          <a:prstGeom prst="rect">
            <a:avLst/>
          </a:prstGeom>
          <a:noFill/>
        </p:spPr>
      </p:pic>
      <p:pic>
        <p:nvPicPr>
          <p:cNvPr id="41988" name="Picture 4" descr="https://technears.files.wordpress.com/2014/05/matlab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495800"/>
            <a:ext cx="4431048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Примена на матрици – Графика (1)</a:t>
            </a:r>
            <a:endParaRPr lang="en-US" dirty="0"/>
          </a:p>
        </p:txBody>
      </p:sp>
      <p:pic>
        <p:nvPicPr>
          <p:cNvPr id="1028" name="Picture 4" descr="http://blog.kleinproject.org/wp-content/uploads/2012/04/sample-matrix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467100"/>
            <a:ext cx="6629400" cy="2857500"/>
          </a:xfrm>
          <a:prstGeom prst="rect">
            <a:avLst/>
          </a:prstGeom>
          <a:noFill/>
        </p:spPr>
      </p:pic>
      <p:pic>
        <p:nvPicPr>
          <p:cNvPr id="1030" name="Picture 6" descr="http://www.karrels.org/Ed/ACM/98/spatial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371600"/>
            <a:ext cx="1943100" cy="197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Примена на матрици – Графика (2)</a:t>
            </a:r>
            <a:endParaRPr lang="en-US" dirty="0"/>
          </a:p>
        </p:txBody>
      </p:sp>
      <p:pic>
        <p:nvPicPr>
          <p:cNvPr id="38914" name="Picture 2" descr="C:\Users\Martin\Desktop\asds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133600"/>
            <a:ext cx="8839200" cy="4147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1257</TotalTime>
  <Words>2869</Words>
  <Application>Microsoft Office PowerPoint</Application>
  <PresentationFormat>On-screen Show (4:3)</PresentationFormat>
  <Paragraphs>714</Paragraphs>
  <Slides>25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Напреден C++ - Матрици 1</vt:lpstr>
      <vt:lpstr>Што се матрици</vt:lpstr>
      <vt:lpstr>Пример за матрица</vt:lpstr>
      <vt:lpstr>Што ќе се случи ако редиците станат колони и обратно?</vt:lpstr>
      <vt:lpstr>На која позиција се наоѓа јајцето?</vt:lpstr>
      <vt:lpstr>Транспонирана матрица</vt:lpstr>
      <vt:lpstr>Примена на матрици</vt:lpstr>
      <vt:lpstr>Примена на матрици – Графика (1)</vt:lpstr>
      <vt:lpstr>Примена на матрици – Графика (2)</vt:lpstr>
      <vt:lpstr>Примена на матрици – Графика (3)</vt:lpstr>
      <vt:lpstr>Примена на матрици - Роботика</vt:lpstr>
      <vt:lpstr>Примена на матрици - Решавање на систем линеарни равенки</vt:lpstr>
      <vt:lpstr>Примена на матрици - Графови</vt:lpstr>
      <vt:lpstr>Примена на матрици - Биоинформатика (1)</vt:lpstr>
      <vt:lpstr>Примена на матрици  - Биоинформатика (2)</vt:lpstr>
      <vt:lpstr>Генерирање на нулта матрица - C++</vt:lpstr>
      <vt:lpstr>Единечна матрица</vt:lpstr>
      <vt:lpstr>Дијагонална матрица</vt:lpstr>
      <vt:lpstr>Типови на дијагонални матрици</vt:lpstr>
      <vt:lpstr>Собирање на матрици</vt:lpstr>
      <vt:lpstr>Собирање на матрици - код</vt:lpstr>
      <vt:lpstr>Одземање на матрици</vt:lpstr>
      <vt:lpstr>Задача 1</vt:lpstr>
      <vt:lpstr>Задача 2</vt:lpstr>
      <vt:lpstr>Задача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245</cp:revision>
  <dcterms:created xsi:type="dcterms:W3CDTF">2015-09-10T17:20:06Z</dcterms:created>
  <dcterms:modified xsi:type="dcterms:W3CDTF">2018-06-19T16:32:27Z</dcterms:modified>
</cp:coreProperties>
</file>