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76" r:id="rId6"/>
    <p:sldId id="258" r:id="rId7"/>
    <p:sldId id="292" r:id="rId8"/>
    <p:sldId id="293" r:id="rId9"/>
    <p:sldId id="299" r:id="rId10"/>
    <p:sldId id="288" r:id="rId11"/>
    <p:sldId id="289" r:id="rId12"/>
    <p:sldId id="291" r:id="rId13"/>
    <p:sldId id="294" r:id="rId14"/>
    <p:sldId id="295" r:id="rId15"/>
    <p:sldId id="296" r:id="rId16"/>
    <p:sldId id="297" r:id="rId17"/>
    <p:sldId id="298" r:id="rId18"/>
    <p:sldId id="290" r:id="rId19"/>
    <p:sldId id="261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36" autoAdjust="0"/>
  </p:normalViewPr>
  <p:slideViewPr>
    <p:cSldViewPr>
      <p:cViewPr varScale="1">
        <p:scale>
          <a:sx n="90" d="100"/>
          <a:sy n="90" d="100"/>
        </p:scale>
        <p:origin x="22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8C61374-F3CD-4AA1-90FF-5839FF12ECBB}"/>
    <pc:docChg chg="modSld">
      <pc:chgData name="" userId="" providerId="" clId="Web-{98C61374-F3CD-4AA1-90FF-5839FF12ECBB}" dt="2018-06-20T07:32:32.405" v="12" actId="20577"/>
      <pc:docMkLst>
        <pc:docMk/>
      </pc:docMkLst>
      <pc:sldChg chg="modSp">
        <pc:chgData name="" userId="" providerId="" clId="Web-{98C61374-F3CD-4AA1-90FF-5839FF12ECBB}" dt="2018-06-20T07:32:26.718" v="10" actId="20577"/>
        <pc:sldMkLst>
          <pc:docMk/>
          <pc:sldMk cId="0" sldId="256"/>
        </pc:sldMkLst>
        <pc:spChg chg="mod">
          <ac:chgData name="" userId="" providerId="" clId="Web-{98C61374-F3CD-4AA1-90FF-5839FF12ECBB}" dt="2018-06-20T07:32:26.718" v="10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clId="Web-{02775295-C3D7-4AA3-A240-9E151D6DBCAF}"/>
    <pc:docChg chg="modSld">
      <pc:chgData name="" userId="" providerId="" clId="Web-{02775295-C3D7-4AA3-A240-9E151D6DBCAF}" dt="2018-06-20T18:24:46.401" v="35"/>
      <pc:docMkLst>
        <pc:docMk/>
      </pc:docMkLst>
      <pc:sldChg chg="modNotes">
        <pc:chgData name="" userId="" providerId="" clId="Web-{02775295-C3D7-4AA3-A240-9E151D6DBCAF}" dt="2018-06-20T18:22:16.536" v="1"/>
        <pc:sldMkLst>
          <pc:docMk/>
          <pc:sldMk cId="0" sldId="256"/>
        </pc:sldMkLst>
      </pc:sldChg>
      <pc:sldChg chg="modNotes">
        <pc:chgData name="" userId="" providerId="" clId="Web-{02775295-C3D7-4AA3-A240-9E151D6DBCAF}" dt="2018-06-20T18:23:12.398" v="12"/>
        <pc:sldMkLst>
          <pc:docMk/>
          <pc:sldMk cId="0" sldId="258"/>
        </pc:sldMkLst>
      </pc:sldChg>
      <pc:sldChg chg="modNotes">
        <pc:chgData name="" userId="" providerId="" clId="Web-{02775295-C3D7-4AA3-A240-9E151D6DBCAF}" dt="2018-06-20T18:24:46.401" v="35"/>
        <pc:sldMkLst>
          <pc:docMk/>
          <pc:sldMk cId="0" sldId="260"/>
        </pc:sldMkLst>
      </pc:sldChg>
      <pc:sldChg chg="modNotes">
        <pc:chgData name="" userId="" providerId="" clId="Web-{02775295-C3D7-4AA3-A240-9E151D6DBCAF}" dt="2018-06-20T18:24:41.510" v="34"/>
        <pc:sldMkLst>
          <pc:docMk/>
          <pc:sldMk cId="0" sldId="261"/>
        </pc:sldMkLst>
      </pc:sldChg>
      <pc:sldChg chg="modNotes">
        <pc:chgData name="" userId="" providerId="" clId="Web-{02775295-C3D7-4AA3-A240-9E151D6DBCAF}" dt="2018-06-20T18:22:25.177" v="3"/>
        <pc:sldMkLst>
          <pc:docMk/>
          <pc:sldMk cId="0" sldId="273"/>
        </pc:sldMkLst>
      </pc:sldChg>
      <pc:sldChg chg="modNotes">
        <pc:chgData name="" userId="" providerId="" clId="Web-{02775295-C3D7-4AA3-A240-9E151D6DBCAF}" dt="2018-06-20T18:22:37.599" v="5"/>
        <pc:sldMkLst>
          <pc:docMk/>
          <pc:sldMk cId="0" sldId="274"/>
        </pc:sldMkLst>
      </pc:sldChg>
      <pc:sldChg chg="modNotes">
        <pc:chgData name="" userId="" providerId="" clId="Web-{02775295-C3D7-4AA3-A240-9E151D6DBCAF}" dt="2018-06-20T18:22:54.569" v="8"/>
        <pc:sldMkLst>
          <pc:docMk/>
          <pc:sldMk cId="0" sldId="275"/>
        </pc:sldMkLst>
      </pc:sldChg>
      <pc:sldChg chg="modNotes">
        <pc:chgData name="" userId="" providerId="" clId="Web-{02775295-C3D7-4AA3-A240-9E151D6DBCAF}" dt="2018-06-20T18:23:03.382" v="10"/>
        <pc:sldMkLst>
          <pc:docMk/>
          <pc:sldMk cId="0" sldId="276"/>
        </pc:sldMkLst>
      </pc:sldChg>
      <pc:sldChg chg="modNotes">
        <pc:chgData name="" userId="" providerId="" clId="Web-{02775295-C3D7-4AA3-A240-9E151D6DBCAF}" dt="2018-06-20T18:23:24.914" v="14"/>
        <pc:sldMkLst>
          <pc:docMk/>
          <pc:sldMk cId="0" sldId="288"/>
        </pc:sldMkLst>
      </pc:sldChg>
      <pc:sldChg chg="modNotes">
        <pc:chgData name="" userId="" providerId="" clId="Web-{02775295-C3D7-4AA3-A240-9E151D6DBCAF}" dt="2018-06-20T18:23:47.852" v="16"/>
        <pc:sldMkLst>
          <pc:docMk/>
          <pc:sldMk cId="0" sldId="289"/>
        </pc:sldMkLst>
      </pc:sldChg>
      <pc:sldChg chg="modNotes">
        <pc:chgData name="" userId="" providerId="" clId="Web-{02775295-C3D7-4AA3-A240-9E151D6DBCAF}" dt="2018-06-20T18:24:36.729" v="32"/>
        <pc:sldMkLst>
          <pc:docMk/>
          <pc:sldMk cId="0" sldId="290"/>
        </pc:sldMkLst>
      </pc:sldChg>
      <pc:sldChg chg="modNotes">
        <pc:chgData name="" userId="" providerId="" clId="Web-{02775295-C3D7-4AA3-A240-9E151D6DBCAF}" dt="2018-06-20T18:23:54.352" v="19"/>
        <pc:sldMkLst>
          <pc:docMk/>
          <pc:sldMk cId="0" sldId="291"/>
        </pc:sldMkLst>
      </pc:sldChg>
      <pc:sldChg chg="modNotes">
        <pc:chgData name="" userId="" providerId="" clId="Web-{02775295-C3D7-4AA3-A240-9E151D6DBCAF}" dt="2018-06-20T18:24:00.540" v="22"/>
        <pc:sldMkLst>
          <pc:docMk/>
          <pc:sldMk cId="0" sldId="294"/>
        </pc:sldMkLst>
      </pc:sldChg>
      <pc:sldChg chg="modNotes">
        <pc:chgData name="" userId="" providerId="" clId="Web-{02775295-C3D7-4AA3-A240-9E151D6DBCAF}" dt="2018-06-20T18:24:06.790" v="24"/>
        <pc:sldMkLst>
          <pc:docMk/>
          <pc:sldMk cId="0" sldId="295"/>
        </pc:sldMkLst>
      </pc:sldChg>
      <pc:sldChg chg="modNotes">
        <pc:chgData name="" userId="" providerId="" clId="Web-{02775295-C3D7-4AA3-A240-9E151D6DBCAF}" dt="2018-06-20T18:24:15.541" v="26"/>
        <pc:sldMkLst>
          <pc:docMk/>
          <pc:sldMk cId="0" sldId="296"/>
        </pc:sldMkLst>
      </pc:sldChg>
      <pc:sldChg chg="modNotes">
        <pc:chgData name="" userId="" providerId="" clId="Web-{02775295-C3D7-4AA3-A240-9E151D6DBCAF}" dt="2018-06-20T18:24:22.416" v="28"/>
        <pc:sldMkLst>
          <pc:docMk/>
          <pc:sldMk cId="0" sldId="297"/>
        </pc:sldMkLst>
      </pc:sldChg>
      <pc:sldChg chg="modNotes">
        <pc:chgData name="" userId="" providerId="" clId="Web-{02775295-C3D7-4AA3-A240-9E151D6DBCAF}" dt="2018-06-20T18:24:29.729" v="30"/>
        <pc:sldMkLst>
          <pc:docMk/>
          <pc:sldMk cId="0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B411F-8989-4E8F-842B-4ABED895FDF8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E4C49-DC73-428A-A17B-91EFEBCE0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>
              <a:cs typeface="Calibri"/>
            </a:endParaRPr>
          </a:p>
          <a:p>
            <a:r>
              <a:rPr lang="en-US" dirty="0"/>
              <a:t>           </a:t>
            </a:r>
            <a:r>
              <a:rPr lang="en-US" baseline="0" dirty="0"/>
              <a:t> tashkoskim@yahoo.com</a:t>
            </a:r>
            <a:endParaRPr lang="en-US" dirty="0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//1. </a:t>
            </a:r>
            <a:r>
              <a:rPr lang="en-US" dirty="0" err="1"/>
              <a:t>Proverka</a:t>
            </a:r>
            <a:r>
              <a:rPr lang="en-US" dirty="0"/>
              <a:t> </a:t>
            </a:r>
            <a:r>
              <a:rPr lang="en-US" dirty="0" err="1"/>
              <a:t>dali</a:t>
            </a:r>
            <a:r>
              <a:rPr lang="en-US" dirty="0"/>
              <a:t> e </a:t>
            </a:r>
            <a:r>
              <a:rPr lang="en-US" dirty="0" err="1"/>
              <a:t>simetricna</a:t>
            </a:r>
            <a:r>
              <a:rPr lang="en-US" dirty="0"/>
              <a:t>, da se </a:t>
            </a:r>
            <a:r>
              <a:rPr lang="en-US" dirty="0" err="1"/>
              <a:t>transponira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povtorno</a:t>
            </a:r>
            <a:r>
              <a:rPr lang="en-US" dirty="0"/>
              <a:t> da se </a:t>
            </a:r>
            <a:r>
              <a:rPr lang="en-US" dirty="0" err="1"/>
              <a:t>proveri</a:t>
            </a:r>
            <a:r>
              <a:rPr lang="en-US" dirty="0"/>
              <a:t> </a:t>
            </a:r>
            <a:r>
              <a:rPr lang="en-US" dirty="0" err="1"/>
              <a:t>simetricnost</a:t>
            </a:r>
            <a:endParaRPr lang="en-US" dirty="0"/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X[3][3]={</a:t>
            </a:r>
          </a:p>
          <a:p>
            <a:r>
              <a:rPr lang="en-US" dirty="0"/>
              <a:t>        {1,0,1},</a:t>
            </a:r>
          </a:p>
          <a:p>
            <a:r>
              <a:rPr lang="en-US" dirty="0"/>
              <a:t>        {0,1,0},</a:t>
            </a:r>
          </a:p>
          <a:p>
            <a:r>
              <a:rPr lang="en-US" dirty="0"/>
              <a:t>        {1,0,1}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    //</a:t>
            </a:r>
            <a:r>
              <a:rPr lang="en-US" dirty="0" err="1"/>
              <a:t>proveri</a:t>
            </a:r>
            <a:r>
              <a:rPr lang="en-US" dirty="0"/>
              <a:t> </a:t>
            </a:r>
            <a:r>
              <a:rPr lang="en-US" dirty="0" err="1"/>
              <a:t>simetricnost</a:t>
            </a:r>
            <a:endParaRPr lang="en-US" dirty="0"/>
          </a:p>
          <a:p>
            <a:r>
              <a:rPr lang="en-US" dirty="0"/>
              <a:t>    bool sim=true;</a:t>
            </a:r>
            <a:endParaRPr lang="en-US" dirty="0">
              <a:cs typeface="Calibri"/>
            </a:endParaRP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j=0;j&lt;3;j++)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if(X[</a:t>
            </a:r>
            <a:r>
              <a:rPr lang="en-US" dirty="0" err="1"/>
              <a:t>i</a:t>
            </a:r>
            <a:r>
              <a:rPr lang="en-US" dirty="0"/>
              <a:t>][j]!=X[j][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                sim=false;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    //</a:t>
            </a:r>
            <a:r>
              <a:rPr lang="en-US" dirty="0" err="1"/>
              <a:t>ako</a:t>
            </a:r>
            <a:r>
              <a:rPr lang="en-US" dirty="0"/>
              <a:t> e </a:t>
            </a:r>
            <a:r>
              <a:rPr lang="en-US" dirty="0" err="1"/>
              <a:t>simetricna</a:t>
            </a:r>
            <a:r>
              <a:rPr lang="en-US" dirty="0"/>
              <a:t> </a:t>
            </a:r>
            <a:r>
              <a:rPr lang="en-US" dirty="0" err="1"/>
              <a:t>ispecati</a:t>
            </a:r>
            <a:r>
              <a:rPr lang="en-US" dirty="0"/>
              <a:t> ja</a:t>
            </a:r>
          </a:p>
          <a:p>
            <a:r>
              <a:rPr lang="en-US" dirty="0"/>
              <a:t>    if(sim==true)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Matricata</a:t>
            </a:r>
            <a:r>
              <a:rPr lang="en-US" dirty="0"/>
              <a:t> e </a:t>
            </a:r>
            <a:r>
              <a:rPr lang="en-US" dirty="0" err="1"/>
              <a:t>simetricna</a:t>
            </a:r>
            <a:r>
              <a:rPr lang="en-US" dirty="0"/>
              <a:t>:"&lt;&lt;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for(</a:t>
            </a:r>
            <a:r>
              <a:rPr lang="en-US" dirty="0" err="1"/>
              <a:t>int</a:t>
            </a:r>
            <a:r>
              <a:rPr lang="en-US" dirty="0"/>
              <a:t> j=0;j&lt;3;j++)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cout</a:t>
            </a:r>
            <a:r>
              <a:rPr lang="en-US" dirty="0"/>
              <a:t>&lt;&lt;X[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    //</a:t>
            </a:r>
            <a:r>
              <a:rPr lang="en-US" dirty="0" err="1"/>
              <a:t>najdi</a:t>
            </a:r>
            <a:r>
              <a:rPr lang="en-US" dirty="0"/>
              <a:t> </a:t>
            </a:r>
            <a:r>
              <a:rPr lang="en-US" dirty="0" err="1"/>
              <a:t>transponirana</a:t>
            </a:r>
            <a:endParaRPr lang="en-US"/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XPom</a:t>
            </a:r>
            <a:r>
              <a:rPr lang="en-US" dirty="0"/>
              <a:t>[3][3]={</a:t>
            </a:r>
            <a:endParaRPr lang="en-US" dirty="0">
              <a:cs typeface="Calibri"/>
            </a:endParaRPr>
          </a:p>
          <a:p>
            <a:r>
              <a:rPr lang="en-US" dirty="0"/>
              <a:t>        {0,0,0},</a:t>
            </a:r>
          </a:p>
          <a:p>
            <a:r>
              <a:rPr lang="en-US" dirty="0"/>
              <a:t>        {0,0,0},</a:t>
            </a:r>
          </a:p>
          <a:p>
            <a:r>
              <a:rPr lang="en-US" dirty="0"/>
              <a:t>        {0,0,0}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=0;i&lt;3;i++)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j=0;j&lt;3;j++)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XPom</a:t>
            </a:r>
            <a:r>
              <a:rPr lang="en-US" dirty="0"/>
              <a:t>[</a:t>
            </a:r>
            <a:r>
              <a:rPr lang="en-US" err="1"/>
              <a:t>i</a:t>
            </a:r>
            <a:r>
              <a:rPr lang="en-US" dirty="0"/>
              <a:t>][j]=X[j][</a:t>
            </a:r>
            <a:r>
              <a:rPr lang="en-US" err="1"/>
              <a:t>i</a:t>
            </a:r>
            <a:r>
              <a:rPr lang="en-US" dirty="0"/>
              <a:t>];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//</a:t>
            </a:r>
            <a:r>
              <a:rPr lang="en-US" err="1"/>
              <a:t>proveri</a:t>
            </a:r>
            <a:r>
              <a:rPr lang="en-US" dirty="0"/>
              <a:t> </a:t>
            </a:r>
            <a:r>
              <a:rPr lang="en-US" err="1"/>
              <a:t>simetricnost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transponiranata</a:t>
            </a:r>
            <a:endParaRPr lang="en-US"/>
          </a:p>
          <a:p>
            <a:r>
              <a:rPr lang="en-US" dirty="0"/>
              <a:t>    </a:t>
            </a:r>
            <a:r>
              <a:rPr lang="en-US" err="1"/>
              <a:t>sim</a:t>
            </a:r>
            <a:r>
              <a:rPr lang="en-US" dirty="0"/>
              <a:t>=true;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=0;i&lt;3;i++)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j=0;j&lt;3;j++)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if(</a:t>
            </a:r>
            <a:r>
              <a:rPr lang="en-US" err="1"/>
              <a:t>XPom</a:t>
            </a:r>
            <a:r>
              <a:rPr lang="en-US" dirty="0"/>
              <a:t>[</a:t>
            </a:r>
            <a:r>
              <a:rPr lang="en-US" err="1"/>
              <a:t>i</a:t>
            </a:r>
            <a:r>
              <a:rPr lang="en-US" dirty="0"/>
              <a:t>][j]!=</a:t>
            </a:r>
            <a:r>
              <a:rPr lang="en-US" err="1"/>
              <a:t>XPom</a:t>
            </a:r>
            <a:r>
              <a:rPr lang="en-US" dirty="0"/>
              <a:t>[j][</a:t>
            </a:r>
            <a:r>
              <a:rPr lang="en-US" err="1"/>
              <a:t>i</a:t>
            </a:r>
            <a:r>
              <a:rPr lang="en-US" dirty="0"/>
              <a:t>])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 </a:t>
            </a:r>
            <a:r>
              <a:rPr lang="en-US" err="1"/>
              <a:t>sim</a:t>
            </a:r>
            <a:r>
              <a:rPr lang="en-US" dirty="0"/>
              <a:t>=false;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    //</a:t>
            </a:r>
            <a:r>
              <a:rPr lang="en-US" err="1"/>
              <a:t>ako</a:t>
            </a:r>
            <a:r>
              <a:rPr lang="en-US" dirty="0"/>
              <a:t> e </a:t>
            </a:r>
            <a:r>
              <a:rPr lang="en-US" err="1"/>
              <a:t>simetricna</a:t>
            </a:r>
            <a:r>
              <a:rPr lang="en-US" dirty="0"/>
              <a:t> </a:t>
            </a:r>
            <a:r>
              <a:rPr lang="en-US" err="1"/>
              <a:t>ispecati</a:t>
            </a:r>
            <a:r>
              <a:rPr lang="en-US" dirty="0"/>
              <a:t> </a:t>
            </a:r>
            <a:r>
              <a:rPr lang="en-US" err="1"/>
              <a:t>ja</a:t>
            </a:r>
            <a:endParaRPr lang="en-US"/>
          </a:p>
          <a:p>
            <a:r>
              <a:rPr lang="en-US" dirty="0"/>
              <a:t>    if(</a:t>
            </a:r>
            <a:r>
              <a:rPr lang="en-US" err="1"/>
              <a:t>sim</a:t>
            </a:r>
            <a:r>
              <a:rPr lang="en-US" dirty="0"/>
              <a:t>==true)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Transponiarata</a:t>
            </a:r>
            <a:r>
              <a:rPr lang="en-US" dirty="0"/>
              <a:t> </a:t>
            </a:r>
            <a:r>
              <a:rPr lang="en-US" err="1"/>
              <a:t>matrica</a:t>
            </a:r>
            <a:r>
              <a:rPr lang="en-US" dirty="0"/>
              <a:t> e </a:t>
            </a:r>
            <a:r>
              <a:rPr lang="en-US" err="1"/>
              <a:t>simetricna</a:t>
            </a:r>
            <a:r>
              <a:rPr lang="en-US" dirty="0"/>
              <a:t>:"&lt;&lt;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=0;i&lt;3;i++)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for(</a:t>
            </a:r>
            <a:r>
              <a:rPr lang="en-US" err="1"/>
              <a:t>int</a:t>
            </a:r>
            <a:r>
              <a:rPr lang="en-US" dirty="0"/>
              <a:t> j=0;j&lt;3;j++)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XPom</a:t>
            </a:r>
            <a:r>
              <a:rPr lang="en-US" dirty="0"/>
              <a:t>[</a:t>
            </a:r>
            <a:r>
              <a:rPr lang="en-US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    }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//</a:t>
            </a:r>
            <a:r>
              <a:rPr lang="mk-MK"/>
              <a:t>2</a:t>
            </a:r>
            <a:r>
              <a:rPr lang="en-US"/>
              <a:t>. Matrica</a:t>
            </a:r>
            <a:r>
              <a:rPr lang="en-US" dirty="0"/>
              <a:t> x </a:t>
            </a:r>
            <a:r>
              <a:rPr lang="en-US"/>
              <a:t>skalar</a:t>
            </a:r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A[3][3]={</a:t>
            </a:r>
          </a:p>
          <a:p>
            <a:r>
              <a:rPr lang="en-US" dirty="0"/>
              <a:t>        {5,-1,3},</a:t>
            </a:r>
          </a:p>
          <a:p>
            <a:r>
              <a:rPr lang="en-US" dirty="0"/>
              <a:t>        {0,1,9},</a:t>
            </a:r>
          </a:p>
          <a:p>
            <a:r>
              <a:rPr lang="en-US" dirty="0"/>
              <a:t>        {7,4,8}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Vnesete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: 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&gt;&gt;n;</a:t>
            </a:r>
          </a:p>
          <a:p>
            <a:endParaRPr lang="en-US" dirty="0"/>
          </a:p>
          <a:p>
            <a:r>
              <a:rPr lang="en-US" dirty="0"/>
              <a:t>   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=0;i&lt;3;i++)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j=0;j&lt;3;j++)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A[</a:t>
            </a:r>
            <a:r>
              <a:rPr lang="en-US" err="1"/>
              <a:t>i</a:t>
            </a:r>
            <a:r>
              <a:rPr lang="en-US" dirty="0"/>
              <a:t>][j]=A[</a:t>
            </a:r>
            <a:r>
              <a:rPr lang="en-US" err="1"/>
              <a:t>i</a:t>
            </a:r>
            <a:r>
              <a:rPr lang="en-US" dirty="0"/>
              <a:t>][j]*n;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//</a:t>
            </a:r>
            <a:r>
              <a:rPr lang="en-US" err="1"/>
              <a:t>pecati</a:t>
            </a:r>
            <a:endParaRPr lang="en-US"/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=0;i&lt;3;i++)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j=0;j&lt;3;j++)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&lt;&lt;A[</a:t>
            </a:r>
            <a:r>
              <a:rPr lang="en-US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//3.Karta</a:t>
            </a:r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P[7][7]={</a:t>
            </a:r>
          </a:p>
          <a:p>
            <a:r>
              <a:rPr lang="en-US" dirty="0"/>
              <a:t>        {0,1,0,0,0,0,0},</a:t>
            </a:r>
          </a:p>
          <a:p>
            <a:r>
              <a:rPr lang="en-US" dirty="0"/>
              <a:t>        {1,0,1,1,0,0,0},</a:t>
            </a:r>
          </a:p>
          <a:p>
            <a:r>
              <a:rPr lang="en-US" dirty="0"/>
              <a:t>        {0,1,0,0,0,1,1},</a:t>
            </a:r>
          </a:p>
          <a:p>
            <a:r>
              <a:rPr lang="en-US" dirty="0"/>
              <a:t>        {0,1,0,0,1,0,0},</a:t>
            </a:r>
          </a:p>
          <a:p>
            <a:r>
              <a:rPr lang="en-US" dirty="0"/>
              <a:t>        {0,0,0,1,0,1,0},</a:t>
            </a:r>
          </a:p>
          <a:p>
            <a:r>
              <a:rPr lang="en-US" dirty="0"/>
              <a:t>        {0,0,1,0,1,0,0},</a:t>
            </a:r>
          </a:p>
          <a:p>
            <a:r>
              <a:rPr lang="en-US" dirty="0"/>
              <a:t>        {0,0,1,0,0,0,0},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    </a:t>
            </a:r>
            <a:r>
              <a:rPr lang="en-US" dirty="0" err="1"/>
              <a:t>int</a:t>
            </a:r>
            <a:r>
              <a:rPr lang="en-US" dirty="0"/>
              <a:t> g1, g2;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&lt;&lt;"Grad 1: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&gt;&gt;g1;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&lt;&lt;"Grad 2: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&gt;&gt;g2;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    if(P[g1][g2]==1)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Postoi</a:t>
            </a:r>
            <a:r>
              <a:rPr lang="en-US" dirty="0"/>
              <a:t> pat </a:t>
            </a:r>
            <a:r>
              <a:rPr lang="en-US" err="1"/>
              <a:t>pomegu</a:t>
            </a:r>
            <a:r>
              <a:rPr lang="en-US" dirty="0"/>
              <a:t> tie 2 </a:t>
            </a:r>
            <a:r>
              <a:rPr lang="en-US" err="1"/>
              <a:t>grada</a:t>
            </a:r>
            <a:r>
              <a:rPr lang="en-US" dirty="0"/>
              <a:t>!"&lt;&lt;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else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&lt;&lt;"Ne </a:t>
            </a:r>
            <a:r>
              <a:rPr lang="en-US" err="1"/>
              <a:t>postoi</a:t>
            </a:r>
            <a:r>
              <a:rPr lang="en-US" dirty="0"/>
              <a:t> pat </a:t>
            </a:r>
            <a:r>
              <a:rPr lang="en-US" err="1"/>
              <a:t>pomegu</a:t>
            </a:r>
            <a:r>
              <a:rPr lang="en-US" dirty="0"/>
              <a:t> tie 2 </a:t>
            </a:r>
            <a:r>
              <a:rPr lang="en-US" err="1"/>
              <a:t>grada</a:t>
            </a:r>
            <a:r>
              <a:rPr lang="en-US" dirty="0"/>
              <a:t>!"&lt;&lt;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//4. </a:t>
            </a:r>
            <a:r>
              <a:rPr lang="en-US" dirty="0" err="1"/>
              <a:t>Najmala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najgolema</a:t>
            </a:r>
            <a:r>
              <a:rPr lang="en-US" dirty="0"/>
              <a:t> </a:t>
            </a:r>
            <a:r>
              <a:rPr lang="en-US" dirty="0" err="1"/>
              <a:t>bukva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matrica</a:t>
            </a:r>
            <a:r>
              <a:rPr lang="en-US" dirty="0"/>
              <a:t> so </a:t>
            </a:r>
            <a:r>
              <a:rPr lang="en-US" dirty="0" err="1"/>
              <a:t>bukvi</a:t>
            </a:r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red=3;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kol</a:t>
            </a:r>
            <a:r>
              <a:rPr lang="en-US" dirty="0"/>
              <a:t>=3;</a:t>
            </a:r>
            <a:endParaRPr lang="en-US" dirty="0">
              <a:cs typeface="Calibri"/>
            </a:endParaRPr>
          </a:p>
          <a:p>
            <a:r>
              <a:rPr lang="en-US" dirty="0"/>
              <a:t>    char A[][3] = {</a:t>
            </a:r>
          </a:p>
          <a:p>
            <a:r>
              <a:rPr lang="en-US" dirty="0"/>
              <a:t>        {'G','F','W'},</a:t>
            </a:r>
          </a:p>
          <a:p>
            <a:r>
              <a:rPr lang="en-US" dirty="0"/>
              <a:t>        {'V','S','B'},</a:t>
            </a:r>
          </a:p>
          <a:p>
            <a:r>
              <a:rPr lang="en-US" dirty="0"/>
              <a:t>        {'R','D','L'}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    //</a:t>
            </a:r>
            <a:r>
              <a:rPr lang="en-US" err="1"/>
              <a:t>kastiranje</a:t>
            </a:r>
            <a:endParaRPr lang="en-US"/>
          </a:p>
          <a:p>
            <a:r>
              <a:rPr lang="en-US" dirty="0"/>
              <a:t>    //</a:t>
            </a:r>
            <a:r>
              <a:rPr lang="en-US" err="1"/>
              <a:t>cout</a:t>
            </a:r>
            <a:r>
              <a:rPr lang="en-US" dirty="0"/>
              <a:t>&lt;&lt;(</a:t>
            </a:r>
            <a:r>
              <a:rPr lang="en-US" err="1"/>
              <a:t>int</a:t>
            </a:r>
            <a:r>
              <a:rPr lang="en-US" dirty="0"/>
              <a:t>)'A'&lt;&lt;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char </a:t>
            </a:r>
            <a:r>
              <a:rPr lang="en-US" err="1"/>
              <a:t>najmala</a:t>
            </a:r>
            <a:r>
              <a:rPr lang="en-US" dirty="0"/>
              <a:t>=A[0][0];</a:t>
            </a:r>
            <a:endParaRPr lang="en-US" dirty="0">
              <a:cs typeface="Calibri"/>
            </a:endParaRPr>
          </a:p>
          <a:p>
            <a:r>
              <a:rPr lang="en-US" dirty="0"/>
              <a:t>    char </a:t>
            </a:r>
            <a:r>
              <a:rPr lang="en-US" err="1"/>
              <a:t>najgolema</a:t>
            </a:r>
            <a:r>
              <a:rPr lang="en-US" dirty="0"/>
              <a:t>=A[0][0];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red;i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kol;j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if((</a:t>
            </a:r>
            <a:r>
              <a:rPr lang="en-US" err="1"/>
              <a:t>int</a:t>
            </a:r>
            <a:r>
              <a:rPr lang="en-US" dirty="0"/>
              <a:t>)A[</a:t>
            </a:r>
            <a:r>
              <a:rPr lang="en-US" err="1"/>
              <a:t>i</a:t>
            </a:r>
            <a:r>
              <a:rPr lang="en-US" dirty="0"/>
              <a:t>][j]&gt;(</a:t>
            </a:r>
            <a:r>
              <a:rPr lang="en-US" err="1"/>
              <a:t>int</a:t>
            </a:r>
            <a:r>
              <a:rPr lang="en-US" dirty="0"/>
              <a:t>)</a:t>
            </a:r>
            <a:r>
              <a:rPr lang="en-US" err="1"/>
              <a:t>najgolema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 </a:t>
            </a:r>
            <a:r>
              <a:rPr lang="en-US" err="1"/>
              <a:t>najgolema</a:t>
            </a:r>
            <a:r>
              <a:rPr lang="en-US" dirty="0"/>
              <a:t>=A[</a:t>
            </a:r>
            <a:r>
              <a:rPr lang="en-US" err="1"/>
              <a:t>i</a:t>
            </a:r>
            <a:r>
              <a:rPr lang="en-US" dirty="0"/>
              <a:t>][j];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 else if((</a:t>
            </a:r>
            <a:r>
              <a:rPr lang="en-US" err="1"/>
              <a:t>int</a:t>
            </a:r>
            <a:r>
              <a:rPr lang="en-US" dirty="0"/>
              <a:t>)A[</a:t>
            </a:r>
            <a:r>
              <a:rPr lang="en-US" err="1"/>
              <a:t>i</a:t>
            </a:r>
            <a:r>
              <a:rPr lang="en-US" dirty="0"/>
              <a:t>][j]&lt;(</a:t>
            </a:r>
            <a:r>
              <a:rPr lang="en-US" err="1"/>
              <a:t>int</a:t>
            </a:r>
            <a:r>
              <a:rPr lang="en-US" dirty="0"/>
              <a:t>)</a:t>
            </a:r>
            <a:r>
              <a:rPr lang="en-US" err="1"/>
              <a:t>najmala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 </a:t>
            </a:r>
            <a:r>
              <a:rPr lang="en-US" err="1"/>
              <a:t>najmala</a:t>
            </a:r>
            <a:r>
              <a:rPr lang="en-US" dirty="0"/>
              <a:t>=A[</a:t>
            </a:r>
            <a:r>
              <a:rPr lang="en-US" err="1"/>
              <a:t>i</a:t>
            </a:r>
            <a:r>
              <a:rPr lang="en-US" dirty="0"/>
              <a:t>][j];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Najgolemata</a:t>
            </a:r>
            <a:r>
              <a:rPr lang="en-US" dirty="0"/>
              <a:t> </a:t>
            </a:r>
            <a:r>
              <a:rPr lang="en-US" err="1"/>
              <a:t>bukva</a:t>
            </a:r>
            <a:r>
              <a:rPr lang="en-US" dirty="0"/>
              <a:t>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matricata</a:t>
            </a:r>
            <a:r>
              <a:rPr lang="en-US" dirty="0"/>
              <a:t> e: "&lt;&lt;</a:t>
            </a:r>
            <a:r>
              <a:rPr lang="en-US" err="1"/>
              <a:t>najgolema</a:t>
            </a:r>
            <a:r>
              <a:rPr lang="en-US" dirty="0"/>
              <a:t>&lt;&lt;" so ASCII "&lt;&lt;(</a:t>
            </a:r>
            <a:r>
              <a:rPr lang="en-US" err="1"/>
              <a:t>int</a:t>
            </a:r>
            <a:r>
              <a:rPr lang="en-US" dirty="0"/>
              <a:t>)</a:t>
            </a:r>
            <a:r>
              <a:rPr lang="en-US" err="1"/>
              <a:t>najgolema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Najmalata</a:t>
            </a:r>
            <a:r>
              <a:rPr lang="en-US" dirty="0"/>
              <a:t> </a:t>
            </a:r>
            <a:r>
              <a:rPr lang="en-US" err="1"/>
              <a:t>bukva</a:t>
            </a:r>
            <a:r>
              <a:rPr lang="en-US" dirty="0"/>
              <a:t>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matricata</a:t>
            </a:r>
            <a:r>
              <a:rPr lang="en-US" dirty="0"/>
              <a:t> e: "&lt;&lt;</a:t>
            </a:r>
            <a:r>
              <a:rPr lang="en-US" err="1"/>
              <a:t>najmala</a:t>
            </a:r>
            <a:r>
              <a:rPr lang="en-US" dirty="0"/>
              <a:t>&lt;&lt;" so ASCII "&lt;&lt;(</a:t>
            </a:r>
            <a:r>
              <a:rPr lang="en-US" err="1"/>
              <a:t>int</a:t>
            </a:r>
            <a:r>
              <a:rPr lang="en-US" dirty="0"/>
              <a:t>)</a:t>
            </a:r>
            <a:r>
              <a:rPr lang="en-US" err="1"/>
              <a:t>najmala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//5. Podreduvanje</a:t>
            </a:r>
            <a:r>
              <a:rPr lang="en-US" dirty="0"/>
              <a:t> </a:t>
            </a:r>
            <a:r>
              <a:rPr lang="en-US"/>
              <a:t>na</a:t>
            </a:r>
            <a:r>
              <a:rPr lang="en-US" dirty="0"/>
              <a:t> </a:t>
            </a:r>
            <a:r>
              <a:rPr lang="en-US"/>
              <a:t>matrica</a:t>
            </a:r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m[][3]={</a:t>
            </a:r>
            <a:endParaRPr lang="en-US" dirty="0">
              <a:cs typeface="Calibri"/>
            </a:endParaRPr>
          </a:p>
          <a:p>
            <a:r>
              <a:rPr lang="en-US" dirty="0"/>
              <a:t>        {5,2,6},</a:t>
            </a:r>
          </a:p>
          <a:p>
            <a:r>
              <a:rPr lang="en-US" dirty="0"/>
              <a:t>        {9,0,1},</a:t>
            </a:r>
          </a:p>
          <a:p>
            <a:r>
              <a:rPr lang="en-US" dirty="0"/>
              <a:t>        {3,8,4}</a:t>
            </a:r>
          </a:p>
          <a:p>
            <a:r>
              <a:rPr lang="en-US" dirty="0"/>
              <a:t>        };</a:t>
            </a:r>
          </a:p>
          <a:p>
            <a:endParaRPr lang="en-US" dirty="0"/>
          </a:p>
          <a:p>
            <a:r>
              <a:rPr lang="en-US" dirty="0"/>
              <a:t>    for 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 = 0; </a:t>
            </a:r>
            <a:r>
              <a:rPr lang="en-US" err="1"/>
              <a:t>i</a:t>
            </a:r>
            <a:r>
              <a:rPr lang="en-US" dirty="0"/>
              <a:t> &lt; 3; </a:t>
            </a:r>
            <a:r>
              <a:rPr lang="en-US" err="1"/>
              <a:t>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 (</a:t>
            </a:r>
            <a:r>
              <a:rPr lang="en-US" err="1"/>
              <a:t>int</a:t>
            </a:r>
            <a:r>
              <a:rPr lang="en-US" dirty="0"/>
              <a:t> j = 0; j &lt; 3; j++)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for (</a:t>
            </a:r>
            <a:r>
              <a:rPr lang="en-US" err="1"/>
              <a:t>int</a:t>
            </a:r>
            <a:r>
              <a:rPr lang="en-US" dirty="0"/>
              <a:t> i1 = 0; i1 &lt; 3; i1++)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for (</a:t>
            </a:r>
            <a:r>
              <a:rPr lang="en-US" err="1"/>
              <a:t>int</a:t>
            </a:r>
            <a:r>
              <a:rPr lang="en-US" dirty="0"/>
              <a:t> j1 = 0; j1 &lt; 3; j1++)</a:t>
            </a:r>
            <a:endParaRPr lang="en-US" dirty="0">
              <a:cs typeface="Calibri"/>
            </a:endParaRPr>
          </a:p>
          <a:p>
            <a:r>
              <a:rPr lang="en-US" dirty="0"/>
              <a:t>                {</a:t>
            </a:r>
          </a:p>
          <a:p>
            <a:r>
              <a:rPr lang="en-US" dirty="0"/>
              <a:t>                    if (m[</a:t>
            </a:r>
            <a:r>
              <a:rPr lang="en-US" err="1"/>
              <a:t>i</a:t>
            </a:r>
            <a:r>
              <a:rPr lang="en-US" dirty="0"/>
              <a:t>][j] &lt; m[i1][j1])</a:t>
            </a:r>
            <a:endParaRPr lang="en-US" dirty="0">
              <a:cs typeface="Calibri"/>
            </a:endParaRPr>
          </a:p>
          <a:p>
            <a:r>
              <a:rPr lang="en-US" dirty="0"/>
              <a:t>                    {</a:t>
            </a:r>
          </a:p>
          <a:p>
            <a:r>
              <a:rPr lang="en-US" dirty="0"/>
              <a:t>                        </a:t>
            </a:r>
            <a:r>
              <a:rPr lang="en-US" err="1"/>
              <a:t>int</a:t>
            </a:r>
            <a:r>
              <a:rPr lang="en-US" dirty="0"/>
              <a:t> temp = m[</a:t>
            </a:r>
            <a:r>
              <a:rPr lang="en-US" err="1"/>
              <a:t>i</a:t>
            </a:r>
            <a:r>
              <a:rPr lang="en-US" dirty="0"/>
              <a:t>][j];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         m[</a:t>
            </a:r>
            <a:r>
              <a:rPr lang="en-US" err="1"/>
              <a:t>i</a:t>
            </a:r>
            <a:r>
              <a:rPr lang="en-US" dirty="0"/>
              <a:t>][j] = m[i1][j1];</a:t>
            </a:r>
            <a:endParaRPr lang="en-US" dirty="0">
              <a:cs typeface="Calibri"/>
            </a:endParaRPr>
          </a:p>
          <a:p>
            <a:r>
              <a:rPr lang="en-US" dirty="0"/>
              <a:t>                        m[i1][j1] = temp;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//</a:t>
            </a:r>
            <a:r>
              <a:rPr lang="en-US" err="1"/>
              <a:t>Pecatenje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matricata</a:t>
            </a:r>
            <a:endParaRPr lang="en-US"/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=0;i&lt;3;i++)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j=0;j&lt;3;j++)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&lt;&lt;m[</a:t>
            </a:r>
            <a:r>
              <a:rPr lang="en-US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//6. Generiranje na triagolnik gore levo</a:t>
            </a:r>
            <a:endParaRPr lang="en-US">
              <a:cs typeface="Calibri"/>
            </a:endParaRPr>
          </a:p>
          <a:p>
            <a:r>
              <a:rPr lang="en-US" dirty="0"/>
              <a:t>//Vo </a:t>
            </a:r>
            <a:r>
              <a:rPr lang="en-US" err="1"/>
              <a:t>komentar</a:t>
            </a:r>
            <a:r>
              <a:rPr lang="en-US" dirty="0"/>
              <a:t> </a:t>
            </a:r>
            <a:r>
              <a:rPr lang="en-US" err="1"/>
              <a:t>podolu</a:t>
            </a:r>
            <a:r>
              <a:rPr lang="en-US" dirty="0"/>
              <a:t> e </a:t>
            </a:r>
            <a:r>
              <a:rPr lang="en-US" err="1"/>
              <a:t>delot</a:t>
            </a:r>
            <a:r>
              <a:rPr lang="en-US" dirty="0"/>
              <a:t> </a:t>
            </a:r>
            <a:r>
              <a:rPr lang="en-US" err="1"/>
              <a:t>za</a:t>
            </a:r>
            <a:r>
              <a:rPr lang="en-US" dirty="0"/>
              <a:t> </a:t>
            </a:r>
            <a:r>
              <a:rPr lang="en-US" err="1"/>
              <a:t>pecatenje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triagolnik</a:t>
            </a:r>
            <a:r>
              <a:rPr lang="en-US" dirty="0"/>
              <a:t> gore </a:t>
            </a:r>
            <a:r>
              <a:rPr lang="en-US" err="1"/>
              <a:t>desno</a:t>
            </a:r>
            <a:endParaRPr lang="en-US"/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  string A[6][6];</a:t>
            </a: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=0;i&lt;6;i++)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j=0;j&lt;6;j++)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A[</a:t>
            </a:r>
            <a:r>
              <a:rPr lang="en-US" err="1"/>
              <a:t>i</a:t>
            </a:r>
            <a:r>
              <a:rPr lang="en-US" dirty="0"/>
              <a:t>][j]="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pom</a:t>
            </a:r>
            <a:r>
              <a:rPr lang="en-US" dirty="0"/>
              <a:t>=6;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=0;i&lt;6;i++)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pom;j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A[</a:t>
            </a:r>
            <a:r>
              <a:rPr lang="en-US" err="1"/>
              <a:t>i</a:t>
            </a:r>
            <a:r>
              <a:rPr lang="en-US" dirty="0"/>
              <a:t>][j]="*";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pom</a:t>
            </a:r>
            <a:r>
              <a:rPr lang="en-US" dirty="0"/>
              <a:t>--;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err="1"/>
              <a:t>Pecatenje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triagolnik</a:t>
            </a:r>
            <a:r>
              <a:rPr lang="en-US" dirty="0"/>
              <a:t> gore </a:t>
            </a:r>
            <a:r>
              <a:rPr lang="en-US" err="1"/>
              <a:t>desno</a:t>
            </a:r>
            <a:endParaRPr lang="en-US"/>
          </a:p>
          <a:p>
            <a:r>
              <a:rPr lang="en-US" dirty="0"/>
              <a:t>/*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pom</a:t>
            </a:r>
            <a:r>
              <a:rPr lang="en-US" dirty="0"/>
              <a:t>=0;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=0;i&lt;6;i++)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</a:t>
            </a:r>
            <a:r>
              <a:rPr lang="en-US" err="1"/>
              <a:t>pom;j</a:t>
            </a:r>
            <a:r>
              <a:rPr lang="en-US" dirty="0"/>
              <a:t>&lt;6;j++)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A[</a:t>
            </a:r>
            <a:r>
              <a:rPr lang="en-US" err="1"/>
              <a:t>i</a:t>
            </a:r>
            <a:r>
              <a:rPr lang="en-US" dirty="0"/>
              <a:t>][j]="*";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pom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*/</a:t>
            </a:r>
          </a:p>
          <a:p>
            <a:endParaRPr lang="en-US" dirty="0"/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=0;i&lt;6;i++)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j=0;j&lt;6;j++)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&lt;&lt;A[</a:t>
            </a:r>
            <a:r>
              <a:rPr lang="en-US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/>
              <a:t>//7. Matrica</a:t>
            </a:r>
            <a:r>
              <a:rPr lang="en-US" dirty="0"/>
              <a:t> so </a:t>
            </a:r>
            <a:r>
              <a:rPr lang="en-US"/>
              <a:t>brojki</a:t>
            </a:r>
            <a:r>
              <a:rPr lang="en-US" dirty="0"/>
              <a:t> </a:t>
            </a:r>
            <a:r>
              <a:rPr lang="en-US"/>
              <a:t>rasporedeni</a:t>
            </a:r>
            <a:r>
              <a:rPr lang="en-US" dirty="0"/>
              <a:t> gore-</a:t>
            </a:r>
            <a:r>
              <a:rPr lang="en-US"/>
              <a:t>dolu</a:t>
            </a:r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n=0;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golemina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matrica</a:t>
            </a:r>
            <a:r>
              <a:rPr lang="en-US" dirty="0"/>
              <a:t> n=";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&gt;&gt;n;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A[n][n];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A[</a:t>
            </a:r>
            <a:r>
              <a:rPr lang="en-US" err="1"/>
              <a:t>i</a:t>
            </a:r>
            <a:r>
              <a:rPr lang="en-US" dirty="0"/>
              <a:t>][j]=0;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</a:t>
            </a:r>
            <a:r>
              <a:rPr lang="en-US" dirty="0"/>
              <a:t>=1;</a:t>
            </a:r>
            <a:endParaRPr lang="en-US" dirty="0">
              <a:cs typeface="Calibri"/>
            </a:endParaRPr>
          </a:p>
          <a:p>
            <a:r>
              <a:rPr lang="en-US" dirty="0"/>
              <a:t>    //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ovoj</a:t>
            </a:r>
            <a:r>
              <a:rPr lang="en-US" dirty="0"/>
              <a:t> </a:t>
            </a:r>
            <a:r>
              <a:rPr lang="en-US" err="1"/>
              <a:t>slucaj</a:t>
            </a:r>
            <a:r>
              <a:rPr lang="en-US" dirty="0"/>
              <a:t> </a:t>
            </a:r>
            <a:r>
              <a:rPr lang="en-US" err="1"/>
              <a:t>si</a:t>
            </a:r>
            <a:r>
              <a:rPr lang="en-US" dirty="0"/>
              <a:t> "</a:t>
            </a:r>
            <a:r>
              <a:rPr lang="en-US" err="1"/>
              <a:t>igrame</a:t>
            </a:r>
            <a:r>
              <a:rPr lang="en-US" dirty="0"/>
              <a:t>" so </a:t>
            </a:r>
            <a:r>
              <a:rPr lang="en-US" err="1"/>
              <a:t>indexite</a:t>
            </a:r>
            <a:endParaRPr lang="en-US"/>
          </a:p>
          <a:p>
            <a:r>
              <a:rPr lang="en-US" dirty="0"/>
              <a:t>    //pa taka </a:t>
            </a:r>
            <a:r>
              <a:rPr lang="en-US" err="1"/>
              <a:t>indexot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 </a:t>
            </a:r>
            <a:r>
              <a:rPr lang="en-US" err="1"/>
              <a:t>kje</a:t>
            </a:r>
            <a:r>
              <a:rPr lang="en-US" dirty="0"/>
              <a:t> mi </a:t>
            </a:r>
            <a:r>
              <a:rPr lang="en-US" err="1"/>
              <a:t>pretstavuva</a:t>
            </a:r>
            <a:r>
              <a:rPr lang="en-US" dirty="0"/>
              <a:t> </a:t>
            </a:r>
            <a:r>
              <a:rPr lang="en-US" err="1"/>
              <a:t>koloni</a:t>
            </a:r>
            <a:endParaRPr lang="en-US"/>
          </a:p>
          <a:p>
            <a:r>
              <a:rPr lang="en-US" dirty="0"/>
              <a:t>    //</a:t>
            </a:r>
            <a:r>
              <a:rPr lang="en-US" err="1"/>
              <a:t>dodeka</a:t>
            </a:r>
            <a:r>
              <a:rPr lang="en-US" dirty="0"/>
              <a:t> </a:t>
            </a:r>
            <a:r>
              <a:rPr lang="en-US" err="1"/>
              <a:t>indexot</a:t>
            </a:r>
            <a:r>
              <a:rPr lang="en-US" dirty="0"/>
              <a:t> j </a:t>
            </a:r>
            <a:r>
              <a:rPr lang="en-US" err="1"/>
              <a:t>kje</a:t>
            </a:r>
            <a:r>
              <a:rPr lang="en-US" dirty="0"/>
              <a:t> </a:t>
            </a:r>
            <a:r>
              <a:rPr lang="en-US" err="1"/>
              <a:t>gi</a:t>
            </a:r>
            <a:r>
              <a:rPr lang="en-US" dirty="0"/>
              <a:t> </a:t>
            </a:r>
            <a:r>
              <a:rPr lang="en-US" err="1"/>
              <a:t>pretstavuva</a:t>
            </a:r>
            <a:r>
              <a:rPr lang="en-US" dirty="0"/>
              <a:t> </a:t>
            </a:r>
            <a:r>
              <a:rPr lang="en-US" err="1"/>
              <a:t>redicite</a:t>
            </a:r>
            <a:endParaRPr lang="en-US"/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//</a:t>
            </a:r>
            <a:r>
              <a:rPr lang="en-US" err="1"/>
              <a:t>ako</a:t>
            </a:r>
            <a:r>
              <a:rPr lang="en-US" dirty="0"/>
              <a:t> </a:t>
            </a:r>
            <a:r>
              <a:rPr lang="en-US" err="1"/>
              <a:t>indexot</a:t>
            </a:r>
            <a:r>
              <a:rPr lang="en-US" dirty="0"/>
              <a:t> </a:t>
            </a:r>
            <a:r>
              <a:rPr lang="en-US" err="1"/>
              <a:t>za</a:t>
            </a:r>
            <a:r>
              <a:rPr lang="en-US" dirty="0"/>
              <a:t> </a:t>
            </a:r>
            <a:r>
              <a:rPr lang="en-US" err="1"/>
              <a:t>kolonata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 se </a:t>
            </a:r>
            <a:r>
              <a:rPr lang="en-US" err="1"/>
              <a:t>naoga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parna</a:t>
            </a:r>
            <a:r>
              <a:rPr lang="en-US" dirty="0"/>
              <a:t> </a:t>
            </a:r>
            <a:r>
              <a:rPr lang="en-US" err="1"/>
              <a:t>pozicija</a:t>
            </a:r>
            <a:endParaRPr lang="en-US"/>
          </a:p>
          <a:p>
            <a:r>
              <a:rPr lang="en-US" dirty="0"/>
              <a:t>        //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toj</a:t>
            </a:r>
            <a:r>
              <a:rPr lang="en-US" dirty="0"/>
              <a:t> </a:t>
            </a:r>
            <a:r>
              <a:rPr lang="en-US" err="1"/>
              <a:t>slucaj</a:t>
            </a:r>
            <a:r>
              <a:rPr lang="en-US" dirty="0"/>
              <a:t> </a:t>
            </a:r>
            <a:r>
              <a:rPr lang="en-US" err="1"/>
              <a:t>brojkite</a:t>
            </a:r>
            <a:r>
              <a:rPr lang="en-US" dirty="0"/>
              <a:t> </a:t>
            </a:r>
            <a:r>
              <a:rPr lang="en-US" err="1"/>
              <a:t>treba</a:t>
            </a:r>
            <a:r>
              <a:rPr lang="en-US" dirty="0"/>
              <a:t> </a:t>
            </a:r>
            <a:r>
              <a:rPr lang="en-US" err="1"/>
              <a:t>da</a:t>
            </a:r>
            <a:r>
              <a:rPr lang="en-US" dirty="0"/>
              <a:t> se </a:t>
            </a:r>
            <a:r>
              <a:rPr lang="en-US" err="1"/>
              <a:t>zapisuvaat</a:t>
            </a:r>
            <a:r>
              <a:rPr lang="en-US" dirty="0"/>
              <a:t> </a:t>
            </a:r>
            <a:r>
              <a:rPr lang="en-US" err="1"/>
              <a:t>od</a:t>
            </a:r>
            <a:r>
              <a:rPr lang="en-US" dirty="0"/>
              <a:t> gore</a:t>
            </a:r>
            <a:endParaRPr lang="en-US" dirty="0">
              <a:cs typeface="Calibri"/>
            </a:endParaRPr>
          </a:p>
          <a:p>
            <a:r>
              <a:rPr lang="en-US" dirty="0"/>
              <a:t>        if(i%2==0)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A[j][</a:t>
            </a:r>
            <a:r>
              <a:rPr lang="en-US" err="1"/>
              <a:t>i</a:t>
            </a:r>
            <a:r>
              <a:rPr lang="en-US" dirty="0"/>
              <a:t>]=</a:t>
            </a:r>
            <a:r>
              <a:rPr lang="en-US" err="1"/>
              <a:t>br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 </a:t>
            </a:r>
            <a:r>
              <a:rPr lang="en-US" err="1"/>
              <a:t>br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//</a:t>
            </a:r>
            <a:r>
              <a:rPr lang="en-US" err="1"/>
              <a:t>ako</a:t>
            </a:r>
            <a:r>
              <a:rPr lang="en-US" dirty="0"/>
              <a:t> </a:t>
            </a:r>
            <a:r>
              <a:rPr lang="en-US" err="1"/>
              <a:t>indexot</a:t>
            </a:r>
            <a:r>
              <a:rPr lang="en-US" dirty="0"/>
              <a:t> </a:t>
            </a:r>
            <a:r>
              <a:rPr lang="en-US" err="1"/>
              <a:t>za</a:t>
            </a:r>
            <a:r>
              <a:rPr lang="en-US" dirty="0"/>
              <a:t> </a:t>
            </a:r>
            <a:r>
              <a:rPr lang="en-US" err="1"/>
              <a:t>kolonata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 se </a:t>
            </a:r>
            <a:r>
              <a:rPr lang="en-US" err="1"/>
              <a:t>naoga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neparna</a:t>
            </a:r>
            <a:r>
              <a:rPr lang="en-US" dirty="0"/>
              <a:t> </a:t>
            </a:r>
            <a:r>
              <a:rPr lang="en-US" err="1"/>
              <a:t>pozicija</a:t>
            </a:r>
            <a:endParaRPr lang="en-US"/>
          </a:p>
          <a:p>
            <a:r>
              <a:rPr lang="en-US" dirty="0"/>
              <a:t>        //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toj</a:t>
            </a:r>
            <a:r>
              <a:rPr lang="en-US" dirty="0"/>
              <a:t> </a:t>
            </a:r>
            <a:r>
              <a:rPr lang="en-US" err="1"/>
              <a:t>slucaj</a:t>
            </a:r>
            <a:r>
              <a:rPr lang="en-US" dirty="0"/>
              <a:t> </a:t>
            </a:r>
            <a:r>
              <a:rPr lang="en-US" err="1"/>
              <a:t>brojkite</a:t>
            </a:r>
            <a:r>
              <a:rPr lang="en-US" dirty="0"/>
              <a:t> </a:t>
            </a:r>
            <a:r>
              <a:rPr lang="en-US" err="1"/>
              <a:t>treba</a:t>
            </a:r>
            <a:r>
              <a:rPr lang="en-US" dirty="0"/>
              <a:t> </a:t>
            </a:r>
            <a:r>
              <a:rPr lang="en-US" err="1"/>
              <a:t>da</a:t>
            </a:r>
            <a:r>
              <a:rPr lang="en-US" dirty="0"/>
              <a:t> se </a:t>
            </a:r>
            <a:r>
              <a:rPr lang="en-US" err="1"/>
              <a:t>zapisuvaat</a:t>
            </a:r>
            <a:r>
              <a:rPr lang="en-US" dirty="0"/>
              <a:t> </a:t>
            </a:r>
            <a:r>
              <a:rPr lang="en-US" err="1"/>
              <a:t>od</a:t>
            </a:r>
            <a:r>
              <a:rPr lang="en-US" dirty="0"/>
              <a:t> </a:t>
            </a:r>
            <a:r>
              <a:rPr lang="en-US" err="1"/>
              <a:t>dolu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gore</a:t>
            </a:r>
            <a:endParaRPr lang="en-US" dirty="0">
              <a:cs typeface="Calibri"/>
            </a:endParaRP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for(</a:t>
            </a:r>
            <a:r>
              <a:rPr lang="en-US" err="1"/>
              <a:t>int</a:t>
            </a:r>
            <a:r>
              <a:rPr lang="en-US" dirty="0"/>
              <a:t> j=n-1;j&gt;=0;j--)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A[j][</a:t>
            </a:r>
            <a:r>
              <a:rPr lang="en-US" err="1"/>
              <a:t>i</a:t>
            </a:r>
            <a:r>
              <a:rPr lang="en-US" dirty="0"/>
              <a:t>]=</a:t>
            </a:r>
            <a:r>
              <a:rPr lang="en-US" err="1"/>
              <a:t>br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 </a:t>
            </a:r>
            <a:r>
              <a:rPr lang="en-US" err="1"/>
              <a:t>br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//</a:t>
            </a:r>
            <a:r>
              <a:rPr lang="en-US" err="1"/>
              <a:t>Pecatenje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matrica</a:t>
            </a:r>
            <a:endParaRPr lang="en-US"/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&lt;&lt;A[</a:t>
            </a:r>
            <a:r>
              <a:rPr lang="en-US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//8. Generiranje</a:t>
            </a:r>
            <a:r>
              <a:rPr lang="en-US" dirty="0"/>
              <a:t> </a:t>
            </a:r>
            <a:r>
              <a:rPr lang="en-US"/>
              <a:t>na</a:t>
            </a:r>
            <a:r>
              <a:rPr lang="en-US" dirty="0"/>
              <a:t> gradient </a:t>
            </a:r>
            <a:r>
              <a:rPr lang="en-US"/>
              <a:t>matrica</a:t>
            </a:r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n=0;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golemina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matrica</a:t>
            </a:r>
            <a:r>
              <a:rPr lang="en-US" dirty="0"/>
              <a:t> n=";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&gt;&gt;n;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A[n][n];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A[</a:t>
            </a:r>
            <a:r>
              <a:rPr lang="en-US" err="1"/>
              <a:t>i</a:t>
            </a:r>
            <a:r>
              <a:rPr lang="en-US" dirty="0"/>
              <a:t>][j]=0;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/*</a:t>
            </a:r>
          </a:p>
          <a:p>
            <a:r>
              <a:rPr lang="en-US" dirty="0"/>
              <a:t>    //</a:t>
            </a:r>
            <a:r>
              <a:rPr lang="en-US" err="1"/>
              <a:t>Generiranje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gradient </a:t>
            </a:r>
            <a:r>
              <a:rPr lang="en-US" err="1"/>
              <a:t>matricata</a:t>
            </a:r>
            <a:endParaRPr lang="en-US"/>
          </a:p>
          <a:p>
            <a:r>
              <a:rPr lang="en-US" dirty="0"/>
              <a:t>    //</a:t>
            </a:r>
            <a:r>
              <a:rPr lang="en-US" err="1"/>
              <a:t>po</a:t>
            </a:r>
            <a:r>
              <a:rPr lang="en-US" dirty="0"/>
              <a:t> </a:t>
            </a:r>
            <a:r>
              <a:rPr lang="en-US" err="1"/>
              <a:t>redici</a:t>
            </a:r>
            <a:endParaRPr lang="en-US"/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Horizontalen</a:t>
            </a:r>
            <a:r>
              <a:rPr lang="en-US" dirty="0"/>
              <a:t> gradient:"&lt;&lt;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</a:t>
            </a:r>
            <a:r>
              <a:rPr lang="en-US" dirty="0"/>
              <a:t>=1;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A[</a:t>
            </a:r>
            <a:r>
              <a:rPr lang="en-US" err="1"/>
              <a:t>i</a:t>
            </a:r>
            <a:r>
              <a:rPr lang="en-US" dirty="0"/>
              <a:t>][j]=</a:t>
            </a:r>
            <a:r>
              <a:rPr lang="en-US" err="1"/>
              <a:t>br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br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*/</a:t>
            </a:r>
          </a:p>
          <a:p>
            <a:endParaRPr lang="en-US" dirty="0"/>
          </a:p>
          <a:p>
            <a:r>
              <a:rPr lang="en-US" dirty="0"/>
              <a:t>/*</a:t>
            </a:r>
          </a:p>
          <a:p>
            <a:r>
              <a:rPr lang="en-US" dirty="0"/>
              <a:t>    //</a:t>
            </a:r>
            <a:r>
              <a:rPr lang="en-US" err="1"/>
              <a:t>Generiranje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gradient </a:t>
            </a:r>
            <a:r>
              <a:rPr lang="en-US" err="1"/>
              <a:t>matricata</a:t>
            </a:r>
            <a:endParaRPr lang="en-US"/>
          </a:p>
          <a:p>
            <a:r>
              <a:rPr lang="en-US" dirty="0"/>
              <a:t>    //</a:t>
            </a:r>
            <a:r>
              <a:rPr lang="en-US" err="1"/>
              <a:t>po</a:t>
            </a:r>
            <a:r>
              <a:rPr lang="en-US" dirty="0"/>
              <a:t> </a:t>
            </a:r>
            <a:r>
              <a:rPr lang="en-US" err="1"/>
              <a:t>koloni</a:t>
            </a:r>
            <a:endParaRPr lang="en-US"/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Vertikalen</a:t>
            </a:r>
            <a:r>
              <a:rPr lang="en-US" dirty="0"/>
              <a:t> gradient:"&lt;&lt;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</a:t>
            </a:r>
            <a:r>
              <a:rPr lang="en-US" dirty="0"/>
              <a:t>=(n/2)*(-1);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A[j][</a:t>
            </a:r>
            <a:r>
              <a:rPr lang="en-US" err="1"/>
              <a:t>i</a:t>
            </a:r>
            <a:r>
              <a:rPr lang="en-US" dirty="0"/>
              <a:t>]=</a:t>
            </a:r>
            <a:r>
              <a:rPr lang="en-US" err="1"/>
              <a:t>br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br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*/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   //</a:t>
            </a:r>
            <a:r>
              <a:rPr lang="en-US" err="1"/>
              <a:t>Generiranje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gradient </a:t>
            </a:r>
            <a:r>
              <a:rPr lang="en-US" err="1"/>
              <a:t>matricata</a:t>
            </a:r>
            <a:endParaRPr lang="en-US"/>
          </a:p>
          <a:p>
            <a:r>
              <a:rPr lang="en-US" dirty="0"/>
              <a:t>    //</a:t>
            </a:r>
            <a:r>
              <a:rPr lang="en-US" err="1"/>
              <a:t>po</a:t>
            </a:r>
            <a:r>
              <a:rPr lang="en-US" dirty="0"/>
              <a:t> </a:t>
            </a:r>
            <a:r>
              <a:rPr lang="en-US" err="1"/>
              <a:t>dijagonala</a:t>
            </a:r>
            <a:r>
              <a:rPr lang="en-US" dirty="0"/>
              <a:t> 1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Dijagonalen</a:t>
            </a:r>
            <a:r>
              <a:rPr lang="en-US" dirty="0"/>
              <a:t> gradient 1:"&lt;&lt;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</a:t>
            </a:r>
            <a:r>
              <a:rPr lang="en-US" dirty="0"/>
              <a:t>=1;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pom</a:t>
            </a:r>
            <a:r>
              <a:rPr lang="en-US" dirty="0"/>
              <a:t>=</a:t>
            </a:r>
            <a:r>
              <a:rPr lang="en-US" err="1"/>
              <a:t>br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A[</a:t>
            </a:r>
            <a:r>
              <a:rPr lang="en-US" err="1"/>
              <a:t>i</a:t>
            </a:r>
            <a:r>
              <a:rPr lang="en-US" dirty="0"/>
              <a:t>][j]=</a:t>
            </a:r>
            <a:r>
              <a:rPr lang="en-US" err="1"/>
              <a:t>br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 </a:t>
            </a:r>
            <a:r>
              <a:rPr lang="en-US" err="1"/>
              <a:t>br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br</a:t>
            </a:r>
            <a:r>
              <a:rPr lang="en-US" dirty="0"/>
              <a:t>=i+2;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/*</a:t>
            </a:r>
          </a:p>
          <a:p>
            <a:r>
              <a:rPr lang="en-US" dirty="0"/>
              <a:t>    //</a:t>
            </a:r>
            <a:r>
              <a:rPr lang="en-US" err="1"/>
              <a:t>Generiranje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gradient </a:t>
            </a:r>
            <a:r>
              <a:rPr lang="en-US" err="1"/>
              <a:t>matricata</a:t>
            </a:r>
            <a:endParaRPr lang="en-US"/>
          </a:p>
          <a:p>
            <a:r>
              <a:rPr lang="en-US" dirty="0"/>
              <a:t>    //</a:t>
            </a:r>
            <a:r>
              <a:rPr lang="en-US" err="1"/>
              <a:t>po</a:t>
            </a:r>
            <a:r>
              <a:rPr lang="en-US" dirty="0"/>
              <a:t> </a:t>
            </a:r>
            <a:r>
              <a:rPr lang="en-US" err="1"/>
              <a:t>dijagonala</a:t>
            </a:r>
            <a:r>
              <a:rPr lang="en-US" dirty="0"/>
              <a:t> 2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Dijagonalen</a:t>
            </a:r>
            <a:r>
              <a:rPr lang="en-US" dirty="0"/>
              <a:t> gradient 2:"&lt;&lt;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</a:t>
            </a:r>
            <a:r>
              <a:rPr lang="en-US" dirty="0"/>
              <a:t>=1;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pom</a:t>
            </a:r>
            <a:r>
              <a:rPr lang="en-US" dirty="0"/>
              <a:t>=</a:t>
            </a:r>
            <a:r>
              <a:rPr lang="en-US" err="1"/>
              <a:t>br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j=n-1;j&gt;=0;j--)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A[</a:t>
            </a:r>
            <a:r>
              <a:rPr lang="en-US" err="1"/>
              <a:t>i</a:t>
            </a:r>
            <a:r>
              <a:rPr lang="en-US" dirty="0"/>
              <a:t>][j]=</a:t>
            </a:r>
            <a:r>
              <a:rPr lang="en-US" err="1"/>
              <a:t>br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 </a:t>
            </a:r>
            <a:r>
              <a:rPr lang="en-US" err="1"/>
              <a:t>br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br</a:t>
            </a:r>
            <a:r>
              <a:rPr lang="en-US" dirty="0"/>
              <a:t>=i+2;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*/</a:t>
            </a:r>
          </a:p>
          <a:p>
            <a:endParaRPr lang="en-US" dirty="0"/>
          </a:p>
          <a:p>
            <a:r>
              <a:rPr lang="en-US" dirty="0"/>
              <a:t>    //</a:t>
            </a:r>
            <a:r>
              <a:rPr lang="en-US" err="1"/>
              <a:t>Pecatenje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matrica</a:t>
            </a:r>
            <a:endParaRPr lang="en-US"/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&lt;&lt;A[</a:t>
            </a:r>
            <a:r>
              <a:rPr lang="en-US" err="1"/>
              <a:t>i</a:t>
            </a:r>
            <a:r>
              <a:rPr lang="en-US" dirty="0"/>
              <a:t>][j]&lt;&lt;"   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//9. Pozicioniranje</a:t>
            </a:r>
            <a:r>
              <a:rPr lang="en-US" dirty="0"/>
              <a:t> </a:t>
            </a:r>
            <a:r>
              <a:rPr lang="en-US"/>
              <a:t>na</a:t>
            </a:r>
            <a:r>
              <a:rPr lang="en-US" dirty="0"/>
              <a:t> </a:t>
            </a:r>
            <a:r>
              <a:rPr lang="en-US"/>
              <a:t>kvadrat</a:t>
            </a:r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r=20, k=20,x,y;</a:t>
            </a:r>
            <a:endParaRPr lang="en-US" dirty="0">
              <a:cs typeface="Calibri"/>
            </a:endParaRPr>
          </a:p>
          <a:p>
            <a:r>
              <a:rPr lang="en-US" dirty="0"/>
              <a:t>    //</a:t>
            </a:r>
            <a:r>
              <a:rPr lang="en-US" err="1"/>
              <a:t>dadena</a:t>
            </a:r>
            <a:r>
              <a:rPr lang="en-US" dirty="0"/>
              <a:t> e "</a:t>
            </a:r>
            <a:r>
              <a:rPr lang="en-US" err="1"/>
              <a:t>kockata</a:t>
            </a:r>
            <a:r>
              <a:rPr lang="en-US" dirty="0"/>
              <a:t>"</a:t>
            </a:r>
            <a:endParaRPr lang="en-US" dirty="0">
              <a:cs typeface="Calibri"/>
            </a:endParaRPr>
          </a:p>
          <a:p>
            <a:r>
              <a:rPr lang="en-US" dirty="0"/>
              <a:t>    char K[3][3]={</a:t>
            </a:r>
          </a:p>
          <a:p>
            <a:r>
              <a:rPr lang="en-US" dirty="0"/>
              <a:t>        {'*','*','*'},</a:t>
            </a:r>
          </a:p>
          <a:p>
            <a:r>
              <a:rPr lang="en-US" dirty="0"/>
              <a:t>        {'*','@','*'},</a:t>
            </a:r>
          </a:p>
          <a:p>
            <a:r>
              <a:rPr lang="en-US" dirty="0"/>
              <a:t>        {'*','*','*'}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    //se </a:t>
            </a:r>
            <a:r>
              <a:rPr lang="en-US" err="1"/>
              <a:t>polni</a:t>
            </a:r>
            <a:r>
              <a:rPr lang="en-US" dirty="0"/>
              <a:t> </a:t>
            </a:r>
            <a:r>
              <a:rPr lang="en-US" err="1"/>
              <a:t>matricata</a:t>
            </a:r>
            <a:r>
              <a:rPr lang="en-US" dirty="0"/>
              <a:t> </a:t>
            </a:r>
            <a:r>
              <a:rPr lang="en-US" err="1"/>
              <a:t>koja</a:t>
            </a:r>
            <a:r>
              <a:rPr lang="en-US" dirty="0"/>
              <a:t> </a:t>
            </a:r>
            <a:r>
              <a:rPr lang="en-US" err="1"/>
              <a:t>ni</a:t>
            </a:r>
            <a:r>
              <a:rPr lang="en-US" dirty="0"/>
              <a:t> </a:t>
            </a:r>
            <a:r>
              <a:rPr lang="en-US" err="1"/>
              <a:t>ja</a:t>
            </a:r>
            <a:r>
              <a:rPr lang="en-US" dirty="0"/>
              <a:t> </a:t>
            </a:r>
            <a:r>
              <a:rPr lang="en-US" err="1"/>
              <a:t>pretstavuva</a:t>
            </a:r>
            <a:r>
              <a:rPr lang="en-US" dirty="0"/>
              <a:t> </a:t>
            </a:r>
            <a:r>
              <a:rPr lang="en-US" err="1"/>
              <a:t>povrsinata</a:t>
            </a:r>
            <a:endParaRPr lang="en-US"/>
          </a:p>
          <a:p>
            <a:r>
              <a:rPr lang="en-US" dirty="0"/>
              <a:t>    //P e </a:t>
            </a:r>
            <a:r>
              <a:rPr lang="en-US" err="1"/>
              <a:t>od</a:t>
            </a:r>
            <a:r>
              <a:rPr lang="en-US" dirty="0"/>
              <a:t> red </a:t>
            </a:r>
            <a:r>
              <a:rPr lang="en-US" err="1"/>
              <a:t>rxk</a:t>
            </a:r>
            <a:endParaRPr lang="en-US"/>
          </a:p>
          <a:p>
            <a:r>
              <a:rPr lang="en-US" dirty="0"/>
              <a:t>    char P[r][k];</a:t>
            </a: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r;i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k;j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P[</a:t>
            </a:r>
            <a:r>
              <a:rPr lang="en-US" err="1"/>
              <a:t>i</a:t>
            </a:r>
            <a:r>
              <a:rPr lang="en-US" dirty="0"/>
              <a:t>][j]='-';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Vnesete</a:t>
            </a:r>
            <a:r>
              <a:rPr lang="en-US" dirty="0"/>
              <a:t> </a:t>
            </a:r>
            <a:r>
              <a:rPr lang="en-US" err="1"/>
              <a:t>pozicija</a:t>
            </a:r>
            <a:r>
              <a:rPr lang="en-US" dirty="0"/>
              <a:t> </a:t>
            </a:r>
            <a:r>
              <a:rPr lang="en-US" err="1"/>
              <a:t>kade</a:t>
            </a:r>
            <a:r>
              <a:rPr lang="en-US" dirty="0"/>
              <a:t> </a:t>
            </a:r>
            <a:r>
              <a:rPr lang="en-US" err="1"/>
              <a:t>sakate</a:t>
            </a:r>
            <a:r>
              <a:rPr lang="en-US" dirty="0"/>
              <a:t> </a:t>
            </a:r>
            <a:r>
              <a:rPr lang="en-US" err="1"/>
              <a:t>da</a:t>
            </a:r>
            <a:r>
              <a:rPr lang="en-US" dirty="0"/>
              <a:t> se </a:t>
            </a:r>
            <a:r>
              <a:rPr lang="en-US" err="1"/>
              <a:t>postavi</a:t>
            </a:r>
            <a:r>
              <a:rPr lang="en-US" dirty="0"/>
              <a:t> </a:t>
            </a:r>
            <a:r>
              <a:rPr lang="en-US" err="1"/>
              <a:t>kockata</a:t>
            </a:r>
            <a:r>
              <a:rPr lang="en-US" dirty="0"/>
              <a:t>: 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&lt;&lt;"X =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&gt;&gt;x;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&lt;&lt;"Y =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&gt;&gt;y;</a:t>
            </a:r>
            <a:endParaRPr lang="en-US" dirty="0">
              <a:cs typeface="Calibri"/>
            </a:endParaRPr>
          </a:p>
          <a:p>
            <a:r>
              <a:rPr lang="en-US" dirty="0"/>
              <a:t>    while((x&gt;=0 &amp;&amp; y&gt;=0)&amp;&amp;(x&lt;=r-3 &amp;&amp; y&lt;=k-3))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//reset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matricata</a:t>
            </a:r>
            <a:r>
              <a:rPr lang="en-US" dirty="0"/>
              <a:t> </a:t>
            </a:r>
            <a:r>
              <a:rPr lang="en-US" err="1"/>
              <a:t>za</a:t>
            </a:r>
            <a:r>
              <a:rPr lang="en-US" dirty="0"/>
              <a:t> </a:t>
            </a:r>
            <a:r>
              <a:rPr lang="en-US" err="1"/>
              <a:t>povrsina</a:t>
            </a:r>
            <a:endParaRPr lang="en-US"/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r;i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k;j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P[</a:t>
            </a:r>
            <a:r>
              <a:rPr lang="en-US" err="1"/>
              <a:t>i</a:t>
            </a:r>
            <a:r>
              <a:rPr lang="en-US" dirty="0"/>
              <a:t>][j]='-';</a:t>
            </a:r>
            <a:endParaRPr lang="en-US" dirty="0">
              <a:cs typeface="Calibri"/>
            </a:endParaRP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        //</a:t>
            </a:r>
            <a:r>
              <a:rPr lang="en-US" err="1"/>
              <a:t>nacrtaj</a:t>
            </a:r>
            <a:r>
              <a:rPr lang="en-US" dirty="0"/>
              <a:t> </a:t>
            </a:r>
            <a:r>
              <a:rPr lang="en-US" err="1"/>
              <a:t>ja</a:t>
            </a:r>
            <a:r>
              <a:rPr lang="en-US" dirty="0"/>
              <a:t> </a:t>
            </a:r>
            <a:r>
              <a:rPr lang="en-US" err="1"/>
              <a:t>malata</a:t>
            </a:r>
            <a:r>
              <a:rPr lang="en-US" dirty="0"/>
              <a:t> </a:t>
            </a:r>
            <a:r>
              <a:rPr lang="en-US" err="1"/>
              <a:t>matrica</a:t>
            </a:r>
            <a:r>
              <a:rPr lang="en-US" dirty="0"/>
              <a:t> K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tocnata</a:t>
            </a:r>
            <a:r>
              <a:rPr lang="en-US" dirty="0"/>
              <a:t> </a:t>
            </a:r>
            <a:r>
              <a:rPr lang="en-US" err="1"/>
              <a:t>pozicija</a:t>
            </a:r>
            <a:endParaRPr lang="en-US"/>
          </a:p>
          <a:p>
            <a:r>
              <a:rPr lang="en-US" dirty="0"/>
              <a:t>    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pomy</a:t>
            </a:r>
            <a:r>
              <a:rPr lang="en-US" dirty="0"/>
              <a:t>=y;</a:t>
            </a:r>
            <a:endParaRPr lang="en-US" dirty="0">
              <a:cs typeface="Calibri"/>
            </a:endParaRP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=0;i&lt;3;i++)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for(</a:t>
            </a:r>
            <a:r>
              <a:rPr lang="en-US" err="1"/>
              <a:t>int</a:t>
            </a:r>
            <a:r>
              <a:rPr lang="en-US" dirty="0"/>
              <a:t> j=0;j&lt;3;j++)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P[x][y]=K[</a:t>
            </a:r>
            <a:r>
              <a:rPr lang="en-US" err="1"/>
              <a:t>i</a:t>
            </a:r>
            <a:r>
              <a:rPr lang="en-US" dirty="0"/>
              <a:t>][j];</a:t>
            </a:r>
            <a:endParaRPr lang="en-US" dirty="0">
              <a:cs typeface="Calibri"/>
            </a:endParaRPr>
          </a:p>
          <a:p>
            <a:r>
              <a:rPr lang="en-US" dirty="0"/>
              <a:t>                y++;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            y=</a:t>
            </a:r>
            <a:r>
              <a:rPr lang="en-US" err="1"/>
              <a:t>pomy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        x++;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r;i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k;j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</a:t>
            </a:r>
            <a:r>
              <a:rPr lang="en-US" err="1"/>
              <a:t>cout</a:t>
            </a:r>
            <a:r>
              <a:rPr lang="en-US" dirty="0"/>
              <a:t>&lt;&lt;P[</a:t>
            </a:r>
            <a:r>
              <a:rPr lang="en-US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    }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Vnesete</a:t>
            </a:r>
            <a:r>
              <a:rPr lang="en-US" dirty="0"/>
              <a:t> </a:t>
            </a:r>
            <a:r>
              <a:rPr lang="en-US" err="1"/>
              <a:t>pozicija</a:t>
            </a:r>
            <a:r>
              <a:rPr lang="en-US" dirty="0"/>
              <a:t> </a:t>
            </a:r>
            <a:r>
              <a:rPr lang="en-US" err="1"/>
              <a:t>kade</a:t>
            </a:r>
            <a:r>
              <a:rPr lang="en-US" dirty="0"/>
              <a:t> </a:t>
            </a:r>
            <a:r>
              <a:rPr lang="en-US" err="1"/>
              <a:t>sakate</a:t>
            </a:r>
            <a:r>
              <a:rPr lang="en-US" dirty="0"/>
              <a:t> </a:t>
            </a:r>
            <a:r>
              <a:rPr lang="en-US" err="1"/>
              <a:t>da</a:t>
            </a:r>
            <a:r>
              <a:rPr lang="en-US" dirty="0"/>
              <a:t> se </a:t>
            </a:r>
            <a:r>
              <a:rPr lang="en-US" err="1"/>
              <a:t>postavi</a:t>
            </a:r>
            <a:r>
              <a:rPr lang="en-US" dirty="0"/>
              <a:t> </a:t>
            </a:r>
            <a:r>
              <a:rPr lang="en-US" err="1"/>
              <a:t>kockata</a:t>
            </a:r>
            <a:r>
              <a:rPr lang="en-US" dirty="0"/>
              <a:t>: 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&lt;&lt;"X = ";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cin</a:t>
            </a:r>
            <a:r>
              <a:rPr lang="en-US" dirty="0"/>
              <a:t>&gt;&gt;x;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&lt;&lt;"Y = ";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cin</a:t>
            </a:r>
            <a:r>
              <a:rPr lang="en-US" dirty="0"/>
              <a:t>&gt;&gt;y;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//10. Kreiranje</a:t>
            </a:r>
            <a:r>
              <a:rPr lang="en-US" dirty="0"/>
              <a:t> </a:t>
            </a:r>
            <a:r>
              <a:rPr lang="en-US"/>
              <a:t>na</a:t>
            </a:r>
            <a:r>
              <a:rPr lang="en-US" dirty="0"/>
              <a:t> </a:t>
            </a:r>
            <a:r>
              <a:rPr lang="en-US"/>
              <a:t>triagolnik</a:t>
            </a:r>
            <a:r>
              <a:rPr lang="en-US" dirty="0"/>
              <a:t> (</a:t>
            </a:r>
            <a:r>
              <a:rPr lang="en-US"/>
              <a:t>piramida</a:t>
            </a:r>
            <a:r>
              <a:rPr lang="en-US" dirty="0"/>
              <a:t>) </a:t>
            </a:r>
            <a:r>
              <a:rPr lang="en-US"/>
              <a:t>vo</a:t>
            </a:r>
            <a:r>
              <a:rPr lang="en-US" dirty="0"/>
              <a:t> </a:t>
            </a:r>
            <a:r>
              <a:rPr lang="en-US"/>
              <a:t>matrica</a:t>
            </a:r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n;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 &lt;&lt; 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golemina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matrica</a:t>
            </a:r>
            <a:r>
              <a:rPr lang="en-US" dirty="0"/>
              <a:t>: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&gt;&gt;n;</a:t>
            </a:r>
            <a:endParaRPr lang="en-US" dirty="0">
              <a:cs typeface="Calibri"/>
            </a:endParaRPr>
          </a:p>
          <a:p>
            <a:r>
              <a:rPr lang="en-US" dirty="0"/>
              <a:t>    while(n%2==0)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Vnesete</a:t>
            </a:r>
            <a:r>
              <a:rPr lang="en-US" dirty="0"/>
              <a:t> </a:t>
            </a:r>
            <a:r>
              <a:rPr lang="en-US" err="1"/>
              <a:t>neparen</a:t>
            </a:r>
            <a:r>
              <a:rPr lang="en-US" dirty="0"/>
              <a:t> </a:t>
            </a:r>
            <a:r>
              <a:rPr lang="en-US" err="1"/>
              <a:t>broj</a:t>
            </a:r>
            <a:r>
              <a:rPr lang="en-US" dirty="0"/>
              <a:t>: ";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cin</a:t>
            </a:r>
            <a:r>
              <a:rPr lang="en-US" dirty="0"/>
              <a:t>&gt;&gt;n;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char M[n][n];</a:t>
            </a: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M[</a:t>
            </a:r>
            <a:r>
              <a:rPr lang="en-US" err="1"/>
              <a:t>i</a:t>
            </a:r>
            <a:r>
              <a:rPr lang="en-US" dirty="0"/>
              <a:t>][j]='.';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poz</a:t>
            </a:r>
            <a:r>
              <a:rPr lang="en-US" dirty="0"/>
              <a:t>=n/2;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brDzv</a:t>
            </a:r>
            <a:r>
              <a:rPr lang="en-US" dirty="0"/>
              <a:t>=1;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=1;i&lt;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if(j==</a:t>
            </a:r>
            <a:r>
              <a:rPr lang="en-US" err="1"/>
              <a:t>poz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for(</a:t>
            </a:r>
            <a:r>
              <a:rPr lang="en-US" err="1"/>
              <a:t>int</a:t>
            </a:r>
            <a:r>
              <a:rPr lang="en-US" dirty="0"/>
              <a:t> k=0;k&lt;</a:t>
            </a:r>
            <a:r>
              <a:rPr lang="en-US" err="1"/>
              <a:t>brDzv;k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        {</a:t>
            </a:r>
          </a:p>
          <a:p>
            <a:r>
              <a:rPr lang="en-US" dirty="0"/>
              <a:t>                    M[</a:t>
            </a:r>
            <a:r>
              <a:rPr lang="en-US" err="1"/>
              <a:t>i</a:t>
            </a:r>
            <a:r>
              <a:rPr lang="en-US" dirty="0"/>
              <a:t>][j]='*';</a:t>
            </a:r>
            <a:endParaRPr lang="en-US" dirty="0">
              <a:cs typeface="Calibri"/>
            </a:endParaRPr>
          </a:p>
          <a:p>
            <a:r>
              <a:rPr lang="en-US" dirty="0"/>
              <a:t>                    j++;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poz</a:t>
            </a:r>
            <a:r>
              <a:rPr lang="en-US" dirty="0"/>
              <a:t>--;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brDzv</a:t>
            </a:r>
            <a:r>
              <a:rPr lang="en-US" dirty="0"/>
              <a:t>+=2;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  //</a:t>
            </a:r>
            <a:r>
              <a:rPr lang="en-US" err="1"/>
              <a:t>pecatenje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matricata</a:t>
            </a:r>
            <a:r>
              <a:rPr lang="en-US" dirty="0"/>
              <a:t> </a:t>
            </a:r>
            <a:r>
              <a:rPr lang="en-US" err="1"/>
              <a:t>Mtrans</a:t>
            </a:r>
            <a:endParaRPr lang="en-US"/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&lt;&lt;M[</a:t>
            </a:r>
            <a:r>
              <a:rPr lang="en-US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//8. </a:t>
            </a:r>
            <a:r>
              <a:rPr lang="en-US" dirty="0" err="1"/>
              <a:t>Simetricna</a:t>
            </a:r>
            <a:r>
              <a:rPr lang="en-US" dirty="0"/>
              <a:t> </a:t>
            </a:r>
            <a:r>
              <a:rPr lang="en-US" dirty="0" err="1"/>
              <a:t>matrica</a:t>
            </a:r>
            <a:endParaRPr lang="en-US" dirty="0"/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A[][3] = {</a:t>
            </a:r>
          </a:p>
          <a:p>
            <a:r>
              <a:rPr lang="en-US" dirty="0"/>
              <a:t>        {1, 4, 0} ,</a:t>
            </a:r>
          </a:p>
          <a:p>
            <a:r>
              <a:rPr lang="en-US" dirty="0"/>
              <a:t>        {4, -1, 1} ,</a:t>
            </a:r>
          </a:p>
          <a:p>
            <a:r>
              <a:rPr lang="en-US" dirty="0"/>
              <a:t>        {0, 1, 0}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    bool sim=true;</a:t>
            </a:r>
            <a:endParaRPr lang="en-US" dirty="0">
              <a:cs typeface="Calibri"/>
            </a:endParaRP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for(</a:t>
            </a:r>
            <a:r>
              <a:rPr lang="en-US" dirty="0" err="1"/>
              <a:t>int</a:t>
            </a:r>
            <a:r>
              <a:rPr lang="en-US" dirty="0"/>
              <a:t> j=0;j&lt;3;j++)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if(A[</a:t>
            </a:r>
            <a:r>
              <a:rPr lang="en-US" dirty="0" err="1"/>
              <a:t>i</a:t>
            </a:r>
            <a:r>
              <a:rPr lang="en-US" dirty="0"/>
              <a:t>][j]!=A[j][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                sim=false;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  if(sim==true)</a:t>
            </a:r>
            <a:endParaRPr lang="en-US" dirty="0">
              <a:cs typeface="Calibri"/>
            </a:endParaRP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Matricata</a:t>
            </a:r>
            <a:r>
              <a:rPr lang="en-US" dirty="0"/>
              <a:t> e </a:t>
            </a:r>
            <a:r>
              <a:rPr lang="en-US" dirty="0" err="1"/>
              <a:t>simetricna</a:t>
            </a:r>
            <a:r>
              <a:rPr lang="en-US" dirty="0"/>
              <a:t>!"&lt;&lt;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Matricata</a:t>
            </a:r>
            <a:r>
              <a:rPr lang="en-US" dirty="0"/>
              <a:t> ne e </a:t>
            </a:r>
            <a:r>
              <a:rPr lang="en-US" dirty="0" err="1"/>
              <a:t>simetricna</a:t>
            </a:r>
            <a:r>
              <a:rPr lang="en-US" dirty="0"/>
              <a:t>!"&lt;&lt;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//11. Kreiranje</a:t>
            </a:r>
            <a:r>
              <a:rPr lang="en-US" dirty="0"/>
              <a:t> </a:t>
            </a:r>
            <a:r>
              <a:rPr lang="en-US"/>
              <a:t>na</a:t>
            </a:r>
            <a:r>
              <a:rPr lang="en-US" dirty="0"/>
              <a:t> </a:t>
            </a:r>
            <a:r>
              <a:rPr lang="en-US"/>
              <a:t>vgnezdeni</a:t>
            </a:r>
            <a:r>
              <a:rPr lang="en-US" dirty="0"/>
              <a:t> </a:t>
            </a:r>
            <a:r>
              <a:rPr lang="en-US"/>
              <a:t>kvadrati</a:t>
            </a:r>
            <a:r>
              <a:rPr lang="en-US" dirty="0"/>
              <a:t> </a:t>
            </a:r>
            <a:r>
              <a:rPr lang="en-US"/>
              <a:t>vo</a:t>
            </a:r>
            <a:r>
              <a:rPr lang="en-US" dirty="0"/>
              <a:t> </a:t>
            </a:r>
            <a:r>
              <a:rPr lang="en-US"/>
              <a:t>matrica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Vnesi</a:t>
            </a:r>
            <a:r>
              <a:rPr lang="en-US" dirty="0"/>
              <a:t> </a:t>
            </a:r>
            <a:r>
              <a:rPr lang="en-US" dirty="0" err="1"/>
              <a:t>golemina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</a:t>
            </a:r>
            <a:r>
              <a:rPr lang="en-US" dirty="0"/>
              <a:t>: 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&gt;&gt;n;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M[n][n];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M[</a:t>
            </a:r>
            <a:r>
              <a:rPr lang="en-US" dirty="0" err="1"/>
              <a:t>i</a:t>
            </a:r>
            <a:r>
              <a:rPr lang="en-US" dirty="0"/>
              <a:t>][j]=0;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polnenje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polinjata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koloni</a:t>
            </a:r>
            <a:r>
              <a:rPr lang="en-US" dirty="0"/>
              <a:t> so 1</a:t>
            </a:r>
          </a:p>
          <a:p>
            <a:r>
              <a:rPr lang="en-US" dirty="0"/>
              <a:t>    //</a:t>
            </a:r>
            <a:r>
              <a:rPr lang="en-US" dirty="0" err="1"/>
              <a:t>i</a:t>
            </a:r>
            <a:r>
              <a:rPr lang="en-US" dirty="0"/>
              <a:t> so ova </a:t>
            </a:r>
            <a:r>
              <a:rPr lang="en-US" dirty="0" err="1"/>
              <a:t>dobivame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horizonalno</a:t>
            </a:r>
            <a:r>
              <a:rPr lang="en-US" dirty="0"/>
              <a:t> </a:t>
            </a:r>
            <a:r>
              <a:rPr lang="en-US" dirty="0" err="1"/>
              <a:t>napolneti</a:t>
            </a:r>
            <a:r>
              <a:rPr lang="en-US" dirty="0"/>
              <a:t> </a:t>
            </a:r>
            <a:r>
              <a:rPr lang="en-US" dirty="0" err="1"/>
              <a:t>polinja</a:t>
            </a:r>
            <a:r>
              <a:rPr lang="en-US" dirty="0"/>
              <a:t> so 1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brPom</a:t>
            </a:r>
            <a:r>
              <a:rPr lang="en-US" dirty="0"/>
              <a:t>=1;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=1;i&lt;n-1;i++)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iPom</a:t>
            </a:r>
            <a:r>
              <a:rPr lang="en-US" dirty="0"/>
              <a:t>=n-brPom-1;</a:t>
            </a:r>
          </a:p>
          <a:p>
            <a:endParaRPr lang="en-US" dirty="0"/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</a:t>
            </a:r>
            <a:r>
              <a:rPr lang="en-US" dirty="0" err="1"/>
              <a:t>brPom;j</a:t>
            </a:r>
            <a:r>
              <a:rPr lang="en-US" dirty="0"/>
              <a:t>&lt;n-</a:t>
            </a:r>
            <a:r>
              <a:rPr lang="en-US" dirty="0" err="1"/>
              <a:t>brPom;j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if(i%2!=0)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M[</a:t>
            </a:r>
            <a:r>
              <a:rPr lang="en-US" dirty="0" err="1"/>
              <a:t>i</a:t>
            </a:r>
            <a:r>
              <a:rPr lang="en-US" dirty="0"/>
              <a:t>][j]=1;</a:t>
            </a:r>
          </a:p>
          <a:p>
            <a:r>
              <a:rPr lang="en-US" dirty="0"/>
              <a:t>                M[</a:t>
            </a:r>
            <a:r>
              <a:rPr lang="en-US" dirty="0" err="1"/>
              <a:t>iPom</a:t>
            </a:r>
            <a:r>
              <a:rPr lang="en-US" dirty="0"/>
              <a:t>][j]=1;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if(i%2!=0)</a:t>
            </a:r>
          </a:p>
          <a:p>
            <a:r>
              <a:rPr lang="en-US" dirty="0"/>
              <a:t>            </a:t>
            </a:r>
            <a:r>
              <a:rPr lang="en-US" dirty="0" err="1"/>
              <a:t>brPom</a:t>
            </a:r>
            <a:r>
              <a:rPr lang="en-US" dirty="0"/>
              <a:t>+=2;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ja</a:t>
            </a:r>
            <a:r>
              <a:rPr lang="en-US" dirty="0"/>
              <a:t> </a:t>
            </a:r>
            <a:r>
              <a:rPr lang="en-US" dirty="0" err="1"/>
              <a:t>transponirame</a:t>
            </a:r>
            <a:r>
              <a:rPr lang="en-US" dirty="0"/>
              <a:t> </a:t>
            </a:r>
            <a:r>
              <a:rPr lang="en-US" dirty="0" err="1"/>
              <a:t>matricata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Mtrans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Mtrans</a:t>
            </a:r>
            <a:r>
              <a:rPr lang="en-US" dirty="0"/>
              <a:t> [n][n];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Mtrans</a:t>
            </a:r>
            <a:r>
              <a:rPr lang="en-US" dirty="0"/>
              <a:t>[j][</a:t>
            </a:r>
            <a:r>
              <a:rPr lang="en-US" dirty="0" err="1"/>
              <a:t>i</a:t>
            </a:r>
            <a:r>
              <a:rPr lang="en-US" dirty="0"/>
              <a:t>]=M[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polnenje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polinjata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koloni</a:t>
            </a:r>
            <a:r>
              <a:rPr lang="en-US" dirty="0"/>
              <a:t> so 1 no </a:t>
            </a:r>
            <a:r>
              <a:rPr lang="en-US" dirty="0" err="1"/>
              <a:t>sega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Mtrans</a:t>
            </a:r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i</a:t>
            </a:r>
            <a:r>
              <a:rPr lang="en-US" dirty="0"/>
              <a:t> so ova </a:t>
            </a:r>
            <a:r>
              <a:rPr lang="en-US" dirty="0" err="1"/>
              <a:t>dobivame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horizonalno</a:t>
            </a:r>
            <a:r>
              <a:rPr lang="en-US" dirty="0"/>
              <a:t> </a:t>
            </a:r>
            <a:r>
              <a:rPr lang="en-US" dirty="0" err="1"/>
              <a:t>napolneti</a:t>
            </a:r>
            <a:r>
              <a:rPr lang="en-US" dirty="0"/>
              <a:t> </a:t>
            </a:r>
            <a:r>
              <a:rPr lang="en-US" dirty="0" err="1"/>
              <a:t>polinja</a:t>
            </a:r>
            <a:r>
              <a:rPr lang="en-US" dirty="0"/>
              <a:t> so 1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transponiranata</a:t>
            </a:r>
            <a:r>
              <a:rPr lang="en-US" dirty="0"/>
              <a:t> </a:t>
            </a:r>
            <a:r>
              <a:rPr lang="en-US" dirty="0" err="1"/>
              <a:t>matrica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brPom</a:t>
            </a:r>
            <a:r>
              <a:rPr lang="en-US" dirty="0"/>
              <a:t>=1;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=1;i&lt;n-1;i++)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iPom</a:t>
            </a:r>
            <a:r>
              <a:rPr lang="en-US" dirty="0"/>
              <a:t>=n-brPom-1;</a:t>
            </a:r>
          </a:p>
          <a:p>
            <a:endParaRPr lang="en-US" dirty="0"/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</a:t>
            </a:r>
            <a:r>
              <a:rPr lang="en-US" dirty="0" err="1"/>
              <a:t>brPom;j</a:t>
            </a:r>
            <a:r>
              <a:rPr lang="en-US" dirty="0"/>
              <a:t>&lt;n-</a:t>
            </a:r>
            <a:r>
              <a:rPr lang="en-US" dirty="0" err="1"/>
              <a:t>brPom;j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if(i%2!=0)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Mtrans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][j]=1;</a:t>
            </a:r>
          </a:p>
          <a:p>
            <a:r>
              <a:rPr lang="en-US" dirty="0"/>
              <a:t>                </a:t>
            </a:r>
            <a:r>
              <a:rPr lang="en-US" dirty="0" err="1"/>
              <a:t>Mtrans</a:t>
            </a:r>
            <a:r>
              <a:rPr lang="en-US" dirty="0"/>
              <a:t>[</a:t>
            </a:r>
            <a:r>
              <a:rPr lang="en-US" dirty="0" err="1"/>
              <a:t>iPom</a:t>
            </a:r>
            <a:r>
              <a:rPr lang="en-US" dirty="0"/>
              <a:t>][j]=1;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if(i%2!=0)</a:t>
            </a:r>
          </a:p>
          <a:p>
            <a:r>
              <a:rPr lang="en-US" dirty="0"/>
              <a:t>            </a:t>
            </a:r>
            <a:r>
              <a:rPr lang="en-US" dirty="0" err="1"/>
              <a:t>brPom</a:t>
            </a:r>
            <a:r>
              <a:rPr lang="en-US" dirty="0"/>
              <a:t>+=2;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pecatenje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matricata</a:t>
            </a:r>
            <a:r>
              <a:rPr lang="en-US" dirty="0"/>
              <a:t> </a:t>
            </a:r>
            <a:r>
              <a:rPr lang="en-US" dirty="0" err="1"/>
              <a:t>Mtrans</a:t>
            </a:r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Mtrans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//8. </a:t>
            </a:r>
            <a:r>
              <a:rPr lang="en-US" dirty="0" err="1"/>
              <a:t>Simetricna</a:t>
            </a:r>
            <a:r>
              <a:rPr lang="en-US" dirty="0"/>
              <a:t> </a:t>
            </a:r>
            <a:r>
              <a:rPr lang="en-US" dirty="0" err="1"/>
              <a:t>matrica</a:t>
            </a:r>
            <a:endParaRPr lang="en-US" dirty="0"/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A[][3] = {</a:t>
            </a:r>
          </a:p>
          <a:p>
            <a:r>
              <a:rPr lang="en-US" dirty="0"/>
              <a:t>        {1, 4, 0} ,</a:t>
            </a:r>
          </a:p>
          <a:p>
            <a:r>
              <a:rPr lang="en-US" dirty="0"/>
              <a:t>        {4, -1, 1} ,</a:t>
            </a:r>
          </a:p>
          <a:p>
            <a:r>
              <a:rPr lang="en-US" dirty="0"/>
              <a:t>        {0, 1, 0}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    bool sim=true;</a:t>
            </a:r>
            <a:endParaRPr lang="en-US" dirty="0">
              <a:cs typeface="Calibri"/>
            </a:endParaRP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for(</a:t>
            </a:r>
            <a:r>
              <a:rPr lang="en-US" dirty="0" err="1"/>
              <a:t>int</a:t>
            </a:r>
            <a:r>
              <a:rPr lang="en-US" dirty="0"/>
              <a:t> j=0;j&lt;3;j++)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if(A[</a:t>
            </a:r>
            <a:r>
              <a:rPr lang="en-US" dirty="0" err="1"/>
              <a:t>i</a:t>
            </a:r>
            <a:r>
              <a:rPr lang="en-US" dirty="0"/>
              <a:t>][j]!=A[j][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                sim=false;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  if(sim==true)</a:t>
            </a:r>
            <a:endParaRPr lang="en-US" dirty="0">
              <a:cs typeface="Calibri"/>
            </a:endParaRP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Matricata</a:t>
            </a:r>
            <a:r>
              <a:rPr lang="en-US" dirty="0"/>
              <a:t> e </a:t>
            </a:r>
            <a:r>
              <a:rPr lang="en-US" dirty="0" err="1"/>
              <a:t>simetricna</a:t>
            </a:r>
            <a:r>
              <a:rPr lang="en-US" dirty="0"/>
              <a:t>!"&lt;&lt;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Matricata</a:t>
            </a:r>
            <a:r>
              <a:rPr lang="en-US" dirty="0"/>
              <a:t> ne e </a:t>
            </a:r>
            <a:r>
              <a:rPr lang="en-US" dirty="0" err="1"/>
              <a:t>simetricna</a:t>
            </a:r>
            <a:r>
              <a:rPr lang="en-US" dirty="0"/>
              <a:t>!"&lt;&lt;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//web</a:t>
            </a:r>
            <a:r>
              <a:rPr lang="en-US" baseline="0" dirty="0"/>
              <a:t> site </a:t>
            </a:r>
            <a:r>
              <a:rPr lang="en-US" baseline="0" dirty="0" err="1"/>
              <a:t>za</a:t>
            </a:r>
            <a:r>
              <a:rPr lang="en-US" baseline="0" dirty="0"/>
              <a:t> </a:t>
            </a:r>
            <a:r>
              <a:rPr lang="en-US" baseline="0" dirty="0" err="1"/>
              <a:t>manipulacija</a:t>
            </a:r>
            <a:r>
              <a:rPr lang="en-US" baseline="0" dirty="0"/>
              <a:t> so </a:t>
            </a:r>
            <a:r>
              <a:rPr lang="en-US" baseline="0" dirty="0" err="1"/>
              <a:t>matrici</a:t>
            </a:r>
            <a:r>
              <a:rPr lang="en-US" baseline="0" dirty="0"/>
              <a:t>: http://www.bluebit.gr/matrix-calculator/</a:t>
            </a:r>
            <a:endParaRPr lang="en-US" dirty="0"/>
          </a:p>
          <a:p>
            <a:r>
              <a:rPr lang="en-US" dirty="0"/>
              <a:t>//9. </a:t>
            </a:r>
            <a:r>
              <a:rPr lang="en-US" dirty="0" err="1"/>
              <a:t>Mnozenje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matrici</a:t>
            </a:r>
            <a:endParaRPr lang="en-US" dirty="0"/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red1=2, kol1=3, red2=3,kol2=2;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A[][3] = {</a:t>
            </a:r>
          </a:p>
          <a:p>
            <a:r>
              <a:rPr lang="en-US" dirty="0"/>
              <a:t>            {1, 2, 3} ,</a:t>
            </a:r>
          </a:p>
          <a:p>
            <a:r>
              <a:rPr lang="en-US" dirty="0"/>
              <a:t>            {4, 5, 6}</a:t>
            </a:r>
          </a:p>
          <a:p>
            <a:r>
              <a:rPr lang="en-US" dirty="0"/>
              <a:t>        };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B[][2]={</a:t>
            </a:r>
          </a:p>
          <a:p>
            <a:r>
              <a:rPr lang="en-US" dirty="0"/>
              <a:t>        {7, 8},</a:t>
            </a:r>
          </a:p>
          <a:p>
            <a:r>
              <a:rPr lang="en-US" dirty="0"/>
              <a:t>        {9, 10},</a:t>
            </a:r>
          </a:p>
          <a:p>
            <a:r>
              <a:rPr lang="en-US" dirty="0"/>
              <a:t>        {11, 12}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C[2][2]={</a:t>
            </a:r>
          </a:p>
          <a:p>
            <a:r>
              <a:rPr lang="en-US" dirty="0"/>
              <a:t>        {0, 0},</a:t>
            </a:r>
          </a:p>
          <a:p>
            <a:r>
              <a:rPr lang="en-US" dirty="0"/>
              <a:t>        {0, 0}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&lt;red1;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    for(</a:t>
            </a:r>
            <a:r>
              <a:rPr lang="en-US" dirty="0" err="1"/>
              <a:t>int</a:t>
            </a:r>
            <a:r>
              <a:rPr lang="en-US" dirty="0"/>
              <a:t> j=0; j&lt;kol2; ++j)</a:t>
            </a:r>
          </a:p>
          <a:p>
            <a:r>
              <a:rPr lang="en-US" dirty="0"/>
              <a:t>                for(</a:t>
            </a:r>
            <a:r>
              <a:rPr lang="en-US" dirty="0" err="1"/>
              <a:t>int</a:t>
            </a:r>
            <a:r>
              <a:rPr lang="en-US" dirty="0"/>
              <a:t> k=0; k&lt;kol1; ++k)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C[</a:t>
            </a:r>
            <a:r>
              <a:rPr lang="en-US" dirty="0" err="1"/>
              <a:t>i</a:t>
            </a:r>
            <a:r>
              <a:rPr lang="en-US" dirty="0"/>
              <a:t>][j]+=A[</a:t>
            </a:r>
            <a:r>
              <a:rPr lang="en-US" dirty="0" err="1"/>
              <a:t>i</a:t>
            </a:r>
            <a:r>
              <a:rPr lang="en-US" dirty="0"/>
              <a:t>][k]*B[k][j];</a:t>
            </a:r>
          </a:p>
          <a:p>
            <a:r>
              <a:rPr lang="en-US" dirty="0"/>
              <a:t>                }</a:t>
            </a:r>
          </a:p>
          <a:p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=0;i&lt;2;i++)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j=0;j&lt;2;j++)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&lt;&lt;C[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//http://www.programiz.com/cpp-programming/examples/matrix-multiplication</a:t>
            </a:r>
          </a:p>
          <a:p>
            <a:r>
              <a:rPr lang="en-US" dirty="0"/>
              <a:t>//9. </a:t>
            </a:r>
            <a:r>
              <a:rPr lang="en-US" dirty="0" err="1"/>
              <a:t>Mnozenje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matrici</a:t>
            </a:r>
            <a:endParaRPr lang="en-US" dirty="0"/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red1=2, kol1=3, red2=3,kol2=2;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A[][3] = {</a:t>
            </a:r>
          </a:p>
          <a:p>
            <a:r>
              <a:rPr lang="en-US" dirty="0"/>
              <a:t>            {1, 2, 3} ,</a:t>
            </a:r>
          </a:p>
          <a:p>
            <a:r>
              <a:rPr lang="en-US" dirty="0"/>
              <a:t>            {4, 5, 6}</a:t>
            </a:r>
          </a:p>
          <a:p>
            <a:r>
              <a:rPr lang="en-US" dirty="0"/>
              <a:t>        };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B[][2]={</a:t>
            </a:r>
          </a:p>
          <a:p>
            <a:r>
              <a:rPr lang="en-US" dirty="0"/>
              <a:t>        {7, 8},</a:t>
            </a:r>
          </a:p>
          <a:p>
            <a:r>
              <a:rPr lang="en-US" dirty="0"/>
              <a:t>        {9, 10},</a:t>
            </a:r>
          </a:p>
          <a:p>
            <a:r>
              <a:rPr lang="en-US" dirty="0"/>
              <a:t>        {11, 12}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C[2][2]={</a:t>
            </a:r>
          </a:p>
          <a:p>
            <a:r>
              <a:rPr lang="en-US" dirty="0"/>
              <a:t>        {0, 0},</a:t>
            </a:r>
          </a:p>
          <a:p>
            <a:r>
              <a:rPr lang="en-US" dirty="0"/>
              <a:t>        {0, 0}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&lt;red1;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    for(</a:t>
            </a:r>
            <a:r>
              <a:rPr lang="en-US" dirty="0" err="1"/>
              <a:t>int</a:t>
            </a:r>
            <a:r>
              <a:rPr lang="en-US" dirty="0"/>
              <a:t> j=0; j&lt;kol2; ++j)</a:t>
            </a:r>
          </a:p>
          <a:p>
            <a:r>
              <a:rPr lang="en-US" dirty="0"/>
              <a:t>                for(</a:t>
            </a:r>
            <a:r>
              <a:rPr lang="en-US" dirty="0" err="1"/>
              <a:t>int</a:t>
            </a:r>
            <a:r>
              <a:rPr lang="en-US" dirty="0"/>
              <a:t> k=0; k&lt;kol1; ++k)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C[</a:t>
            </a:r>
            <a:r>
              <a:rPr lang="en-US" dirty="0" err="1"/>
              <a:t>i</a:t>
            </a:r>
            <a:r>
              <a:rPr lang="en-US" dirty="0"/>
              <a:t>][j]+=A[</a:t>
            </a:r>
            <a:r>
              <a:rPr lang="en-US" dirty="0" err="1"/>
              <a:t>i</a:t>
            </a:r>
            <a:r>
              <a:rPr lang="en-US" dirty="0"/>
              <a:t>][k]*B[k][j];</a:t>
            </a:r>
          </a:p>
          <a:p>
            <a:r>
              <a:rPr lang="en-US" dirty="0"/>
              <a:t>                }</a:t>
            </a:r>
          </a:p>
          <a:p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=0;i&lt;2;i++)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j=0;j&lt;2;j++)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&lt;&lt;C[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//10. </a:t>
            </a:r>
            <a:r>
              <a:rPr lang="en-US" dirty="0" err="1"/>
              <a:t>Mnozenje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matrici</a:t>
            </a:r>
            <a:r>
              <a:rPr lang="en-US" dirty="0"/>
              <a:t> so </a:t>
            </a:r>
            <a:r>
              <a:rPr lang="en-US" dirty="0" err="1"/>
              <a:t>smeneti</a:t>
            </a:r>
            <a:r>
              <a:rPr lang="en-US" dirty="0"/>
              <a:t> </a:t>
            </a:r>
            <a:r>
              <a:rPr lang="en-US" dirty="0" err="1"/>
              <a:t>mesta</a:t>
            </a:r>
            <a:endParaRPr lang="en-US" dirty="0"/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red2=2, kol2=3, red1=3,kol1=2;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B[][3] = {</a:t>
            </a:r>
          </a:p>
          <a:p>
            <a:r>
              <a:rPr lang="en-US" dirty="0"/>
              <a:t>            {1, 2, 3} ,</a:t>
            </a:r>
          </a:p>
          <a:p>
            <a:r>
              <a:rPr lang="en-US" dirty="0"/>
              <a:t>            {4, 5, 6}</a:t>
            </a:r>
          </a:p>
          <a:p>
            <a:r>
              <a:rPr lang="en-US" dirty="0"/>
              <a:t>        };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A[][2]={</a:t>
            </a:r>
          </a:p>
          <a:p>
            <a:r>
              <a:rPr lang="en-US" dirty="0"/>
              <a:t>        {7, 8},</a:t>
            </a:r>
          </a:p>
          <a:p>
            <a:r>
              <a:rPr lang="en-US" dirty="0"/>
              <a:t>        {9, 10},</a:t>
            </a:r>
          </a:p>
          <a:p>
            <a:r>
              <a:rPr lang="en-US" dirty="0"/>
              <a:t>        {11, 12}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C[2][2]={</a:t>
            </a:r>
          </a:p>
          <a:p>
            <a:r>
              <a:rPr lang="en-US" dirty="0"/>
              <a:t>        {0, 0},</a:t>
            </a:r>
          </a:p>
          <a:p>
            <a:r>
              <a:rPr lang="en-US" dirty="0"/>
              <a:t>        {0, 0}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&lt;red1;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    for(</a:t>
            </a:r>
            <a:r>
              <a:rPr lang="en-US" dirty="0" err="1"/>
              <a:t>int</a:t>
            </a:r>
            <a:r>
              <a:rPr lang="en-US" dirty="0"/>
              <a:t> j=0; j&lt;kol2; ++j)</a:t>
            </a:r>
          </a:p>
          <a:p>
            <a:r>
              <a:rPr lang="en-US" dirty="0"/>
              <a:t>                for(</a:t>
            </a:r>
            <a:r>
              <a:rPr lang="en-US" dirty="0" err="1"/>
              <a:t>int</a:t>
            </a:r>
            <a:r>
              <a:rPr lang="en-US" dirty="0"/>
              <a:t> k=0; k&lt;kol1; ++k)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C[</a:t>
            </a:r>
            <a:r>
              <a:rPr lang="en-US" dirty="0" err="1"/>
              <a:t>i</a:t>
            </a:r>
            <a:r>
              <a:rPr lang="en-US" dirty="0"/>
              <a:t>][j]+=A[</a:t>
            </a:r>
            <a:r>
              <a:rPr lang="en-US" dirty="0" err="1"/>
              <a:t>i</a:t>
            </a:r>
            <a:r>
              <a:rPr lang="en-US" dirty="0"/>
              <a:t>][k]*B[k][j];</a:t>
            </a:r>
          </a:p>
          <a:p>
            <a:r>
              <a:rPr lang="en-US" dirty="0"/>
              <a:t>                }</a:t>
            </a:r>
          </a:p>
          <a:p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=0;i&lt;2;i++)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j=0;j&lt;2;j++)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&lt;&lt;C[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Кога</a:t>
            </a:r>
            <a:r>
              <a:rPr lang="mk-MK" baseline="0" dirty="0"/>
              <a:t> сакаме од граф да претставиме матрица, прво ги обележуваме темињата со соодветни индекси.</a:t>
            </a:r>
          </a:p>
          <a:p>
            <a:r>
              <a:rPr lang="mk-MK" baseline="0" dirty="0"/>
              <a:t>Значи без разлика дали лабелите на темињата се бројки, букви или цели стрингови, прво нешто што треба да направиме е секое теме да го обележиме со индекс (0, 1, 2, ..., </a:t>
            </a:r>
            <a:r>
              <a:rPr lang="en-US" baseline="0" dirty="0"/>
              <a:t>n</a:t>
            </a:r>
            <a:r>
              <a:rPr lang="mk-MK" baseline="0" dirty="0"/>
              <a:t>).</a:t>
            </a:r>
            <a:endParaRPr lang="en-US" baseline="0" dirty="0"/>
          </a:p>
          <a:p>
            <a:endParaRPr lang="mk-MK" baseline="0" dirty="0"/>
          </a:p>
          <a:p>
            <a:r>
              <a:rPr lang="mk-MK" baseline="0" dirty="0"/>
              <a:t>Генерираме нулта квадратна матрица од ред </a:t>
            </a:r>
            <a:r>
              <a:rPr lang="en-US" baseline="0" dirty="0" err="1"/>
              <a:t>nxn</a:t>
            </a:r>
            <a:r>
              <a:rPr lang="en-US" baseline="0" dirty="0"/>
              <a:t> (</a:t>
            </a:r>
            <a:r>
              <a:rPr lang="mk-MK" baseline="0" dirty="0"/>
              <a:t>колку што има темиња во графот</a:t>
            </a:r>
            <a:r>
              <a:rPr lang="en-US" baseline="0" dirty="0"/>
              <a:t>).</a:t>
            </a:r>
          </a:p>
          <a:p>
            <a:endParaRPr lang="mk-MK" baseline="0" dirty="0"/>
          </a:p>
          <a:p>
            <a:r>
              <a:rPr lang="mk-MK" baseline="0" dirty="0"/>
              <a:t>Потоа гледаме кои темиња се поврзани и на тие индекси во матрицата ставаме 1. Пр. ако се поврзани темињата 0 и 1 (доколку се работи за насочен граф) во тој случај пишуваме 1 во матрицата на позиција (0,1).</a:t>
            </a:r>
          </a:p>
          <a:p>
            <a:r>
              <a:rPr lang="mk-MK" baseline="0" dirty="0"/>
              <a:t>Доколку се работи за ненасочен граф и се поврзани темињата 0 и 1 во тој случај ставаме 1 во матрицата на позиција (0,1) и на позиција (1,0).</a:t>
            </a:r>
            <a:endParaRPr lang="en-US" baseline="0" dirty="0"/>
          </a:p>
          <a:p>
            <a:endParaRPr lang="mk-MK" baseline="0" dirty="0"/>
          </a:p>
          <a:p>
            <a:r>
              <a:rPr lang="mk-MK" baseline="0" dirty="0"/>
              <a:t>На крај добиваме матрица во која каде што имаме 1 знаеме дека тоа е врска помеѓу тие 2 индекси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mk-MK" baseline="0" dirty="0"/>
              <a:t>и </a:t>
            </a:r>
            <a:r>
              <a:rPr lang="en-US" baseline="0" dirty="0"/>
              <a:t>j, </a:t>
            </a:r>
            <a:r>
              <a:rPr lang="mk-MK" baseline="0" dirty="0"/>
              <a:t>додека таму каде што има 0</a:t>
            </a:r>
            <a:r>
              <a:rPr lang="en-US" baseline="0" dirty="0"/>
              <a:t>-</a:t>
            </a:r>
            <a:r>
              <a:rPr lang="mk-MK" baseline="0" dirty="0"/>
              <a:t>ли нема врска помеѓу темињата.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Матрицата на соседство од ненасочениот</a:t>
            </a:r>
            <a:r>
              <a:rPr lang="mk-MK" baseline="0" dirty="0"/>
              <a:t> граф е симетрична матрица.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//Martin </a:t>
            </a:r>
            <a:r>
              <a:rPr lang="en-US" dirty="0" err="1"/>
              <a:t>Tashkoski</a:t>
            </a:r>
            <a:endParaRPr lang="en-US" dirty="0"/>
          </a:p>
          <a:p>
            <a:r>
              <a:rPr lang="en-US" dirty="0"/>
              <a:t>//11. </a:t>
            </a:r>
            <a:r>
              <a:rPr lang="en-US" dirty="0" err="1"/>
              <a:t>Smenuvanje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celi</a:t>
            </a:r>
            <a:r>
              <a:rPr lang="en-US" dirty="0"/>
              <a:t> </a:t>
            </a:r>
            <a:r>
              <a:rPr lang="en-US" dirty="0" err="1"/>
              <a:t>redici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matrica</a:t>
            </a:r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A[3][3]={</a:t>
            </a:r>
          </a:p>
          <a:p>
            <a:r>
              <a:rPr lang="en-US" dirty="0"/>
              <a:t>        {1,1,1},</a:t>
            </a:r>
          </a:p>
          <a:p>
            <a:r>
              <a:rPr lang="en-US" dirty="0"/>
              <a:t>        {2,2,2},</a:t>
            </a:r>
          </a:p>
          <a:p>
            <a:r>
              <a:rPr lang="en-US" dirty="0"/>
              <a:t>        {3,3,3}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pecati</a:t>
            </a:r>
            <a:r>
              <a:rPr lang="en-US" dirty="0"/>
              <a:t> </a:t>
            </a:r>
            <a:r>
              <a:rPr lang="en-US" dirty="0" err="1"/>
              <a:t>matrica</a:t>
            </a:r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j=0;j&lt;3;j++)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zamena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mestata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redicite</a:t>
            </a:r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pom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pom</a:t>
            </a:r>
            <a:r>
              <a:rPr lang="en-US" dirty="0"/>
              <a:t>=A[0][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A[0][</a:t>
            </a:r>
            <a:r>
              <a:rPr lang="en-US" dirty="0" err="1"/>
              <a:t>i</a:t>
            </a:r>
            <a:r>
              <a:rPr lang="en-US" dirty="0"/>
              <a:t>]=A[1][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A[1][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pom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pecati</a:t>
            </a:r>
            <a:r>
              <a:rPr lang="en-US" dirty="0"/>
              <a:t> </a:t>
            </a:r>
            <a:r>
              <a:rPr lang="en-US" dirty="0" err="1"/>
              <a:t>matrica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smenata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redicite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Matricata</a:t>
            </a:r>
            <a:r>
              <a:rPr lang="en-US" dirty="0"/>
              <a:t> so </a:t>
            </a:r>
            <a:r>
              <a:rPr lang="en-US" dirty="0" err="1"/>
              <a:t>smeneti</a:t>
            </a:r>
            <a:r>
              <a:rPr lang="en-US" dirty="0"/>
              <a:t> </a:t>
            </a:r>
            <a:r>
              <a:rPr lang="en-US" dirty="0" err="1"/>
              <a:t>redici</a:t>
            </a:r>
            <a:r>
              <a:rPr lang="en-US" dirty="0"/>
              <a:t>:"&lt;&lt;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j=0;j&lt;3;j++)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D81EAAC-577C-4E19-90A6-BAD6E3889738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D81EAAC-577C-4E19-90A6-BAD6E3889738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D81EAAC-577C-4E19-90A6-BAD6E3889738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4" descr="C:\Users\Martin\Desktop\Untitled-1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6316756"/>
            <a:ext cx="1643063" cy="5412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dirty="0"/>
              <a:t>Напреден </a:t>
            </a:r>
            <a:r>
              <a:rPr lang="en-US" dirty="0"/>
              <a:t>C++ - </a:t>
            </a:r>
            <a:r>
              <a:rPr lang="mk-MK" dirty="0"/>
              <a:t>Матрици</a:t>
            </a:r>
            <a:r>
              <a:rPr lang="en-US" dirty="0"/>
              <a:t>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anchor="t">
            <a:normAutofit/>
          </a:bodyPr>
          <a:lstStyle/>
          <a:p>
            <a:r>
              <a:rPr lang="mk-MK"/>
              <a:t>Предавач: Сања Ташковска</a:t>
            </a:r>
            <a:endParaRPr lang="en-US"/>
          </a:p>
        </p:txBody>
      </p:sp>
      <p:pic>
        <p:nvPicPr>
          <p:cNvPr id="4" name="Picture 5" descr="C:\Users\Martin\Desktop\Untitled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0"/>
            <a:ext cx="2560638" cy="843505"/>
          </a:xfrm>
          <a:prstGeom prst="rect">
            <a:avLst/>
          </a:prstGeom>
          <a:noFill/>
        </p:spPr>
      </p:pic>
      <p:pic>
        <p:nvPicPr>
          <p:cNvPr id="1026" name="Picture 2" descr="C:\Users\Martin\Desktop\ddd.jpg"/>
          <p:cNvPicPr>
            <a:picLocks noChangeAspect="1" noChangeArrowheads="1"/>
          </p:cNvPicPr>
          <p:nvPr/>
        </p:nvPicPr>
        <p:blipFill>
          <a:blip r:embed="rId4"/>
          <a:srcRect l="297" b="547"/>
          <a:stretch>
            <a:fillRect/>
          </a:stretch>
        </p:blipFill>
        <p:spPr bwMode="auto">
          <a:xfrm>
            <a:off x="1905000" y="1447800"/>
            <a:ext cx="6400800" cy="2743200"/>
          </a:xfrm>
          <a:prstGeom prst="rect">
            <a:avLst/>
          </a:prstGeom>
          <a:noFill/>
        </p:spPr>
      </p:pic>
      <p:pic>
        <p:nvPicPr>
          <p:cNvPr id="26633" name="Picture 9" descr="http://www.adafruit.com/images/1200x900/902-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0025" y="4950619"/>
            <a:ext cx="2441575" cy="1831181"/>
          </a:xfrm>
          <a:prstGeom prst="rect">
            <a:avLst/>
          </a:prstGeom>
          <a:noFill/>
        </p:spPr>
      </p:pic>
      <p:pic>
        <p:nvPicPr>
          <p:cNvPr id="26637" name="Picture 13" descr="https://www.mathsisfun.com/algebra/images/matrix-identity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3048000"/>
            <a:ext cx="2219224" cy="113347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447800" y="495300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mk-MK" dirty="0"/>
              <a:t>За дадената матрица најпрво да се провери дали е симетрична. Ако е симетрична да се испечати самата матрица. Потоа да се најде нејзината транспонирата и да се провери дали транспонирата матрица е симетрична. Доколку е симетрична да се испечати.</a:t>
            </a:r>
          </a:p>
          <a:p>
            <a:r>
              <a:rPr lang="mk-MK" dirty="0"/>
              <a:t>Матрицата е:</a:t>
            </a:r>
          </a:p>
          <a:p>
            <a:pPr>
              <a:buNone/>
            </a:pPr>
            <a:r>
              <a:rPr lang="en-US" dirty="0"/>
              <a:t>X[3][3]={</a:t>
            </a:r>
          </a:p>
          <a:p>
            <a:pPr>
              <a:buNone/>
            </a:pPr>
            <a:r>
              <a:rPr lang="en-US" dirty="0"/>
              <a:t>        {1,0,1},</a:t>
            </a:r>
          </a:p>
          <a:p>
            <a:pPr>
              <a:buNone/>
            </a:pPr>
            <a:r>
              <a:rPr lang="en-US" dirty="0"/>
              <a:t>        {0,1,0},</a:t>
            </a:r>
          </a:p>
          <a:p>
            <a:pPr>
              <a:buNone/>
            </a:pPr>
            <a:r>
              <a:rPr lang="en-US" dirty="0"/>
              <a:t>        {1,0,1}</a:t>
            </a:r>
          </a:p>
          <a:p>
            <a:pPr>
              <a:buNone/>
            </a:pPr>
            <a:r>
              <a:rPr lang="en-US" dirty="0"/>
              <a:t>   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која ќе му дозволи на корисникот да внесе елементи за 3</a:t>
            </a:r>
            <a:r>
              <a:rPr lang="en-US" dirty="0"/>
              <a:t>x3</a:t>
            </a:r>
            <a:r>
              <a:rPr lang="mk-MK" dirty="0"/>
              <a:t> матрица А од тастатура. Потоа ќе може да внесе некој број </a:t>
            </a:r>
            <a:r>
              <a:rPr lang="en-US" dirty="0"/>
              <a:t>n. </a:t>
            </a:r>
            <a:r>
              <a:rPr lang="mk-MK" dirty="0"/>
              <a:t>Да се</a:t>
            </a:r>
            <a:r>
              <a:rPr lang="en-US" dirty="0"/>
              <a:t> </a:t>
            </a:r>
            <a:r>
              <a:rPr lang="mk-MK" dirty="0"/>
              <a:t>пресмета и испечати </a:t>
            </a:r>
            <a:r>
              <a:rPr lang="mk-MK" b="1" dirty="0"/>
              <a:t>А </a:t>
            </a:r>
            <a:r>
              <a:rPr lang="en-US" b="1" dirty="0"/>
              <a:t>x</a:t>
            </a:r>
            <a:r>
              <a:rPr lang="mk-MK" b="1" dirty="0"/>
              <a:t> </a:t>
            </a:r>
            <a:r>
              <a:rPr lang="en-US" b="1" dirty="0"/>
              <a:t>n</a:t>
            </a:r>
            <a:r>
              <a:rPr lang="en-US" dirty="0"/>
              <a:t>.</a:t>
            </a:r>
            <a:endParaRPr lang="mk-MK" dirty="0"/>
          </a:p>
          <a:p>
            <a:endParaRPr lang="mk-MK" dirty="0"/>
          </a:p>
          <a:p>
            <a:r>
              <a:rPr lang="mk-MK" dirty="0"/>
              <a:t>Појаснување: Кога сакаме да помножиме скалар со матрица во тој случај секој елемент од матрицата го множиме со тој скалар.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За следната мапа (граф) да се креира матрица на поврзаност и да му се овозможи на корисникот да внесе 2 градови и да му се испечати дали постои директен пат помеѓу тие градови.</a:t>
            </a:r>
            <a:endParaRPr lang="en-US" dirty="0"/>
          </a:p>
        </p:txBody>
      </p:sp>
      <p:pic>
        <p:nvPicPr>
          <p:cNvPr id="1026" name="Picture 2" descr="C:\Users\Martin\Desktop\аааа.png"/>
          <p:cNvPicPr>
            <a:picLocks noChangeAspect="1" noChangeArrowheads="1"/>
          </p:cNvPicPr>
          <p:nvPr/>
        </p:nvPicPr>
        <p:blipFill>
          <a:blip r:embed="rId3"/>
          <a:srcRect l="10625" t="15000" r="11462" b="15000"/>
          <a:stretch>
            <a:fillRect/>
          </a:stretch>
        </p:blipFill>
        <p:spPr bwMode="auto">
          <a:xfrm>
            <a:off x="2209800" y="3429000"/>
            <a:ext cx="5029200" cy="3200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105400" y="3276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3429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4267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5117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6324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594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6248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која на влез ќе прима матрица со букви. На излез ќе ја печати најмалата и најголемата буква според </a:t>
            </a:r>
            <a:r>
              <a:rPr lang="en-US" dirty="0"/>
              <a:t>ASCII </a:t>
            </a:r>
            <a:r>
              <a:rPr lang="mk-MK" dirty="0"/>
              <a:t>кодот како и самиот </a:t>
            </a:r>
            <a:r>
              <a:rPr lang="en-US" dirty="0"/>
              <a:t>ASCII </a:t>
            </a:r>
            <a:r>
              <a:rPr lang="mk-MK" dirty="0"/>
              <a:t>код за двете букви.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која ќе подредува дадена матрица во растечки редослед.</a:t>
            </a:r>
          </a:p>
          <a:p>
            <a:r>
              <a:rPr lang="mk-MK" dirty="0"/>
              <a:t>Пр. за влезната матрица: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m[][3]={</a:t>
            </a:r>
          </a:p>
          <a:p>
            <a:pPr>
              <a:buNone/>
            </a:pPr>
            <a:r>
              <a:rPr lang="en-US" dirty="0"/>
              <a:t>        {5,2,6},</a:t>
            </a:r>
          </a:p>
          <a:p>
            <a:pPr>
              <a:buNone/>
            </a:pPr>
            <a:r>
              <a:rPr lang="en-US" dirty="0"/>
              <a:t>        {9,0,1},</a:t>
            </a:r>
          </a:p>
          <a:p>
            <a:pPr>
              <a:buNone/>
            </a:pPr>
            <a:r>
              <a:rPr lang="en-US" dirty="0"/>
              <a:t>        {3,8,4}</a:t>
            </a:r>
          </a:p>
          <a:p>
            <a:pPr>
              <a:buNone/>
            </a:pPr>
            <a:r>
              <a:rPr lang="en-US" dirty="0"/>
              <a:t>        };</a:t>
            </a:r>
            <a:endParaRPr lang="mk-MK" dirty="0"/>
          </a:p>
          <a:p>
            <a:r>
              <a:rPr lang="mk-MK" dirty="0"/>
              <a:t>Излезот ќе биде: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5181600"/>
            <a:ext cx="1338262" cy="120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која ќе генерира квадратна матрица со триаголник како на сликата: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276600"/>
            <a:ext cx="2667000" cy="2217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каде што корисникот на почетокот ќе може да внесе големина на матрица </a:t>
            </a:r>
            <a:r>
              <a:rPr lang="en-US" dirty="0"/>
              <a:t>n. </a:t>
            </a:r>
            <a:r>
              <a:rPr lang="mk-MK" dirty="0"/>
              <a:t>Потоа ќе се генерира и испечати квадратна матрица со бројки подредени змиулесто</a:t>
            </a:r>
            <a:endParaRPr lang="en-US" dirty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810000"/>
            <a:ext cx="7081184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>
            <a:off x="-228600" y="4953000"/>
            <a:ext cx="15240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800894" y="4914106"/>
            <a:ext cx="1447006" cy="794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3239294" y="4914106"/>
            <a:ext cx="1447006" cy="794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5753894" y="4990306"/>
            <a:ext cx="1447006" cy="794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019300" y="4914900"/>
            <a:ext cx="1447800" cy="1588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382294" y="4990306"/>
            <a:ext cx="1447800" cy="1588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каде што корисникот на почетокот ќе може да внесе големина на матрица </a:t>
            </a:r>
            <a:r>
              <a:rPr lang="en-US" dirty="0"/>
              <a:t>n. </a:t>
            </a:r>
            <a:r>
              <a:rPr lang="mk-MK" dirty="0"/>
              <a:t>Потоа ќе се генерира и испечати квадратна</a:t>
            </a:r>
            <a:r>
              <a:rPr lang="en-US" dirty="0"/>
              <a:t> “</a:t>
            </a:r>
            <a:r>
              <a:rPr lang="mk-MK" b="1" dirty="0"/>
              <a:t>градиент</a:t>
            </a:r>
            <a:r>
              <a:rPr lang="en-US" dirty="0"/>
              <a:t>”</a:t>
            </a:r>
            <a:r>
              <a:rPr lang="mk-MK" dirty="0"/>
              <a:t> матрица (</a:t>
            </a:r>
            <a:r>
              <a:rPr lang="en-US" dirty="0" err="1"/>
              <a:t>nxn</a:t>
            </a:r>
            <a:r>
              <a:rPr lang="mk-MK" dirty="0"/>
              <a:t>)</a:t>
            </a:r>
            <a:r>
              <a:rPr lang="en-US" dirty="0"/>
              <a:t>.</a:t>
            </a:r>
            <a:endParaRPr lang="mk-MK" dirty="0"/>
          </a:p>
          <a:p>
            <a:r>
              <a:rPr lang="mk-MK" dirty="0"/>
              <a:t>Пробајте да ги креирате сите 4 случаи што се дадени на сликите: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2412" y="5181600"/>
            <a:ext cx="2898648" cy="12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 b="6198"/>
          <a:stretch>
            <a:fillRect/>
          </a:stretch>
        </p:blipFill>
        <p:spPr bwMode="auto">
          <a:xfrm>
            <a:off x="838200" y="3962400"/>
            <a:ext cx="2895600" cy="115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76200"/>
            <a:ext cx="1270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49800" y="76200"/>
            <a:ext cx="1270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0" y="76200"/>
            <a:ext cx="1270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09100" y="5181600"/>
            <a:ext cx="2782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0" y="3962400"/>
            <a:ext cx="2819400" cy="112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467600" y="76200"/>
            <a:ext cx="1270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</a:t>
            </a:r>
            <a:r>
              <a:rPr lang="en-US" dirty="0"/>
              <a:t>9</a:t>
            </a:r>
            <a:r>
              <a:rPr lang="mk-MK" dirty="0"/>
              <a:t> – Позиционирање на квадрат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mk-MK" dirty="0"/>
              <a:t>Да се направи програма во која ќе имаме 2 матрици </a:t>
            </a:r>
            <a:r>
              <a:rPr lang="en-US" dirty="0"/>
              <a:t>P</a:t>
            </a:r>
            <a:r>
              <a:rPr lang="mk-MK" dirty="0"/>
              <a:t> (за ред може да се стави некој поголем број пр. 20</a:t>
            </a:r>
            <a:r>
              <a:rPr lang="en-US" dirty="0"/>
              <a:t>x20</a:t>
            </a:r>
            <a:r>
              <a:rPr lang="mk-MK" dirty="0"/>
              <a:t>)</a:t>
            </a:r>
            <a:r>
              <a:rPr lang="en-US" dirty="0"/>
              <a:t> </a:t>
            </a:r>
            <a:r>
              <a:rPr lang="mk-MK" dirty="0"/>
              <a:t>и К</a:t>
            </a:r>
            <a:r>
              <a:rPr lang="en-US" dirty="0"/>
              <a:t> (</a:t>
            </a:r>
            <a:r>
              <a:rPr lang="mk-MK" dirty="0"/>
              <a:t>од ред </a:t>
            </a:r>
            <a:r>
              <a:rPr lang="en-US" dirty="0"/>
              <a:t>3x3) </a:t>
            </a:r>
            <a:r>
              <a:rPr lang="mk-MK" dirty="0"/>
              <a:t>и двете од тип </a:t>
            </a:r>
            <a:r>
              <a:rPr lang="en-US" dirty="0"/>
              <a:t>char. </a:t>
            </a:r>
            <a:r>
              <a:rPr lang="mk-MK" dirty="0"/>
              <a:t>Прво</a:t>
            </a:r>
            <a:r>
              <a:rPr lang="en-US" dirty="0"/>
              <a:t> </a:t>
            </a:r>
            <a:r>
              <a:rPr lang="mk-MK" dirty="0"/>
              <a:t>матрицата </a:t>
            </a:r>
            <a:r>
              <a:rPr lang="en-US" dirty="0"/>
              <a:t>P</a:t>
            </a:r>
            <a:r>
              <a:rPr lang="mk-MK" dirty="0"/>
              <a:t> да се наполни со </a:t>
            </a:r>
            <a:r>
              <a:rPr lang="en-US" dirty="0"/>
              <a:t>‘-’ </a:t>
            </a:r>
            <a:r>
              <a:rPr lang="mk-MK" dirty="0"/>
              <a:t>карактери. Потоа да му се овозможи на корисникот да внесе </a:t>
            </a:r>
            <a:r>
              <a:rPr lang="en-US" dirty="0" err="1"/>
              <a:t>x,y</a:t>
            </a:r>
            <a:r>
              <a:rPr lang="en-US" dirty="0"/>
              <a:t> </a:t>
            </a:r>
            <a:r>
              <a:rPr lang="mk-MK" dirty="0"/>
              <a:t>координати каде сака да биде поставена матрицата </a:t>
            </a:r>
            <a:r>
              <a:rPr lang="en-US" dirty="0"/>
              <a:t>K </a:t>
            </a:r>
            <a:r>
              <a:rPr lang="mk-MK" dirty="0"/>
              <a:t>во </a:t>
            </a:r>
            <a:r>
              <a:rPr lang="en-US" dirty="0"/>
              <a:t>P.</a:t>
            </a:r>
            <a:endParaRPr lang="mk-MK" dirty="0"/>
          </a:p>
          <a:p>
            <a:r>
              <a:rPr lang="mk-MK" dirty="0"/>
              <a:t>Матрицата </a:t>
            </a:r>
            <a:r>
              <a:rPr lang="en-US" dirty="0"/>
              <a:t>K </a:t>
            </a:r>
            <a:r>
              <a:rPr lang="mk-MK" dirty="0"/>
              <a:t>е</a:t>
            </a:r>
            <a:r>
              <a:rPr lang="en-US" dirty="0"/>
              <a:t>:</a:t>
            </a:r>
            <a:endParaRPr lang="mk-MK" dirty="0"/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char K[3][3]={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{'*','*','*'},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{'*','@','*'},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{'*','*','*'}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};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953664"/>
            <a:ext cx="3600450" cy="275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415055" y="4944070"/>
            <a:ext cx="1080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За влез:</a:t>
            </a:r>
          </a:p>
          <a:p>
            <a:r>
              <a:rPr lang="en-US" dirty="0">
                <a:solidFill>
                  <a:srgbClr val="FF0000"/>
                </a:solidFill>
              </a:rPr>
              <a:t>X = 0</a:t>
            </a:r>
          </a:p>
          <a:p>
            <a:r>
              <a:rPr lang="en-US" dirty="0">
                <a:solidFill>
                  <a:srgbClr val="FF0000"/>
                </a:solidFill>
              </a:rPr>
              <a:t>Y=3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во која на почеток се внесува големина на матрица (пр. </a:t>
            </a:r>
            <a:r>
              <a:rPr lang="en-US" dirty="0"/>
              <a:t>n=</a:t>
            </a:r>
            <a:r>
              <a:rPr lang="mk-MK" dirty="0"/>
              <a:t>15), притоа бројот мора да биде непарен и на излез се печати матрица</a:t>
            </a:r>
            <a:r>
              <a:rPr lang="en-US" dirty="0"/>
              <a:t> </a:t>
            </a:r>
            <a:r>
              <a:rPr lang="mk-MK" dirty="0"/>
              <a:t>со карактери со нацртан триаголник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532807"/>
            <a:ext cx="3897826" cy="302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Симетрична матрица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Симетрична матрица е квадратна матрица која е еднаква на нејзината транспонирана матрица</a:t>
            </a:r>
          </a:p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][j] = A[j][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mk-MK" dirty="0"/>
              <a:t>за секое </a:t>
            </a:r>
            <a:r>
              <a:rPr lang="en-US" dirty="0" err="1"/>
              <a:t>i</a:t>
            </a:r>
            <a:r>
              <a:rPr lang="en-US" dirty="0"/>
              <a:t>, j</a:t>
            </a:r>
          </a:p>
        </p:txBody>
      </p:sp>
      <p:pic>
        <p:nvPicPr>
          <p:cNvPr id="4" name="Picture 4" descr="http://spikedmath.com/comics/323-anti-symmetri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648200"/>
            <a:ext cx="6629400" cy="2158664"/>
          </a:xfrm>
          <a:prstGeom prst="rect">
            <a:avLst/>
          </a:prstGeom>
          <a:noFill/>
        </p:spPr>
      </p:pic>
      <p:pic>
        <p:nvPicPr>
          <p:cNvPr id="32772" name="Picture 4" descr="\begin{bmatrix}&#10;1 &amp; 7 &amp; 3\\&#10;7 &amp; 4 &amp; -5\\&#10;3 &amp; -5 &amp; 6\end{bmatrix}."/>
          <p:cNvPicPr>
            <a:picLocks noChangeAspect="1" noChangeArrowheads="1"/>
          </p:cNvPicPr>
          <p:nvPr/>
        </p:nvPicPr>
        <p:blipFill>
          <a:blip r:embed="rId4"/>
          <a:srcRect r="7203"/>
          <a:stretch>
            <a:fillRect/>
          </a:stretch>
        </p:blipFill>
        <p:spPr bwMode="auto">
          <a:xfrm>
            <a:off x="5029200" y="1828800"/>
            <a:ext cx="2057400" cy="137160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5638800" y="1828800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29200" y="2286000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00800" y="1828800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77000" y="2286000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15000" y="2743200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во која на почеток се внесува големина на матрица (пр. </a:t>
            </a:r>
            <a:r>
              <a:rPr lang="en-US" dirty="0"/>
              <a:t>n=</a:t>
            </a:r>
            <a:r>
              <a:rPr lang="mk-MK" dirty="0"/>
              <a:t>8)</a:t>
            </a:r>
            <a:r>
              <a:rPr lang="en-US" dirty="0"/>
              <a:t> </a:t>
            </a:r>
            <a:r>
              <a:rPr lang="mk-MK" dirty="0"/>
              <a:t>и на излез се добива </a:t>
            </a:r>
            <a:r>
              <a:rPr lang="en-US" dirty="0"/>
              <a:t>pattern </a:t>
            </a:r>
            <a:r>
              <a:rPr lang="mk-MK" dirty="0"/>
              <a:t>како на сликата само со 1 и 0</a:t>
            </a:r>
            <a:endParaRPr lang="en-US" dirty="0"/>
          </a:p>
        </p:txBody>
      </p:sp>
      <p:pic>
        <p:nvPicPr>
          <p:cNvPr id="4" name="Picture 9" descr="http://www.adafruit.com/images/1200x900/902-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200400"/>
            <a:ext cx="3962400" cy="2971800"/>
          </a:xfrm>
          <a:prstGeom prst="rect">
            <a:avLst/>
          </a:prstGeom>
          <a:noFill/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505200"/>
            <a:ext cx="2831731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Симетрична матрица - код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00200"/>
            <a:ext cx="7086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A[][3] = {</a:t>
            </a:r>
          </a:p>
          <a:p>
            <a:r>
              <a:rPr lang="en-US" dirty="0"/>
              <a:t>        {1, 4, 0} ,  </a:t>
            </a:r>
          </a:p>
          <a:p>
            <a:r>
              <a:rPr lang="en-US" dirty="0"/>
              <a:t>        {4, -1, 1} ,  </a:t>
            </a:r>
          </a:p>
          <a:p>
            <a:r>
              <a:rPr lang="en-US" dirty="0"/>
              <a:t>        {0, 1, 0}   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sim</a:t>
            </a:r>
            <a:r>
              <a:rPr lang="en-US" dirty="0"/>
              <a:t>=true;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for(</a:t>
            </a:r>
            <a:r>
              <a:rPr lang="en-US" dirty="0" err="1"/>
              <a:t>int</a:t>
            </a:r>
            <a:r>
              <a:rPr lang="en-US" dirty="0"/>
              <a:t> j=0;j&lt;3;j++)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if(A[</a:t>
            </a:r>
            <a:r>
              <a:rPr lang="en-US" dirty="0" err="1"/>
              <a:t>i</a:t>
            </a:r>
            <a:r>
              <a:rPr lang="en-US" dirty="0"/>
              <a:t>][j]!=A[j][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            </a:t>
            </a:r>
            <a:r>
              <a:rPr lang="en-US" dirty="0" err="1"/>
              <a:t>sim</a:t>
            </a:r>
            <a:r>
              <a:rPr lang="en-US" dirty="0"/>
              <a:t>=false;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5657671"/>
            <a:ext cx="5238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if(</a:t>
            </a:r>
            <a:r>
              <a:rPr lang="en-US" dirty="0" err="1"/>
              <a:t>sim</a:t>
            </a:r>
            <a:r>
              <a:rPr lang="en-US" dirty="0"/>
              <a:t>==true)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Matricata</a:t>
            </a:r>
            <a:r>
              <a:rPr lang="en-US" dirty="0"/>
              <a:t> e </a:t>
            </a:r>
            <a:r>
              <a:rPr lang="en-US" dirty="0" err="1"/>
              <a:t>simetricna</a:t>
            </a:r>
            <a:r>
              <a:rPr lang="en-US" dirty="0"/>
              <a:t>!"&lt;&lt;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Matricata</a:t>
            </a:r>
            <a:r>
              <a:rPr lang="en-US" dirty="0"/>
              <a:t> ne e </a:t>
            </a:r>
            <a:r>
              <a:rPr lang="en-US" dirty="0" err="1"/>
              <a:t>simetricna</a:t>
            </a:r>
            <a:r>
              <a:rPr lang="en-US" dirty="0"/>
              <a:t>!"&lt;&lt;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Множење на матрици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Бројот на колони од првата матрица мора да е еднаков со бројот на редици од втората</a:t>
            </a:r>
          </a:p>
          <a:p>
            <a:r>
              <a:rPr lang="mk-MK" dirty="0"/>
              <a:t>Се множат елементите од секоја редица од првата матрица со елементите од секоја колона од втората матрица</a:t>
            </a:r>
          </a:p>
          <a:p>
            <a:r>
              <a:rPr lang="mk-MK" dirty="0"/>
              <a:t>Се собираат производите</a:t>
            </a:r>
            <a:endParaRPr lang="en-US" dirty="0"/>
          </a:p>
        </p:txBody>
      </p:sp>
      <p:pic>
        <p:nvPicPr>
          <p:cNvPr id="34818" name="Picture 2" descr="http://www.geeksforgeeks.org/wp-content/uploads/strassen_new.png"/>
          <p:cNvPicPr>
            <a:picLocks noChangeAspect="1" noChangeArrowheads="1"/>
          </p:cNvPicPr>
          <p:nvPr/>
        </p:nvPicPr>
        <p:blipFill>
          <a:blip r:embed="rId3"/>
          <a:srcRect r="198" b="31100"/>
          <a:stretch>
            <a:fillRect/>
          </a:stretch>
        </p:blipFill>
        <p:spPr bwMode="auto">
          <a:xfrm>
            <a:off x="1600200" y="4038600"/>
            <a:ext cx="4800600" cy="1371600"/>
          </a:xfrm>
          <a:prstGeom prst="rect">
            <a:avLst/>
          </a:prstGeom>
          <a:noFill/>
        </p:spPr>
      </p:pic>
      <p:pic>
        <p:nvPicPr>
          <p:cNvPr id="34820" name="Picture 4" descr="https://www.mathsisfun.com/algebra/images/matrix-multiply-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5486400"/>
            <a:ext cx="3848100" cy="11144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195069" y="6172200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2x2 </a:t>
            </a:r>
            <a:endParaRPr lang="mk-MK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mk-MK" b="1" dirty="0"/>
              <a:t>ред1 </a:t>
            </a:r>
            <a:r>
              <a:rPr lang="en-US" b="1" dirty="0"/>
              <a:t>x </a:t>
            </a:r>
            <a:r>
              <a:rPr lang="mk-MK" b="1" dirty="0"/>
              <a:t>колона1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Множење на матрици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red1=2, kol1=3, red2=3,kol2=2;</a:t>
            </a:r>
            <a:endParaRPr lang="mk-MK" dirty="0"/>
          </a:p>
          <a:p>
            <a:r>
              <a:rPr lang="en-US" dirty="0" err="1"/>
              <a:t>int</a:t>
            </a:r>
            <a:r>
              <a:rPr lang="en-US" dirty="0"/>
              <a:t> A[][3] = {</a:t>
            </a:r>
          </a:p>
          <a:p>
            <a:r>
              <a:rPr lang="en-US" dirty="0"/>
              <a:t>        {1, 2, 3} ,</a:t>
            </a:r>
          </a:p>
          <a:p>
            <a:r>
              <a:rPr lang="en-US" dirty="0"/>
              <a:t>        {4, 5, 6}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B[][2]={</a:t>
            </a:r>
          </a:p>
          <a:p>
            <a:r>
              <a:rPr lang="en-US" dirty="0"/>
              <a:t>        {7, 8},</a:t>
            </a:r>
          </a:p>
          <a:p>
            <a:r>
              <a:rPr lang="en-US" dirty="0"/>
              <a:t>        {9, 10},</a:t>
            </a:r>
          </a:p>
          <a:p>
            <a:r>
              <a:rPr lang="en-US" dirty="0"/>
              <a:t>        {11, 12}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C[2][2]={</a:t>
            </a:r>
          </a:p>
          <a:p>
            <a:r>
              <a:rPr lang="en-US" dirty="0"/>
              <a:t>        {0, 0},</a:t>
            </a:r>
          </a:p>
          <a:p>
            <a:r>
              <a:rPr lang="en-US" dirty="0"/>
              <a:t>        {0, 0}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1828800"/>
            <a:ext cx="441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&lt;red1;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 j&lt;kol2; ++j)</a:t>
            </a:r>
          </a:p>
          <a:p>
            <a:r>
              <a:rPr lang="en-US" dirty="0"/>
              <a:t>            for(</a:t>
            </a:r>
            <a:r>
              <a:rPr lang="en-US" dirty="0" err="1"/>
              <a:t>int</a:t>
            </a:r>
            <a:r>
              <a:rPr lang="en-US" dirty="0"/>
              <a:t> k=0; k&lt;kol1; ++k)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C[</a:t>
            </a:r>
            <a:r>
              <a:rPr lang="en-US" dirty="0" err="1"/>
              <a:t>i</a:t>
            </a:r>
            <a:r>
              <a:rPr lang="en-US" dirty="0"/>
              <a:t>][j]+=A[</a:t>
            </a:r>
            <a:r>
              <a:rPr lang="en-US" dirty="0" err="1"/>
              <a:t>i</a:t>
            </a:r>
            <a:r>
              <a:rPr lang="en-US" dirty="0"/>
              <a:t>][k]*B[k][j];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=0;i&lt;2;i++)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j=0;j&lt;2;j++)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&lt;&lt;C[</a:t>
            </a:r>
            <a:r>
              <a:rPr lang="en-US" dirty="0" err="1"/>
              <a:t>i</a:t>
            </a:r>
            <a:r>
              <a:rPr lang="en-US" dirty="0"/>
              <a:t>][j]&lt;&lt;" ";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5562600"/>
            <a:ext cx="20442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Дали ќе се добие истиот производ доколку матриците си ги сменат местата?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Проверете дали</a:t>
            </a:r>
            <a:r>
              <a:rPr lang="en-US" dirty="0"/>
              <a:t> </a:t>
            </a:r>
            <a:r>
              <a:rPr lang="mk-MK" dirty="0"/>
              <a:t>А</a:t>
            </a:r>
            <a:r>
              <a:rPr lang="en-US" dirty="0" err="1"/>
              <a:t>xB</a:t>
            </a:r>
            <a:r>
              <a:rPr lang="en-US" dirty="0"/>
              <a:t> </a:t>
            </a:r>
            <a:r>
              <a:rPr lang="mk-MK" dirty="0"/>
              <a:t>е еднакво со </a:t>
            </a:r>
            <a:r>
              <a:rPr lang="en-US" dirty="0" err="1"/>
              <a:t>BxA</a:t>
            </a:r>
            <a:r>
              <a:rPr lang="mk-MK" dirty="0"/>
              <a:t>?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429000"/>
            <a:ext cx="1395413" cy="68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Матрица на соседство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Матрица на соседство ги претставува поврзувањата на темињата во еден граф.</a:t>
            </a:r>
          </a:p>
          <a:p>
            <a:r>
              <a:rPr lang="mk-MK" dirty="0"/>
              <a:t>Постојат </a:t>
            </a:r>
            <a:r>
              <a:rPr lang="mk-MK" b="1" dirty="0"/>
              <a:t>насочени</a:t>
            </a:r>
            <a:r>
              <a:rPr lang="mk-MK" dirty="0"/>
              <a:t> и </a:t>
            </a:r>
            <a:r>
              <a:rPr lang="mk-MK" b="1" dirty="0"/>
              <a:t>ненасочени</a:t>
            </a:r>
            <a:r>
              <a:rPr lang="mk-MK" dirty="0"/>
              <a:t> графови</a:t>
            </a:r>
            <a:endParaRPr lang="en-US" dirty="0"/>
          </a:p>
          <a:p>
            <a:endParaRPr lang="en-US" dirty="0"/>
          </a:p>
          <a:p>
            <a:r>
              <a:rPr lang="mk-MK" dirty="0"/>
              <a:t>Пр. за насочен граф:</a:t>
            </a:r>
            <a:endParaRPr lang="en-US" dirty="0"/>
          </a:p>
        </p:txBody>
      </p:sp>
      <p:pic>
        <p:nvPicPr>
          <p:cNvPr id="5" name="Picture 2" descr="http://reed.cs.depaul.edu/lperkovic/csc327/graphs/graph2.gif"/>
          <p:cNvPicPr>
            <a:picLocks noChangeAspect="1" noChangeArrowheads="1"/>
          </p:cNvPicPr>
          <p:nvPr/>
        </p:nvPicPr>
        <p:blipFill>
          <a:blip r:embed="rId3"/>
          <a:srcRect r="312" b="58333"/>
          <a:stretch>
            <a:fillRect/>
          </a:stretch>
        </p:blipFill>
        <p:spPr bwMode="auto">
          <a:xfrm>
            <a:off x="609600" y="3733800"/>
            <a:ext cx="7040880" cy="21336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1447800" y="4038600"/>
            <a:ext cx="76200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19800" y="4038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609600" y="4799806"/>
            <a:ext cx="915194" cy="79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086600" y="4038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43994" y="4114800"/>
            <a:ext cx="685006" cy="4572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324600" y="4419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981597" y="4800203"/>
            <a:ext cx="914400" cy="79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705600" y="4419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257300" y="4305300"/>
            <a:ext cx="990600" cy="9144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086600" y="4419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820194" y="4953000"/>
            <a:ext cx="608806" cy="4572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324600" y="5105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47800" y="5561012"/>
            <a:ext cx="761206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05600" y="5486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638800" y="3669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06884" y="3657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24600" y="3669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92684" y="3657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3684" y="3657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5400" y="4038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05400" y="4355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05400" y="4736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5105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5410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7" grpId="0" animBg="1"/>
      <p:bldP spid="21" grpId="0" animBg="1"/>
      <p:bldP spid="25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http://sourcecodemania.com/wp-content/uploads/2012/06/adjacency-matrix-of-grap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7496175" cy="56292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7723" y="313586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/>
              <a:t>Насочен граф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048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/>
              <a:t>Ненасочен граф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Смена на редици во матрица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Swap </a:t>
            </a:r>
            <a:r>
              <a:rPr lang="mk-MK" dirty="0"/>
              <a:t>на цели редици во матрица</a:t>
            </a:r>
          </a:p>
          <a:p>
            <a:r>
              <a:rPr lang="mk-MK" dirty="0"/>
              <a:t>Пр.: Дадена е матрица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A[3][3]={</a:t>
            </a:r>
          </a:p>
          <a:p>
            <a:pPr>
              <a:buNone/>
            </a:pPr>
            <a:r>
              <a:rPr lang="en-US" dirty="0"/>
              <a:t>        {1,1,1},</a:t>
            </a:r>
          </a:p>
          <a:p>
            <a:pPr>
              <a:buNone/>
            </a:pPr>
            <a:r>
              <a:rPr lang="en-US" dirty="0"/>
              <a:t>        {2,2,2},</a:t>
            </a:r>
          </a:p>
          <a:p>
            <a:pPr>
              <a:buNone/>
            </a:pPr>
            <a:r>
              <a:rPr lang="en-US" dirty="0"/>
              <a:t>        {3,3,3}</a:t>
            </a:r>
          </a:p>
          <a:p>
            <a:pPr>
              <a:buNone/>
            </a:pPr>
            <a:r>
              <a:rPr lang="en-US" dirty="0"/>
              <a:t>    };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6504"/>
          <a:stretch>
            <a:fillRect/>
          </a:stretch>
        </p:blipFill>
        <p:spPr bwMode="auto">
          <a:xfrm>
            <a:off x="1066800" y="5105400"/>
            <a:ext cx="132573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914400" y="2971800"/>
            <a:ext cx="1447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5410200"/>
            <a:ext cx="1524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14400" y="3429000"/>
            <a:ext cx="1447800" cy="381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5065295"/>
            <a:ext cx="1600200" cy="42110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2400" y="3482876"/>
            <a:ext cx="39805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zamena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na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mestata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na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redicite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  for(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=0;i&lt;3;i++)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  {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=A[0][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      A[0][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]=A[1][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      A[1][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]=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35333" y="5879068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 </a:t>
            </a:r>
            <a:r>
              <a:rPr lang="mk-MK" b="1" dirty="0"/>
              <a:t>Како би изгледал кодот во </a:t>
            </a:r>
            <a:r>
              <a:rPr lang="en-US" b="1" dirty="0"/>
              <a:t>C++?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1671</TotalTime>
  <Words>4669</Words>
  <Application>Microsoft Office PowerPoint</Application>
  <PresentationFormat>On-screen Show (4:3)</PresentationFormat>
  <Paragraphs>1054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Напреден C++ - Матрици 2</vt:lpstr>
      <vt:lpstr>Симетрична матрица</vt:lpstr>
      <vt:lpstr>Симетрична матрица - код</vt:lpstr>
      <vt:lpstr>Множење на матрици</vt:lpstr>
      <vt:lpstr>Множење на матрици</vt:lpstr>
      <vt:lpstr>Дали ќе се добие истиот производ доколку матриците си ги сменат местата?</vt:lpstr>
      <vt:lpstr>Матрица на соседство</vt:lpstr>
      <vt:lpstr>PowerPoint Presentation</vt:lpstr>
      <vt:lpstr>Смена на редици во матрица</vt:lpstr>
      <vt:lpstr>Задача 1</vt:lpstr>
      <vt:lpstr>Задача 2</vt:lpstr>
      <vt:lpstr>Задача 3</vt:lpstr>
      <vt:lpstr>Задача 4</vt:lpstr>
      <vt:lpstr>Задача 5</vt:lpstr>
      <vt:lpstr>Задача 6</vt:lpstr>
      <vt:lpstr>Задача 7</vt:lpstr>
      <vt:lpstr>Задача 8</vt:lpstr>
      <vt:lpstr>Задача 9 – Позиционирање на квадрат</vt:lpstr>
      <vt:lpstr>Задача 10</vt:lpstr>
      <vt:lpstr>Задача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Windows User</cp:lastModifiedBy>
  <cp:revision>297</cp:revision>
  <dcterms:created xsi:type="dcterms:W3CDTF">2015-09-10T17:20:06Z</dcterms:created>
  <dcterms:modified xsi:type="dcterms:W3CDTF">2018-06-20T18:24:50Z</dcterms:modified>
</cp:coreProperties>
</file>