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2"/>
  </p:notesMasterIdLst>
  <p:sldIdLst>
    <p:sldId id="256" r:id="rId2"/>
    <p:sldId id="257" r:id="rId3"/>
    <p:sldId id="258" r:id="rId4"/>
    <p:sldId id="259" r:id="rId5"/>
    <p:sldId id="260" r:id="rId6"/>
    <p:sldId id="261" r:id="rId7"/>
    <p:sldId id="262" r:id="rId8"/>
    <p:sldId id="263" r:id="rId9"/>
    <p:sldId id="265" r:id="rId10"/>
    <p:sldId id="266" r:id="rId11"/>
    <p:sldId id="267" r:id="rId12"/>
    <p:sldId id="268" r:id="rId13"/>
    <p:sldId id="264"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3" r:id="rId28"/>
    <p:sldId id="282" r:id="rId29"/>
    <p:sldId id="284" r:id="rId30"/>
    <p:sldId id="285" r:id="rId31"/>
  </p:sldIdLst>
  <p:sldSz cx="9144000" cy="6858000" type="screen4x3"/>
  <p:notesSz cx="6858000" cy="10287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9831" autoAdjust="0"/>
  </p:normalViewPr>
  <p:slideViewPr>
    <p:cSldViewPr>
      <p:cViewPr varScale="1">
        <p:scale>
          <a:sx n="61" d="100"/>
          <a:sy n="61" d="100"/>
        </p:scale>
        <p:origin x="-1404" y="-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clId="Web-{44612C81-31EA-4186-AA94-9E2E8F1C10BE}"/>
    <pc:docChg chg="modSld">
      <pc:chgData name="" userId="" providerId="" clId="Web-{44612C81-31EA-4186-AA94-9E2E8F1C10BE}" dt="2018-06-21T07:25:07.928" v="14" actId="20577"/>
      <pc:docMkLst>
        <pc:docMk/>
      </pc:docMkLst>
      <pc:sldChg chg="modSp">
        <pc:chgData name="" userId="" providerId="" clId="Web-{44612C81-31EA-4186-AA94-9E2E8F1C10BE}" dt="2018-06-21T07:25:04.146" v="12" actId="20577"/>
        <pc:sldMkLst>
          <pc:docMk/>
          <pc:sldMk cId="0" sldId="256"/>
        </pc:sldMkLst>
        <pc:spChg chg="mod">
          <ac:chgData name="" userId="" providerId="" clId="Web-{44612C81-31EA-4186-AA94-9E2E8F1C10BE}" dt="2018-06-21T07:25:04.146" v="12" actId="20577"/>
          <ac:spMkLst>
            <pc:docMk/>
            <pc:sldMk cId="0" sldId="256"/>
            <ac:spMk id="3" creationId="{00000000-0000-0000-0000-000000000000}"/>
          </ac:spMkLst>
        </pc:spChg>
      </pc:sldChg>
    </pc:docChg>
  </pc:docChgLst>
  <pc:docChgLst>
    <pc:chgData clId="Web-{034A0C14-5102-47D9-A114-0D464F5912F5}"/>
    <pc:docChg chg="modSld">
      <pc:chgData name="" userId="" providerId="" clId="Web-{034A0C14-5102-47D9-A114-0D464F5912F5}" dt="2018-06-21T17:06:32.498" v="47"/>
      <pc:docMkLst>
        <pc:docMk/>
      </pc:docMkLst>
      <pc:sldChg chg="modNotes">
        <pc:chgData name="" userId="" providerId="" clId="Web-{034A0C14-5102-47D9-A114-0D464F5912F5}" dt="2018-06-21T17:01:56.201" v="2"/>
        <pc:sldMkLst>
          <pc:docMk/>
          <pc:sldMk cId="0" sldId="262"/>
        </pc:sldMkLst>
      </pc:sldChg>
      <pc:sldChg chg="modNotes">
        <pc:chgData name="" userId="" providerId="" clId="Web-{034A0C14-5102-47D9-A114-0D464F5912F5}" dt="2018-06-21T17:02:02.544" v="5"/>
        <pc:sldMkLst>
          <pc:docMk/>
          <pc:sldMk cId="0" sldId="263"/>
        </pc:sldMkLst>
      </pc:sldChg>
      <pc:sldChg chg="modNotes">
        <pc:chgData name="" userId="" providerId="" clId="Web-{034A0C14-5102-47D9-A114-0D464F5912F5}" dt="2018-06-21T17:02:09.810" v="8"/>
        <pc:sldMkLst>
          <pc:docMk/>
          <pc:sldMk cId="0" sldId="265"/>
        </pc:sldMkLst>
      </pc:sldChg>
      <pc:sldChg chg="modNotes">
        <pc:chgData name="" userId="" providerId="" clId="Web-{034A0C14-5102-47D9-A114-0D464F5912F5}" dt="2018-06-21T17:02:15.404" v="10"/>
        <pc:sldMkLst>
          <pc:docMk/>
          <pc:sldMk cId="0" sldId="266"/>
        </pc:sldMkLst>
      </pc:sldChg>
      <pc:sldChg chg="modNotes">
        <pc:chgData name="" userId="" providerId="" clId="Web-{034A0C14-5102-47D9-A114-0D464F5912F5}" dt="2018-06-21T17:02:23.560" v="12"/>
        <pc:sldMkLst>
          <pc:docMk/>
          <pc:sldMk cId="0" sldId="267"/>
        </pc:sldMkLst>
      </pc:sldChg>
      <pc:sldChg chg="modNotes">
        <pc:chgData name="" userId="" providerId="" clId="Web-{034A0C14-5102-47D9-A114-0D464F5912F5}" dt="2018-06-21T17:02:27.998" v="14"/>
        <pc:sldMkLst>
          <pc:docMk/>
          <pc:sldMk cId="0" sldId="268"/>
        </pc:sldMkLst>
      </pc:sldChg>
      <pc:sldChg chg="modNotes">
        <pc:chgData name="" userId="" providerId="" clId="Web-{034A0C14-5102-47D9-A114-0D464F5912F5}" dt="2018-06-21T17:02:36.685" v="16"/>
        <pc:sldMkLst>
          <pc:docMk/>
          <pc:sldMk cId="0" sldId="270"/>
        </pc:sldMkLst>
      </pc:sldChg>
      <pc:sldChg chg="modNotes">
        <pc:chgData name="" userId="" providerId="" clId="Web-{034A0C14-5102-47D9-A114-0D464F5912F5}" dt="2018-06-21T17:02:47.076" v="18"/>
        <pc:sldMkLst>
          <pc:docMk/>
          <pc:sldMk cId="0" sldId="272"/>
        </pc:sldMkLst>
      </pc:sldChg>
      <pc:sldChg chg="modNotes">
        <pc:chgData name="" userId="" providerId="" clId="Web-{034A0C14-5102-47D9-A114-0D464F5912F5}" dt="2018-06-21T17:02:51.654" v="20"/>
        <pc:sldMkLst>
          <pc:docMk/>
          <pc:sldMk cId="0" sldId="273"/>
        </pc:sldMkLst>
      </pc:sldChg>
      <pc:sldChg chg="modNotes">
        <pc:chgData name="" userId="" providerId="" clId="Web-{034A0C14-5102-47D9-A114-0D464F5912F5}" dt="2018-06-21T17:02:55.451" v="22"/>
        <pc:sldMkLst>
          <pc:docMk/>
          <pc:sldMk cId="0" sldId="274"/>
        </pc:sldMkLst>
      </pc:sldChg>
      <pc:sldChg chg="modNotes">
        <pc:chgData name="" userId="" providerId="" clId="Web-{034A0C14-5102-47D9-A114-0D464F5912F5}" dt="2018-06-21T17:03:01.529" v="24"/>
        <pc:sldMkLst>
          <pc:docMk/>
          <pc:sldMk cId="0" sldId="275"/>
        </pc:sldMkLst>
      </pc:sldChg>
      <pc:sldChg chg="modNotes">
        <pc:chgData name="" userId="" providerId="" clId="Web-{034A0C14-5102-47D9-A114-0D464F5912F5}" dt="2018-06-21T17:03:07.951" v="27"/>
        <pc:sldMkLst>
          <pc:docMk/>
          <pc:sldMk cId="0" sldId="276"/>
        </pc:sldMkLst>
      </pc:sldChg>
      <pc:sldChg chg="modNotes">
        <pc:chgData name="" userId="" providerId="" clId="Web-{034A0C14-5102-47D9-A114-0D464F5912F5}" dt="2018-06-21T17:03:12.794" v="29"/>
        <pc:sldMkLst>
          <pc:docMk/>
          <pc:sldMk cId="0" sldId="277"/>
        </pc:sldMkLst>
      </pc:sldChg>
      <pc:sldChg chg="modNotes">
        <pc:chgData name="" userId="" providerId="" clId="Web-{034A0C14-5102-47D9-A114-0D464F5912F5}" dt="2018-06-21T17:03:18.904" v="31"/>
        <pc:sldMkLst>
          <pc:docMk/>
          <pc:sldMk cId="0" sldId="278"/>
        </pc:sldMkLst>
      </pc:sldChg>
      <pc:sldChg chg="modNotes">
        <pc:chgData name="" userId="" providerId="" clId="Web-{034A0C14-5102-47D9-A114-0D464F5912F5}" dt="2018-06-21T17:03:22.623" v="33"/>
        <pc:sldMkLst>
          <pc:docMk/>
          <pc:sldMk cId="0" sldId="279"/>
        </pc:sldMkLst>
      </pc:sldChg>
      <pc:sldChg chg="modNotes">
        <pc:chgData name="" userId="" providerId="" clId="Web-{034A0C14-5102-47D9-A114-0D464F5912F5}" dt="2018-06-21T17:03:27.498" v="35"/>
        <pc:sldMkLst>
          <pc:docMk/>
          <pc:sldMk cId="0" sldId="280"/>
        </pc:sldMkLst>
      </pc:sldChg>
      <pc:sldChg chg="modNotes">
        <pc:chgData name="" userId="" providerId="" clId="Web-{034A0C14-5102-47D9-A114-0D464F5912F5}" dt="2018-06-21T17:03:50.123" v="37"/>
        <pc:sldMkLst>
          <pc:docMk/>
          <pc:sldMk cId="0" sldId="281"/>
        </pc:sldMkLst>
      </pc:sldChg>
      <pc:sldChg chg="modNotes">
        <pc:chgData name="" userId="" providerId="" clId="Web-{034A0C14-5102-47D9-A114-0D464F5912F5}" dt="2018-06-21T17:04:09.669" v="42"/>
        <pc:sldMkLst>
          <pc:docMk/>
          <pc:sldMk cId="0" sldId="282"/>
        </pc:sldMkLst>
      </pc:sldChg>
      <pc:sldChg chg="modNotes">
        <pc:chgData name="" userId="" providerId="" clId="Web-{034A0C14-5102-47D9-A114-0D464F5912F5}" dt="2018-06-21T17:03:56.482" v="40"/>
        <pc:sldMkLst>
          <pc:docMk/>
          <pc:sldMk cId="0" sldId="283"/>
        </pc:sldMkLst>
      </pc:sldChg>
      <pc:sldChg chg="modNotes">
        <pc:chgData name="" userId="" providerId="" clId="Web-{034A0C14-5102-47D9-A114-0D464F5912F5}" dt="2018-06-21T17:04:16.763" v="45"/>
        <pc:sldMkLst>
          <pc:docMk/>
          <pc:sldMk cId="0" sldId="284"/>
        </pc:sldMkLst>
      </pc:sldChg>
      <pc:sldChg chg="modNotes">
        <pc:chgData name="" userId="" providerId="" clId="Web-{034A0C14-5102-47D9-A114-0D464F5912F5}" dt="2018-06-21T17:06:32.498" v="47"/>
        <pc:sldMkLst>
          <pc:docMk/>
          <pc:sldMk cId="0" sldId="285"/>
        </pc:sldMkLst>
      </pc:sldChg>
    </pc:docChg>
  </pc:docChgLst>
  <pc:docChgLst>
    <pc:chgData clId="Web-{719542EB-538A-4223-ADB1-CCE305FD5BC8}"/>
    <pc:docChg chg="modSld">
      <pc:chgData name="" userId="" providerId="" clId="Web-{719542EB-538A-4223-ADB1-CCE305FD5BC8}" dt="2018-06-21T17:07:11.184" v="11"/>
      <pc:docMkLst>
        <pc:docMk/>
      </pc:docMkLst>
      <pc:sldChg chg="modNotes">
        <pc:chgData name="" userId="" providerId="" clId="Web-{719542EB-538A-4223-ADB1-CCE305FD5BC8}" dt="2018-06-21T17:07:11.184" v="11"/>
        <pc:sldMkLst>
          <pc:docMk/>
          <pc:sldMk cId="0" sldId="256"/>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DAB411F-8989-4E8F-842B-4ABED895FDF8}" type="datetimeFigureOut">
              <a:rPr lang="en-US" smtClean="0"/>
              <a:pPr/>
              <a:t>6/21/2018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75E4C49-DC73-428A-A17B-91EFEBCE0922}"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a:t>E-mail:</a:t>
            </a:r>
            <a:r>
              <a:rPr lang="en-US" baseline="0"/>
              <a:t> </a:t>
            </a:r>
            <a:r>
              <a:rPr lang="en-US"/>
              <a:t>sanja_taskovska</a:t>
            </a:r>
            <a:r>
              <a:rPr lang="en-US">
                <a:cs typeface="Calibri"/>
              </a:rPr>
              <a:t>@hotmail.com</a:t>
            </a:r>
            <a:endParaRPr lang="en-US" baseline="0" dirty="0"/>
          </a:p>
          <a:p>
            <a:endParaRPr lang="en-US"/>
          </a:p>
        </p:txBody>
      </p:sp>
      <p:sp>
        <p:nvSpPr>
          <p:cNvPr id="4" name="Slide Number Placeholder 3"/>
          <p:cNvSpPr>
            <a:spLocks noGrp="1"/>
          </p:cNvSpPr>
          <p:nvPr>
            <p:ph type="sldNum" sz="quarter" idx="10"/>
          </p:nvPr>
        </p:nvSpPr>
        <p:spPr/>
        <p:txBody>
          <a:bodyPr/>
          <a:lstStyle/>
          <a:p>
            <a:fld id="{775E4C49-DC73-428A-A17B-91EFEBCE0922}"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//6. Primer </a:t>
            </a:r>
            <a:r>
              <a:rPr lang="en-US" dirty="0" err="1"/>
              <a:t>za</a:t>
            </a:r>
            <a:r>
              <a:rPr lang="en-US" dirty="0"/>
              <a:t> </a:t>
            </a:r>
            <a:r>
              <a:rPr lang="en-US" dirty="0" err="1"/>
              <a:t>zapisuvanje</a:t>
            </a:r>
            <a:r>
              <a:rPr lang="en-US" dirty="0"/>
              <a:t> </a:t>
            </a:r>
            <a:r>
              <a:rPr lang="en-US" dirty="0" err="1"/>
              <a:t>vo</a:t>
            </a:r>
            <a:r>
              <a:rPr lang="en-US" dirty="0"/>
              <a:t> </a:t>
            </a:r>
            <a:r>
              <a:rPr lang="en-US" dirty="0" err="1"/>
              <a:t>datoteka</a:t>
            </a:r>
            <a:r>
              <a:rPr lang="en-US" dirty="0"/>
              <a:t> </a:t>
            </a:r>
            <a:r>
              <a:rPr lang="en-US" dirty="0" err="1"/>
              <a:t>na</a:t>
            </a:r>
            <a:r>
              <a:rPr lang="en-US" dirty="0"/>
              <a:t> </a:t>
            </a:r>
            <a:r>
              <a:rPr lang="en-US" dirty="0" err="1"/>
              <a:t>broevi</a:t>
            </a:r>
            <a:r>
              <a:rPr lang="en-US" dirty="0"/>
              <a:t> od 1 do 10</a:t>
            </a:r>
          </a:p>
          <a:p>
            <a:r>
              <a:rPr lang="en-US" dirty="0"/>
              <a:t>//bez da se </a:t>
            </a:r>
            <a:r>
              <a:rPr lang="en-US" dirty="0" err="1"/>
              <a:t>prebrisat</a:t>
            </a:r>
            <a:r>
              <a:rPr lang="en-US" dirty="0"/>
              <a:t> </a:t>
            </a:r>
            <a:r>
              <a:rPr lang="en-US" dirty="0" err="1"/>
              <a:t>starite</a:t>
            </a:r>
            <a:r>
              <a:rPr lang="en-US" dirty="0"/>
              <a:t> </a:t>
            </a:r>
            <a:r>
              <a:rPr lang="en-US" dirty="0" err="1"/>
              <a:t>podatoci</a:t>
            </a:r>
            <a:endParaRPr lang="en-US" dirty="0"/>
          </a:p>
          <a:p>
            <a:r>
              <a:rPr lang="en-US" dirty="0"/>
              <a:t>#include &lt;iostream&gt;</a:t>
            </a:r>
            <a:endParaRPr lang="en-US" dirty="0">
              <a:cs typeface="Calibri"/>
            </a:endParaRPr>
          </a:p>
          <a:p>
            <a:r>
              <a:rPr lang="en-US" dirty="0"/>
              <a:t>#include &lt;</a:t>
            </a:r>
            <a:r>
              <a:rPr lang="en-US" dirty="0" err="1"/>
              <a:t>fstream</a:t>
            </a:r>
            <a:r>
              <a:rPr lang="en-US" dirty="0"/>
              <a:t>&gt;</a:t>
            </a:r>
          </a:p>
          <a:p>
            <a:endParaRPr lang="en-US" dirty="0"/>
          </a:p>
          <a:p>
            <a:r>
              <a:rPr lang="en-US" dirty="0"/>
              <a:t>using namespace std;</a:t>
            </a:r>
          </a:p>
          <a:p>
            <a:endParaRPr lang="en-US" dirty="0"/>
          </a:p>
          <a:p>
            <a:r>
              <a:rPr lang="en-US" dirty="0" err="1"/>
              <a:t>int</a:t>
            </a:r>
            <a:r>
              <a:rPr lang="en-US" dirty="0"/>
              <a:t> main()</a:t>
            </a:r>
          </a:p>
          <a:p>
            <a:r>
              <a:rPr lang="en-US" dirty="0"/>
              <a:t>{</a:t>
            </a:r>
          </a:p>
          <a:p>
            <a:r>
              <a:rPr lang="en-US" dirty="0"/>
              <a:t>    </a:t>
            </a:r>
            <a:r>
              <a:rPr lang="en-US" dirty="0" err="1"/>
              <a:t>ofstream</a:t>
            </a:r>
            <a:r>
              <a:rPr lang="en-US" dirty="0"/>
              <a:t> </a:t>
            </a:r>
            <a:r>
              <a:rPr lang="en-US" dirty="0" err="1"/>
              <a:t>izlez</a:t>
            </a:r>
            <a:r>
              <a:rPr lang="en-US" dirty="0"/>
              <a:t>;</a:t>
            </a:r>
          </a:p>
          <a:p>
            <a:r>
              <a:rPr lang="en-US" dirty="0"/>
              <a:t>    </a:t>
            </a:r>
            <a:r>
              <a:rPr lang="en-US" dirty="0" err="1"/>
              <a:t>izlez.open</a:t>
            </a:r>
            <a:r>
              <a:rPr lang="en-US" dirty="0"/>
              <a:t>("izlez.txt",</a:t>
            </a:r>
            <a:r>
              <a:rPr lang="en-US" dirty="0" err="1"/>
              <a:t>ios</a:t>
            </a:r>
            <a:r>
              <a:rPr lang="en-US" dirty="0"/>
              <a:t>::app);</a:t>
            </a:r>
            <a:endParaRPr lang="en-US" dirty="0">
              <a:cs typeface="Calibri"/>
            </a:endParaRPr>
          </a:p>
          <a:p>
            <a:r>
              <a:rPr lang="en-US" dirty="0"/>
              <a:t>    for(</a:t>
            </a:r>
            <a:r>
              <a:rPr lang="en-US" err="1"/>
              <a:t>int</a:t>
            </a:r>
            <a:r>
              <a:rPr lang="en-US" dirty="0"/>
              <a:t> </a:t>
            </a:r>
            <a:r>
              <a:rPr lang="en-US" err="1"/>
              <a:t>i</a:t>
            </a:r>
            <a:r>
              <a:rPr lang="en-US" dirty="0"/>
              <a:t>=1;i&lt;=10;i++)</a:t>
            </a:r>
            <a:endParaRPr lang="en-US" dirty="0">
              <a:cs typeface="Calibri"/>
            </a:endParaRPr>
          </a:p>
          <a:p>
            <a:r>
              <a:rPr lang="en-US" dirty="0"/>
              <a:t>        </a:t>
            </a:r>
            <a:r>
              <a:rPr lang="en-US" err="1"/>
              <a:t>izlez</a:t>
            </a:r>
            <a:r>
              <a:rPr lang="en-US" dirty="0"/>
              <a:t> &lt;&lt; </a:t>
            </a:r>
            <a:r>
              <a:rPr lang="en-US" err="1"/>
              <a:t>i</a:t>
            </a:r>
            <a:r>
              <a:rPr lang="en-US" dirty="0"/>
              <a:t> &lt;&lt; " ";</a:t>
            </a:r>
            <a:endParaRPr lang="en-US" dirty="0">
              <a:cs typeface="Calibri"/>
            </a:endParaRPr>
          </a:p>
          <a:p>
            <a:r>
              <a:rPr lang="en-US" dirty="0"/>
              <a:t>    //</a:t>
            </a:r>
            <a:r>
              <a:rPr lang="en-US" dirty="0" err="1"/>
              <a:t>za</a:t>
            </a:r>
            <a:r>
              <a:rPr lang="en-US" dirty="0"/>
              <a:t> </a:t>
            </a:r>
            <a:r>
              <a:rPr lang="en-US" dirty="0" err="1"/>
              <a:t>sekoe</a:t>
            </a:r>
            <a:r>
              <a:rPr lang="en-US" dirty="0"/>
              <a:t> </a:t>
            </a:r>
            <a:r>
              <a:rPr lang="en-US" dirty="0" err="1"/>
              <a:t>sledno</a:t>
            </a:r>
            <a:r>
              <a:rPr lang="en-US" dirty="0"/>
              <a:t> </a:t>
            </a:r>
            <a:r>
              <a:rPr lang="en-US" dirty="0" err="1"/>
              <a:t>izvrsuvanje</a:t>
            </a:r>
            <a:r>
              <a:rPr lang="en-US" dirty="0"/>
              <a:t> </a:t>
            </a:r>
            <a:r>
              <a:rPr lang="en-US" dirty="0" err="1"/>
              <a:t>broevite</a:t>
            </a:r>
            <a:r>
              <a:rPr lang="en-US" dirty="0"/>
              <a:t> da se </a:t>
            </a:r>
            <a:r>
              <a:rPr lang="en-US" dirty="0" err="1"/>
              <a:t>zapisat</a:t>
            </a:r>
            <a:r>
              <a:rPr lang="en-US" dirty="0"/>
              <a:t> </a:t>
            </a:r>
            <a:r>
              <a:rPr lang="en-US" dirty="0" err="1"/>
              <a:t>vo</a:t>
            </a:r>
            <a:r>
              <a:rPr lang="en-US" dirty="0"/>
              <a:t> </a:t>
            </a:r>
            <a:r>
              <a:rPr lang="en-US" dirty="0" err="1"/>
              <a:t>nov</a:t>
            </a:r>
            <a:r>
              <a:rPr lang="en-US" dirty="0"/>
              <a:t> red</a:t>
            </a:r>
            <a:endParaRPr lang="en-US" dirty="0">
              <a:cs typeface="Calibri"/>
            </a:endParaRPr>
          </a:p>
          <a:p>
            <a:r>
              <a:rPr lang="en-US" dirty="0"/>
              <a:t>    //</a:t>
            </a:r>
            <a:r>
              <a:rPr lang="en-US" dirty="0" err="1"/>
              <a:t>koga</a:t>
            </a:r>
            <a:r>
              <a:rPr lang="en-US" dirty="0"/>
              <a:t> </a:t>
            </a:r>
            <a:r>
              <a:rPr lang="en-US" dirty="0" err="1"/>
              <a:t>kje</a:t>
            </a:r>
            <a:r>
              <a:rPr lang="en-US" dirty="0"/>
              <a:t> se </a:t>
            </a:r>
            <a:r>
              <a:rPr lang="en-US" dirty="0" err="1"/>
              <a:t>izlezi</a:t>
            </a:r>
            <a:r>
              <a:rPr lang="en-US" dirty="0"/>
              <a:t> od for </a:t>
            </a:r>
            <a:r>
              <a:rPr lang="en-US" dirty="0" err="1"/>
              <a:t>ciklusot</a:t>
            </a:r>
            <a:r>
              <a:rPr lang="en-US" dirty="0"/>
              <a:t> </a:t>
            </a:r>
            <a:r>
              <a:rPr lang="en-US" dirty="0" err="1"/>
              <a:t>zapisuvame</a:t>
            </a:r>
            <a:r>
              <a:rPr lang="en-US" dirty="0"/>
              <a:t> </a:t>
            </a:r>
            <a:r>
              <a:rPr lang="en-US" dirty="0" err="1"/>
              <a:t>endl</a:t>
            </a:r>
            <a:endParaRPr lang="en-US"/>
          </a:p>
          <a:p>
            <a:r>
              <a:rPr lang="en-US" dirty="0"/>
              <a:t>    </a:t>
            </a:r>
            <a:r>
              <a:rPr lang="en-US" err="1"/>
              <a:t>izlez</a:t>
            </a:r>
            <a:r>
              <a:rPr lang="en-US" dirty="0"/>
              <a:t>&lt;&lt;</a:t>
            </a:r>
            <a:r>
              <a:rPr lang="en-US" err="1"/>
              <a:t>endl</a:t>
            </a:r>
            <a:r>
              <a:rPr lang="en-US" dirty="0"/>
              <a:t>;</a:t>
            </a:r>
            <a:endParaRPr lang="en-US" dirty="0">
              <a:cs typeface="Calibri"/>
            </a:endParaRPr>
          </a:p>
          <a:p>
            <a:r>
              <a:rPr lang="en-US" dirty="0"/>
              <a:t>    </a:t>
            </a:r>
            <a:r>
              <a:rPr lang="en-US" err="1"/>
              <a:t>izlez.close</a:t>
            </a:r>
            <a:r>
              <a:rPr lang="en-US" dirty="0"/>
              <a:t>();</a:t>
            </a:r>
            <a:endParaRPr lang="en-US" dirty="0">
              <a:cs typeface="Calibri"/>
            </a:endParaRPr>
          </a:p>
          <a:p>
            <a:endParaRPr lang="en-US" dirty="0"/>
          </a:p>
          <a:p>
            <a:r>
              <a:rPr lang="en-US" dirty="0"/>
              <a:t>    return 0;</a:t>
            </a:r>
          </a:p>
          <a:p>
            <a:r>
              <a:rPr lang="en-US" dirty="0"/>
              <a:t>}</a:t>
            </a:r>
          </a:p>
          <a:p>
            <a:endParaRPr lang="en-US" dirty="0"/>
          </a:p>
        </p:txBody>
      </p:sp>
      <p:sp>
        <p:nvSpPr>
          <p:cNvPr id="4" name="Slide Number Placeholder 3"/>
          <p:cNvSpPr>
            <a:spLocks noGrp="1"/>
          </p:cNvSpPr>
          <p:nvPr>
            <p:ph type="sldNum" sz="quarter" idx="10"/>
          </p:nvPr>
        </p:nvSpPr>
        <p:spPr/>
        <p:txBody>
          <a:bodyPr/>
          <a:lstStyle/>
          <a:p>
            <a:fld id="{775E4C49-DC73-428A-A17B-91EFEBCE0922}" type="slidenum">
              <a:rPr lang="en-US" smtClean="0"/>
              <a:pPr/>
              <a:t>12</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mk-MK" dirty="0"/>
              <a:t>- </a:t>
            </a:r>
            <a:r>
              <a:rPr lang="en-US" dirty="0"/>
              <a:t>app(</a:t>
            </a:r>
            <a:r>
              <a:rPr lang="en-US" b="1" dirty="0"/>
              <a:t>app</a:t>
            </a:r>
            <a:r>
              <a:rPr lang="en-US" dirty="0"/>
              <a:t>end) Set the stream's position indicator to the end of the stream before each output operation.</a:t>
            </a:r>
            <a:endParaRPr lang="mk-MK" dirty="0"/>
          </a:p>
          <a:p>
            <a:r>
              <a:rPr lang="mk-MK" dirty="0"/>
              <a:t>- </a:t>
            </a:r>
            <a:r>
              <a:rPr lang="en-US" dirty="0"/>
              <a:t>ate(</a:t>
            </a:r>
            <a:r>
              <a:rPr lang="en-US" b="1" dirty="0"/>
              <a:t>at e</a:t>
            </a:r>
            <a:r>
              <a:rPr lang="en-US" dirty="0"/>
              <a:t>nd) Set the stream's position indicator to the end of the stream on opening.</a:t>
            </a:r>
            <a:endParaRPr lang="mk-MK" dirty="0"/>
          </a:p>
          <a:p>
            <a:r>
              <a:rPr lang="mk-MK" dirty="0"/>
              <a:t>- </a:t>
            </a:r>
            <a:r>
              <a:rPr lang="en-US" dirty="0"/>
              <a:t>binary(</a:t>
            </a:r>
            <a:r>
              <a:rPr lang="en-US" b="1" dirty="0"/>
              <a:t>binary</a:t>
            </a:r>
            <a:r>
              <a:rPr lang="en-US" dirty="0"/>
              <a:t>) Consider stream as binary rather than text.</a:t>
            </a:r>
            <a:endParaRPr lang="mk-MK" dirty="0"/>
          </a:p>
          <a:p>
            <a:r>
              <a:rPr lang="mk-MK" dirty="0"/>
              <a:t>- </a:t>
            </a:r>
            <a:r>
              <a:rPr lang="en-US" dirty="0"/>
              <a:t>in(</a:t>
            </a:r>
            <a:r>
              <a:rPr lang="en-US" b="1" dirty="0"/>
              <a:t>in</a:t>
            </a:r>
            <a:r>
              <a:rPr lang="en-US" dirty="0"/>
              <a:t>put) Allow input operations on the stream.</a:t>
            </a:r>
            <a:endParaRPr lang="mk-MK" dirty="0"/>
          </a:p>
          <a:p>
            <a:r>
              <a:rPr lang="mk-MK" dirty="0"/>
              <a:t>- </a:t>
            </a:r>
            <a:r>
              <a:rPr lang="en-US" dirty="0"/>
              <a:t>out(</a:t>
            </a:r>
            <a:r>
              <a:rPr lang="en-US" b="1" dirty="0"/>
              <a:t>out</a:t>
            </a:r>
            <a:r>
              <a:rPr lang="en-US" dirty="0"/>
              <a:t>put) Allow output operations on the stream.</a:t>
            </a:r>
            <a:endParaRPr lang="mk-MK" dirty="0"/>
          </a:p>
          <a:p>
            <a:r>
              <a:rPr lang="mk-MK" dirty="0"/>
              <a:t>- </a:t>
            </a:r>
            <a:r>
              <a:rPr lang="en-US" dirty="0" err="1"/>
              <a:t>trunc</a:t>
            </a:r>
            <a:r>
              <a:rPr lang="en-US" dirty="0"/>
              <a:t>(</a:t>
            </a:r>
            <a:r>
              <a:rPr lang="en-US" b="1" dirty="0"/>
              <a:t>trunc</a:t>
            </a:r>
            <a:r>
              <a:rPr lang="en-US" dirty="0"/>
              <a:t>ate) Any current content is discarded, assuming a length of zero on opening.</a:t>
            </a:r>
          </a:p>
        </p:txBody>
      </p:sp>
      <p:sp>
        <p:nvSpPr>
          <p:cNvPr id="4" name="Slide Number Placeholder 3"/>
          <p:cNvSpPr>
            <a:spLocks noGrp="1"/>
          </p:cNvSpPr>
          <p:nvPr>
            <p:ph type="sldNum" sz="quarter" idx="10"/>
          </p:nvPr>
        </p:nvSpPr>
        <p:spPr/>
        <p:txBody>
          <a:bodyPr/>
          <a:lstStyle/>
          <a:p>
            <a:fld id="{775E4C49-DC73-428A-A17B-91EFEBCE0922}" type="slidenum">
              <a:rPr lang="en-US" smtClean="0"/>
              <a:pPr/>
              <a:t>14</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//7. </a:t>
            </a:r>
            <a:r>
              <a:rPr lang="en-US" dirty="0" err="1"/>
              <a:t>Citanje</a:t>
            </a:r>
            <a:r>
              <a:rPr lang="en-US" dirty="0"/>
              <a:t> </a:t>
            </a:r>
            <a:r>
              <a:rPr lang="en-US" dirty="0" err="1"/>
              <a:t>i</a:t>
            </a:r>
            <a:r>
              <a:rPr lang="en-US" dirty="0"/>
              <a:t> </a:t>
            </a:r>
            <a:r>
              <a:rPr lang="en-US" dirty="0" err="1"/>
              <a:t>zapisuvanje</a:t>
            </a:r>
            <a:r>
              <a:rPr lang="en-US" dirty="0"/>
              <a:t> </a:t>
            </a:r>
            <a:r>
              <a:rPr lang="en-US" dirty="0" err="1"/>
              <a:t>vo</a:t>
            </a:r>
            <a:r>
              <a:rPr lang="en-US" dirty="0"/>
              <a:t> </a:t>
            </a:r>
            <a:r>
              <a:rPr lang="en-US" dirty="0" err="1"/>
              <a:t>ista</a:t>
            </a:r>
            <a:r>
              <a:rPr lang="en-US" dirty="0"/>
              <a:t> </a:t>
            </a:r>
            <a:r>
              <a:rPr lang="en-US" dirty="0" err="1"/>
              <a:t>datoteka</a:t>
            </a:r>
            <a:endParaRPr lang="en-US" dirty="0"/>
          </a:p>
          <a:p>
            <a:r>
              <a:rPr lang="en-US" dirty="0"/>
              <a:t>#include &lt;iostream&gt;</a:t>
            </a:r>
            <a:endParaRPr lang="en-US" dirty="0">
              <a:cs typeface="Calibri"/>
            </a:endParaRPr>
          </a:p>
          <a:p>
            <a:r>
              <a:rPr lang="en-US" dirty="0"/>
              <a:t>#include &lt;</a:t>
            </a:r>
            <a:r>
              <a:rPr lang="en-US" dirty="0" err="1"/>
              <a:t>fstream</a:t>
            </a:r>
            <a:r>
              <a:rPr lang="en-US" dirty="0"/>
              <a:t>&gt;</a:t>
            </a:r>
          </a:p>
          <a:p>
            <a:endParaRPr lang="en-US" dirty="0"/>
          </a:p>
          <a:p>
            <a:r>
              <a:rPr lang="en-US" dirty="0"/>
              <a:t>using namespace std;</a:t>
            </a:r>
          </a:p>
          <a:p>
            <a:endParaRPr lang="en-US" dirty="0"/>
          </a:p>
          <a:p>
            <a:r>
              <a:rPr lang="en-US" dirty="0" err="1"/>
              <a:t>int</a:t>
            </a:r>
            <a:r>
              <a:rPr lang="en-US" dirty="0"/>
              <a:t> main()</a:t>
            </a:r>
          </a:p>
          <a:p>
            <a:r>
              <a:rPr lang="en-US" dirty="0"/>
              <a:t>{</a:t>
            </a:r>
          </a:p>
          <a:p>
            <a:r>
              <a:rPr lang="en-US" dirty="0"/>
              <a:t>    </a:t>
            </a:r>
            <a:r>
              <a:rPr lang="en-US" dirty="0" err="1"/>
              <a:t>fstream</a:t>
            </a:r>
            <a:r>
              <a:rPr lang="en-US" dirty="0"/>
              <a:t> </a:t>
            </a:r>
            <a:r>
              <a:rPr lang="en-US" dirty="0" err="1"/>
              <a:t>datoteka</a:t>
            </a:r>
            <a:r>
              <a:rPr lang="en-US" dirty="0"/>
              <a:t>;</a:t>
            </a:r>
          </a:p>
          <a:p>
            <a:r>
              <a:rPr lang="en-US" dirty="0"/>
              <a:t>    </a:t>
            </a:r>
            <a:r>
              <a:rPr lang="en-US" dirty="0" err="1"/>
              <a:t>datoteka.open</a:t>
            </a:r>
            <a:r>
              <a:rPr lang="en-US" dirty="0"/>
              <a:t>("datoteka.txt",</a:t>
            </a:r>
            <a:r>
              <a:rPr lang="en-US" dirty="0" err="1"/>
              <a:t>ios</a:t>
            </a:r>
            <a:r>
              <a:rPr lang="en-US" dirty="0"/>
              <a:t>::in);</a:t>
            </a:r>
            <a:endParaRPr lang="en-US" dirty="0">
              <a:cs typeface="Calibri"/>
            </a:endParaRPr>
          </a:p>
          <a:p>
            <a:r>
              <a:rPr lang="en-US" dirty="0"/>
              <a:t>    </a:t>
            </a:r>
            <a:r>
              <a:rPr lang="en-US" dirty="0" err="1"/>
              <a:t>int</a:t>
            </a:r>
            <a:r>
              <a:rPr lang="en-US" dirty="0"/>
              <a:t> a, b;</a:t>
            </a:r>
          </a:p>
          <a:p>
            <a:r>
              <a:rPr lang="en-US" dirty="0"/>
              <a:t>    </a:t>
            </a:r>
            <a:r>
              <a:rPr lang="en-US" dirty="0" err="1"/>
              <a:t>datoteka</a:t>
            </a:r>
            <a:r>
              <a:rPr lang="en-US" dirty="0"/>
              <a:t>&gt;&gt;a&gt;&gt;b;</a:t>
            </a:r>
          </a:p>
          <a:p>
            <a:r>
              <a:rPr lang="en-US" dirty="0"/>
              <a:t>    </a:t>
            </a:r>
            <a:r>
              <a:rPr lang="en-US" dirty="0" err="1"/>
              <a:t>datoteka.close</a:t>
            </a:r>
            <a:r>
              <a:rPr lang="en-US" dirty="0"/>
              <a:t>();</a:t>
            </a:r>
            <a:endParaRPr lang="en-US" dirty="0">
              <a:cs typeface="Calibri"/>
            </a:endParaRPr>
          </a:p>
          <a:p>
            <a:r>
              <a:rPr lang="en-US" dirty="0"/>
              <a:t>    </a:t>
            </a:r>
            <a:r>
              <a:rPr lang="en-US" err="1"/>
              <a:t>cout</a:t>
            </a:r>
            <a:r>
              <a:rPr lang="en-US" dirty="0"/>
              <a:t>&lt;&lt;"a + b = "&lt;&lt;</a:t>
            </a:r>
            <a:r>
              <a:rPr lang="en-US" err="1"/>
              <a:t>a+b</a:t>
            </a:r>
            <a:r>
              <a:rPr lang="en-US" dirty="0"/>
              <a:t>;</a:t>
            </a:r>
            <a:endParaRPr lang="en-US" dirty="0">
              <a:cs typeface="Calibri"/>
            </a:endParaRPr>
          </a:p>
          <a:p>
            <a:r>
              <a:rPr lang="en-US" dirty="0"/>
              <a:t>    </a:t>
            </a:r>
            <a:r>
              <a:rPr lang="en-US" err="1"/>
              <a:t>datoteka.open</a:t>
            </a:r>
            <a:r>
              <a:rPr lang="en-US" dirty="0"/>
              <a:t>("</a:t>
            </a:r>
            <a:r>
              <a:rPr lang="en-US" err="1"/>
              <a:t>datoteka.txt",ios</a:t>
            </a:r>
            <a:r>
              <a:rPr lang="en-US" dirty="0"/>
              <a:t>::out | </a:t>
            </a:r>
            <a:r>
              <a:rPr lang="en-US" err="1"/>
              <a:t>ios</a:t>
            </a:r>
            <a:r>
              <a:rPr lang="en-US" dirty="0"/>
              <a:t>::app);</a:t>
            </a:r>
            <a:endParaRPr lang="en-US" dirty="0">
              <a:cs typeface="Calibri"/>
            </a:endParaRPr>
          </a:p>
          <a:p>
            <a:r>
              <a:rPr lang="en-US" dirty="0"/>
              <a:t>    </a:t>
            </a:r>
            <a:r>
              <a:rPr lang="en-US" err="1"/>
              <a:t>datoteka</a:t>
            </a:r>
            <a:r>
              <a:rPr lang="en-US" dirty="0"/>
              <a:t>&lt;&lt;</a:t>
            </a:r>
            <a:r>
              <a:rPr lang="en-US" err="1"/>
              <a:t>endl</a:t>
            </a:r>
            <a:r>
              <a:rPr lang="en-US" dirty="0"/>
              <a:t>;</a:t>
            </a:r>
            <a:endParaRPr lang="en-US" dirty="0">
              <a:cs typeface="Calibri"/>
            </a:endParaRPr>
          </a:p>
          <a:p>
            <a:r>
              <a:rPr lang="en-US" dirty="0"/>
              <a:t>    </a:t>
            </a:r>
            <a:r>
              <a:rPr lang="en-US" err="1"/>
              <a:t>datoteka</a:t>
            </a:r>
            <a:r>
              <a:rPr lang="en-US" dirty="0"/>
              <a:t>&lt;&lt;</a:t>
            </a:r>
            <a:r>
              <a:rPr lang="en-US" err="1"/>
              <a:t>a+b</a:t>
            </a:r>
            <a:r>
              <a:rPr lang="en-US" dirty="0"/>
              <a:t>&lt;&lt;</a:t>
            </a:r>
            <a:r>
              <a:rPr lang="en-US" err="1"/>
              <a:t>endl</a:t>
            </a:r>
            <a:r>
              <a:rPr lang="en-US" dirty="0"/>
              <a:t>;</a:t>
            </a:r>
            <a:endParaRPr lang="en-US" dirty="0">
              <a:cs typeface="Calibri"/>
            </a:endParaRPr>
          </a:p>
          <a:p>
            <a:r>
              <a:rPr lang="en-US" dirty="0"/>
              <a:t>    </a:t>
            </a:r>
            <a:r>
              <a:rPr lang="en-US" err="1"/>
              <a:t>datoteka.close</a:t>
            </a:r>
            <a:r>
              <a:rPr lang="en-US" dirty="0"/>
              <a:t>();</a:t>
            </a:r>
            <a:endParaRPr lang="en-US" dirty="0">
              <a:cs typeface="Calibri"/>
            </a:endParaRPr>
          </a:p>
          <a:p>
            <a:endParaRPr lang="en-US" dirty="0"/>
          </a:p>
          <a:p>
            <a:r>
              <a:rPr lang="en-US" dirty="0"/>
              <a:t>    return 0;</a:t>
            </a:r>
          </a:p>
          <a:p>
            <a:r>
              <a:rPr lang="en-US" dirty="0"/>
              <a:t>}</a:t>
            </a:r>
          </a:p>
          <a:p>
            <a:endParaRPr lang="en-US" dirty="0"/>
          </a:p>
        </p:txBody>
      </p:sp>
      <p:sp>
        <p:nvSpPr>
          <p:cNvPr id="4" name="Slide Number Placeholder 3"/>
          <p:cNvSpPr>
            <a:spLocks noGrp="1"/>
          </p:cNvSpPr>
          <p:nvPr>
            <p:ph type="sldNum" sz="quarter" idx="10"/>
          </p:nvPr>
        </p:nvSpPr>
        <p:spPr/>
        <p:txBody>
          <a:bodyPr/>
          <a:lstStyle/>
          <a:p>
            <a:fld id="{775E4C49-DC73-428A-A17B-91EFEBCE0922}" type="slidenum">
              <a:rPr lang="en-US" smtClean="0"/>
              <a:pPr/>
              <a:t>15</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mk-MK" dirty="0"/>
              <a:t>Постојат</a:t>
            </a:r>
            <a:r>
              <a:rPr lang="mk-MK" baseline="0" dirty="0"/>
              <a:t> и други функции како:</a:t>
            </a:r>
          </a:p>
          <a:p>
            <a:r>
              <a:rPr lang="mk-MK" baseline="0" dirty="0"/>
              <a:t>- </a:t>
            </a:r>
            <a:r>
              <a:rPr lang="en-US" b="1" baseline="0" dirty="0"/>
              <a:t>bad() </a:t>
            </a:r>
            <a:r>
              <a:rPr lang="en-US" baseline="0" dirty="0"/>
              <a:t>- </a:t>
            </a:r>
            <a:r>
              <a:rPr lang="ru-RU" sz="1200" b="0" i="0" kern="1200" dirty="0">
                <a:solidFill>
                  <a:schemeClr val="tx1"/>
                </a:solidFill>
                <a:latin typeface="+mn-lt"/>
                <a:ea typeface="+mn-ea"/>
                <a:cs typeface="+mn-cs"/>
              </a:rPr>
              <a:t>враќа true доколку претходната операција завршила неуспешно (на пример, се обидуваме да запишуваме во датотека која се наоѓа на диск на кој нема повеќе простор)</a:t>
            </a:r>
            <a:r>
              <a:rPr lang="en-US" sz="1200" b="0" i="0" kern="1200" dirty="0">
                <a:solidFill>
                  <a:schemeClr val="tx1"/>
                </a:solidFill>
                <a:latin typeface="+mn-lt"/>
                <a:ea typeface="+mn-ea"/>
                <a:cs typeface="+mn-cs"/>
              </a:rPr>
              <a:t>;</a:t>
            </a:r>
          </a:p>
          <a:p>
            <a:r>
              <a:rPr lang="en-US" sz="1200" b="0" i="0" kern="1200" dirty="0">
                <a:solidFill>
                  <a:schemeClr val="tx1"/>
                </a:solidFill>
                <a:latin typeface="+mn-lt"/>
                <a:ea typeface="+mn-ea"/>
                <a:cs typeface="+mn-cs"/>
              </a:rPr>
              <a:t>- </a:t>
            </a:r>
            <a:r>
              <a:rPr lang="en-US" sz="1200" b="1" i="0" kern="1200" dirty="0">
                <a:solidFill>
                  <a:schemeClr val="tx1"/>
                </a:solidFill>
                <a:latin typeface="+mn-lt"/>
                <a:ea typeface="+mn-ea"/>
                <a:cs typeface="+mn-cs"/>
              </a:rPr>
              <a:t>good() </a:t>
            </a:r>
            <a:r>
              <a:rPr lang="en-US" sz="1200" b="0" i="0" kern="1200" dirty="0">
                <a:solidFill>
                  <a:schemeClr val="tx1"/>
                </a:solidFill>
                <a:latin typeface="+mn-lt"/>
                <a:ea typeface="+mn-ea"/>
                <a:cs typeface="+mn-cs"/>
              </a:rPr>
              <a:t>- </a:t>
            </a:r>
            <a:r>
              <a:rPr lang="ru-RU" sz="1200" b="0" i="0" kern="1200" dirty="0">
                <a:solidFill>
                  <a:schemeClr val="tx1"/>
                </a:solidFill>
                <a:latin typeface="+mn-lt"/>
                <a:ea typeface="+mn-ea"/>
                <a:cs typeface="+mn-cs"/>
              </a:rPr>
              <a:t>враќа true доколку последната операција завршила успешно</a:t>
            </a:r>
            <a:endParaRPr lang="en-US" dirty="0"/>
          </a:p>
        </p:txBody>
      </p:sp>
      <p:sp>
        <p:nvSpPr>
          <p:cNvPr id="4" name="Slide Number Placeholder 3"/>
          <p:cNvSpPr>
            <a:spLocks noGrp="1"/>
          </p:cNvSpPr>
          <p:nvPr>
            <p:ph type="sldNum" sz="quarter" idx="10"/>
          </p:nvPr>
        </p:nvSpPr>
        <p:spPr/>
        <p:txBody>
          <a:bodyPr/>
          <a:lstStyle/>
          <a:p>
            <a:fld id="{775E4C49-DC73-428A-A17B-91EFEBCE0922}" type="slidenum">
              <a:rPr lang="en-US" smtClean="0"/>
              <a:pPr/>
              <a:t>16</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r>
              <a:rPr lang="en-US" dirty="0"/>
              <a:t>//8. Primer </a:t>
            </a:r>
            <a:r>
              <a:rPr lang="en-US" dirty="0" err="1"/>
              <a:t>za</a:t>
            </a:r>
            <a:r>
              <a:rPr lang="en-US" dirty="0"/>
              <a:t> </a:t>
            </a:r>
            <a:r>
              <a:rPr lang="en-US" dirty="0" err="1"/>
              <a:t>koristenje</a:t>
            </a:r>
            <a:r>
              <a:rPr lang="en-US" dirty="0"/>
              <a:t> </a:t>
            </a:r>
            <a:r>
              <a:rPr lang="en-US" dirty="0" err="1"/>
              <a:t>na</a:t>
            </a:r>
            <a:r>
              <a:rPr lang="en-US" dirty="0"/>
              <a:t> </a:t>
            </a:r>
            <a:r>
              <a:rPr lang="en-US" dirty="0" err="1"/>
              <a:t>nekoi</a:t>
            </a:r>
            <a:r>
              <a:rPr lang="en-US" dirty="0"/>
              <a:t> </a:t>
            </a:r>
            <a:r>
              <a:rPr lang="en-US" dirty="0" err="1"/>
              <a:t>funkcii</a:t>
            </a:r>
            <a:endParaRPr lang="en-US" dirty="0"/>
          </a:p>
          <a:p>
            <a:r>
              <a:rPr lang="en-US" dirty="0"/>
              <a:t>#include &lt;iostream&gt;</a:t>
            </a:r>
            <a:endParaRPr lang="en-US" dirty="0">
              <a:cs typeface="Calibri"/>
            </a:endParaRPr>
          </a:p>
          <a:p>
            <a:r>
              <a:rPr lang="en-US" dirty="0"/>
              <a:t>#include &lt;</a:t>
            </a:r>
            <a:r>
              <a:rPr lang="en-US" dirty="0" err="1"/>
              <a:t>fstream</a:t>
            </a:r>
            <a:r>
              <a:rPr lang="en-US" dirty="0"/>
              <a:t>&gt;</a:t>
            </a:r>
          </a:p>
          <a:p>
            <a:r>
              <a:rPr lang="en-US" dirty="0"/>
              <a:t>using namespace std;</a:t>
            </a:r>
          </a:p>
          <a:p>
            <a:endParaRPr lang="en-US" dirty="0"/>
          </a:p>
          <a:p>
            <a:r>
              <a:rPr lang="en-US" dirty="0" err="1"/>
              <a:t>int</a:t>
            </a:r>
            <a:r>
              <a:rPr lang="en-US" dirty="0"/>
              <a:t> main()</a:t>
            </a:r>
          </a:p>
          <a:p>
            <a:r>
              <a:rPr lang="en-US" dirty="0"/>
              <a:t>{</a:t>
            </a:r>
          </a:p>
          <a:p>
            <a:r>
              <a:rPr lang="en-US" dirty="0"/>
              <a:t>      </a:t>
            </a:r>
            <a:r>
              <a:rPr lang="en-US" dirty="0" err="1"/>
              <a:t>ifstream</a:t>
            </a:r>
            <a:r>
              <a:rPr lang="en-US" dirty="0"/>
              <a:t> </a:t>
            </a:r>
            <a:r>
              <a:rPr lang="en-US" dirty="0" err="1"/>
              <a:t>dat</a:t>
            </a:r>
            <a:r>
              <a:rPr lang="en-US" dirty="0"/>
              <a:t>("input.txt");</a:t>
            </a:r>
          </a:p>
          <a:p>
            <a:endParaRPr lang="en-US" dirty="0"/>
          </a:p>
          <a:p>
            <a:r>
              <a:rPr lang="en-US" dirty="0"/>
              <a:t>      </a:t>
            </a:r>
            <a:r>
              <a:rPr lang="en-US" dirty="0" err="1"/>
              <a:t>int</a:t>
            </a:r>
            <a:r>
              <a:rPr lang="en-US" dirty="0"/>
              <a:t> sum = 0;</a:t>
            </a:r>
          </a:p>
          <a:p>
            <a:endParaRPr lang="en-US" dirty="0"/>
          </a:p>
          <a:p>
            <a:r>
              <a:rPr lang="en-US" dirty="0"/>
              <a:t>      if (</a:t>
            </a:r>
            <a:r>
              <a:rPr lang="en-US" dirty="0" err="1"/>
              <a:t>dat.is_open</a:t>
            </a:r>
            <a:r>
              <a:rPr lang="en-US" dirty="0"/>
              <a:t>() == false)</a:t>
            </a:r>
          </a:p>
          <a:p>
            <a:r>
              <a:rPr lang="en-US" dirty="0"/>
              <a:t>      {</a:t>
            </a:r>
          </a:p>
          <a:p>
            <a:r>
              <a:rPr lang="en-US" dirty="0"/>
              <a:t>            </a:t>
            </a:r>
            <a:r>
              <a:rPr lang="en-US" dirty="0" err="1"/>
              <a:t>cout</a:t>
            </a:r>
            <a:r>
              <a:rPr lang="en-US" dirty="0"/>
              <a:t> &lt;&lt; "</a:t>
            </a:r>
            <a:r>
              <a:rPr lang="en-US" dirty="0" err="1"/>
              <a:t>datotekata</a:t>
            </a:r>
            <a:r>
              <a:rPr lang="en-US" dirty="0"/>
              <a:t> ne e </a:t>
            </a:r>
            <a:r>
              <a:rPr lang="en-US" dirty="0" err="1"/>
              <a:t>otvorena</a:t>
            </a:r>
            <a:r>
              <a:rPr lang="en-US" dirty="0"/>
              <a:t>!";</a:t>
            </a:r>
          </a:p>
          <a:p>
            <a:r>
              <a:rPr lang="en-US" dirty="0"/>
              <a:t>            //</a:t>
            </a:r>
            <a:r>
              <a:rPr lang="en-US" dirty="0" err="1"/>
              <a:t>zavrshi</a:t>
            </a:r>
            <a:r>
              <a:rPr lang="en-US" dirty="0"/>
              <a:t> so </a:t>
            </a:r>
            <a:r>
              <a:rPr lang="en-US" dirty="0" err="1"/>
              <a:t>izvrshuvanje</a:t>
            </a:r>
            <a:r>
              <a:rPr lang="en-US" dirty="0"/>
              <a:t> </a:t>
            </a:r>
            <a:r>
              <a:rPr lang="en-US" dirty="0" err="1"/>
              <a:t>na</a:t>
            </a:r>
            <a:r>
              <a:rPr lang="en-US" dirty="0"/>
              <a:t> </a:t>
            </a:r>
            <a:r>
              <a:rPr lang="en-US" dirty="0" err="1"/>
              <a:t>programata</a:t>
            </a:r>
            <a:endParaRPr lang="en-US"/>
          </a:p>
          <a:p>
            <a:r>
              <a:rPr lang="en-US" dirty="0"/>
              <a:t>            return 0;</a:t>
            </a:r>
          </a:p>
          <a:p>
            <a:r>
              <a:rPr lang="en-US" dirty="0"/>
              <a:t>      }</a:t>
            </a:r>
          </a:p>
          <a:p>
            <a:endParaRPr lang="en-US" dirty="0"/>
          </a:p>
          <a:p>
            <a:r>
              <a:rPr lang="en-US" dirty="0"/>
              <a:t>      while (true)</a:t>
            </a:r>
          </a:p>
          <a:p>
            <a:r>
              <a:rPr lang="en-US" dirty="0"/>
              <a:t>      {</a:t>
            </a:r>
          </a:p>
          <a:p>
            <a:r>
              <a:rPr lang="en-US" dirty="0"/>
              <a:t>            </a:t>
            </a:r>
            <a:r>
              <a:rPr lang="en-US" err="1"/>
              <a:t>int</a:t>
            </a:r>
            <a:r>
              <a:rPr lang="en-US" dirty="0"/>
              <a:t> temp;</a:t>
            </a:r>
            <a:endParaRPr lang="en-US" dirty="0">
              <a:cs typeface="Calibri"/>
            </a:endParaRPr>
          </a:p>
          <a:p>
            <a:r>
              <a:rPr lang="en-US" dirty="0"/>
              <a:t>            </a:t>
            </a:r>
            <a:r>
              <a:rPr lang="en-US" err="1"/>
              <a:t>dat</a:t>
            </a:r>
            <a:r>
              <a:rPr lang="en-US" dirty="0"/>
              <a:t> &gt;&gt; temp;</a:t>
            </a:r>
            <a:endParaRPr lang="en-US" dirty="0">
              <a:cs typeface="Calibri"/>
            </a:endParaRPr>
          </a:p>
          <a:p>
            <a:endParaRPr lang="en-US" dirty="0"/>
          </a:p>
          <a:p>
            <a:r>
              <a:rPr lang="en-US" dirty="0"/>
              <a:t>            if (dat.eof() == true)</a:t>
            </a:r>
          </a:p>
          <a:p>
            <a:r>
              <a:rPr lang="en-US" dirty="0"/>
              <a:t>            {</a:t>
            </a:r>
          </a:p>
          <a:p>
            <a:r>
              <a:rPr lang="en-US" dirty="0"/>
              <a:t>                  break;</a:t>
            </a:r>
          </a:p>
          <a:p>
            <a:r>
              <a:rPr lang="en-US" dirty="0"/>
              <a:t>            }</a:t>
            </a:r>
          </a:p>
          <a:p>
            <a:endParaRPr lang="en-US" dirty="0"/>
          </a:p>
          <a:p>
            <a:r>
              <a:rPr lang="en-US" dirty="0"/>
              <a:t>            if (</a:t>
            </a:r>
            <a:r>
              <a:rPr lang="en-US" err="1"/>
              <a:t>dat.fail</a:t>
            </a:r>
            <a:r>
              <a:rPr lang="en-US" dirty="0"/>
              <a:t>() == true)</a:t>
            </a:r>
            <a:endParaRPr lang="en-US" dirty="0">
              <a:cs typeface="Calibri"/>
            </a:endParaRPr>
          </a:p>
          <a:p>
            <a:r>
              <a:rPr lang="en-US" dirty="0"/>
              <a:t>            {</a:t>
            </a:r>
          </a:p>
          <a:p>
            <a:r>
              <a:rPr lang="en-US" dirty="0"/>
              <a:t>                </a:t>
            </a:r>
            <a:r>
              <a:rPr lang="en-US" err="1"/>
              <a:t>cout</a:t>
            </a:r>
            <a:r>
              <a:rPr lang="en-US" dirty="0"/>
              <a:t> &lt;&lt; "</a:t>
            </a:r>
            <a:r>
              <a:rPr lang="en-US" err="1"/>
              <a:t>Tekovniot</a:t>
            </a:r>
            <a:r>
              <a:rPr lang="en-US" dirty="0"/>
              <a:t> </a:t>
            </a:r>
            <a:r>
              <a:rPr lang="en-US" err="1"/>
              <a:t>podatok</a:t>
            </a:r>
            <a:r>
              <a:rPr lang="en-US" dirty="0"/>
              <a:t> ne e </a:t>
            </a:r>
            <a:r>
              <a:rPr lang="en-US" err="1"/>
              <a:t>cel</a:t>
            </a:r>
            <a:r>
              <a:rPr lang="en-US" dirty="0"/>
              <a:t> </a:t>
            </a:r>
            <a:r>
              <a:rPr lang="en-US" err="1"/>
              <a:t>broj</a:t>
            </a:r>
            <a:r>
              <a:rPr lang="en-US" dirty="0"/>
              <a:t> </a:t>
            </a:r>
            <a:r>
              <a:rPr lang="en-US" err="1"/>
              <a:t>i</a:t>
            </a:r>
            <a:r>
              <a:rPr lang="en-US" dirty="0"/>
              <a:t> </a:t>
            </a:r>
            <a:r>
              <a:rPr lang="en-US" err="1"/>
              <a:t>nastana</a:t>
            </a:r>
            <a:r>
              <a:rPr lang="en-US" dirty="0"/>
              <a:t> </a:t>
            </a:r>
            <a:r>
              <a:rPr lang="en-US" err="1"/>
              <a:t>greska</a:t>
            </a:r>
            <a:r>
              <a:rPr lang="en-US" dirty="0"/>
              <a:t>!" &lt;&lt; </a:t>
            </a:r>
            <a:r>
              <a:rPr lang="en-US" err="1"/>
              <a:t>endl</a:t>
            </a:r>
            <a:r>
              <a:rPr lang="en-US" dirty="0"/>
              <a:t>;</a:t>
            </a:r>
            <a:endParaRPr lang="en-US" dirty="0">
              <a:cs typeface="Calibri"/>
            </a:endParaRPr>
          </a:p>
          <a:p>
            <a:r>
              <a:rPr lang="en-US" dirty="0"/>
              <a:t>                return 0;</a:t>
            </a:r>
          </a:p>
          <a:p>
            <a:r>
              <a:rPr lang="en-US" dirty="0"/>
              <a:t>            }</a:t>
            </a:r>
          </a:p>
          <a:p>
            <a:r>
              <a:rPr lang="en-US" dirty="0"/>
              <a:t>            else</a:t>
            </a:r>
          </a:p>
          <a:p>
            <a:r>
              <a:rPr lang="en-US" dirty="0"/>
              <a:t>                  sum += temp;</a:t>
            </a:r>
          </a:p>
          <a:p>
            <a:r>
              <a:rPr lang="en-US" dirty="0"/>
              <a:t>      }</a:t>
            </a:r>
          </a:p>
          <a:p>
            <a:endParaRPr lang="en-US" dirty="0"/>
          </a:p>
          <a:p>
            <a:r>
              <a:rPr lang="en-US" dirty="0"/>
              <a:t>      </a:t>
            </a:r>
            <a:r>
              <a:rPr lang="en-US" err="1"/>
              <a:t>cout</a:t>
            </a:r>
            <a:r>
              <a:rPr lang="en-US" dirty="0"/>
              <a:t> &lt;&lt; "</a:t>
            </a:r>
            <a:r>
              <a:rPr lang="en-US" err="1"/>
              <a:t>Zbirot</a:t>
            </a:r>
            <a:r>
              <a:rPr lang="en-US" dirty="0"/>
              <a:t> e: " &lt;&lt; sum &lt;&lt; </a:t>
            </a:r>
            <a:r>
              <a:rPr lang="en-US" err="1"/>
              <a:t>endl</a:t>
            </a:r>
            <a:r>
              <a:rPr lang="en-US" dirty="0"/>
              <a:t>;</a:t>
            </a:r>
            <a:endParaRPr lang="en-US" dirty="0">
              <a:cs typeface="Calibri"/>
            </a:endParaRPr>
          </a:p>
          <a:p>
            <a:r>
              <a:rPr lang="en-US" dirty="0"/>
              <a:t>      return 0;</a:t>
            </a:r>
          </a:p>
          <a:p>
            <a:r>
              <a:rPr lang="en-US" dirty="0"/>
              <a:t>}</a:t>
            </a:r>
          </a:p>
        </p:txBody>
      </p:sp>
      <p:sp>
        <p:nvSpPr>
          <p:cNvPr id="4" name="Slide Number Placeholder 3"/>
          <p:cNvSpPr>
            <a:spLocks noGrp="1"/>
          </p:cNvSpPr>
          <p:nvPr>
            <p:ph type="sldNum" sz="quarter" idx="10"/>
          </p:nvPr>
        </p:nvSpPr>
        <p:spPr/>
        <p:txBody>
          <a:bodyPr/>
          <a:lstStyle/>
          <a:p>
            <a:fld id="{775E4C49-DC73-428A-A17B-91EFEBCE0922}" type="slidenum">
              <a:rPr lang="en-US" smtClean="0"/>
              <a:pPr/>
              <a:t>17</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r>
              <a:rPr lang="en-US"/>
              <a:t>//9. Primer 2 za</a:t>
            </a:r>
            <a:r>
              <a:rPr lang="en-US" dirty="0"/>
              <a:t> </a:t>
            </a:r>
            <a:r>
              <a:rPr lang="en-US"/>
              <a:t>koristenje</a:t>
            </a:r>
            <a:r>
              <a:rPr lang="en-US" dirty="0"/>
              <a:t> </a:t>
            </a:r>
            <a:r>
              <a:rPr lang="en-US"/>
              <a:t>na</a:t>
            </a:r>
            <a:r>
              <a:rPr lang="en-US" dirty="0"/>
              <a:t> </a:t>
            </a:r>
            <a:r>
              <a:rPr lang="en-US"/>
              <a:t>nekoi</a:t>
            </a:r>
            <a:r>
              <a:rPr lang="en-US" dirty="0"/>
              <a:t> </a:t>
            </a:r>
            <a:r>
              <a:rPr lang="en-US"/>
              <a:t>funkcii</a:t>
            </a:r>
          </a:p>
          <a:p>
            <a:r>
              <a:rPr lang="en-US" dirty="0"/>
              <a:t>#include &lt;iostream&gt;</a:t>
            </a:r>
            <a:endParaRPr lang="en-US" dirty="0">
              <a:cs typeface="Calibri"/>
            </a:endParaRPr>
          </a:p>
          <a:p>
            <a:r>
              <a:rPr lang="en-US" dirty="0"/>
              <a:t>#include &lt;</a:t>
            </a:r>
            <a:r>
              <a:rPr lang="en-US" err="1"/>
              <a:t>fstream</a:t>
            </a:r>
            <a:r>
              <a:rPr lang="en-US" dirty="0"/>
              <a:t>&gt;</a:t>
            </a:r>
            <a:endParaRPr lang="en-US" dirty="0">
              <a:cs typeface="Calibri"/>
            </a:endParaRPr>
          </a:p>
          <a:p>
            <a:r>
              <a:rPr lang="en-US" dirty="0"/>
              <a:t>using namespace std;</a:t>
            </a:r>
          </a:p>
          <a:p>
            <a:endParaRPr lang="en-US" dirty="0"/>
          </a:p>
          <a:p>
            <a:r>
              <a:rPr lang="en-US" err="1"/>
              <a:t>int</a:t>
            </a:r>
            <a:r>
              <a:rPr lang="en-US" dirty="0"/>
              <a:t> main()</a:t>
            </a:r>
            <a:endParaRPr lang="en-US" dirty="0">
              <a:cs typeface="Calibri"/>
            </a:endParaRPr>
          </a:p>
          <a:p>
            <a:r>
              <a:rPr lang="en-US" dirty="0"/>
              <a:t>{</a:t>
            </a:r>
          </a:p>
          <a:p>
            <a:r>
              <a:rPr lang="en-US" dirty="0"/>
              <a:t>    string </a:t>
            </a:r>
            <a:r>
              <a:rPr lang="en-US" err="1"/>
              <a:t>linija</a:t>
            </a:r>
            <a:r>
              <a:rPr lang="en-US" dirty="0"/>
              <a:t>;</a:t>
            </a:r>
            <a:endParaRPr lang="en-US" dirty="0">
              <a:cs typeface="Calibri"/>
            </a:endParaRPr>
          </a:p>
          <a:p>
            <a:endParaRPr lang="en-US" dirty="0"/>
          </a:p>
          <a:p>
            <a:r>
              <a:rPr lang="en-US" dirty="0"/>
              <a:t>    </a:t>
            </a:r>
            <a:r>
              <a:rPr lang="en-US" err="1"/>
              <a:t>ifstream</a:t>
            </a:r>
            <a:r>
              <a:rPr lang="en-US" dirty="0"/>
              <a:t> </a:t>
            </a:r>
            <a:r>
              <a:rPr lang="en-US" err="1"/>
              <a:t>dat</a:t>
            </a:r>
            <a:r>
              <a:rPr lang="en-US" dirty="0"/>
              <a:t>("input.txt");</a:t>
            </a:r>
            <a:endParaRPr lang="en-US" dirty="0">
              <a:cs typeface="Calibri"/>
            </a:endParaRPr>
          </a:p>
          <a:p>
            <a:r>
              <a:rPr lang="en-US" dirty="0"/>
              <a:t>    // </a:t>
            </a:r>
            <a:r>
              <a:rPr lang="en-US" err="1"/>
              <a:t>Ako</a:t>
            </a:r>
            <a:r>
              <a:rPr lang="en-US" dirty="0"/>
              <a:t> go </a:t>
            </a:r>
            <a:r>
              <a:rPr lang="en-US" err="1"/>
              <a:t>ispecatime</a:t>
            </a:r>
            <a:r>
              <a:rPr lang="en-US" dirty="0"/>
              <a:t> </a:t>
            </a:r>
            <a:r>
              <a:rPr lang="en-US" err="1"/>
              <a:t>eof</a:t>
            </a:r>
            <a:r>
              <a:rPr lang="en-US" dirty="0"/>
              <a:t>(), </a:t>
            </a:r>
            <a:r>
              <a:rPr lang="en-US" err="1"/>
              <a:t>rezultatot</a:t>
            </a:r>
            <a:r>
              <a:rPr lang="en-US" dirty="0"/>
              <a:t> </a:t>
            </a:r>
            <a:r>
              <a:rPr lang="en-US" err="1"/>
              <a:t>kje</a:t>
            </a:r>
            <a:r>
              <a:rPr lang="en-US" dirty="0"/>
              <a:t> bide false</a:t>
            </a:r>
            <a:endParaRPr lang="en-US" dirty="0">
              <a:cs typeface="Calibri"/>
            </a:endParaRPr>
          </a:p>
          <a:p>
            <a:endParaRPr lang="en-US" dirty="0"/>
          </a:p>
          <a:p>
            <a:r>
              <a:rPr lang="en-US" dirty="0"/>
              <a:t>    </a:t>
            </a:r>
            <a:r>
              <a:rPr lang="en-US" err="1"/>
              <a:t>cout</a:t>
            </a:r>
            <a:r>
              <a:rPr lang="en-US" dirty="0"/>
              <a:t> &lt;&lt; dat.eof() &lt;&lt; </a:t>
            </a:r>
            <a:r>
              <a:rPr lang="en-US" err="1"/>
              <a:t>endl</a:t>
            </a:r>
            <a:r>
              <a:rPr lang="en-US" dirty="0"/>
              <a:t>;</a:t>
            </a:r>
            <a:endParaRPr lang="en-US" dirty="0">
              <a:cs typeface="Calibri"/>
            </a:endParaRPr>
          </a:p>
          <a:p>
            <a:endParaRPr lang="en-US" dirty="0"/>
          </a:p>
          <a:p>
            <a:r>
              <a:rPr lang="en-US" dirty="0"/>
              <a:t>    // </a:t>
            </a:r>
            <a:r>
              <a:rPr lang="en-US" err="1"/>
              <a:t>Vleguva</a:t>
            </a:r>
            <a:r>
              <a:rPr lang="en-US" dirty="0"/>
              <a:t> </a:t>
            </a:r>
            <a:r>
              <a:rPr lang="en-US" err="1"/>
              <a:t>vo</a:t>
            </a:r>
            <a:r>
              <a:rPr lang="en-US" dirty="0"/>
              <a:t> </a:t>
            </a:r>
            <a:r>
              <a:rPr lang="en-US" err="1"/>
              <a:t>ciklus</a:t>
            </a:r>
            <a:r>
              <a:rPr lang="en-US" dirty="0"/>
              <a:t> </a:t>
            </a:r>
            <a:r>
              <a:rPr lang="en-US" err="1"/>
              <a:t>kade</a:t>
            </a:r>
            <a:r>
              <a:rPr lang="en-US" dirty="0"/>
              <a:t> </a:t>
            </a:r>
            <a:r>
              <a:rPr lang="en-US" err="1"/>
              <a:t>ja</a:t>
            </a:r>
            <a:r>
              <a:rPr lang="en-US" dirty="0"/>
              <a:t> </a:t>
            </a:r>
            <a:r>
              <a:rPr lang="en-US" err="1"/>
              <a:t>zema</a:t>
            </a:r>
            <a:r>
              <a:rPr lang="en-US" dirty="0"/>
              <a:t> </a:t>
            </a:r>
            <a:r>
              <a:rPr lang="en-US" err="1"/>
              <a:t>linija</a:t>
            </a:r>
            <a:r>
              <a:rPr lang="en-US" dirty="0"/>
              <a:t> </a:t>
            </a:r>
            <a:r>
              <a:rPr lang="en-US" err="1"/>
              <a:t>po</a:t>
            </a:r>
            <a:r>
              <a:rPr lang="en-US" dirty="0"/>
              <a:t> </a:t>
            </a:r>
            <a:r>
              <a:rPr lang="en-US" err="1"/>
              <a:t>linija</a:t>
            </a:r>
            <a:endParaRPr lang="en-US"/>
          </a:p>
          <a:p>
            <a:r>
              <a:rPr lang="en-US" dirty="0"/>
              <a:t>    while (dat.eof() == false)</a:t>
            </a:r>
          </a:p>
          <a:p>
            <a:r>
              <a:rPr lang="en-US" dirty="0"/>
              <a:t>    {</a:t>
            </a:r>
          </a:p>
          <a:p>
            <a:r>
              <a:rPr lang="en-US" dirty="0"/>
              <a:t>        </a:t>
            </a:r>
            <a:r>
              <a:rPr lang="en-US" err="1"/>
              <a:t>getline</a:t>
            </a:r>
            <a:r>
              <a:rPr lang="en-US" dirty="0"/>
              <a:t>(</a:t>
            </a:r>
            <a:r>
              <a:rPr lang="en-US" err="1"/>
              <a:t>dat</a:t>
            </a:r>
            <a:r>
              <a:rPr lang="en-US" dirty="0"/>
              <a:t>, </a:t>
            </a:r>
            <a:r>
              <a:rPr lang="en-US" err="1"/>
              <a:t>linija</a:t>
            </a:r>
            <a:r>
              <a:rPr lang="en-US" dirty="0"/>
              <a:t>);</a:t>
            </a:r>
            <a:endParaRPr lang="en-US" dirty="0">
              <a:cs typeface="Calibri"/>
            </a:endParaRPr>
          </a:p>
          <a:p>
            <a:r>
              <a:rPr lang="en-US" dirty="0"/>
              <a:t>        //</a:t>
            </a:r>
            <a:r>
              <a:rPr lang="en-US" err="1"/>
              <a:t>ja</a:t>
            </a:r>
            <a:r>
              <a:rPr lang="en-US" dirty="0"/>
              <a:t> </a:t>
            </a:r>
            <a:r>
              <a:rPr lang="en-US" err="1"/>
              <a:t>pecatime</a:t>
            </a:r>
            <a:r>
              <a:rPr lang="en-US" dirty="0"/>
              <a:t> </a:t>
            </a:r>
            <a:r>
              <a:rPr lang="en-US" err="1"/>
              <a:t>sekoja</a:t>
            </a:r>
            <a:r>
              <a:rPr lang="en-US" dirty="0"/>
              <a:t> </a:t>
            </a:r>
            <a:r>
              <a:rPr lang="en-US" err="1"/>
              <a:t>linija</a:t>
            </a:r>
            <a:endParaRPr lang="en-US"/>
          </a:p>
          <a:p>
            <a:r>
              <a:rPr lang="en-US" dirty="0"/>
              <a:t>        </a:t>
            </a:r>
            <a:r>
              <a:rPr lang="en-US" err="1"/>
              <a:t>cout</a:t>
            </a:r>
            <a:r>
              <a:rPr lang="en-US" dirty="0"/>
              <a:t>&lt;&lt;</a:t>
            </a:r>
            <a:r>
              <a:rPr lang="en-US" err="1"/>
              <a:t>linija</a:t>
            </a:r>
            <a:r>
              <a:rPr lang="en-US" dirty="0"/>
              <a:t>&lt;&lt;</a:t>
            </a:r>
            <a:r>
              <a:rPr lang="en-US" err="1"/>
              <a:t>endl</a:t>
            </a:r>
            <a:r>
              <a:rPr lang="en-US" dirty="0"/>
              <a:t>;</a:t>
            </a:r>
            <a:endParaRPr lang="en-US" dirty="0">
              <a:cs typeface="Calibri"/>
            </a:endParaRPr>
          </a:p>
          <a:p>
            <a:r>
              <a:rPr lang="en-US" dirty="0"/>
              <a:t>    }</a:t>
            </a:r>
          </a:p>
          <a:p>
            <a:endParaRPr lang="en-US" dirty="0"/>
          </a:p>
          <a:p>
            <a:r>
              <a:rPr lang="en-US" dirty="0"/>
              <a:t>    // Na </a:t>
            </a:r>
            <a:r>
              <a:rPr lang="en-US" err="1"/>
              <a:t>kraj</a:t>
            </a:r>
            <a:r>
              <a:rPr lang="en-US" dirty="0"/>
              <a:t> </a:t>
            </a:r>
            <a:r>
              <a:rPr lang="en-US" err="1"/>
              <a:t>ako</a:t>
            </a:r>
            <a:r>
              <a:rPr lang="en-US" dirty="0"/>
              <a:t> go </a:t>
            </a:r>
            <a:r>
              <a:rPr lang="en-US" err="1"/>
              <a:t>ispecatime</a:t>
            </a:r>
            <a:r>
              <a:rPr lang="en-US" dirty="0"/>
              <a:t> </a:t>
            </a:r>
            <a:r>
              <a:rPr lang="en-US" err="1"/>
              <a:t>eof</a:t>
            </a:r>
            <a:r>
              <a:rPr lang="en-US" dirty="0"/>
              <a:t>() </a:t>
            </a:r>
            <a:r>
              <a:rPr lang="en-US" err="1"/>
              <a:t>kje</a:t>
            </a:r>
            <a:r>
              <a:rPr lang="en-US" dirty="0"/>
              <a:t> bide true </a:t>
            </a:r>
            <a:r>
              <a:rPr lang="en-US" err="1"/>
              <a:t>bidejki</a:t>
            </a:r>
            <a:r>
              <a:rPr lang="en-US" dirty="0"/>
              <a:t> </a:t>
            </a:r>
            <a:r>
              <a:rPr lang="en-US" err="1"/>
              <a:t>stignal</a:t>
            </a:r>
            <a:r>
              <a:rPr lang="en-US" dirty="0"/>
              <a:t> do </a:t>
            </a:r>
            <a:r>
              <a:rPr lang="en-US" err="1"/>
              <a:t>krajot</a:t>
            </a:r>
            <a:endParaRPr lang="en-US"/>
          </a:p>
          <a:p>
            <a:r>
              <a:rPr lang="en-US" dirty="0"/>
              <a:t>    </a:t>
            </a:r>
            <a:r>
              <a:rPr lang="en-US" err="1"/>
              <a:t>cout</a:t>
            </a:r>
            <a:r>
              <a:rPr lang="en-US" dirty="0"/>
              <a:t> &lt;&lt; dat.eof() &lt;&lt; </a:t>
            </a:r>
            <a:r>
              <a:rPr lang="en-US" err="1"/>
              <a:t>endl</a:t>
            </a:r>
            <a:r>
              <a:rPr lang="en-US" dirty="0"/>
              <a:t>;</a:t>
            </a:r>
            <a:endParaRPr lang="en-US" dirty="0">
              <a:cs typeface="Calibri"/>
            </a:endParaRPr>
          </a:p>
          <a:p>
            <a:endParaRPr lang="en-US" dirty="0"/>
          </a:p>
          <a:p>
            <a:r>
              <a:rPr lang="en-US" dirty="0"/>
              <a:t>    // Go </a:t>
            </a:r>
            <a:r>
              <a:rPr lang="en-US" err="1"/>
              <a:t>bara</a:t>
            </a:r>
            <a:r>
              <a:rPr lang="en-US" dirty="0"/>
              <a:t> </a:t>
            </a:r>
            <a:r>
              <a:rPr lang="en-US" err="1"/>
              <a:t>pocetokot</a:t>
            </a:r>
            <a:r>
              <a:rPr lang="en-US" dirty="0"/>
              <a:t> </a:t>
            </a:r>
            <a:r>
              <a:rPr lang="en-US" err="1"/>
              <a:t>na</a:t>
            </a:r>
            <a:r>
              <a:rPr lang="en-US" dirty="0"/>
              <a:t> </a:t>
            </a:r>
            <a:r>
              <a:rPr lang="en-US" err="1"/>
              <a:t>datotekata</a:t>
            </a:r>
            <a:r>
              <a:rPr lang="en-US" dirty="0"/>
              <a:t>, </a:t>
            </a:r>
            <a:r>
              <a:rPr lang="en-US" err="1"/>
              <a:t>gi</a:t>
            </a:r>
            <a:r>
              <a:rPr lang="en-US" dirty="0"/>
              <a:t> </a:t>
            </a:r>
            <a:r>
              <a:rPr lang="en-US" err="1"/>
              <a:t>brise</a:t>
            </a:r>
            <a:r>
              <a:rPr lang="en-US" dirty="0"/>
              <a:t> site fail </a:t>
            </a:r>
            <a:r>
              <a:rPr lang="en-US" err="1"/>
              <a:t>bitovi</a:t>
            </a:r>
            <a:r>
              <a:rPr lang="en-US" dirty="0"/>
              <a:t> (</a:t>
            </a:r>
            <a:r>
              <a:rPr lang="en-US" err="1"/>
              <a:t>kako</a:t>
            </a:r>
            <a:r>
              <a:rPr lang="en-US" dirty="0"/>
              <a:t> end-of-file bit)</a:t>
            </a:r>
            <a:endParaRPr lang="en-US" dirty="0">
              <a:cs typeface="Calibri"/>
            </a:endParaRPr>
          </a:p>
          <a:p>
            <a:r>
              <a:rPr lang="en-US" dirty="0"/>
              <a:t>    //</a:t>
            </a:r>
            <a:r>
              <a:rPr lang="en-US" err="1"/>
              <a:t>i</a:t>
            </a:r>
            <a:r>
              <a:rPr lang="en-US" dirty="0"/>
              <a:t> go </a:t>
            </a:r>
            <a:r>
              <a:rPr lang="en-US" err="1"/>
              <a:t>resetira</a:t>
            </a:r>
            <a:r>
              <a:rPr lang="en-US" dirty="0"/>
              <a:t> </a:t>
            </a:r>
            <a:r>
              <a:rPr lang="en-US" err="1"/>
              <a:t>eof</a:t>
            </a:r>
            <a:r>
              <a:rPr lang="en-US" dirty="0"/>
              <a:t> </a:t>
            </a:r>
            <a:r>
              <a:rPr lang="en-US" err="1"/>
              <a:t>bitot</a:t>
            </a:r>
            <a:endParaRPr lang="en-US"/>
          </a:p>
          <a:p>
            <a:r>
              <a:rPr lang="en-US" dirty="0"/>
              <a:t>    </a:t>
            </a:r>
            <a:r>
              <a:rPr lang="en-US" err="1"/>
              <a:t>dat.clear</a:t>
            </a:r>
            <a:r>
              <a:rPr lang="en-US" dirty="0"/>
              <a:t>();</a:t>
            </a:r>
            <a:endParaRPr lang="en-US" dirty="0">
              <a:cs typeface="Calibri"/>
            </a:endParaRPr>
          </a:p>
          <a:p>
            <a:r>
              <a:rPr lang="en-US" dirty="0"/>
              <a:t>    </a:t>
            </a:r>
            <a:r>
              <a:rPr lang="en-US" err="1"/>
              <a:t>dat.seekg</a:t>
            </a:r>
            <a:r>
              <a:rPr lang="en-US" dirty="0"/>
              <a:t>(0, </a:t>
            </a:r>
            <a:r>
              <a:rPr lang="en-US" err="1"/>
              <a:t>ios</a:t>
            </a:r>
            <a:r>
              <a:rPr lang="en-US" dirty="0"/>
              <a:t>::beg);</a:t>
            </a:r>
            <a:endParaRPr lang="en-US" dirty="0">
              <a:cs typeface="Calibri"/>
            </a:endParaRPr>
          </a:p>
          <a:p>
            <a:endParaRPr lang="en-US" dirty="0"/>
          </a:p>
          <a:p>
            <a:r>
              <a:rPr lang="en-US" dirty="0"/>
              <a:t>    // </a:t>
            </a:r>
            <a:r>
              <a:rPr lang="en-US" err="1"/>
              <a:t>Ako</a:t>
            </a:r>
            <a:r>
              <a:rPr lang="en-US" dirty="0"/>
              <a:t> </a:t>
            </a:r>
            <a:r>
              <a:rPr lang="en-US" err="1"/>
              <a:t>povtorno</a:t>
            </a:r>
            <a:r>
              <a:rPr lang="en-US" dirty="0"/>
              <a:t> go </a:t>
            </a:r>
            <a:r>
              <a:rPr lang="en-US" err="1"/>
              <a:t>ispecatime</a:t>
            </a:r>
            <a:r>
              <a:rPr lang="en-US" dirty="0"/>
              <a:t> </a:t>
            </a:r>
            <a:r>
              <a:rPr lang="en-US" err="1"/>
              <a:t>eof</a:t>
            </a:r>
            <a:r>
              <a:rPr lang="en-US" dirty="0"/>
              <a:t>(), </a:t>
            </a:r>
            <a:r>
              <a:rPr lang="en-US" err="1"/>
              <a:t>rzultatot</a:t>
            </a:r>
            <a:r>
              <a:rPr lang="en-US" dirty="0"/>
              <a:t> </a:t>
            </a:r>
            <a:r>
              <a:rPr lang="en-US" err="1"/>
              <a:t>kje</a:t>
            </a:r>
            <a:r>
              <a:rPr lang="en-US" dirty="0"/>
              <a:t> bide false</a:t>
            </a:r>
            <a:endParaRPr lang="en-US" dirty="0">
              <a:cs typeface="Calibri"/>
            </a:endParaRPr>
          </a:p>
          <a:p>
            <a:r>
              <a:rPr lang="en-US" dirty="0"/>
              <a:t>    </a:t>
            </a:r>
            <a:r>
              <a:rPr lang="en-US" err="1"/>
              <a:t>cout</a:t>
            </a:r>
            <a:r>
              <a:rPr lang="en-US" dirty="0"/>
              <a:t> &lt;&lt; dat.eof() &lt;&lt; </a:t>
            </a:r>
            <a:r>
              <a:rPr lang="en-US" err="1"/>
              <a:t>endl</a:t>
            </a:r>
            <a:r>
              <a:rPr lang="en-US" dirty="0"/>
              <a:t>;</a:t>
            </a:r>
            <a:endParaRPr lang="en-US" dirty="0">
              <a:cs typeface="Calibri"/>
            </a:endParaRPr>
          </a:p>
          <a:p>
            <a:endParaRPr lang="en-US" dirty="0"/>
          </a:p>
          <a:p>
            <a:r>
              <a:rPr lang="en-US" dirty="0"/>
              <a:t>    </a:t>
            </a:r>
            <a:r>
              <a:rPr lang="en-US" err="1"/>
              <a:t>dat.close</a:t>
            </a:r>
            <a:r>
              <a:rPr lang="en-US" dirty="0"/>
              <a:t>();</a:t>
            </a:r>
            <a:endParaRPr lang="en-US" dirty="0">
              <a:cs typeface="Calibri"/>
            </a:endParaRPr>
          </a:p>
          <a:p>
            <a:endParaRPr lang="en-US" dirty="0"/>
          </a:p>
          <a:p>
            <a:r>
              <a:rPr lang="en-US" dirty="0"/>
              <a:t>    return 0;</a:t>
            </a:r>
          </a:p>
          <a:p>
            <a:r>
              <a:rPr lang="en-US" dirty="0"/>
              <a:t>}</a:t>
            </a:r>
          </a:p>
        </p:txBody>
      </p:sp>
      <p:sp>
        <p:nvSpPr>
          <p:cNvPr id="4" name="Slide Number Placeholder 3"/>
          <p:cNvSpPr>
            <a:spLocks noGrp="1"/>
          </p:cNvSpPr>
          <p:nvPr>
            <p:ph type="sldNum" sz="quarter" idx="10"/>
          </p:nvPr>
        </p:nvSpPr>
        <p:spPr/>
        <p:txBody>
          <a:bodyPr/>
          <a:lstStyle/>
          <a:p>
            <a:fld id="{775E4C49-DC73-428A-A17B-91EFEBCE0922}" type="slidenum">
              <a:rPr lang="en-US" smtClean="0"/>
              <a:pPr/>
              <a:t>18</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a:t>//10. Primer so getline</a:t>
            </a:r>
            <a:r>
              <a:rPr lang="en-US" dirty="0"/>
              <a:t>()</a:t>
            </a:r>
          </a:p>
          <a:p>
            <a:r>
              <a:rPr lang="en-US" dirty="0"/>
              <a:t>#include &lt;iostream&gt;</a:t>
            </a:r>
            <a:endParaRPr lang="en-US" dirty="0">
              <a:cs typeface="Calibri"/>
            </a:endParaRPr>
          </a:p>
          <a:p>
            <a:r>
              <a:rPr lang="en-US" dirty="0"/>
              <a:t>#include &lt;</a:t>
            </a:r>
            <a:r>
              <a:rPr lang="en-US" err="1"/>
              <a:t>iomanip</a:t>
            </a:r>
            <a:r>
              <a:rPr lang="en-US" dirty="0"/>
              <a:t>&gt;</a:t>
            </a:r>
            <a:endParaRPr lang="en-US" dirty="0">
              <a:cs typeface="Calibri"/>
            </a:endParaRPr>
          </a:p>
          <a:p>
            <a:r>
              <a:rPr lang="en-US" dirty="0"/>
              <a:t>#include &lt;</a:t>
            </a:r>
            <a:r>
              <a:rPr lang="en-US" err="1"/>
              <a:t>fstream</a:t>
            </a:r>
            <a:r>
              <a:rPr lang="en-US" dirty="0"/>
              <a:t>&gt;</a:t>
            </a:r>
            <a:endParaRPr lang="en-US" dirty="0">
              <a:cs typeface="Calibri"/>
            </a:endParaRPr>
          </a:p>
          <a:p>
            <a:r>
              <a:rPr lang="en-US" dirty="0"/>
              <a:t>#include &lt;string&gt;</a:t>
            </a:r>
          </a:p>
          <a:p>
            <a:r>
              <a:rPr lang="en-US" dirty="0"/>
              <a:t>using namespace std;</a:t>
            </a:r>
          </a:p>
          <a:p>
            <a:endParaRPr lang="en-US" dirty="0"/>
          </a:p>
          <a:p>
            <a:r>
              <a:rPr lang="en-US" err="1"/>
              <a:t>int</a:t>
            </a:r>
            <a:r>
              <a:rPr lang="en-US" dirty="0"/>
              <a:t> main()</a:t>
            </a:r>
            <a:endParaRPr lang="en-US" dirty="0">
              <a:cs typeface="Calibri"/>
            </a:endParaRPr>
          </a:p>
          <a:p>
            <a:r>
              <a:rPr lang="en-US" dirty="0"/>
              <a:t>{</a:t>
            </a:r>
          </a:p>
          <a:p>
            <a:r>
              <a:rPr lang="en-US" dirty="0"/>
              <a:t>      </a:t>
            </a:r>
            <a:r>
              <a:rPr lang="en-US" err="1"/>
              <a:t>ifstream</a:t>
            </a:r>
            <a:r>
              <a:rPr lang="en-US" dirty="0"/>
              <a:t> </a:t>
            </a:r>
            <a:r>
              <a:rPr lang="en-US" err="1"/>
              <a:t>dat</a:t>
            </a:r>
            <a:r>
              <a:rPr lang="en-US" dirty="0"/>
              <a:t>("input.txt");</a:t>
            </a:r>
            <a:endParaRPr lang="en-US" dirty="0">
              <a:cs typeface="Calibri"/>
            </a:endParaRPr>
          </a:p>
          <a:p>
            <a:endParaRPr lang="en-US" dirty="0"/>
          </a:p>
          <a:p>
            <a:r>
              <a:rPr lang="en-US" dirty="0"/>
              <a:t>      string line;</a:t>
            </a:r>
          </a:p>
          <a:p>
            <a:r>
              <a:rPr lang="en-US" dirty="0"/>
              <a:t>      </a:t>
            </a:r>
            <a:r>
              <a:rPr lang="en-US" err="1"/>
              <a:t>getline</a:t>
            </a:r>
            <a:r>
              <a:rPr lang="en-US" dirty="0"/>
              <a:t>(</a:t>
            </a:r>
            <a:r>
              <a:rPr lang="en-US" err="1"/>
              <a:t>dat</a:t>
            </a:r>
            <a:r>
              <a:rPr lang="en-US" dirty="0"/>
              <a:t>, line);</a:t>
            </a:r>
            <a:endParaRPr lang="en-US" dirty="0">
              <a:cs typeface="Calibri"/>
            </a:endParaRPr>
          </a:p>
          <a:p>
            <a:endParaRPr lang="en-US" dirty="0"/>
          </a:p>
          <a:p>
            <a:r>
              <a:rPr lang="en-US" dirty="0"/>
              <a:t>      if (line == "PI")</a:t>
            </a:r>
          </a:p>
          <a:p>
            <a:r>
              <a:rPr lang="en-US" dirty="0"/>
              <a:t>      {</a:t>
            </a:r>
          </a:p>
          <a:p>
            <a:r>
              <a:rPr lang="en-US" dirty="0"/>
              <a:t>            double pi = 3.14159265;</a:t>
            </a:r>
          </a:p>
          <a:p>
            <a:endParaRPr lang="en-US" dirty="0"/>
          </a:p>
          <a:p>
            <a:r>
              <a:rPr lang="en-US" dirty="0"/>
              <a:t>            </a:t>
            </a:r>
            <a:r>
              <a:rPr lang="en-US" err="1"/>
              <a:t>cout.precision</a:t>
            </a:r>
            <a:r>
              <a:rPr lang="en-US" dirty="0"/>
              <a:t>(4);</a:t>
            </a:r>
            <a:endParaRPr lang="en-US" dirty="0">
              <a:cs typeface="Calibri"/>
            </a:endParaRPr>
          </a:p>
          <a:p>
            <a:r>
              <a:rPr lang="en-US" dirty="0"/>
              <a:t>            </a:t>
            </a:r>
            <a:r>
              <a:rPr lang="en-US" err="1"/>
              <a:t>cout</a:t>
            </a:r>
            <a:r>
              <a:rPr lang="en-US" dirty="0"/>
              <a:t> &lt;&lt; fixed &lt;&lt; pi &lt;&lt; </a:t>
            </a:r>
            <a:r>
              <a:rPr lang="en-US" err="1"/>
              <a:t>endl</a:t>
            </a:r>
            <a:r>
              <a:rPr lang="en-US" dirty="0"/>
              <a:t>;             //</a:t>
            </a:r>
            <a:r>
              <a:rPr lang="en-US" err="1"/>
              <a:t>pechati</a:t>
            </a:r>
            <a:r>
              <a:rPr lang="en-US" dirty="0"/>
              <a:t> '3.1416'</a:t>
            </a:r>
            <a:endParaRPr lang="en-US" dirty="0">
              <a:cs typeface="Calibri"/>
            </a:endParaRPr>
          </a:p>
          <a:p>
            <a:r>
              <a:rPr lang="en-US" dirty="0"/>
              <a:t>      }</a:t>
            </a:r>
          </a:p>
          <a:p>
            <a:endParaRPr lang="en-US" dirty="0"/>
          </a:p>
          <a:p>
            <a:r>
              <a:rPr lang="en-US" dirty="0"/>
              <a:t>      return 0;</a:t>
            </a:r>
          </a:p>
          <a:p>
            <a:r>
              <a:rPr lang="en-US" dirty="0"/>
              <a:t>}</a:t>
            </a:r>
          </a:p>
          <a:p>
            <a:endParaRPr lang="en-US" dirty="0"/>
          </a:p>
        </p:txBody>
      </p:sp>
      <p:sp>
        <p:nvSpPr>
          <p:cNvPr id="4" name="Slide Number Placeholder 3"/>
          <p:cNvSpPr>
            <a:spLocks noGrp="1"/>
          </p:cNvSpPr>
          <p:nvPr>
            <p:ph type="sldNum" sz="quarter" idx="10"/>
          </p:nvPr>
        </p:nvSpPr>
        <p:spPr/>
        <p:txBody>
          <a:bodyPr/>
          <a:lstStyle/>
          <a:p>
            <a:fld id="{775E4C49-DC73-428A-A17B-91EFEBCE0922}" type="slidenum">
              <a:rPr lang="en-US" smtClean="0"/>
              <a:pPr/>
              <a:t>19</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r>
              <a:rPr lang="en-US"/>
              <a:t>//1. Dadena</a:t>
            </a:r>
            <a:r>
              <a:rPr lang="en-US" dirty="0"/>
              <a:t> e </a:t>
            </a:r>
            <a:r>
              <a:rPr lang="en-US"/>
              <a:t>nekoja</a:t>
            </a:r>
            <a:r>
              <a:rPr lang="en-US" dirty="0"/>
              <a:t> </a:t>
            </a:r>
            <a:r>
              <a:rPr lang="en-US"/>
              <a:t>datoteka</a:t>
            </a:r>
            <a:r>
              <a:rPr lang="en-US" dirty="0"/>
              <a:t>. </a:t>
            </a:r>
            <a:r>
              <a:rPr lang="en-US"/>
              <a:t>Da</a:t>
            </a:r>
            <a:r>
              <a:rPr lang="en-US" dirty="0"/>
              <a:t> se </a:t>
            </a:r>
            <a:r>
              <a:rPr lang="en-US"/>
              <a:t>otvori</a:t>
            </a:r>
            <a:r>
              <a:rPr lang="en-US" dirty="0"/>
              <a:t> nova </a:t>
            </a:r>
            <a:r>
              <a:rPr lang="en-US"/>
              <a:t>izlezna</a:t>
            </a:r>
            <a:r>
              <a:rPr lang="en-US" dirty="0"/>
              <a:t> </a:t>
            </a:r>
            <a:r>
              <a:rPr lang="en-US"/>
              <a:t>datoteka</a:t>
            </a:r>
            <a:r>
              <a:rPr lang="en-US" dirty="0"/>
              <a:t> </a:t>
            </a:r>
            <a:r>
              <a:rPr lang="en-US"/>
              <a:t>vo</a:t>
            </a:r>
            <a:r>
              <a:rPr lang="en-US" dirty="0"/>
              <a:t> </a:t>
            </a:r>
            <a:r>
              <a:rPr lang="en-US"/>
              <a:t>koja</a:t>
            </a:r>
          </a:p>
          <a:p>
            <a:r>
              <a:rPr lang="en-US" dirty="0"/>
              <a:t>//</a:t>
            </a:r>
            <a:r>
              <a:rPr lang="en-US" err="1"/>
              <a:t>kje</a:t>
            </a:r>
            <a:r>
              <a:rPr lang="en-US" dirty="0"/>
              <a:t> se </a:t>
            </a:r>
            <a:r>
              <a:rPr lang="en-US" err="1"/>
              <a:t>iskopira</a:t>
            </a:r>
            <a:r>
              <a:rPr lang="en-US" dirty="0"/>
              <a:t> </a:t>
            </a:r>
            <a:r>
              <a:rPr lang="en-US" err="1"/>
              <a:t>sodrzinata</a:t>
            </a:r>
            <a:r>
              <a:rPr lang="en-US" dirty="0"/>
              <a:t> </a:t>
            </a:r>
            <a:r>
              <a:rPr lang="en-US" err="1"/>
              <a:t>od</a:t>
            </a:r>
            <a:r>
              <a:rPr lang="en-US" dirty="0"/>
              <a:t> </a:t>
            </a:r>
            <a:r>
              <a:rPr lang="en-US" err="1"/>
              <a:t>dadenata</a:t>
            </a:r>
            <a:r>
              <a:rPr lang="en-US" dirty="0"/>
              <a:t> </a:t>
            </a:r>
            <a:r>
              <a:rPr lang="en-US" err="1"/>
              <a:t>datoteka</a:t>
            </a:r>
            <a:endParaRPr lang="en-US"/>
          </a:p>
          <a:p>
            <a:r>
              <a:rPr lang="en-US" dirty="0"/>
              <a:t>#include &lt;iostream&gt;</a:t>
            </a:r>
            <a:endParaRPr lang="en-US" dirty="0">
              <a:cs typeface="Calibri"/>
            </a:endParaRPr>
          </a:p>
          <a:p>
            <a:r>
              <a:rPr lang="en-US" dirty="0"/>
              <a:t>#include &lt;</a:t>
            </a:r>
            <a:r>
              <a:rPr lang="en-US" err="1"/>
              <a:t>fstream</a:t>
            </a:r>
            <a:r>
              <a:rPr lang="en-US" dirty="0"/>
              <a:t>&gt;</a:t>
            </a:r>
            <a:endParaRPr lang="en-US" dirty="0">
              <a:cs typeface="Calibri"/>
            </a:endParaRPr>
          </a:p>
          <a:p>
            <a:endParaRPr lang="en-US" dirty="0"/>
          </a:p>
          <a:p>
            <a:r>
              <a:rPr lang="en-US" dirty="0"/>
              <a:t>using namespace std;</a:t>
            </a:r>
          </a:p>
          <a:p>
            <a:endParaRPr lang="en-US" dirty="0"/>
          </a:p>
          <a:p>
            <a:r>
              <a:rPr lang="en-US" err="1"/>
              <a:t>int</a:t>
            </a:r>
            <a:r>
              <a:rPr lang="en-US" dirty="0"/>
              <a:t> main()</a:t>
            </a:r>
            <a:endParaRPr lang="en-US" dirty="0">
              <a:cs typeface="Calibri"/>
            </a:endParaRPr>
          </a:p>
          <a:p>
            <a:r>
              <a:rPr lang="en-US" dirty="0"/>
              <a:t>{</a:t>
            </a:r>
          </a:p>
          <a:p>
            <a:r>
              <a:rPr lang="en-US" dirty="0"/>
              <a:t>    </a:t>
            </a:r>
            <a:r>
              <a:rPr lang="en-US" err="1"/>
              <a:t>ifstream</a:t>
            </a:r>
            <a:r>
              <a:rPr lang="en-US" dirty="0"/>
              <a:t> </a:t>
            </a:r>
            <a:r>
              <a:rPr lang="en-US" err="1"/>
              <a:t>vlezna</a:t>
            </a:r>
            <a:r>
              <a:rPr lang="en-US" dirty="0"/>
              <a:t>("vlez.txt");</a:t>
            </a:r>
            <a:endParaRPr lang="en-US" dirty="0">
              <a:cs typeface="Calibri"/>
            </a:endParaRPr>
          </a:p>
          <a:p>
            <a:r>
              <a:rPr lang="en-US" dirty="0"/>
              <a:t>	</a:t>
            </a:r>
            <a:r>
              <a:rPr lang="en-US" err="1"/>
              <a:t>ofstream</a:t>
            </a:r>
            <a:r>
              <a:rPr lang="en-US" dirty="0"/>
              <a:t> </a:t>
            </a:r>
            <a:r>
              <a:rPr lang="en-US" err="1"/>
              <a:t>izlezna</a:t>
            </a:r>
            <a:r>
              <a:rPr lang="en-US" dirty="0"/>
              <a:t>("izlez.txt");</a:t>
            </a:r>
            <a:endParaRPr lang="en-US" dirty="0">
              <a:cs typeface="Calibri"/>
            </a:endParaRPr>
          </a:p>
          <a:p>
            <a:endParaRPr lang="en-US" dirty="0"/>
          </a:p>
          <a:p>
            <a:r>
              <a:rPr lang="en-US" dirty="0"/>
              <a:t>	//</a:t>
            </a:r>
            <a:r>
              <a:rPr lang="en-US" err="1"/>
              <a:t>kopiranje</a:t>
            </a:r>
            <a:r>
              <a:rPr lang="en-US" dirty="0"/>
              <a:t> </a:t>
            </a:r>
            <a:r>
              <a:rPr lang="en-US" err="1"/>
              <a:t>na</a:t>
            </a:r>
            <a:r>
              <a:rPr lang="en-US" dirty="0"/>
              <a:t> </a:t>
            </a:r>
            <a:r>
              <a:rPr lang="en-US" err="1"/>
              <a:t>datotekata</a:t>
            </a:r>
            <a:endParaRPr lang="en-US"/>
          </a:p>
          <a:p>
            <a:r>
              <a:rPr lang="en-US" dirty="0"/>
              <a:t>	string </a:t>
            </a:r>
            <a:r>
              <a:rPr lang="en-US" err="1"/>
              <a:t>linija</a:t>
            </a:r>
            <a:r>
              <a:rPr lang="en-US" dirty="0"/>
              <a:t>;</a:t>
            </a:r>
            <a:endParaRPr lang="en-US" dirty="0">
              <a:cs typeface="Calibri"/>
            </a:endParaRPr>
          </a:p>
          <a:p>
            <a:r>
              <a:rPr lang="en-US" dirty="0"/>
              <a:t>    while(vlezna.eof()==false)</a:t>
            </a:r>
          </a:p>
          <a:p>
            <a:r>
              <a:rPr lang="en-US" dirty="0"/>
              <a:t>    {</a:t>
            </a:r>
          </a:p>
          <a:p>
            <a:r>
              <a:rPr lang="en-US" dirty="0"/>
              <a:t>        </a:t>
            </a:r>
            <a:r>
              <a:rPr lang="en-US" err="1"/>
              <a:t>getline</a:t>
            </a:r>
            <a:r>
              <a:rPr lang="en-US" dirty="0"/>
              <a:t>(</a:t>
            </a:r>
            <a:r>
              <a:rPr lang="en-US" err="1"/>
              <a:t>vlezna,linija</a:t>
            </a:r>
            <a:r>
              <a:rPr lang="en-US" dirty="0"/>
              <a:t>);</a:t>
            </a:r>
            <a:endParaRPr lang="en-US" dirty="0">
              <a:cs typeface="Calibri"/>
            </a:endParaRPr>
          </a:p>
          <a:p>
            <a:r>
              <a:rPr lang="en-US" dirty="0"/>
              <a:t>        </a:t>
            </a:r>
            <a:r>
              <a:rPr lang="en-US" err="1"/>
              <a:t>izlezna</a:t>
            </a:r>
            <a:r>
              <a:rPr lang="en-US" dirty="0"/>
              <a:t>&lt;&lt;</a:t>
            </a:r>
            <a:r>
              <a:rPr lang="en-US" err="1"/>
              <a:t>linija</a:t>
            </a:r>
            <a:r>
              <a:rPr lang="en-US" dirty="0"/>
              <a:t>&lt;&lt;</a:t>
            </a:r>
            <a:r>
              <a:rPr lang="en-US" err="1"/>
              <a:t>endl</a:t>
            </a:r>
            <a:r>
              <a:rPr lang="en-US" dirty="0"/>
              <a:t>;</a:t>
            </a:r>
            <a:endParaRPr lang="en-US" dirty="0">
              <a:cs typeface="Calibri"/>
            </a:endParaRPr>
          </a:p>
          <a:p>
            <a:r>
              <a:rPr lang="en-US" dirty="0"/>
              <a:t>    }</a:t>
            </a:r>
          </a:p>
          <a:p>
            <a:endParaRPr lang="en-US" dirty="0"/>
          </a:p>
          <a:p>
            <a:r>
              <a:rPr lang="en-US" dirty="0"/>
              <a:t>	/*</a:t>
            </a:r>
          </a:p>
          <a:p>
            <a:r>
              <a:rPr lang="en-US" dirty="0"/>
              <a:t>	char </a:t>
            </a:r>
            <a:r>
              <a:rPr lang="en-US" err="1"/>
              <a:t>znak</a:t>
            </a:r>
            <a:r>
              <a:rPr lang="en-US" dirty="0"/>
              <a:t>;</a:t>
            </a:r>
            <a:endParaRPr lang="en-US" dirty="0">
              <a:cs typeface="Calibri"/>
            </a:endParaRPr>
          </a:p>
          <a:p>
            <a:r>
              <a:rPr lang="en-US" dirty="0"/>
              <a:t>	</a:t>
            </a:r>
            <a:r>
              <a:rPr lang="en-US" err="1"/>
              <a:t>vlezna.get</a:t>
            </a:r>
            <a:r>
              <a:rPr lang="en-US" dirty="0"/>
              <a:t>(</a:t>
            </a:r>
            <a:r>
              <a:rPr lang="en-US" err="1"/>
              <a:t>znak</a:t>
            </a:r>
            <a:r>
              <a:rPr lang="en-US" dirty="0"/>
              <a:t>);</a:t>
            </a:r>
            <a:endParaRPr lang="en-US" dirty="0">
              <a:cs typeface="Calibri"/>
            </a:endParaRPr>
          </a:p>
          <a:p>
            <a:r>
              <a:rPr lang="en-US" dirty="0"/>
              <a:t>	while(</a:t>
            </a:r>
            <a:r>
              <a:rPr lang="en-US" err="1"/>
              <a:t>vlezna</a:t>
            </a:r>
            <a:r>
              <a:rPr lang="en-US" dirty="0"/>
              <a:t>)</a:t>
            </a:r>
            <a:endParaRPr lang="en-US" dirty="0">
              <a:cs typeface="Calibri"/>
            </a:endParaRPr>
          </a:p>
          <a:p>
            <a:r>
              <a:rPr lang="en-US" dirty="0"/>
              <a:t>	{</a:t>
            </a:r>
          </a:p>
          <a:p>
            <a:r>
              <a:rPr lang="en-US" dirty="0"/>
              <a:t>		</a:t>
            </a:r>
            <a:r>
              <a:rPr lang="en-US" err="1"/>
              <a:t>izlezna</a:t>
            </a:r>
            <a:r>
              <a:rPr lang="en-US" dirty="0"/>
              <a:t>&lt;&lt;</a:t>
            </a:r>
            <a:r>
              <a:rPr lang="en-US" err="1"/>
              <a:t>znak</a:t>
            </a:r>
            <a:r>
              <a:rPr lang="en-US" dirty="0"/>
              <a:t>;</a:t>
            </a:r>
            <a:endParaRPr lang="en-US" dirty="0">
              <a:cs typeface="Calibri"/>
            </a:endParaRPr>
          </a:p>
          <a:p>
            <a:r>
              <a:rPr lang="en-US" dirty="0"/>
              <a:t>		</a:t>
            </a:r>
            <a:r>
              <a:rPr lang="en-US" err="1"/>
              <a:t>vlezna.get</a:t>
            </a:r>
            <a:r>
              <a:rPr lang="en-US" dirty="0"/>
              <a:t>(</a:t>
            </a:r>
            <a:r>
              <a:rPr lang="en-US" err="1"/>
              <a:t>znak</a:t>
            </a:r>
            <a:r>
              <a:rPr lang="en-US" dirty="0"/>
              <a:t>);</a:t>
            </a:r>
            <a:endParaRPr lang="en-US" dirty="0">
              <a:cs typeface="Calibri"/>
            </a:endParaRPr>
          </a:p>
          <a:p>
            <a:r>
              <a:rPr lang="en-US" dirty="0"/>
              <a:t>	}</a:t>
            </a:r>
          </a:p>
          <a:p>
            <a:r>
              <a:rPr lang="en-US" dirty="0"/>
              <a:t>*/</a:t>
            </a:r>
          </a:p>
          <a:p>
            <a:endParaRPr lang="en-US" dirty="0"/>
          </a:p>
          <a:p>
            <a:r>
              <a:rPr lang="en-US" dirty="0"/>
              <a:t>	</a:t>
            </a:r>
            <a:r>
              <a:rPr lang="en-US" err="1"/>
              <a:t>vlezna.close</a:t>
            </a:r>
            <a:r>
              <a:rPr lang="en-US" dirty="0"/>
              <a:t>();</a:t>
            </a:r>
            <a:endParaRPr lang="en-US" dirty="0">
              <a:cs typeface="Calibri"/>
            </a:endParaRPr>
          </a:p>
          <a:p>
            <a:r>
              <a:rPr lang="en-US" dirty="0"/>
              <a:t>    </a:t>
            </a:r>
            <a:r>
              <a:rPr lang="en-US" err="1"/>
              <a:t>izlezna.close</a:t>
            </a:r>
            <a:r>
              <a:rPr lang="en-US" dirty="0"/>
              <a:t>();</a:t>
            </a:r>
            <a:endParaRPr lang="en-US" dirty="0">
              <a:cs typeface="Calibri"/>
            </a:endParaRPr>
          </a:p>
          <a:p>
            <a:r>
              <a:rPr lang="en-US" dirty="0"/>
              <a:t>    return 0;</a:t>
            </a:r>
          </a:p>
          <a:p>
            <a:r>
              <a:rPr lang="en-US" dirty="0"/>
              <a:t>}</a:t>
            </a:r>
          </a:p>
        </p:txBody>
      </p:sp>
      <p:sp>
        <p:nvSpPr>
          <p:cNvPr id="4" name="Slide Number Placeholder 3"/>
          <p:cNvSpPr>
            <a:spLocks noGrp="1"/>
          </p:cNvSpPr>
          <p:nvPr>
            <p:ph type="sldNum" sz="quarter" idx="10"/>
          </p:nvPr>
        </p:nvSpPr>
        <p:spPr/>
        <p:txBody>
          <a:bodyPr/>
          <a:lstStyle/>
          <a:p>
            <a:fld id="{775E4C49-DC73-428A-A17B-91EFEBCE0922}" type="slidenum">
              <a:rPr lang="en-US" smtClean="0"/>
              <a:pPr/>
              <a:t>20</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lang="en-US"/>
              <a:t>//2. Generiranje</a:t>
            </a:r>
            <a:r>
              <a:rPr lang="en-US" dirty="0"/>
              <a:t> </a:t>
            </a:r>
            <a:r>
              <a:rPr lang="en-US"/>
              <a:t>na</a:t>
            </a:r>
            <a:r>
              <a:rPr lang="en-US" dirty="0"/>
              <a:t> "</a:t>
            </a:r>
            <a:r>
              <a:rPr lang="en-US"/>
              <a:t>niza</a:t>
            </a:r>
            <a:r>
              <a:rPr lang="en-US" dirty="0"/>
              <a:t>" </a:t>
            </a:r>
            <a:r>
              <a:rPr lang="en-US"/>
              <a:t>i</a:t>
            </a:r>
            <a:r>
              <a:rPr lang="en-US" dirty="0"/>
              <a:t> </a:t>
            </a:r>
            <a:r>
              <a:rPr lang="en-US"/>
              <a:t>nejzino</a:t>
            </a:r>
            <a:r>
              <a:rPr lang="en-US" dirty="0"/>
              <a:t> </a:t>
            </a:r>
            <a:r>
              <a:rPr lang="en-US"/>
              <a:t>zapisuvanje</a:t>
            </a:r>
          </a:p>
          <a:p>
            <a:r>
              <a:rPr lang="en-US" dirty="0"/>
              <a:t>#include &lt;iostream&gt;</a:t>
            </a:r>
            <a:endParaRPr lang="en-US" dirty="0">
              <a:cs typeface="Calibri"/>
            </a:endParaRPr>
          </a:p>
          <a:p>
            <a:r>
              <a:rPr lang="en-US" dirty="0"/>
              <a:t>#include &lt;</a:t>
            </a:r>
            <a:r>
              <a:rPr lang="en-US" err="1"/>
              <a:t>fstream</a:t>
            </a:r>
            <a:r>
              <a:rPr lang="en-US" dirty="0"/>
              <a:t>&gt;</a:t>
            </a:r>
            <a:endParaRPr lang="en-US" dirty="0">
              <a:cs typeface="Calibri"/>
            </a:endParaRPr>
          </a:p>
          <a:p>
            <a:endParaRPr lang="en-US" dirty="0"/>
          </a:p>
          <a:p>
            <a:r>
              <a:rPr lang="en-US" dirty="0"/>
              <a:t>using namespace std;</a:t>
            </a:r>
          </a:p>
          <a:p>
            <a:endParaRPr lang="en-US" dirty="0"/>
          </a:p>
          <a:p>
            <a:r>
              <a:rPr lang="en-US" err="1"/>
              <a:t>int</a:t>
            </a:r>
            <a:r>
              <a:rPr lang="en-US" dirty="0"/>
              <a:t> main()</a:t>
            </a:r>
            <a:endParaRPr lang="en-US" dirty="0">
              <a:cs typeface="Calibri"/>
            </a:endParaRPr>
          </a:p>
          <a:p>
            <a:r>
              <a:rPr lang="en-US" dirty="0"/>
              <a:t>{</a:t>
            </a:r>
          </a:p>
          <a:p>
            <a:r>
              <a:rPr lang="en-US" dirty="0"/>
              <a:t>	</a:t>
            </a:r>
            <a:r>
              <a:rPr lang="en-US" err="1"/>
              <a:t>ofstream</a:t>
            </a:r>
            <a:r>
              <a:rPr lang="en-US" dirty="0"/>
              <a:t> </a:t>
            </a:r>
            <a:r>
              <a:rPr lang="en-US" err="1"/>
              <a:t>izlezna</a:t>
            </a:r>
            <a:r>
              <a:rPr lang="en-US" dirty="0"/>
              <a:t>("izlez.txt", </a:t>
            </a:r>
            <a:r>
              <a:rPr lang="en-US" err="1"/>
              <a:t>ios</a:t>
            </a:r>
            <a:r>
              <a:rPr lang="en-US" dirty="0"/>
              <a:t>::app);</a:t>
            </a:r>
            <a:endParaRPr lang="en-US" dirty="0">
              <a:cs typeface="Calibri"/>
            </a:endParaRPr>
          </a:p>
          <a:p>
            <a:r>
              <a:rPr lang="en-US" dirty="0"/>
              <a:t>    char k1,k2;</a:t>
            </a:r>
          </a:p>
          <a:p>
            <a:r>
              <a:rPr lang="en-US" dirty="0"/>
              <a:t>    </a:t>
            </a:r>
            <a:r>
              <a:rPr lang="en-US" err="1"/>
              <a:t>cout</a:t>
            </a:r>
            <a:r>
              <a:rPr lang="en-US" dirty="0"/>
              <a:t>&lt;&lt;"</a:t>
            </a:r>
            <a:r>
              <a:rPr lang="en-US" err="1"/>
              <a:t>Vnesete</a:t>
            </a:r>
            <a:r>
              <a:rPr lang="en-US" dirty="0"/>
              <a:t> </a:t>
            </a:r>
            <a:r>
              <a:rPr lang="en-US" err="1"/>
              <a:t>karakter</a:t>
            </a:r>
            <a:r>
              <a:rPr lang="en-US" dirty="0"/>
              <a:t> 1: ";</a:t>
            </a:r>
            <a:endParaRPr lang="en-US" dirty="0">
              <a:cs typeface="Calibri"/>
            </a:endParaRPr>
          </a:p>
          <a:p>
            <a:r>
              <a:rPr lang="en-US" dirty="0"/>
              <a:t>    </a:t>
            </a:r>
            <a:r>
              <a:rPr lang="en-US" err="1"/>
              <a:t>cin</a:t>
            </a:r>
            <a:r>
              <a:rPr lang="en-US" dirty="0"/>
              <a:t>&gt;&gt;k1;</a:t>
            </a:r>
            <a:endParaRPr lang="en-US" dirty="0">
              <a:cs typeface="Calibri"/>
            </a:endParaRPr>
          </a:p>
          <a:p>
            <a:r>
              <a:rPr lang="en-US" dirty="0"/>
              <a:t>    </a:t>
            </a:r>
            <a:r>
              <a:rPr lang="en-US" err="1"/>
              <a:t>cout</a:t>
            </a:r>
            <a:r>
              <a:rPr lang="en-US" dirty="0"/>
              <a:t>&lt;&lt;"</a:t>
            </a:r>
            <a:r>
              <a:rPr lang="en-US" err="1"/>
              <a:t>Vnesete</a:t>
            </a:r>
            <a:r>
              <a:rPr lang="en-US" dirty="0"/>
              <a:t> </a:t>
            </a:r>
            <a:r>
              <a:rPr lang="en-US" err="1"/>
              <a:t>karakter</a:t>
            </a:r>
            <a:r>
              <a:rPr lang="en-US" dirty="0"/>
              <a:t> 2: ";</a:t>
            </a:r>
            <a:endParaRPr lang="en-US" dirty="0">
              <a:cs typeface="Calibri"/>
            </a:endParaRPr>
          </a:p>
          <a:p>
            <a:r>
              <a:rPr lang="en-US" dirty="0"/>
              <a:t>    </a:t>
            </a:r>
            <a:r>
              <a:rPr lang="en-US" err="1"/>
              <a:t>cin</a:t>
            </a:r>
            <a:r>
              <a:rPr lang="en-US" dirty="0"/>
              <a:t>&gt;&gt;k2;</a:t>
            </a:r>
            <a:endParaRPr lang="en-US" dirty="0">
              <a:cs typeface="Calibri"/>
            </a:endParaRPr>
          </a:p>
          <a:p>
            <a:endParaRPr lang="en-US" dirty="0"/>
          </a:p>
          <a:p>
            <a:r>
              <a:rPr lang="en-US" dirty="0"/>
              <a:t>    </a:t>
            </a:r>
            <a:r>
              <a:rPr lang="en-US" err="1"/>
              <a:t>int</a:t>
            </a:r>
            <a:r>
              <a:rPr lang="en-US" dirty="0"/>
              <a:t> n;</a:t>
            </a:r>
            <a:endParaRPr lang="en-US" dirty="0">
              <a:cs typeface="Calibri"/>
            </a:endParaRPr>
          </a:p>
          <a:p>
            <a:r>
              <a:rPr lang="en-US" dirty="0"/>
              <a:t>    </a:t>
            </a:r>
            <a:r>
              <a:rPr lang="en-US" err="1"/>
              <a:t>cout</a:t>
            </a:r>
            <a:r>
              <a:rPr lang="en-US" dirty="0"/>
              <a:t>&lt;&lt;"</a:t>
            </a:r>
            <a:r>
              <a:rPr lang="en-US" err="1"/>
              <a:t>Golemina</a:t>
            </a:r>
            <a:r>
              <a:rPr lang="en-US" dirty="0"/>
              <a:t> </a:t>
            </a:r>
            <a:r>
              <a:rPr lang="en-US" err="1"/>
              <a:t>na</a:t>
            </a:r>
            <a:r>
              <a:rPr lang="en-US" dirty="0"/>
              <a:t> </a:t>
            </a:r>
            <a:r>
              <a:rPr lang="en-US" err="1"/>
              <a:t>niza</a:t>
            </a:r>
            <a:r>
              <a:rPr lang="en-US" dirty="0"/>
              <a:t>: ";</a:t>
            </a:r>
            <a:endParaRPr lang="en-US" dirty="0">
              <a:cs typeface="Calibri"/>
            </a:endParaRPr>
          </a:p>
          <a:p>
            <a:r>
              <a:rPr lang="en-US" dirty="0"/>
              <a:t>    </a:t>
            </a:r>
            <a:r>
              <a:rPr lang="en-US" err="1"/>
              <a:t>cin</a:t>
            </a:r>
            <a:r>
              <a:rPr lang="en-US" dirty="0"/>
              <a:t>&gt;&gt;n;</a:t>
            </a:r>
            <a:endParaRPr lang="en-US" dirty="0">
              <a:cs typeface="Calibri"/>
            </a:endParaRPr>
          </a:p>
          <a:p>
            <a:endParaRPr lang="en-US" dirty="0"/>
          </a:p>
          <a:p>
            <a:r>
              <a:rPr lang="en-US" dirty="0"/>
              <a:t>    for(</a:t>
            </a:r>
            <a:r>
              <a:rPr lang="en-US" err="1"/>
              <a:t>int</a:t>
            </a:r>
            <a:r>
              <a:rPr lang="en-US" dirty="0"/>
              <a:t> </a:t>
            </a:r>
            <a:r>
              <a:rPr lang="en-US" err="1"/>
              <a:t>i</a:t>
            </a:r>
            <a:r>
              <a:rPr lang="en-US" dirty="0"/>
              <a:t>=0;i&lt;</a:t>
            </a:r>
            <a:r>
              <a:rPr lang="en-US" err="1"/>
              <a:t>n;i</a:t>
            </a:r>
            <a:r>
              <a:rPr lang="en-US" dirty="0"/>
              <a:t>++)</a:t>
            </a:r>
            <a:endParaRPr lang="en-US" dirty="0">
              <a:cs typeface="Calibri"/>
            </a:endParaRPr>
          </a:p>
          <a:p>
            <a:r>
              <a:rPr lang="en-US" dirty="0"/>
              <a:t>    {</a:t>
            </a:r>
          </a:p>
          <a:p>
            <a:r>
              <a:rPr lang="en-US" dirty="0"/>
              <a:t>       if(i%2==0)</a:t>
            </a:r>
          </a:p>
          <a:p>
            <a:r>
              <a:rPr lang="en-US" dirty="0"/>
              <a:t>            </a:t>
            </a:r>
            <a:r>
              <a:rPr lang="en-US" err="1"/>
              <a:t>izlezna</a:t>
            </a:r>
            <a:r>
              <a:rPr lang="en-US" dirty="0"/>
              <a:t>&lt;&lt;k1&lt;&lt;" ";</a:t>
            </a:r>
            <a:endParaRPr lang="en-US" dirty="0">
              <a:cs typeface="Calibri"/>
            </a:endParaRPr>
          </a:p>
          <a:p>
            <a:r>
              <a:rPr lang="en-US" dirty="0"/>
              <a:t>        else</a:t>
            </a:r>
          </a:p>
          <a:p>
            <a:r>
              <a:rPr lang="en-US" dirty="0"/>
              <a:t>            </a:t>
            </a:r>
            <a:r>
              <a:rPr lang="en-US" err="1"/>
              <a:t>izlezna</a:t>
            </a:r>
            <a:r>
              <a:rPr lang="en-US" dirty="0"/>
              <a:t>&lt;&lt;k2&lt;&lt;" ";</a:t>
            </a:r>
            <a:endParaRPr lang="en-US" dirty="0">
              <a:cs typeface="Calibri"/>
            </a:endParaRPr>
          </a:p>
          <a:p>
            <a:r>
              <a:rPr lang="en-US" dirty="0"/>
              <a:t>    }</a:t>
            </a:r>
          </a:p>
          <a:p>
            <a:r>
              <a:rPr lang="en-US" dirty="0"/>
              <a:t>    </a:t>
            </a:r>
            <a:r>
              <a:rPr lang="en-US" err="1"/>
              <a:t>izlezna</a:t>
            </a:r>
            <a:r>
              <a:rPr lang="en-US" dirty="0"/>
              <a:t>&lt;&lt;</a:t>
            </a:r>
            <a:r>
              <a:rPr lang="en-US" err="1"/>
              <a:t>endl</a:t>
            </a:r>
            <a:r>
              <a:rPr lang="en-US" dirty="0"/>
              <a:t>;</a:t>
            </a:r>
            <a:endParaRPr lang="en-US" dirty="0">
              <a:cs typeface="Calibri"/>
            </a:endParaRPr>
          </a:p>
          <a:p>
            <a:r>
              <a:rPr lang="en-US" dirty="0"/>
              <a:t>    </a:t>
            </a:r>
            <a:r>
              <a:rPr lang="en-US" err="1"/>
              <a:t>izlezna.close</a:t>
            </a:r>
            <a:r>
              <a:rPr lang="en-US" dirty="0"/>
              <a:t>();</a:t>
            </a:r>
            <a:endParaRPr lang="en-US" dirty="0">
              <a:cs typeface="Calibri"/>
            </a:endParaRPr>
          </a:p>
          <a:p>
            <a:r>
              <a:rPr lang="en-US" dirty="0"/>
              <a:t>    return 0;</a:t>
            </a:r>
          </a:p>
          <a:p>
            <a:r>
              <a:rPr lang="en-US" dirty="0"/>
              <a:t>}</a:t>
            </a:r>
          </a:p>
          <a:p>
            <a:endParaRPr lang="en-US" dirty="0"/>
          </a:p>
        </p:txBody>
      </p:sp>
      <p:sp>
        <p:nvSpPr>
          <p:cNvPr id="4" name="Slide Number Placeholder 3"/>
          <p:cNvSpPr>
            <a:spLocks noGrp="1"/>
          </p:cNvSpPr>
          <p:nvPr>
            <p:ph type="sldNum" sz="quarter" idx="10"/>
          </p:nvPr>
        </p:nvSpPr>
        <p:spPr/>
        <p:txBody>
          <a:bodyPr/>
          <a:lstStyle/>
          <a:p>
            <a:fld id="{775E4C49-DC73-428A-A17B-91EFEBCE0922}" type="slidenum">
              <a:rPr lang="en-US" smtClean="0"/>
              <a:pPr/>
              <a:t>21</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a:t>//3. Kreiranje</a:t>
            </a:r>
            <a:r>
              <a:rPr lang="en-US" dirty="0"/>
              <a:t> </a:t>
            </a:r>
            <a:r>
              <a:rPr lang="en-US"/>
              <a:t>na</a:t>
            </a:r>
            <a:r>
              <a:rPr lang="en-US" dirty="0"/>
              <a:t> </a:t>
            </a:r>
            <a:r>
              <a:rPr lang="en-US"/>
              <a:t>sahovska</a:t>
            </a:r>
            <a:r>
              <a:rPr lang="en-US" dirty="0"/>
              <a:t> </a:t>
            </a:r>
            <a:r>
              <a:rPr lang="en-US"/>
              <a:t>tabla</a:t>
            </a:r>
            <a:r>
              <a:rPr lang="en-US" dirty="0"/>
              <a:t> </a:t>
            </a:r>
            <a:r>
              <a:rPr lang="en-US"/>
              <a:t>vo</a:t>
            </a:r>
            <a:r>
              <a:rPr lang="en-US" dirty="0"/>
              <a:t> </a:t>
            </a:r>
            <a:r>
              <a:rPr lang="en-US"/>
              <a:t>datoteka</a:t>
            </a:r>
          </a:p>
          <a:p>
            <a:r>
              <a:rPr lang="en-US" dirty="0"/>
              <a:t>#include &lt;iostream&gt;</a:t>
            </a:r>
            <a:endParaRPr lang="en-US" dirty="0">
              <a:cs typeface="Calibri"/>
            </a:endParaRPr>
          </a:p>
          <a:p>
            <a:r>
              <a:rPr lang="en-US" dirty="0"/>
              <a:t>#include &lt;</a:t>
            </a:r>
            <a:r>
              <a:rPr lang="en-US" err="1"/>
              <a:t>fstream</a:t>
            </a:r>
            <a:r>
              <a:rPr lang="en-US" dirty="0"/>
              <a:t>&gt;</a:t>
            </a:r>
            <a:endParaRPr lang="en-US" dirty="0">
              <a:cs typeface="Calibri"/>
            </a:endParaRPr>
          </a:p>
          <a:p>
            <a:endParaRPr lang="en-US" dirty="0"/>
          </a:p>
          <a:p>
            <a:r>
              <a:rPr lang="en-US" dirty="0"/>
              <a:t>using namespace std;</a:t>
            </a:r>
          </a:p>
          <a:p>
            <a:endParaRPr lang="en-US" dirty="0"/>
          </a:p>
          <a:p>
            <a:r>
              <a:rPr lang="en-US" err="1"/>
              <a:t>int</a:t>
            </a:r>
            <a:r>
              <a:rPr lang="en-US" dirty="0"/>
              <a:t> main()</a:t>
            </a:r>
            <a:endParaRPr lang="en-US" dirty="0">
              <a:cs typeface="Calibri"/>
            </a:endParaRPr>
          </a:p>
          <a:p>
            <a:r>
              <a:rPr lang="en-US" dirty="0"/>
              <a:t>{</a:t>
            </a:r>
          </a:p>
          <a:p>
            <a:r>
              <a:rPr lang="en-US" dirty="0"/>
              <a:t>    </a:t>
            </a:r>
            <a:r>
              <a:rPr lang="en-US" err="1"/>
              <a:t>int</a:t>
            </a:r>
            <a:r>
              <a:rPr lang="en-US" dirty="0"/>
              <a:t> n;</a:t>
            </a:r>
            <a:endParaRPr lang="en-US" dirty="0">
              <a:cs typeface="Calibri"/>
            </a:endParaRPr>
          </a:p>
          <a:p>
            <a:r>
              <a:rPr lang="en-US" dirty="0"/>
              <a:t>    </a:t>
            </a:r>
            <a:r>
              <a:rPr lang="en-US" err="1"/>
              <a:t>cout</a:t>
            </a:r>
            <a:r>
              <a:rPr lang="en-US" dirty="0"/>
              <a:t>&lt;&lt;"</a:t>
            </a:r>
            <a:r>
              <a:rPr lang="en-US" err="1"/>
              <a:t>Vnesete</a:t>
            </a:r>
            <a:r>
              <a:rPr lang="en-US" dirty="0"/>
              <a:t> n: ";</a:t>
            </a:r>
            <a:endParaRPr lang="en-US" dirty="0">
              <a:cs typeface="Calibri"/>
            </a:endParaRPr>
          </a:p>
          <a:p>
            <a:r>
              <a:rPr lang="en-US" dirty="0"/>
              <a:t>    </a:t>
            </a:r>
            <a:r>
              <a:rPr lang="en-US" err="1"/>
              <a:t>cin</a:t>
            </a:r>
            <a:r>
              <a:rPr lang="en-US" dirty="0"/>
              <a:t>&gt;&gt;n;</a:t>
            </a:r>
            <a:endParaRPr lang="en-US" dirty="0">
              <a:cs typeface="Calibri"/>
            </a:endParaRPr>
          </a:p>
          <a:p>
            <a:r>
              <a:rPr lang="en-US" dirty="0"/>
              <a:t>    </a:t>
            </a:r>
            <a:r>
              <a:rPr lang="en-US" err="1"/>
              <a:t>ofstream</a:t>
            </a:r>
            <a:r>
              <a:rPr lang="en-US" dirty="0"/>
              <a:t> </a:t>
            </a:r>
            <a:r>
              <a:rPr lang="en-US" err="1"/>
              <a:t>izlezna</a:t>
            </a:r>
            <a:r>
              <a:rPr lang="en-US" dirty="0"/>
              <a:t>("izlez.txt");</a:t>
            </a:r>
            <a:endParaRPr lang="en-US" dirty="0">
              <a:cs typeface="Calibri"/>
            </a:endParaRPr>
          </a:p>
          <a:p>
            <a:r>
              <a:rPr lang="en-US" dirty="0"/>
              <a:t>    for(</a:t>
            </a:r>
            <a:r>
              <a:rPr lang="en-US" err="1"/>
              <a:t>int</a:t>
            </a:r>
            <a:r>
              <a:rPr lang="en-US" dirty="0"/>
              <a:t> </a:t>
            </a:r>
            <a:r>
              <a:rPr lang="en-US" err="1"/>
              <a:t>i</a:t>
            </a:r>
            <a:r>
              <a:rPr lang="en-US" dirty="0"/>
              <a:t>=0;i&lt;</a:t>
            </a:r>
            <a:r>
              <a:rPr lang="en-US" err="1"/>
              <a:t>n;i</a:t>
            </a:r>
            <a:r>
              <a:rPr lang="en-US" dirty="0"/>
              <a:t>++)</a:t>
            </a:r>
            <a:endParaRPr lang="en-US" dirty="0">
              <a:cs typeface="Calibri"/>
            </a:endParaRPr>
          </a:p>
          <a:p>
            <a:r>
              <a:rPr lang="en-US" dirty="0"/>
              <a:t>    {</a:t>
            </a:r>
          </a:p>
          <a:p>
            <a:r>
              <a:rPr lang="en-US" dirty="0"/>
              <a:t>        for(</a:t>
            </a:r>
            <a:r>
              <a:rPr lang="en-US" err="1"/>
              <a:t>int</a:t>
            </a:r>
            <a:r>
              <a:rPr lang="en-US" dirty="0"/>
              <a:t> j=0;j&lt;</a:t>
            </a:r>
            <a:r>
              <a:rPr lang="en-US" err="1"/>
              <a:t>n;j</a:t>
            </a:r>
            <a:r>
              <a:rPr lang="en-US" dirty="0"/>
              <a:t>++)</a:t>
            </a:r>
            <a:endParaRPr lang="en-US" dirty="0">
              <a:cs typeface="Calibri"/>
            </a:endParaRPr>
          </a:p>
          <a:p>
            <a:r>
              <a:rPr lang="en-US" dirty="0"/>
              <a:t>        {</a:t>
            </a:r>
          </a:p>
          <a:p>
            <a:r>
              <a:rPr lang="en-US" dirty="0"/>
              <a:t>            if((i%2==0 &amp;&amp; j%2==0)||(i%2!=0 &amp;&amp; j%2!=0))</a:t>
            </a:r>
          </a:p>
          <a:p>
            <a:r>
              <a:rPr lang="en-US" dirty="0"/>
              <a:t>                </a:t>
            </a:r>
            <a:r>
              <a:rPr lang="en-US" err="1"/>
              <a:t>izlezna</a:t>
            </a:r>
            <a:r>
              <a:rPr lang="en-US" dirty="0"/>
              <a:t>&lt;&lt;"#";</a:t>
            </a:r>
            <a:endParaRPr lang="en-US" dirty="0">
              <a:cs typeface="Calibri"/>
            </a:endParaRPr>
          </a:p>
          <a:p>
            <a:r>
              <a:rPr lang="en-US" dirty="0"/>
              <a:t>            else</a:t>
            </a:r>
          </a:p>
          <a:p>
            <a:r>
              <a:rPr lang="en-US" dirty="0"/>
              <a:t>                </a:t>
            </a:r>
            <a:r>
              <a:rPr lang="en-US" err="1"/>
              <a:t>izlezna</a:t>
            </a:r>
            <a:r>
              <a:rPr lang="en-US" dirty="0"/>
              <a:t>&lt;&lt;"-";</a:t>
            </a:r>
            <a:endParaRPr lang="en-US" dirty="0">
              <a:cs typeface="Calibri"/>
            </a:endParaRPr>
          </a:p>
          <a:p>
            <a:r>
              <a:rPr lang="en-US" dirty="0"/>
              <a:t>        }</a:t>
            </a:r>
          </a:p>
          <a:p>
            <a:r>
              <a:rPr lang="en-US" dirty="0"/>
              <a:t>        </a:t>
            </a:r>
            <a:r>
              <a:rPr lang="en-US" err="1"/>
              <a:t>izlezna</a:t>
            </a:r>
            <a:r>
              <a:rPr lang="en-US" dirty="0"/>
              <a:t>&lt;&lt;</a:t>
            </a:r>
            <a:r>
              <a:rPr lang="en-US" err="1"/>
              <a:t>endl</a:t>
            </a:r>
            <a:r>
              <a:rPr lang="en-US" dirty="0"/>
              <a:t>;</a:t>
            </a:r>
            <a:endParaRPr lang="en-US" dirty="0">
              <a:cs typeface="Calibri"/>
            </a:endParaRPr>
          </a:p>
          <a:p>
            <a:r>
              <a:rPr lang="en-US" dirty="0"/>
              <a:t>    }</a:t>
            </a:r>
          </a:p>
          <a:p>
            <a:r>
              <a:rPr lang="en-US" dirty="0"/>
              <a:t>    </a:t>
            </a:r>
            <a:r>
              <a:rPr lang="en-US" err="1"/>
              <a:t>izlezna</a:t>
            </a:r>
            <a:r>
              <a:rPr lang="en-US" dirty="0"/>
              <a:t>&lt;&lt;</a:t>
            </a:r>
            <a:r>
              <a:rPr lang="en-US" err="1"/>
              <a:t>endl</a:t>
            </a:r>
            <a:r>
              <a:rPr lang="en-US" dirty="0"/>
              <a:t>;</a:t>
            </a:r>
            <a:endParaRPr lang="en-US" dirty="0">
              <a:cs typeface="Calibri"/>
            </a:endParaRPr>
          </a:p>
          <a:p>
            <a:r>
              <a:rPr lang="en-US" dirty="0"/>
              <a:t>    </a:t>
            </a:r>
            <a:r>
              <a:rPr lang="en-US" err="1"/>
              <a:t>izlezna.close</a:t>
            </a:r>
            <a:r>
              <a:rPr lang="en-US" dirty="0"/>
              <a:t>();</a:t>
            </a:r>
            <a:endParaRPr lang="en-US" dirty="0">
              <a:cs typeface="Calibri"/>
            </a:endParaRPr>
          </a:p>
          <a:p>
            <a:endParaRPr lang="en-US" dirty="0"/>
          </a:p>
          <a:p>
            <a:r>
              <a:rPr lang="en-US" dirty="0"/>
              <a:t>    return 0;</a:t>
            </a:r>
          </a:p>
          <a:p>
            <a:r>
              <a:rPr lang="en-US" dirty="0"/>
              <a:t>}</a:t>
            </a:r>
          </a:p>
        </p:txBody>
      </p:sp>
      <p:sp>
        <p:nvSpPr>
          <p:cNvPr id="4" name="Slide Number Placeholder 3"/>
          <p:cNvSpPr>
            <a:spLocks noGrp="1"/>
          </p:cNvSpPr>
          <p:nvPr>
            <p:ph type="sldNum" sz="quarter" idx="10"/>
          </p:nvPr>
        </p:nvSpPr>
        <p:spPr/>
        <p:txBody>
          <a:bodyPr/>
          <a:lstStyle/>
          <a:p>
            <a:fld id="{775E4C49-DC73-428A-A17B-91EFEBCE0922}" type="slidenum">
              <a:rPr lang="en-US" smtClean="0"/>
              <a:pPr/>
              <a:t>22</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mk-MK" dirty="0"/>
              <a:t>Програмите што ги пишувавме до сега во </a:t>
            </a:r>
            <a:r>
              <a:rPr lang="en-US" dirty="0"/>
              <a:t>C++ </a:t>
            </a:r>
            <a:r>
              <a:rPr lang="mk-MK" dirty="0"/>
              <a:t>се копираа</a:t>
            </a:r>
            <a:r>
              <a:rPr lang="mk-MK" baseline="0" dirty="0"/>
              <a:t> во </a:t>
            </a:r>
            <a:r>
              <a:rPr lang="en-US" baseline="0" dirty="0"/>
              <a:t>RAM </a:t>
            </a:r>
            <a:r>
              <a:rPr lang="mk-MK" baseline="0" dirty="0"/>
              <a:t>меморијата и процесорот ги извршуваше. Но кога ќе го исклучевме компјутерот се што има во </a:t>
            </a:r>
            <a:r>
              <a:rPr lang="en-US" baseline="0" dirty="0"/>
              <a:t>RAM </a:t>
            </a:r>
            <a:r>
              <a:rPr lang="mk-MK" baseline="0" dirty="0"/>
              <a:t>меморијата се брише. Значи сите променливи кои што сме ги декларирале, сите податоци кои што сме ги внеле во нашата програма или сме ги добиле како резултат се бришат.</a:t>
            </a:r>
          </a:p>
          <a:p>
            <a:endParaRPr lang="mk-MK" baseline="0" dirty="0"/>
          </a:p>
          <a:p>
            <a:r>
              <a:rPr lang="mk-MK" baseline="0" dirty="0"/>
              <a:t>Поради таа причина се користат датотеките како запис на хард диск. Значи се што сакаме да внесеме во нашата програма или сакаме да добиеме како излез може да го внесеме во некоја датотека (пр. *</a:t>
            </a:r>
            <a:r>
              <a:rPr lang="en-US" baseline="0" dirty="0"/>
              <a:t>.txt </a:t>
            </a:r>
            <a:r>
              <a:rPr lang="mk-MK" baseline="0" dirty="0"/>
              <a:t>датотека) и дури и кога ќе го исклучиме компјутерот и повторно ќе го приклучиме, ќе може да ја извршиме програмата и податоците нема да ни се изгубат.</a:t>
            </a:r>
          </a:p>
          <a:p>
            <a:endParaRPr lang="mk-MK" baseline="0" dirty="0"/>
          </a:p>
          <a:p>
            <a:r>
              <a:rPr lang="mk-MK" baseline="0" dirty="0"/>
              <a:t>Пр. имаме направено некоја игра која на крај треба да испечати листа од играчи со најдобри поени. Во тој случај отвораме датотека при секое завршување на играта и на корисникот му овозможуваме да си внесе име и презиме и заедно со неговите поени му ги запишуваме во датотека. Потоа кога некој друг играч ќе ја игра истата игра, повторно ја отвораме истата датотека и ќе може да ги подредиме сите играчи во зависност од нивните поени и да видиме тој играч на кое место се наоѓа.</a:t>
            </a:r>
            <a:endParaRPr lang="en-US" dirty="0"/>
          </a:p>
        </p:txBody>
      </p:sp>
      <p:sp>
        <p:nvSpPr>
          <p:cNvPr id="4" name="Slide Number Placeholder 3"/>
          <p:cNvSpPr>
            <a:spLocks noGrp="1"/>
          </p:cNvSpPr>
          <p:nvPr>
            <p:ph type="sldNum" sz="quarter" idx="10"/>
          </p:nvPr>
        </p:nvSpPr>
        <p:spPr/>
        <p:txBody>
          <a:bodyPr/>
          <a:lstStyle/>
          <a:p>
            <a:fld id="{775E4C49-DC73-428A-A17B-91EFEBCE0922}" type="slidenum">
              <a:rPr lang="en-US" smtClean="0"/>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0000" lnSpcReduction="20000"/>
          </a:bodyPr>
          <a:lstStyle/>
          <a:p>
            <a:r>
              <a:rPr lang="en-US"/>
              <a:t>//4. Simulacija</a:t>
            </a:r>
            <a:r>
              <a:rPr lang="en-US" dirty="0"/>
              <a:t> </a:t>
            </a:r>
            <a:r>
              <a:rPr lang="en-US"/>
              <a:t>na</a:t>
            </a:r>
            <a:r>
              <a:rPr lang="en-US" dirty="0"/>
              <a:t> </a:t>
            </a:r>
            <a:r>
              <a:rPr lang="en-US"/>
              <a:t>zacuvuvanje</a:t>
            </a:r>
            <a:r>
              <a:rPr lang="en-US" dirty="0"/>
              <a:t> </a:t>
            </a:r>
            <a:r>
              <a:rPr lang="en-US"/>
              <a:t>na</a:t>
            </a:r>
            <a:r>
              <a:rPr lang="en-US" dirty="0"/>
              <a:t> </a:t>
            </a:r>
            <a:r>
              <a:rPr lang="en-US"/>
              <a:t>podatoci</a:t>
            </a:r>
            <a:r>
              <a:rPr lang="en-US" dirty="0"/>
              <a:t> </a:t>
            </a:r>
            <a:r>
              <a:rPr lang="en-US"/>
              <a:t>od</a:t>
            </a:r>
            <a:r>
              <a:rPr lang="en-US" dirty="0"/>
              <a:t> </a:t>
            </a:r>
            <a:r>
              <a:rPr lang="en-US"/>
              <a:t>nekoja</a:t>
            </a:r>
            <a:r>
              <a:rPr lang="en-US" dirty="0"/>
              <a:t> </a:t>
            </a:r>
            <a:r>
              <a:rPr lang="en-US"/>
              <a:t>igra</a:t>
            </a:r>
          </a:p>
          <a:p>
            <a:r>
              <a:rPr lang="en-US" dirty="0"/>
              <a:t>//</a:t>
            </a:r>
            <a:r>
              <a:rPr lang="en-US" err="1"/>
              <a:t>vo</a:t>
            </a:r>
            <a:r>
              <a:rPr lang="en-US" dirty="0"/>
              <a:t> </a:t>
            </a:r>
            <a:r>
              <a:rPr lang="en-US" err="1"/>
              <a:t>datotekata</a:t>
            </a:r>
            <a:r>
              <a:rPr lang="en-US" dirty="0"/>
              <a:t> </a:t>
            </a:r>
            <a:r>
              <a:rPr lang="en-US" err="1"/>
              <a:t>treba</a:t>
            </a:r>
            <a:r>
              <a:rPr lang="en-US" dirty="0"/>
              <a:t> </a:t>
            </a:r>
            <a:r>
              <a:rPr lang="en-US" err="1"/>
              <a:t>da</a:t>
            </a:r>
            <a:r>
              <a:rPr lang="en-US" dirty="0"/>
              <a:t> </a:t>
            </a:r>
            <a:r>
              <a:rPr lang="en-US" err="1"/>
              <a:t>ima</a:t>
            </a:r>
            <a:r>
              <a:rPr lang="en-US" dirty="0"/>
              <a:t> </a:t>
            </a:r>
            <a:r>
              <a:rPr lang="en-US" err="1"/>
              <a:t>ime</a:t>
            </a:r>
            <a:r>
              <a:rPr lang="en-US" dirty="0"/>
              <a:t> </a:t>
            </a:r>
            <a:r>
              <a:rPr lang="en-US" err="1"/>
              <a:t>i</a:t>
            </a:r>
            <a:r>
              <a:rPr lang="en-US" dirty="0"/>
              <a:t> </a:t>
            </a:r>
            <a:r>
              <a:rPr lang="en-US" err="1"/>
              <a:t>poeni</a:t>
            </a:r>
            <a:endParaRPr lang="en-US"/>
          </a:p>
          <a:p>
            <a:r>
              <a:rPr lang="en-US" dirty="0"/>
              <a:t>//</a:t>
            </a:r>
            <a:r>
              <a:rPr lang="en-US" err="1"/>
              <a:t>problemot</a:t>
            </a:r>
            <a:r>
              <a:rPr lang="en-US" dirty="0"/>
              <a:t> e </a:t>
            </a:r>
            <a:r>
              <a:rPr lang="en-US" err="1"/>
              <a:t>sto</a:t>
            </a:r>
            <a:r>
              <a:rPr lang="en-US" dirty="0"/>
              <a:t> </a:t>
            </a:r>
            <a:r>
              <a:rPr lang="en-US" err="1"/>
              <a:t>sekogas</a:t>
            </a:r>
            <a:r>
              <a:rPr lang="en-US" dirty="0"/>
              <a:t> </a:t>
            </a:r>
            <a:r>
              <a:rPr lang="en-US" err="1"/>
              <a:t>koga</a:t>
            </a:r>
            <a:r>
              <a:rPr lang="en-US" dirty="0"/>
              <a:t> </a:t>
            </a:r>
            <a:r>
              <a:rPr lang="en-US" err="1"/>
              <a:t>kje</a:t>
            </a:r>
            <a:r>
              <a:rPr lang="en-US" dirty="0"/>
              <a:t> </a:t>
            </a:r>
            <a:r>
              <a:rPr lang="en-US" err="1"/>
              <a:t>treba</a:t>
            </a:r>
            <a:r>
              <a:rPr lang="en-US" dirty="0"/>
              <a:t> </a:t>
            </a:r>
            <a:r>
              <a:rPr lang="en-US" err="1"/>
              <a:t>da</a:t>
            </a:r>
            <a:r>
              <a:rPr lang="en-US" dirty="0"/>
              <a:t> se </a:t>
            </a:r>
            <a:r>
              <a:rPr lang="en-US" err="1"/>
              <a:t>zapisuvaat</a:t>
            </a:r>
            <a:r>
              <a:rPr lang="en-US" dirty="0"/>
              <a:t> </a:t>
            </a:r>
            <a:r>
              <a:rPr lang="en-US" err="1"/>
              <a:t>novi</a:t>
            </a:r>
            <a:r>
              <a:rPr lang="en-US" dirty="0"/>
              <a:t> </a:t>
            </a:r>
            <a:r>
              <a:rPr lang="en-US" err="1"/>
              <a:t>poeni</a:t>
            </a:r>
            <a:endParaRPr lang="en-US"/>
          </a:p>
          <a:p>
            <a:r>
              <a:rPr lang="en-US" dirty="0"/>
              <a:t>//</a:t>
            </a:r>
            <a:r>
              <a:rPr lang="en-US" err="1"/>
              <a:t>toj</a:t>
            </a:r>
            <a:r>
              <a:rPr lang="en-US" dirty="0"/>
              <a:t> </a:t>
            </a:r>
            <a:r>
              <a:rPr lang="en-US" err="1"/>
              <a:t>igrac</a:t>
            </a:r>
            <a:r>
              <a:rPr lang="en-US" dirty="0"/>
              <a:t> </a:t>
            </a:r>
            <a:r>
              <a:rPr lang="en-US" err="1"/>
              <a:t>da</a:t>
            </a:r>
            <a:r>
              <a:rPr lang="en-US" dirty="0"/>
              <a:t> se </a:t>
            </a:r>
            <a:r>
              <a:rPr lang="en-US" err="1"/>
              <a:t>smesti</a:t>
            </a:r>
            <a:r>
              <a:rPr lang="en-US" dirty="0"/>
              <a:t> </a:t>
            </a:r>
            <a:r>
              <a:rPr lang="en-US" err="1"/>
              <a:t>na</a:t>
            </a:r>
            <a:r>
              <a:rPr lang="en-US" dirty="0"/>
              <a:t> </a:t>
            </a:r>
            <a:r>
              <a:rPr lang="en-US" err="1"/>
              <a:t>soodvetno</a:t>
            </a:r>
            <a:r>
              <a:rPr lang="en-US" dirty="0"/>
              <a:t> </a:t>
            </a:r>
            <a:r>
              <a:rPr lang="en-US" err="1"/>
              <a:t>mesto</a:t>
            </a:r>
            <a:r>
              <a:rPr lang="en-US" dirty="0"/>
              <a:t> </a:t>
            </a:r>
            <a:r>
              <a:rPr lang="en-US" err="1"/>
              <a:t>od</a:t>
            </a:r>
            <a:r>
              <a:rPr lang="en-US" dirty="0"/>
              <a:t> </a:t>
            </a:r>
            <a:r>
              <a:rPr lang="en-US" err="1"/>
              <a:t>tabelata</a:t>
            </a:r>
            <a:r>
              <a:rPr lang="en-US" dirty="0"/>
              <a:t> so </a:t>
            </a:r>
            <a:r>
              <a:rPr lang="en-US" err="1"/>
              <a:t>igraci</a:t>
            </a:r>
            <a:endParaRPr lang="en-US"/>
          </a:p>
          <a:p>
            <a:r>
              <a:rPr lang="en-US" dirty="0"/>
              <a:t>#include &lt;</a:t>
            </a:r>
            <a:r>
              <a:rPr lang="en-US" err="1"/>
              <a:t>iostream</a:t>
            </a:r>
            <a:r>
              <a:rPr lang="en-US" dirty="0"/>
              <a:t>&gt;</a:t>
            </a:r>
            <a:endParaRPr lang="en-US" dirty="0">
              <a:cs typeface="Calibri"/>
            </a:endParaRPr>
          </a:p>
          <a:p>
            <a:r>
              <a:rPr lang="en-US" dirty="0"/>
              <a:t>#include &lt;</a:t>
            </a:r>
            <a:r>
              <a:rPr lang="en-US" err="1"/>
              <a:t>fstream</a:t>
            </a:r>
            <a:r>
              <a:rPr lang="en-US" dirty="0"/>
              <a:t>&gt;</a:t>
            </a:r>
            <a:endParaRPr lang="en-US" dirty="0">
              <a:cs typeface="Calibri"/>
            </a:endParaRPr>
          </a:p>
          <a:p>
            <a:endParaRPr lang="en-US" dirty="0"/>
          </a:p>
          <a:p>
            <a:r>
              <a:rPr lang="en-US" dirty="0"/>
              <a:t>using namespace std;</a:t>
            </a:r>
          </a:p>
          <a:p>
            <a:endParaRPr lang="en-US" dirty="0"/>
          </a:p>
          <a:p>
            <a:r>
              <a:rPr lang="en-US" err="1"/>
              <a:t>int</a:t>
            </a:r>
            <a:r>
              <a:rPr lang="en-US" dirty="0"/>
              <a:t> main()</a:t>
            </a:r>
            <a:endParaRPr lang="en-US" dirty="0">
              <a:cs typeface="Calibri"/>
            </a:endParaRPr>
          </a:p>
          <a:p>
            <a:r>
              <a:rPr lang="en-US" dirty="0"/>
              <a:t>{</a:t>
            </a:r>
          </a:p>
          <a:p>
            <a:endParaRPr lang="en-US" dirty="0"/>
          </a:p>
          <a:p>
            <a:r>
              <a:rPr lang="en-US" dirty="0"/>
              <a:t>    //</a:t>
            </a:r>
            <a:r>
              <a:rPr lang="en-US" err="1"/>
              <a:t>ofstream</a:t>
            </a:r>
            <a:r>
              <a:rPr lang="en-US" dirty="0"/>
              <a:t> </a:t>
            </a:r>
            <a:r>
              <a:rPr lang="en-US" err="1"/>
              <a:t>izlez</a:t>
            </a:r>
            <a:r>
              <a:rPr lang="en-US" dirty="0"/>
              <a:t>("score.txt");</a:t>
            </a:r>
            <a:endParaRPr lang="en-US" dirty="0">
              <a:cs typeface="Calibri"/>
            </a:endParaRPr>
          </a:p>
          <a:p>
            <a:r>
              <a:rPr lang="en-US" dirty="0"/>
              <a:t>    </a:t>
            </a:r>
            <a:r>
              <a:rPr lang="en-US" err="1"/>
              <a:t>ifstream</a:t>
            </a:r>
            <a:r>
              <a:rPr lang="en-US" dirty="0"/>
              <a:t> </a:t>
            </a:r>
            <a:r>
              <a:rPr lang="en-US" err="1"/>
              <a:t>vlez</a:t>
            </a:r>
            <a:r>
              <a:rPr lang="en-US" dirty="0"/>
              <a:t>("score.txt");</a:t>
            </a:r>
            <a:endParaRPr lang="en-US" dirty="0">
              <a:cs typeface="Calibri"/>
            </a:endParaRPr>
          </a:p>
          <a:p>
            <a:r>
              <a:rPr lang="en-US" dirty="0"/>
              <a:t>    string </a:t>
            </a:r>
            <a:r>
              <a:rPr lang="en-US" err="1"/>
              <a:t>ime</a:t>
            </a:r>
            <a:r>
              <a:rPr lang="en-US" dirty="0"/>
              <a:t>, ime2;</a:t>
            </a:r>
            <a:endParaRPr lang="en-US" dirty="0">
              <a:cs typeface="Calibri"/>
            </a:endParaRPr>
          </a:p>
          <a:p>
            <a:r>
              <a:rPr lang="en-US" dirty="0"/>
              <a:t>    </a:t>
            </a:r>
            <a:r>
              <a:rPr lang="en-US" err="1"/>
              <a:t>int</a:t>
            </a:r>
            <a:r>
              <a:rPr lang="en-US" dirty="0"/>
              <a:t> </a:t>
            </a:r>
            <a:r>
              <a:rPr lang="en-US" err="1"/>
              <a:t>poen</a:t>
            </a:r>
            <a:r>
              <a:rPr lang="en-US" dirty="0"/>
              <a:t>, poen2;</a:t>
            </a:r>
            <a:endParaRPr lang="en-US" dirty="0">
              <a:cs typeface="Calibri"/>
            </a:endParaRPr>
          </a:p>
          <a:p>
            <a:r>
              <a:rPr lang="en-US" dirty="0"/>
              <a:t>    </a:t>
            </a:r>
            <a:r>
              <a:rPr lang="en-US" err="1"/>
              <a:t>cout</a:t>
            </a:r>
            <a:r>
              <a:rPr lang="en-US" dirty="0"/>
              <a:t>&lt;&lt;"</a:t>
            </a:r>
            <a:r>
              <a:rPr lang="en-US" err="1"/>
              <a:t>Vnesi</a:t>
            </a:r>
            <a:r>
              <a:rPr lang="en-US" dirty="0"/>
              <a:t> </a:t>
            </a:r>
            <a:r>
              <a:rPr lang="en-US" err="1"/>
              <a:t>ime</a:t>
            </a:r>
            <a:r>
              <a:rPr lang="en-US" dirty="0"/>
              <a:t>: ";</a:t>
            </a:r>
            <a:endParaRPr lang="en-US" dirty="0">
              <a:cs typeface="Calibri"/>
            </a:endParaRPr>
          </a:p>
          <a:p>
            <a:r>
              <a:rPr lang="en-US" dirty="0"/>
              <a:t>    </a:t>
            </a:r>
            <a:r>
              <a:rPr lang="en-US" err="1"/>
              <a:t>cin</a:t>
            </a:r>
            <a:r>
              <a:rPr lang="en-US" dirty="0"/>
              <a:t>&gt;&gt;</a:t>
            </a:r>
            <a:r>
              <a:rPr lang="en-US" err="1"/>
              <a:t>ime</a:t>
            </a:r>
            <a:r>
              <a:rPr lang="en-US" dirty="0"/>
              <a:t>;</a:t>
            </a:r>
            <a:endParaRPr lang="en-US" dirty="0">
              <a:cs typeface="Calibri"/>
            </a:endParaRPr>
          </a:p>
          <a:p>
            <a:r>
              <a:rPr lang="en-US" dirty="0"/>
              <a:t>    </a:t>
            </a:r>
            <a:r>
              <a:rPr lang="en-US" err="1"/>
              <a:t>cout</a:t>
            </a:r>
            <a:r>
              <a:rPr lang="en-US" dirty="0"/>
              <a:t>&lt;&lt;"</a:t>
            </a:r>
            <a:r>
              <a:rPr lang="en-US" err="1"/>
              <a:t>Vnesi</a:t>
            </a:r>
            <a:r>
              <a:rPr lang="en-US" dirty="0"/>
              <a:t> </a:t>
            </a:r>
            <a:r>
              <a:rPr lang="en-US" err="1"/>
              <a:t>poeni</a:t>
            </a:r>
            <a:r>
              <a:rPr lang="en-US" dirty="0"/>
              <a:t>: ";</a:t>
            </a:r>
            <a:endParaRPr lang="en-US" dirty="0">
              <a:cs typeface="Calibri"/>
            </a:endParaRPr>
          </a:p>
          <a:p>
            <a:r>
              <a:rPr lang="en-US" dirty="0"/>
              <a:t>    </a:t>
            </a:r>
            <a:r>
              <a:rPr lang="en-US" err="1"/>
              <a:t>cin</a:t>
            </a:r>
            <a:r>
              <a:rPr lang="en-US" dirty="0"/>
              <a:t>&gt;&gt;</a:t>
            </a:r>
            <a:r>
              <a:rPr lang="en-US" err="1"/>
              <a:t>poen</a:t>
            </a:r>
            <a:r>
              <a:rPr lang="en-US" dirty="0"/>
              <a:t>;</a:t>
            </a:r>
            <a:endParaRPr lang="en-US" dirty="0">
              <a:cs typeface="Calibri"/>
            </a:endParaRPr>
          </a:p>
          <a:p>
            <a:endParaRPr lang="en-US" dirty="0"/>
          </a:p>
          <a:p>
            <a:r>
              <a:rPr lang="en-US" dirty="0"/>
              <a:t>    string </a:t>
            </a:r>
            <a:r>
              <a:rPr lang="en-US" err="1"/>
              <a:t>iminja</a:t>
            </a:r>
            <a:r>
              <a:rPr lang="en-US" dirty="0"/>
              <a:t>[100];</a:t>
            </a:r>
            <a:endParaRPr lang="en-US" dirty="0">
              <a:cs typeface="Calibri"/>
            </a:endParaRPr>
          </a:p>
          <a:p>
            <a:r>
              <a:rPr lang="en-US" dirty="0"/>
              <a:t>    </a:t>
            </a:r>
            <a:r>
              <a:rPr lang="en-US" err="1"/>
              <a:t>int</a:t>
            </a:r>
            <a:r>
              <a:rPr lang="en-US" dirty="0"/>
              <a:t> </a:t>
            </a:r>
            <a:r>
              <a:rPr lang="en-US" err="1"/>
              <a:t>poeni</a:t>
            </a:r>
            <a:r>
              <a:rPr lang="en-US" dirty="0"/>
              <a:t>[100];</a:t>
            </a:r>
            <a:endParaRPr lang="en-US" dirty="0">
              <a:cs typeface="Calibri"/>
            </a:endParaRPr>
          </a:p>
          <a:p>
            <a:r>
              <a:rPr lang="en-US" dirty="0"/>
              <a:t>    </a:t>
            </a:r>
            <a:r>
              <a:rPr lang="en-US" err="1"/>
              <a:t>int</a:t>
            </a:r>
            <a:r>
              <a:rPr lang="en-US" dirty="0"/>
              <a:t> </a:t>
            </a:r>
            <a:r>
              <a:rPr lang="en-US" err="1"/>
              <a:t>i</a:t>
            </a:r>
            <a:r>
              <a:rPr lang="en-US" dirty="0"/>
              <a:t>=0;</a:t>
            </a:r>
            <a:endParaRPr lang="en-US" dirty="0">
              <a:cs typeface="Calibri"/>
            </a:endParaRPr>
          </a:p>
          <a:p>
            <a:r>
              <a:rPr lang="en-US" dirty="0"/>
              <a:t>    string </a:t>
            </a:r>
            <a:r>
              <a:rPr lang="en-US" err="1"/>
              <a:t>linija</a:t>
            </a:r>
            <a:r>
              <a:rPr lang="en-US" dirty="0"/>
              <a:t>;</a:t>
            </a:r>
            <a:endParaRPr lang="en-US" dirty="0">
              <a:cs typeface="Calibri"/>
            </a:endParaRPr>
          </a:p>
          <a:p>
            <a:r>
              <a:rPr lang="en-US" dirty="0"/>
              <a:t>    while(vlez.eof()==false)</a:t>
            </a:r>
          </a:p>
          <a:p>
            <a:r>
              <a:rPr lang="en-US" dirty="0"/>
              <a:t>    {</a:t>
            </a:r>
          </a:p>
          <a:p>
            <a:r>
              <a:rPr lang="en-US" dirty="0"/>
              <a:t>        </a:t>
            </a:r>
            <a:r>
              <a:rPr lang="en-US" err="1"/>
              <a:t>vlez</a:t>
            </a:r>
            <a:r>
              <a:rPr lang="en-US" dirty="0"/>
              <a:t>&gt;&gt;ime2&gt;&gt;poen2;</a:t>
            </a:r>
            <a:endParaRPr lang="en-US" dirty="0">
              <a:cs typeface="Calibri"/>
            </a:endParaRPr>
          </a:p>
          <a:p>
            <a:r>
              <a:rPr lang="en-US" dirty="0"/>
              <a:t>        </a:t>
            </a:r>
            <a:r>
              <a:rPr lang="en-US" err="1"/>
              <a:t>iminja</a:t>
            </a:r>
            <a:r>
              <a:rPr lang="en-US" dirty="0"/>
              <a:t>[</a:t>
            </a:r>
            <a:r>
              <a:rPr lang="en-US" err="1"/>
              <a:t>i</a:t>
            </a:r>
            <a:r>
              <a:rPr lang="en-US" dirty="0"/>
              <a:t>]=ime2;</a:t>
            </a:r>
            <a:endParaRPr lang="en-US" dirty="0">
              <a:cs typeface="Calibri"/>
            </a:endParaRPr>
          </a:p>
          <a:p>
            <a:r>
              <a:rPr lang="en-US" dirty="0"/>
              <a:t>        </a:t>
            </a:r>
            <a:r>
              <a:rPr lang="en-US" err="1"/>
              <a:t>poeni</a:t>
            </a:r>
            <a:r>
              <a:rPr lang="en-US" dirty="0"/>
              <a:t>[</a:t>
            </a:r>
            <a:r>
              <a:rPr lang="en-US" err="1"/>
              <a:t>i</a:t>
            </a:r>
            <a:r>
              <a:rPr lang="en-US" dirty="0"/>
              <a:t>]=poen2;</a:t>
            </a:r>
            <a:endParaRPr lang="en-US" dirty="0">
              <a:cs typeface="Calibri"/>
            </a:endParaRPr>
          </a:p>
          <a:p>
            <a:r>
              <a:rPr lang="en-US" dirty="0"/>
              <a:t>        </a:t>
            </a:r>
            <a:r>
              <a:rPr lang="en-US" err="1"/>
              <a:t>i</a:t>
            </a:r>
            <a:r>
              <a:rPr lang="en-US" dirty="0"/>
              <a:t>++;</a:t>
            </a:r>
            <a:endParaRPr lang="en-US" dirty="0">
              <a:cs typeface="Calibri"/>
            </a:endParaRPr>
          </a:p>
          <a:p>
            <a:r>
              <a:rPr lang="en-US" dirty="0"/>
              <a:t>    }</a:t>
            </a:r>
          </a:p>
          <a:p>
            <a:r>
              <a:rPr lang="en-US" dirty="0"/>
              <a:t>    </a:t>
            </a:r>
            <a:r>
              <a:rPr lang="en-US" err="1"/>
              <a:t>iminja</a:t>
            </a:r>
            <a:r>
              <a:rPr lang="en-US" dirty="0"/>
              <a:t>[</a:t>
            </a:r>
            <a:r>
              <a:rPr lang="en-US" err="1"/>
              <a:t>i</a:t>
            </a:r>
            <a:r>
              <a:rPr lang="en-US" dirty="0"/>
              <a:t>]=</a:t>
            </a:r>
            <a:r>
              <a:rPr lang="en-US" err="1"/>
              <a:t>ime</a:t>
            </a:r>
            <a:r>
              <a:rPr lang="en-US" dirty="0"/>
              <a:t>;</a:t>
            </a:r>
            <a:endParaRPr lang="en-US" dirty="0">
              <a:cs typeface="Calibri"/>
            </a:endParaRPr>
          </a:p>
          <a:p>
            <a:r>
              <a:rPr lang="en-US" dirty="0"/>
              <a:t>    </a:t>
            </a:r>
            <a:r>
              <a:rPr lang="en-US" err="1"/>
              <a:t>poeni</a:t>
            </a:r>
            <a:r>
              <a:rPr lang="en-US" dirty="0"/>
              <a:t>[</a:t>
            </a:r>
            <a:r>
              <a:rPr lang="en-US" err="1"/>
              <a:t>i</a:t>
            </a:r>
            <a:r>
              <a:rPr lang="en-US" dirty="0"/>
              <a:t>]=</a:t>
            </a:r>
            <a:r>
              <a:rPr lang="en-US" err="1"/>
              <a:t>poen</a:t>
            </a:r>
            <a:r>
              <a:rPr lang="en-US" dirty="0"/>
              <a:t>;</a:t>
            </a:r>
            <a:endParaRPr lang="en-US" dirty="0">
              <a:cs typeface="Calibri"/>
            </a:endParaRPr>
          </a:p>
          <a:p>
            <a:r>
              <a:rPr lang="en-US" dirty="0"/>
              <a:t>    </a:t>
            </a:r>
            <a:r>
              <a:rPr lang="en-US" err="1"/>
              <a:t>vlez.close</a:t>
            </a:r>
            <a:r>
              <a:rPr lang="en-US" dirty="0"/>
              <a:t>();</a:t>
            </a:r>
            <a:endParaRPr lang="en-US" dirty="0">
              <a:cs typeface="Calibri"/>
            </a:endParaRPr>
          </a:p>
          <a:p>
            <a:endParaRPr lang="en-US" dirty="0"/>
          </a:p>
          <a:p>
            <a:r>
              <a:rPr lang="en-US" dirty="0"/>
              <a:t>    for(</a:t>
            </a:r>
            <a:r>
              <a:rPr lang="en-US" err="1"/>
              <a:t>int</a:t>
            </a:r>
            <a:r>
              <a:rPr lang="en-US" dirty="0"/>
              <a:t> j=0;j&lt;=</a:t>
            </a:r>
            <a:r>
              <a:rPr lang="en-US" err="1"/>
              <a:t>i;j</a:t>
            </a:r>
            <a:r>
              <a:rPr lang="en-US" dirty="0"/>
              <a:t>++)</a:t>
            </a:r>
            <a:endParaRPr lang="en-US" dirty="0">
              <a:cs typeface="Calibri"/>
            </a:endParaRPr>
          </a:p>
          <a:p>
            <a:r>
              <a:rPr lang="en-US" dirty="0"/>
              <a:t>    {</a:t>
            </a:r>
          </a:p>
          <a:p>
            <a:r>
              <a:rPr lang="en-US" dirty="0"/>
              <a:t>        for(</a:t>
            </a:r>
            <a:r>
              <a:rPr lang="en-US" err="1"/>
              <a:t>int</a:t>
            </a:r>
            <a:r>
              <a:rPr lang="en-US" dirty="0"/>
              <a:t> k=j+1;k&lt;=</a:t>
            </a:r>
            <a:r>
              <a:rPr lang="en-US" err="1"/>
              <a:t>i;k</a:t>
            </a:r>
            <a:r>
              <a:rPr lang="en-US" dirty="0"/>
              <a:t>++)</a:t>
            </a:r>
            <a:endParaRPr lang="en-US" dirty="0">
              <a:cs typeface="Calibri"/>
            </a:endParaRPr>
          </a:p>
          <a:p>
            <a:r>
              <a:rPr lang="en-US" dirty="0"/>
              <a:t>        {</a:t>
            </a:r>
          </a:p>
          <a:p>
            <a:r>
              <a:rPr lang="en-US" dirty="0"/>
              <a:t>            if(</a:t>
            </a:r>
            <a:r>
              <a:rPr lang="en-US" err="1"/>
              <a:t>poeni</a:t>
            </a:r>
            <a:r>
              <a:rPr lang="en-US" dirty="0"/>
              <a:t>[j]&lt;=</a:t>
            </a:r>
            <a:r>
              <a:rPr lang="en-US" err="1"/>
              <a:t>poeni</a:t>
            </a:r>
            <a:r>
              <a:rPr lang="en-US" dirty="0"/>
              <a:t>[k])</a:t>
            </a:r>
            <a:endParaRPr lang="en-US" dirty="0">
              <a:cs typeface="Calibri"/>
            </a:endParaRPr>
          </a:p>
          <a:p>
            <a:r>
              <a:rPr lang="en-US" dirty="0"/>
              <a:t>            {</a:t>
            </a:r>
          </a:p>
          <a:p>
            <a:r>
              <a:rPr lang="en-US" dirty="0"/>
              <a:t>                </a:t>
            </a:r>
            <a:r>
              <a:rPr lang="en-US" err="1"/>
              <a:t>int</a:t>
            </a:r>
            <a:r>
              <a:rPr lang="en-US" dirty="0"/>
              <a:t> </a:t>
            </a:r>
            <a:r>
              <a:rPr lang="en-US" err="1"/>
              <a:t>pom</a:t>
            </a:r>
            <a:r>
              <a:rPr lang="en-US" dirty="0"/>
              <a:t>=</a:t>
            </a:r>
            <a:r>
              <a:rPr lang="en-US" err="1"/>
              <a:t>poeni</a:t>
            </a:r>
            <a:r>
              <a:rPr lang="en-US" dirty="0"/>
              <a:t>[j];</a:t>
            </a:r>
            <a:endParaRPr lang="en-US" dirty="0">
              <a:cs typeface="Calibri"/>
            </a:endParaRPr>
          </a:p>
          <a:p>
            <a:r>
              <a:rPr lang="en-US" dirty="0"/>
              <a:t>                </a:t>
            </a:r>
            <a:r>
              <a:rPr lang="en-US" err="1"/>
              <a:t>poeni</a:t>
            </a:r>
            <a:r>
              <a:rPr lang="en-US" dirty="0"/>
              <a:t>[j]=</a:t>
            </a:r>
            <a:r>
              <a:rPr lang="en-US" err="1"/>
              <a:t>poeni</a:t>
            </a:r>
            <a:r>
              <a:rPr lang="en-US" dirty="0"/>
              <a:t>[k];</a:t>
            </a:r>
            <a:endParaRPr lang="en-US" dirty="0">
              <a:cs typeface="Calibri"/>
            </a:endParaRPr>
          </a:p>
          <a:p>
            <a:r>
              <a:rPr lang="en-US" dirty="0"/>
              <a:t>                </a:t>
            </a:r>
            <a:r>
              <a:rPr lang="en-US" err="1"/>
              <a:t>poeni</a:t>
            </a:r>
            <a:r>
              <a:rPr lang="en-US" dirty="0"/>
              <a:t>[k]=</a:t>
            </a:r>
            <a:r>
              <a:rPr lang="en-US" err="1"/>
              <a:t>pom</a:t>
            </a:r>
            <a:r>
              <a:rPr lang="en-US" dirty="0"/>
              <a:t>;</a:t>
            </a:r>
            <a:endParaRPr lang="en-US" dirty="0">
              <a:cs typeface="Calibri"/>
            </a:endParaRPr>
          </a:p>
          <a:p>
            <a:endParaRPr lang="en-US" dirty="0"/>
          </a:p>
          <a:p>
            <a:r>
              <a:rPr lang="en-US" dirty="0"/>
              <a:t>                string </a:t>
            </a:r>
            <a:r>
              <a:rPr lang="en-US" err="1"/>
              <a:t>pomS</a:t>
            </a:r>
            <a:r>
              <a:rPr lang="en-US" dirty="0"/>
              <a:t>=</a:t>
            </a:r>
            <a:r>
              <a:rPr lang="en-US" err="1"/>
              <a:t>iminja</a:t>
            </a:r>
            <a:r>
              <a:rPr lang="en-US" dirty="0"/>
              <a:t>[j];</a:t>
            </a:r>
            <a:endParaRPr lang="en-US" dirty="0">
              <a:cs typeface="Calibri"/>
            </a:endParaRPr>
          </a:p>
          <a:p>
            <a:r>
              <a:rPr lang="en-US" dirty="0"/>
              <a:t>                </a:t>
            </a:r>
            <a:r>
              <a:rPr lang="en-US" err="1"/>
              <a:t>iminja</a:t>
            </a:r>
            <a:r>
              <a:rPr lang="en-US" dirty="0"/>
              <a:t>[j]=</a:t>
            </a:r>
            <a:r>
              <a:rPr lang="en-US" err="1"/>
              <a:t>iminja</a:t>
            </a:r>
            <a:r>
              <a:rPr lang="en-US" dirty="0"/>
              <a:t>[k];</a:t>
            </a:r>
            <a:endParaRPr lang="en-US" dirty="0">
              <a:cs typeface="Calibri"/>
            </a:endParaRPr>
          </a:p>
          <a:p>
            <a:r>
              <a:rPr lang="en-US" dirty="0"/>
              <a:t>                </a:t>
            </a:r>
            <a:r>
              <a:rPr lang="en-US" err="1"/>
              <a:t>iminja</a:t>
            </a:r>
            <a:r>
              <a:rPr lang="en-US" dirty="0"/>
              <a:t>[k]=</a:t>
            </a:r>
            <a:r>
              <a:rPr lang="en-US" err="1"/>
              <a:t>pomS</a:t>
            </a:r>
            <a:r>
              <a:rPr lang="en-US" dirty="0"/>
              <a:t>;</a:t>
            </a:r>
            <a:endParaRPr lang="en-US" dirty="0">
              <a:cs typeface="Calibri"/>
            </a:endParaRPr>
          </a:p>
          <a:p>
            <a:r>
              <a:rPr lang="en-US" dirty="0"/>
              <a:t>            }</a:t>
            </a:r>
          </a:p>
          <a:p>
            <a:r>
              <a:rPr lang="en-US" dirty="0"/>
              <a:t>        }</a:t>
            </a:r>
          </a:p>
          <a:p>
            <a:r>
              <a:rPr lang="en-US" dirty="0"/>
              <a:t>    }</a:t>
            </a:r>
          </a:p>
          <a:p>
            <a:endParaRPr lang="en-US" dirty="0"/>
          </a:p>
          <a:p>
            <a:r>
              <a:rPr lang="en-US" dirty="0"/>
              <a:t>    </a:t>
            </a:r>
            <a:r>
              <a:rPr lang="en-US" err="1"/>
              <a:t>ofstream</a:t>
            </a:r>
            <a:r>
              <a:rPr lang="en-US" dirty="0"/>
              <a:t> </a:t>
            </a:r>
            <a:r>
              <a:rPr lang="en-US" err="1"/>
              <a:t>izlez</a:t>
            </a:r>
            <a:r>
              <a:rPr lang="en-US" dirty="0"/>
              <a:t>("score.txt");</a:t>
            </a:r>
            <a:endParaRPr lang="en-US" dirty="0">
              <a:cs typeface="Calibri"/>
            </a:endParaRPr>
          </a:p>
          <a:p>
            <a:r>
              <a:rPr lang="en-US" dirty="0"/>
              <a:t>    for(</a:t>
            </a:r>
            <a:r>
              <a:rPr lang="en-US" err="1"/>
              <a:t>int</a:t>
            </a:r>
            <a:r>
              <a:rPr lang="en-US" dirty="0"/>
              <a:t> m=0;m&lt;=</a:t>
            </a:r>
            <a:r>
              <a:rPr lang="en-US" err="1"/>
              <a:t>i;m</a:t>
            </a:r>
            <a:r>
              <a:rPr lang="en-US" dirty="0"/>
              <a:t>++)</a:t>
            </a:r>
            <a:endParaRPr lang="en-US" dirty="0">
              <a:cs typeface="Calibri"/>
            </a:endParaRPr>
          </a:p>
          <a:p>
            <a:r>
              <a:rPr lang="en-US" dirty="0"/>
              <a:t>    {</a:t>
            </a:r>
          </a:p>
          <a:p>
            <a:r>
              <a:rPr lang="en-US" dirty="0"/>
              <a:t>        </a:t>
            </a:r>
            <a:r>
              <a:rPr lang="en-US" err="1"/>
              <a:t>izlez</a:t>
            </a:r>
            <a:r>
              <a:rPr lang="en-US" dirty="0"/>
              <a:t>&lt;&lt;</a:t>
            </a:r>
            <a:r>
              <a:rPr lang="en-US" err="1"/>
              <a:t>iminja</a:t>
            </a:r>
            <a:r>
              <a:rPr lang="en-US" dirty="0"/>
              <a:t>[m]&lt;&lt;" "&lt;&lt;</a:t>
            </a:r>
            <a:r>
              <a:rPr lang="en-US" err="1"/>
              <a:t>poeni</a:t>
            </a:r>
            <a:r>
              <a:rPr lang="en-US" dirty="0"/>
              <a:t>[m];</a:t>
            </a:r>
            <a:endParaRPr lang="en-US" dirty="0">
              <a:cs typeface="Calibri"/>
            </a:endParaRPr>
          </a:p>
          <a:p>
            <a:r>
              <a:rPr lang="en-US" dirty="0"/>
              <a:t>        if(m!=</a:t>
            </a:r>
            <a:r>
              <a:rPr lang="en-US" err="1"/>
              <a:t>i</a:t>
            </a:r>
            <a:r>
              <a:rPr lang="en-US" dirty="0"/>
              <a:t>)</a:t>
            </a:r>
            <a:endParaRPr lang="en-US" dirty="0">
              <a:cs typeface="Calibri"/>
            </a:endParaRPr>
          </a:p>
          <a:p>
            <a:r>
              <a:rPr lang="en-US" dirty="0"/>
              <a:t>            </a:t>
            </a:r>
            <a:r>
              <a:rPr lang="en-US" err="1"/>
              <a:t>izlez</a:t>
            </a:r>
            <a:r>
              <a:rPr lang="en-US" dirty="0"/>
              <a:t>&lt;&lt;</a:t>
            </a:r>
            <a:r>
              <a:rPr lang="en-US" err="1"/>
              <a:t>endl</a:t>
            </a:r>
            <a:r>
              <a:rPr lang="en-US" dirty="0"/>
              <a:t>;</a:t>
            </a:r>
            <a:endParaRPr lang="en-US" dirty="0">
              <a:cs typeface="Calibri"/>
            </a:endParaRPr>
          </a:p>
          <a:p>
            <a:r>
              <a:rPr lang="en-US" dirty="0"/>
              <a:t>    }</a:t>
            </a:r>
          </a:p>
          <a:p>
            <a:endParaRPr lang="en-US" dirty="0"/>
          </a:p>
          <a:p>
            <a:r>
              <a:rPr lang="en-US" dirty="0"/>
              <a:t>    </a:t>
            </a:r>
            <a:r>
              <a:rPr lang="en-US" err="1"/>
              <a:t>izlez.close</a:t>
            </a:r>
            <a:r>
              <a:rPr lang="en-US" dirty="0"/>
              <a:t>();</a:t>
            </a:r>
            <a:endParaRPr lang="en-US" dirty="0">
              <a:cs typeface="Calibri"/>
            </a:endParaRPr>
          </a:p>
          <a:p>
            <a:r>
              <a:rPr lang="en-US" dirty="0"/>
              <a:t>    return 0;</a:t>
            </a:r>
          </a:p>
          <a:p>
            <a:r>
              <a:rPr lang="en-US" dirty="0"/>
              <a:t>}</a:t>
            </a:r>
          </a:p>
          <a:p>
            <a:endParaRPr lang="en-US" dirty="0"/>
          </a:p>
        </p:txBody>
      </p:sp>
      <p:sp>
        <p:nvSpPr>
          <p:cNvPr id="4" name="Slide Number Placeholder 3"/>
          <p:cNvSpPr>
            <a:spLocks noGrp="1"/>
          </p:cNvSpPr>
          <p:nvPr>
            <p:ph type="sldNum" sz="quarter" idx="10"/>
          </p:nvPr>
        </p:nvSpPr>
        <p:spPr/>
        <p:txBody>
          <a:bodyPr/>
          <a:lstStyle/>
          <a:p>
            <a:fld id="{775E4C49-DC73-428A-A17B-91EFEBCE0922}" type="slidenum">
              <a:rPr lang="en-US" smtClean="0"/>
              <a:pPr/>
              <a:t>23</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a:t>//5. Citanje</a:t>
            </a:r>
            <a:r>
              <a:rPr lang="en-US" dirty="0"/>
              <a:t> </a:t>
            </a:r>
            <a:r>
              <a:rPr lang="en-US"/>
              <a:t>na</a:t>
            </a:r>
            <a:r>
              <a:rPr lang="en-US" dirty="0"/>
              <a:t> ASCII </a:t>
            </a:r>
            <a:r>
              <a:rPr lang="en-US"/>
              <a:t>brojki</a:t>
            </a:r>
            <a:r>
              <a:rPr lang="en-US" dirty="0"/>
              <a:t> </a:t>
            </a:r>
            <a:r>
              <a:rPr lang="en-US"/>
              <a:t>od</a:t>
            </a:r>
            <a:r>
              <a:rPr lang="en-US" dirty="0"/>
              <a:t> </a:t>
            </a:r>
            <a:r>
              <a:rPr lang="en-US"/>
              <a:t>edna</a:t>
            </a:r>
            <a:r>
              <a:rPr lang="en-US" dirty="0"/>
              <a:t> </a:t>
            </a:r>
            <a:r>
              <a:rPr lang="en-US"/>
              <a:t>datoteka</a:t>
            </a:r>
          </a:p>
          <a:p>
            <a:r>
              <a:rPr lang="en-US" dirty="0"/>
              <a:t>//</a:t>
            </a:r>
            <a:r>
              <a:rPr lang="en-US" err="1"/>
              <a:t>i</a:t>
            </a:r>
            <a:r>
              <a:rPr lang="en-US" dirty="0"/>
              <a:t> </a:t>
            </a:r>
            <a:r>
              <a:rPr lang="en-US" err="1"/>
              <a:t>zapis</a:t>
            </a:r>
            <a:r>
              <a:rPr lang="en-US" dirty="0"/>
              <a:t> </a:t>
            </a:r>
            <a:r>
              <a:rPr lang="en-US" err="1"/>
              <a:t>na</a:t>
            </a:r>
            <a:r>
              <a:rPr lang="en-US" dirty="0"/>
              <a:t> </a:t>
            </a:r>
            <a:r>
              <a:rPr lang="en-US" err="1"/>
              <a:t>soodvetnite</a:t>
            </a:r>
            <a:r>
              <a:rPr lang="en-US" dirty="0"/>
              <a:t> </a:t>
            </a:r>
            <a:r>
              <a:rPr lang="en-US" err="1"/>
              <a:t>karakteri</a:t>
            </a:r>
            <a:r>
              <a:rPr lang="en-US" dirty="0"/>
              <a:t> </a:t>
            </a:r>
            <a:r>
              <a:rPr lang="en-US" err="1"/>
              <a:t>vo</a:t>
            </a:r>
            <a:r>
              <a:rPr lang="en-US" dirty="0"/>
              <a:t> </a:t>
            </a:r>
            <a:r>
              <a:rPr lang="en-US" err="1"/>
              <a:t>druga</a:t>
            </a:r>
            <a:r>
              <a:rPr lang="en-US" dirty="0"/>
              <a:t> </a:t>
            </a:r>
            <a:r>
              <a:rPr lang="en-US" err="1"/>
              <a:t>datoteka</a:t>
            </a:r>
            <a:endParaRPr lang="en-US"/>
          </a:p>
          <a:p>
            <a:r>
              <a:rPr lang="en-US" dirty="0"/>
              <a:t>#include &lt;iostream&gt;</a:t>
            </a:r>
            <a:endParaRPr lang="en-US" dirty="0">
              <a:cs typeface="Calibri"/>
            </a:endParaRPr>
          </a:p>
          <a:p>
            <a:r>
              <a:rPr lang="en-US" dirty="0"/>
              <a:t>#include &lt;</a:t>
            </a:r>
            <a:r>
              <a:rPr lang="en-US" err="1"/>
              <a:t>fstream</a:t>
            </a:r>
            <a:r>
              <a:rPr lang="en-US" dirty="0"/>
              <a:t>&gt;</a:t>
            </a:r>
            <a:endParaRPr lang="en-US" dirty="0">
              <a:cs typeface="Calibri"/>
            </a:endParaRPr>
          </a:p>
          <a:p>
            <a:endParaRPr lang="en-US" dirty="0"/>
          </a:p>
          <a:p>
            <a:r>
              <a:rPr lang="en-US" dirty="0"/>
              <a:t>using namespace std;</a:t>
            </a:r>
          </a:p>
          <a:p>
            <a:endParaRPr lang="en-US" dirty="0"/>
          </a:p>
          <a:p>
            <a:r>
              <a:rPr lang="en-US" err="1"/>
              <a:t>int</a:t>
            </a:r>
            <a:r>
              <a:rPr lang="en-US" dirty="0"/>
              <a:t> main()</a:t>
            </a:r>
            <a:endParaRPr lang="en-US" dirty="0">
              <a:cs typeface="Calibri"/>
            </a:endParaRPr>
          </a:p>
          <a:p>
            <a:r>
              <a:rPr lang="en-US" dirty="0"/>
              <a:t>{</a:t>
            </a:r>
          </a:p>
          <a:p>
            <a:endParaRPr lang="en-US" dirty="0"/>
          </a:p>
          <a:p>
            <a:r>
              <a:rPr lang="en-US" dirty="0"/>
              <a:t>    </a:t>
            </a:r>
            <a:r>
              <a:rPr lang="en-US" err="1"/>
              <a:t>ifstream</a:t>
            </a:r>
            <a:r>
              <a:rPr lang="en-US" dirty="0"/>
              <a:t> </a:t>
            </a:r>
            <a:r>
              <a:rPr lang="en-US" err="1"/>
              <a:t>vlez</a:t>
            </a:r>
            <a:r>
              <a:rPr lang="en-US" dirty="0"/>
              <a:t>("vlez.txt");</a:t>
            </a:r>
            <a:endParaRPr lang="en-US" dirty="0">
              <a:cs typeface="Calibri"/>
            </a:endParaRPr>
          </a:p>
          <a:p>
            <a:r>
              <a:rPr lang="en-US" dirty="0"/>
              <a:t>    </a:t>
            </a:r>
            <a:r>
              <a:rPr lang="en-US" err="1"/>
              <a:t>ofstream</a:t>
            </a:r>
            <a:r>
              <a:rPr lang="en-US" dirty="0"/>
              <a:t> </a:t>
            </a:r>
            <a:r>
              <a:rPr lang="en-US" err="1"/>
              <a:t>izlez</a:t>
            </a:r>
            <a:r>
              <a:rPr lang="en-US" dirty="0"/>
              <a:t>("izlez.txt");</a:t>
            </a:r>
            <a:endParaRPr lang="en-US" dirty="0">
              <a:cs typeface="Calibri"/>
            </a:endParaRPr>
          </a:p>
          <a:p>
            <a:r>
              <a:rPr lang="en-US" dirty="0"/>
              <a:t>    </a:t>
            </a:r>
            <a:r>
              <a:rPr lang="en-US" err="1"/>
              <a:t>int</a:t>
            </a:r>
            <a:r>
              <a:rPr lang="en-US" dirty="0"/>
              <a:t> </a:t>
            </a:r>
            <a:r>
              <a:rPr lang="en-US" err="1"/>
              <a:t>ascii</a:t>
            </a:r>
            <a:r>
              <a:rPr lang="en-US" dirty="0"/>
              <a:t>;</a:t>
            </a:r>
            <a:endParaRPr lang="en-US" dirty="0">
              <a:cs typeface="Calibri"/>
            </a:endParaRPr>
          </a:p>
          <a:p>
            <a:r>
              <a:rPr lang="en-US" dirty="0"/>
              <a:t>    while(vlez.eof()==false)</a:t>
            </a:r>
          </a:p>
          <a:p>
            <a:r>
              <a:rPr lang="en-US" dirty="0"/>
              <a:t>    {</a:t>
            </a:r>
          </a:p>
          <a:p>
            <a:r>
              <a:rPr lang="en-US" dirty="0"/>
              <a:t>        </a:t>
            </a:r>
            <a:r>
              <a:rPr lang="en-US" err="1"/>
              <a:t>vlez</a:t>
            </a:r>
            <a:r>
              <a:rPr lang="en-US" dirty="0"/>
              <a:t>&gt;&gt;</a:t>
            </a:r>
            <a:r>
              <a:rPr lang="en-US" err="1"/>
              <a:t>ascii</a:t>
            </a:r>
            <a:r>
              <a:rPr lang="en-US" dirty="0"/>
              <a:t>;</a:t>
            </a:r>
            <a:endParaRPr lang="en-US" dirty="0">
              <a:cs typeface="Calibri"/>
            </a:endParaRPr>
          </a:p>
          <a:p>
            <a:r>
              <a:rPr lang="en-US" dirty="0"/>
              <a:t>        </a:t>
            </a:r>
            <a:r>
              <a:rPr lang="en-US" err="1"/>
              <a:t>izlez</a:t>
            </a:r>
            <a:r>
              <a:rPr lang="en-US" dirty="0"/>
              <a:t>&lt;&lt;(char)</a:t>
            </a:r>
            <a:r>
              <a:rPr lang="en-US" err="1"/>
              <a:t>ascii</a:t>
            </a:r>
            <a:r>
              <a:rPr lang="en-US" dirty="0"/>
              <a:t>&lt;&lt;</a:t>
            </a:r>
            <a:r>
              <a:rPr lang="en-US" err="1"/>
              <a:t>endl</a:t>
            </a:r>
            <a:r>
              <a:rPr lang="en-US" dirty="0"/>
              <a:t>;</a:t>
            </a:r>
            <a:endParaRPr lang="en-US" dirty="0">
              <a:cs typeface="Calibri"/>
            </a:endParaRPr>
          </a:p>
          <a:p>
            <a:r>
              <a:rPr lang="en-US" dirty="0"/>
              <a:t>    }</a:t>
            </a:r>
          </a:p>
          <a:p>
            <a:endParaRPr lang="en-US" dirty="0"/>
          </a:p>
          <a:p>
            <a:r>
              <a:rPr lang="en-US" dirty="0"/>
              <a:t>    </a:t>
            </a:r>
            <a:r>
              <a:rPr lang="en-US" err="1"/>
              <a:t>izlez.close</a:t>
            </a:r>
            <a:r>
              <a:rPr lang="en-US" dirty="0"/>
              <a:t>();</a:t>
            </a:r>
            <a:endParaRPr lang="en-US" dirty="0">
              <a:cs typeface="Calibri"/>
            </a:endParaRPr>
          </a:p>
          <a:p>
            <a:r>
              <a:rPr lang="en-US" dirty="0"/>
              <a:t>    </a:t>
            </a:r>
            <a:r>
              <a:rPr lang="en-US" err="1"/>
              <a:t>vlez.close</a:t>
            </a:r>
            <a:r>
              <a:rPr lang="en-US" dirty="0"/>
              <a:t>();</a:t>
            </a:r>
            <a:endParaRPr lang="en-US" dirty="0">
              <a:cs typeface="Calibri"/>
            </a:endParaRPr>
          </a:p>
          <a:p>
            <a:r>
              <a:rPr lang="en-US" dirty="0"/>
              <a:t>    return 0;</a:t>
            </a:r>
          </a:p>
          <a:p>
            <a:r>
              <a:rPr lang="en-US" dirty="0"/>
              <a:t>}</a:t>
            </a:r>
          </a:p>
          <a:p>
            <a:endParaRPr lang="en-US" dirty="0"/>
          </a:p>
        </p:txBody>
      </p:sp>
      <p:sp>
        <p:nvSpPr>
          <p:cNvPr id="4" name="Slide Number Placeholder 3"/>
          <p:cNvSpPr>
            <a:spLocks noGrp="1"/>
          </p:cNvSpPr>
          <p:nvPr>
            <p:ph type="sldNum" sz="quarter" idx="10"/>
          </p:nvPr>
        </p:nvSpPr>
        <p:spPr/>
        <p:txBody>
          <a:bodyPr/>
          <a:lstStyle/>
          <a:p>
            <a:fld id="{775E4C49-DC73-428A-A17B-91EFEBCE0922}" type="slidenum">
              <a:rPr lang="en-US" smtClean="0"/>
              <a:pPr/>
              <a:t>24</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0000" lnSpcReduction="20000"/>
          </a:bodyPr>
          <a:lstStyle/>
          <a:p>
            <a:r>
              <a:rPr lang="en-US"/>
              <a:t>//6. Broenje</a:t>
            </a:r>
            <a:r>
              <a:rPr lang="en-US" dirty="0"/>
              <a:t> </a:t>
            </a:r>
            <a:r>
              <a:rPr lang="en-US"/>
              <a:t>na</a:t>
            </a:r>
            <a:r>
              <a:rPr lang="en-US" dirty="0"/>
              <a:t> </a:t>
            </a:r>
            <a:r>
              <a:rPr lang="en-US"/>
              <a:t>linii</a:t>
            </a:r>
            <a:r>
              <a:rPr lang="en-US" dirty="0"/>
              <a:t>, </a:t>
            </a:r>
            <a:r>
              <a:rPr lang="en-US"/>
              <a:t>zborovi</a:t>
            </a:r>
            <a:r>
              <a:rPr lang="en-US" dirty="0"/>
              <a:t>, </a:t>
            </a:r>
            <a:r>
              <a:rPr lang="en-US"/>
              <a:t>karakteri</a:t>
            </a:r>
            <a:r>
              <a:rPr lang="en-US" dirty="0"/>
              <a:t> </a:t>
            </a:r>
            <a:r>
              <a:rPr lang="en-US"/>
              <a:t>od</a:t>
            </a:r>
            <a:r>
              <a:rPr lang="en-US" dirty="0"/>
              <a:t> </a:t>
            </a:r>
            <a:r>
              <a:rPr lang="en-US"/>
              <a:t>vlezna</a:t>
            </a:r>
            <a:r>
              <a:rPr lang="en-US" dirty="0"/>
              <a:t> </a:t>
            </a:r>
            <a:r>
              <a:rPr lang="en-US"/>
              <a:t>datoteka</a:t>
            </a:r>
          </a:p>
          <a:p>
            <a:r>
              <a:rPr lang="en-US" dirty="0"/>
              <a:t>#include &lt;iostream&gt;</a:t>
            </a:r>
            <a:endParaRPr lang="en-US" dirty="0">
              <a:cs typeface="Calibri"/>
            </a:endParaRPr>
          </a:p>
          <a:p>
            <a:r>
              <a:rPr lang="en-US" dirty="0"/>
              <a:t>#include &lt;</a:t>
            </a:r>
            <a:r>
              <a:rPr lang="en-US" err="1"/>
              <a:t>fstream</a:t>
            </a:r>
            <a:r>
              <a:rPr lang="en-US" dirty="0"/>
              <a:t>&gt;</a:t>
            </a:r>
            <a:endParaRPr lang="en-US" dirty="0">
              <a:cs typeface="Calibri"/>
            </a:endParaRPr>
          </a:p>
          <a:p>
            <a:endParaRPr lang="en-US" dirty="0"/>
          </a:p>
          <a:p>
            <a:r>
              <a:rPr lang="en-US" dirty="0"/>
              <a:t>using namespace std;</a:t>
            </a:r>
          </a:p>
          <a:p>
            <a:endParaRPr lang="en-US" dirty="0"/>
          </a:p>
          <a:p>
            <a:r>
              <a:rPr lang="en-US" err="1"/>
              <a:t>int</a:t>
            </a:r>
            <a:r>
              <a:rPr lang="en-US" dirty="0"/>
              <a:t> main()</a:t>
            </a:r>
            <a:endParaRPr lang="en-US" dirty="0">
              <a:cs typeface="Calibri"/>
            </a:endParaRPr>
          </a:p>
          <a:p>
            <a:r>
              <a:rPr lang="en-US" dirty="0"/>
              <a:t>{</a:t>
            </a:r>
          </a:p>
          <a:p>
            <a:r>
              <a:rPr lang="en-US" dirty="0"/>
              <a:t>    </a:t>
            </a:r>
            <a:r>
              <a:rPr lang="en-US" err="1"/>
              <a:t>ifstream</a:t>
            </a:r>
            <a:r>
              <a:rPr lang="en-US" dirty="0"/>
              <a:t> </a:t>
            </a:r>
            <a:r>
              <a:rPr lang="en-US" err="1"/>
              <a:t>vlez</a:t>
            </a:r>
            <a:r>
              <a:rPr lang="en-US" dirty="0"/>
              <a:t>;</a:t>
            </a:r>
            <a:endParaRPr lang="en-US" dirty="0">
              <a:cs typeface="Calibri"/>
            </a:endParaRPr>
          </a:p>
          <a:p>
            <a:r>
              <a:rPr lang="en-US" dirty="0"/>
              <a:t>    </a:t>
            </a:r>
            <a:r>
              <a:rPr lang="en-US" err="1"/>
              <a:t>vlez.open</a:t>
            </a:r>
            <a:r>
              <a:rPr lang="en-US" dirty="0"/>
              <a:t>("vlez.txt");</a:t>
            </a:r>
            <a:endParaRPr lang="en-US" dirty="0">
              <a:cs typeface="Calibri"/>
            </a:endParaRPr>
          </a:p>
          <a:p>
            <a:endParaRPr lang="en-US" dirty="0"/>
          </a:p>
          <a:p>
            <a:r>
              <a:rPr lang="en-US" dirty="0"/>
              <a:t>    string a;</a:t>
            </a:r>
          </a:p>
          <a:p>
            <a:r>
              <a:rPr lang="en-US" dirty="0"/>
              <a:t>    char c;</a:t>
            </a:r>
          </a:p>
          <a:p>
            <a:endParaRPr lang="en-US" dirty="0"/>
          </a:p>
          <a:p>
            <a:r>
              <a:rPr lang="en-US" dirty="0"/>
              <a:t>    if(!</a:t>
            </a:r>
            <a:r>
              <a:rPr lang="en-US" err="1"/>
              <a:t>vlez</a:t>
            </a:r>
            <a:r>
              <a:rPr lang="en-US" dirty="0"/>
              <a:t>)</a:t>
            </a:r>
            <a:endParaRPr lang="en-US" dirty="0">
              <a:cs typeface="Calibri"/>
            </a:endParaRPr>
          </a:p>
          <a:p>
            <a:r>
              <a:rPr lang="en-US" dirty="0"/>
              <a:t>        </a:t>
            </a:r>
            <a:r>
              <a:rPr lang="en-US" err="1"/>
              <a:t>cout</a:t>
            </a:r>
            <a:r>
              <a:rPr lang="en-US" dirty="0"/>
              <a:t>&lt;&lt;"NE </a:t>
            </a:r>
            <a:r>
              <a:rPr lang="en-US" err="1"/>
              <a:t>mozam</a:t>
            </a:r>
            <a:r>
              <a:rPr lang="en-US" dirty="0"/>
              <a:t> </a:t>
            </a:r>
            <a:r>
              <a:rPr lang="en-US" err="1"/>
              <a:t>da</a:t>
            </a:r>
            <a:r>
              <a:rPr lang="en-US" dirty="0"/>
              <a:t> </a:t>
            </a:r>
            <a:r>
              <a:rPr lang="en-US" err="1"/>
              <a:t>ja</a:t>
            </a:r>
            <a:r>
              <a:rPr lang="en-US" dirty="0"/>
              <a:t> </a:t>
            </a:r>
            <a:r>
              <a:rPr lang="en-US" err="1"/>
              <a:t>otvoram</a:t>
            </a:r>
            <a:r>
              <a:rPr lang="en-US" dirty="0"/>
              <a:t> </a:t>
            </a:r>
            <a:r>
              <a:rPr lang="en-US" err="1"/>
              <a:t>vleznata</a:t>
            </a:r>
            <a:r>
              <a:rPr lang="en-US" dirty="0"/>
              <a:t> </a:t>
            </a:r>
            <a:r>
              <a:rPr lang="en-US" err="1"/>
              <a:t>datoteka</a:t>
            </a:r>
            <a:r>
              <a:rPr lang="en-US" dirty="0"/>
              <a:t>!"&lt;&lt;</a:t>
            </a:r>
            <a:r>
              <a:rPr lang="en-US" err="1"/>
              <a:t>endl</a:t>
            </a:r>
            <a:r>
              <a:rPr lang="en-US" dirty="0"/>
              <a:t>;</a:t>
            </a:r>
            <a:endParaRPr lang="en-US" dirty="0">
              <a:cs typeface="Calibri"/>
            </a:endParaRPr>
          </a:p>
          <a:p>
            <a:r>
              <a:rPr lang="en-US" dirty="0"/>
              <a:t>    else</a:t>
            </a:r>
          </a:p>
          <a:p>
            <a:r>
              <a:rPr lang="en-US" dirty="0"/>
              <a:t>        </a:t>
            </a:r>
            <a:r>
              <a:rPr lang="en-US" err="1"/>
              <a:t>cout</a:t>
            </a:r>
            <a:r>
              <a:rPr lang="en-US" dirty="0"/>
              <a:t>&lt;&lt;"</a:t>
            </a:r>
            <a:r>
              <a:rPr lang="en-US" err="1"/>
              <a:t>Uspesno</a:t>
            </a:r>
            <a:r>
              <a:rPr lang="en-US" dirty="0"/>
              <a:t> </a:t>
            </a:r>
            <a:r>
              <a:rPr lang="en-US" err="1"/>
              <a:t>otvorena</a:t>
            </a:r>
            <a:r>
              <a:rPr lang="en-US" dirty="0"/>
              <a:t> </a:t>
            </a:r>
            <a:r>
              <a:rPr lang="en-US" err="1"/>
              <a:t>datoteka</a:t>
            </a:r>
            <a:r>
              <a:rPr lang="en-US" dirty="0"/>
              <a:t> "&lt;&lt;</a:t>
            </a:r>
            <a:r>
              <a:rPr lang="en-US" err="1"/>
              <a:t>endl</a:t>
            </a:r>
            <a:r>
              <a:rPr lang="en-US" dirty="0"/>
              <a:t>;</a:t>
            </a:r>
            <a:endParaRPr lang="en-US" dirty="0">
              <a:cs typeface="Calibri"/>
            </a:endParaRPr>
          </a:p>
          <a:p>
            <a:endParaRPr lang="en-US" dirty="0"/>
          </a:p>
          <a:p>
            <a:r>
              <a:rPr lang="en-US" dirty="0"/>
              <a:t>    </a:t>
            </a:r>
            <a:r>
              <a:rPr lang="en-US" err="1"/>
              <a:t>int</a:t>
            </a:r>
            <a:r>
              <a:rPr lang="en-US" dirty="0"/>
              <a:t> </a:t>
            </a:r>
            <a:r>
              <a:rPr lang="en-US" err="1"/>
              <a:t>br</a:t>
            </a:r>
            <a:r>
              <a:rPr lang="en-US" dirty="0"/>
              <a:t>=0;</a:t>
            </a:r>
            <a:endParaRPr lang="en-US" dirty="0">
              <a:cs typeface="Calibri"/>
            </a:endParaRPr>
          </a:p>
          <a:p>
            <a:endParaRPr lang="en-US" dirty="0"/>
          </a:p>
          <a:p>
            <a:r>
              <a:rPr lang="en-US" dirty="0"/>
              <a:t>    //</a:t>
            </a:r>
            <a:r>
              <a:rPr lang="en-US" err="1"/>
              <a:t>linija</a:t>
            </a:r>
            <a:r>
              <a:rPr lang="en-US" dirty="0"/>
              <a:t> </a:t>
            </a:r>
            <a:r>
              <a:rPr lang="en-US" err="1"/>
              <a:t>po</a:t>
            </a:r>
            <a:r>
              <a:rPr lang="en-US" dirty="0"/>
              <a:t> </a:t>
            </a:r>
            <a:r>
              <a:rPr lang="en-US" err="1"/>
              <a:t>linija</a:t>
            </a:r>
            <a:endParaRPr lang="en-US"/>
          </a:p>
          <a:p>
            <a:r>
              <a:rPr lang="en-US" dirty="0"/>
              <a:t>    while(</a:t>
            </a:r>
            <a:r>
              <a:rPr lang="en-US" err="1"/>
              <a:t>getline</a:t>
            </a:r>
            <a:r>
              <a:rPr lang="en-US" dirty="0"/>
              <a:t>(</a:t>
            </a:r>
            <a:r>
              <a:rPr lang="en-US" err="1"/>
              <a:t>vlez,a</a:t>
            </a:r>
            <a:r>
              <a:rPr lang="en-US" dirty="0"/>
              <a:t>))</a:t>
            </a:r>
            <a:endParaRPr lang="en-US" dirty="0">
              <a:cs typeface="Calibri"/>
            </a:endParaRPr>
          </a:p>
          <a:p>
            <a:r>
              <a:rPr lang="en-US" dirty="0"/>
              <a:t>    {</a:t>
            </a:r>
          </a:p>
          <a:p>
            <a:r>
              <a:rPr lang="en-US" dirty="0"/>
              <a:t>        if(a!=" ")</a:t>
            </a:r>
          </a:p>
          <a:p>
            <a:r>
              <a:rPr lang="en-US" dirty="0"/>
              <a:t>            </a:t>
            </a:r>
            <a:r>
              <a:rPr lang="en-US" err="1"/>
              <a:t>br</a:t>
            </a:r>
            <a:r>
              <a:rPr lang="en-US" dirty="0"/>
              <a:t>++;</a:t>
            </a:r>
            <a:endParaRPr lang="en-US" dirty="0">
              <a:cs typeface="Calibri"/>
            </a:endParaRPr>
          </a:p>
          <a:p>
            <a:r>
              <a:rPr lang="en-US" dirty="0"/>
              <a:t>        //</a:t>
            </a:r>
            <a:r>
              <a:rPr lang="en-US" err="1"/>
              <a:t>cout</a:t>
            </a:r>
            <a:r>
              <a:rPr lang="en-US" dirty="0"/>
              <a:t>&lt;&lt;a&lt;&lt;</a:t>
            </a:r>
            <a:r>
              <a:rPr lang="en-US" err="1"/>
              <a:t>endl</a:t>
            </a:r>
            <a:r>
              <a:rPr lang="en-US" dirty="0"/>
              <a:t>;</a:t>
            </a:r>
            <a:endParaRPr lang="en-US" dirty="0">
              <a:cs typeface="Calibri"/>
            </a:endParaRPr>
          </a:p>
          <a:p>
            <a:r>
              <a:rPr lang="en-US" dirty="0"/>
              <a:t>    }</a:t>
            </a:r>
          </a:p>
          <a:p>
            <a:r>
              <a:rPr lang="en-US" dirty="0"/>
              <a:t>    </a:t>
            </a:r>
            <a:r>
              <a:rPr lang="en-US" err="1"/>
              <a:t>cout</a:t>
            </a:r>
            <a:r>
              <a:rPr lang="en-US" dirty="0"/>
              <a:t>&lt;&lt;"Br </a:t>
            </a:r>
            <a:r>
              <a:rPr lang="en-US" err="1"/>
              <a:t>linii</a:t>
            </a:r>
            <a:r>
              <a:rPr lang="en-US" dirty="0"/>
              <a:t>: "&lt;&lt;</a:t>
            </a:r>
            <a:r>
              <a:rPr lang="en-US" err="1"/>
              <a:t>br</a:t>
            </a:r>
            <a:r>
              <a:rPr lang="en-US" dirty="0"/>
              <a:t>&lt;&lt;</a:t>
            </a:r>
            <a:r>
              <a:rPr lang="en-US" err="1"/>
              <a:t>endl</a:t>
            </a:r>
            <a:r>
              <a:rPr lang="en-US" dirty="0"/>
              <a:t>;</a:t>
            </a:r>
            <a:endParaRPr lang="en-US" dirty="0">
              <a:cs typeface="Calibri"/>
            </a:endParaRPr>
          </a:p>
          <a:p>
            <a:r>
              <a:rPr lang="en-US" dirty="0"/>
              <a:t>    </a:t>
            </a:r>
            <a:r>
              <a:rPr lang="en-US" err="1"/>
              <a:t>br</a:t>
            </a:r>
            <a:r>
              <a:rPr lang="en-US" dirty="0"/>
              <a:t>=0;</a:t>
            </a:r>
            <a:endParaRPr lang="en-US" dirty="0">
              <a:cs typeface="Calibri"/>
            </a:endParaRPr>
          </a:p>
          <a:p>
            <a:endParaRPr lang="en-US" dirty="0"/>
          </a:p>
          <a:p>
            <a:r>
              <a:rPr lang="en-US" dirty="0"/>
              <a:t>    //go </a:t>
            </a:r>
            <a:r>
              <a:rPr lang="en-US" err="1"/>
              <a:t>resetirame</a:t>
            </a:r>
            <a:r>
              <a:rPr lang="en-US" dirty="0"/>
              <a:t> </a:t>
            </a:r>
            <a:r>
              <a:rPr lang="en-US" err="1"/>
              <a:t>citanjeto</a:t>
            </a:r>
            <a:r>
              <a:rPr lang="en-US" dirty="0"/>
              <a:t> </a:t>
            </a:r>
            <a:r>
              <a:rPr lang="en-US" err="1"/>
              <a:t>na</a:t>
            </a:r>
            <a:r>
              <a:rPr lang="en-US" dirty="0"/>
              <a:t> </a:t>
            </a:r>
            <a:r>
              <a:rPr lang="en-US" err="1"/>
              <a:t>datotekata</a:t>
            </a:r>
            <a:r>
              <a:rPr lang="en-US" dirty="0"/>
              <a:t> </a:t>
            </a:r>
            <a:r>
              <a:rPr lang="en-US" err="1"/>
              <a:t>od</a:t>
            </a:r>
            <a:r>
              <a:rPr lang="en-US" dirty="0"/>
              <a:t> </a:t>
            </a:r>
            <a:r>
              <a:rPr lang="en-US" err="1"/>
              <a:t>pocetok</a:t>
            </a:r>
            <a:endParaRPr lang="en-US"/>
          </a:p>
          <a:p>
            <a:r>
              <a:rPr lang="en-US" dirty="0"/>
              <a:t>    </a:t>
            </a:r>
            <a:r>
              <a:rPr lang="en-US" err="1"/>
              <a:t>vlez.clear</a:t>
            </a:r>
            <a:r>
              <a:rPr lang="en-US" dirty="0"/>
              <a:t>();</a:t>
            </a:r>
            <a:endParaRPr lang="en-US" dirty="0">
              <a:cs typeface="Calibri"/>
            </a:endParaRPr>
          </a:p>
          <a:p>
            <a:r>
              <a:rPr lang="en-US" dirty="0"/>
              <a:t>    </a:t>
            </a:r>
            <a:r>
              <a:rPr lang="en-US" err="1"/>
              <a:t>vlez.seekg</a:t>
            </a:r>
            <a:r>
              <a:rPr lang="en-US" dirty="0"/>
              <a:t>(0, </a:t>
            </a:r>
            <a:r>
              <a:rPr lang="en-US" err="1"/>
              <a:t>ios</a:t>
            </a:r>
            <a:r>
              <a:rPr lang="en-US" dirty="0"/>
              <a:t>::beg);</a:t>
            </a:r>
            <a:endParaRPr lang="en-US" dirty="0">
              <a:cs typeface="Calibri"/>
            </a:endParaRPr>
          </a:p>
          <a:p>
            <a:endParaRPr lang="en-US" dirty="0"/>
          </a:p>
          <a:p>
            <a:endParaRPr lang="en-US" dirty="0"/>
          </a:p>
          <a:p>
            <a:r>
              <a:rPr lang="en-US" dirty="0"/>
              <a:t>    //</a:t>
            </a:r>
            <a:r>
              <a:rPr lang="en-US" err="1"/>
              <a:t>zbor</a:t>
            </a:r>
            <a:r>
              <a:rPr lang="en-US" dirty="0"/>
              <a:t> </a:t>
            </a:r>
            <a:r>
              <a:rPr lang="en-US" err="1"/>
              <a:t>po</a:t>
            </a:r>
            <a:r>
              <a:rPr lang="en-US" dirty="0"/>
              <a:t> </a:t>
            </a:r>
            <a:r>
              <a:rPr lang="en-US" err="1"/>
              <a:t>zbor</a:t>
            </a:r>
            <a:endParaRPr lang="en-US"/>
          </a:p>
          <a:p>
            <a:r>
              <a:rPr lang="en-US" dirty="0"/>
              <a:t>    while(!vlez.eof())</a:t>
            </a:r>
          </a:p>
          <a:p>
            <a:r>
              <a:rPr lang="en-US" dirty="0"/>
              <a:t>    {</a:t>
            </a:r>
          </a:p>
          <a:p>
            <a:r>
              <a:rPr lang="en-US" dirty="0"/>
              <a:t>        </a:t>
            </a:r>
            <a:r>
              <a:rPr lang="en-US" err="1"/>
              <a:t>vlez</a:t>
            </a:r>
            <a:r>
              <a:rPr lang="en-US" dirty="0"/>
              <a:t>&gt;&gt;a;</a:t>
            </a:r>
            <a:endParaRPr lang="en-US" dirty="0">
              <a:cs typeface="Calibri"/>
            </a:endParaRPr>
          </a:p>
          <a:p>
            <a:r>
              <a:rPr lang="en-US" dirty="0"/>
              <a:t>        //if(a!=" " &amp;&amp; a!="\n")</a:t>
            </a:r>
          </a:p>
          <a:p>
            <a:r>
              <a:rPr lang="en-US" dirty="0"/>
              <a:t>            </a:t>
            </a:r>
            <a:r>
              <a:rPr lang="en-US" err="1"/>
              <a:t>br</a:t>
            </a:r>
            <a:r>
              <a:rPr lang="en-US" dirty="0"/>
              <a:t>++;</a:t>
            </a:r>
            <a:endParaRPr lang="en-US" dirty="0">
              <a:cs typeface="Calibri"/>
            </a:endParaRPr>
          </a:p>
          <a:p>
            <a:r>
              <a:rPr lang="en-US" dirty="0"/>
              <a:t>        //</a:t>
            </a:r>
            <a:r>
              <a:rPr lang="en-US" err="1"/>
              <a:t>cout</a:t>
            </a:r>
            <a:r>
              <a:rPr lang="en-US" dirty="0"/>
              <a:t>&lt;&lt;a&lt;&lt;</a:t>
            </a:r>
            <a:r>
              <a:rPr lang="en-US" err="1"/>
              <a:t>endl</a:t>
            </a:r>
            <a:r>
              <a:rPr lang="en-US" dirty="0"/>
              <a:t>;</a:t>
            </a:r>
            <a:endParaRPr lang="en-US" dirty="0">
              <a:cs typeface="Calibri"/>
            </a:endParaRPr>
          </a:p>
          <a:p>
            <a:r>
              <a:rPr lang="en-US" dirty="0"/>
              <a:t>    }</a:t>
            </a:r>
          </a:p>
          <a:p>
            <a:r>
              <a:rPr lang="en-US" dirty="0"/>
              <a:t>    </a:t>
            </a:r>
            <a:r>
              <a:rPr lang="en-US" err="1"/>
              <a:t>cout</a:t>
            </a:r>
            <a:r>
              <a:rPr lang="en-US" dirty="0"/>
              <a:t>&lt;&lt;"Br. </a:t>
            </a:r>
            <a:r>
              <a:rPr lang="en-US" err="1"/>
              <a:t>zborovi</a:t>
            </a:r>
            <a:r>
              <a:rPr lang="en-US" dirty="0"/>
              <a:t>: "&lt;&lt;</a:t>
            </a:r>
            <a:r>
              <a:rPr lang="en-US" err="1"/>
              <a:t>br</a:t>
            </a:r>
            <a:r>
              <a:rPr lang="en-US" dirty="0"/>
              <a:t>&lt;&lt;</a:t>
            </a:r>
            <a:r>
              <a:rPr lang="en-US" err="1"/>
              <a:t>endl</a:t>
            </a:r>
            <a:r>
              <a:rPr lang="en-US" dirty="0"/>
              <a:t>;</a:t>
            </a:r>
            <a:endParaRPr lang="en-US" dirty="0">
              <a:cs typeface="Calibri"/>
            </a:endParaRPr>
          </a:p>
          <a:p>
            <a:r>
              <a:rPr lang="en-US" dirty="0"/>
              <a:t>    </a:t>
            </a:r>
            <a:r>
              <a:rPr lang="en-US" err="1"/>
              <a:t>br</a:t>
            </a:r>
            <a:r>
              <a:rPr lang="en-US" dirty="0"/>
              <a:t>=0;</a:t>
            </a:r>
            <a:endParaRPr lang="en-US" dirty="0">
              <a:cs typeface="Calibri"/>
            </a:endParaRPr>
          </a:p>
          <a:p>
            <a:endParaRPr lang="en-US" dirty="0"/>
          </a:p>
          <a:p>
            <a:r>
              <a:rPr lang="en-US" dirty="0"/>
              <a:t>    //go </a:t>
            </a:r>
            <a:r>
              <a:rPr lang="en-US" err="1"/>
              <a:t>resetirame</a:t>
            </a:r>
            <a:r>
              <a:rPr lang="en-US" dirty="0"/>
              <a:t> </a:t>
            </a:r>
            <a:r>
              <a:rPr lang="en-US" err="1"/>
              <a:t>citanjeto</a:t>
            </a:r>
            <a:r>
              <a:rPr lang="en-US" dirty="0"/>
              <a:t> </a:t>
            </a:r>
            <a:r>
              <a:rPr lang="en-US" err="1"/>
              <a:t>na</a:t>
            </a:r>
            <a:r>
              <a:rPr lang="en-US" dirty="0"/>
              <a:t> </a:t>
            </a:r>
            <a:r>
              <a:rPr lang="en-US" err="1"/>
              <a:t>datotekata</a:t>
            </a:r>
            <a:r>
              <a:rPr lang="en-US" dirty="0"/>
              <a:t> </a:t>
            </a:r>
            <a:r>
              <a:rPr lang="en-US" err="1"/>
              <a:t>od</a:t>
            </a:r>
            <a:r>
              <a:rPr lang="en-US" dirty="0"/>
              <a:t> </a:t>
            </a:r>
            <a:r>
              <a:rPr lang="en-US" err="1"/>
              <a:t>pocetok</a:t>
            </a:r>
            <a:endParaRPr lang="en-US"/>
          </a:p>
          <a:p>
            <a:r>
              <a:rPr lang="en-US" dirty="0"/>
              <a:t>    </a:t>
            </a:r>
            <a:r>
              <a:rPr lang="en-US" err="1"/>
              <a:t>vlez.clear</a:t>
            </a:r>
            <a:r>
              <a:rPr lang="en-US" dirty="0"/>
              <a:t>();</a:t>
            </a:r>
            <a:endParaRPr lang="en-US" dirty="0">
              <a:cs typeface="Calibri"/>
            </a:endParaRPr>
          </a:p>
          <a:p>
            <a:r>
              <a:rPr lang="en-US" dirty="0"/>
              <a:t>    </a:t>
            </a:r>
            <a:r>
              <a:rPr lang="en-US" err="1"/>
              <a:t>vlez.seekg</a:t>
            </a:r>
            <a:r>
              <a:rPr lang="en-US" dirty="0"/>
              <a:t>(0, </a:t>
            </a:r>
            <a:r>
              <a:rPr lang="en-US" err="1"/>
              <a:t>ios</a:t>
            </a:r>
            <a:r>
              <a:rPr lang="en-US" dirty="0"/>
              <a:t>::beg);</a:t>
            </a:r>
            <a:endParaRPr lang="en-US" dirty="0">
              <a:cs typeface="Calibri"/>
            </a:endParaRPr>
          </a:p>
          <a:p>
            <a:endParaRPr lang="en-US" dirty="0"/>
          </a:p>
          <a:p>
            <a:r>
              <a:rPr lang="en-US" dirty="0"/>
              <a:t>    //</a:t>
            </a:r>
            <a:r>
              <a:rPr lang="en-US" err="1"/>
              <a:t>karakter</a:t>
            </a:r>
            <a:r>
              <a:rPr lang="en-US" dirty="0"/>
              <a:t> </a:t>
            </a:r>
            <a:r>
              <a:rPr lang="en-US" err="1"/>
              <a:t>po</a:t>
            </a:r>
            <a:r>
              <a:rPr lang="en-US" dirty="0"/>
              <a:t> </a:t>
            </a:r>
            <a:r>
              <a:rPr lang="en-US" err="1"/>
              <a:t>karakter</a:t>
            </a:r>
            <a:endParaRPr lang="en-US"/>
          </a:p>
          <a:p>
            <a:r>
              <a:rPr lang="en-US" dirty="0"/>
              <a:t>    while(!vlez.eof())</a:t>
            </a:r>
          </a:p>
          <a:p>
            <a:r>
              <a:rPr lang="en-US" dirty="0"/>
              <a:t>    {</a:t>
            </a:r>
          </a:p>
          <a:p>
            <a:r>
              <a:rPr lang="en-US" dirty="0"/>
              <a:t>        c=0;</a:t>
            </a:r>
          </a:p>
          <a:p>
            <a:r>
              <a:rPr lang="en-US" dirty="0"/>
              <a:t>        </a:t>
            </a:r>
            <a:r>
              <a:rPr lang="en-US" err="1"/>
              <a:t>vlez</a:t>
            </a:r>
            <a:r>
              <a:rPr lang="en-US" dirty="0"/>
              <a:t>&gt;&gt;c;</a:t>
            </a:r>
            <a:endParaRPr lang="en-US" dirty="0">
              <a:cs typeface="Calibri"/>
            </a:endParaRPr>
          </a:p>
          <a:p>
            <a:r>
              <a:rPr lang="en-US" dirty="0"/>
              <a:t>        if(c!=0)</a:t>
            </a:r>
          </a:p>
          <a:p>
            <a:r>
              <a:rPr lang="en-US" dirty="0"/>
              <a:t>            </a:t>
            </a:r>
            <a:r>
              <a:rPr lang="en-US" err="1"/>
              <a:t>br</a:t>
            </a:r>
            <a:r>
              <a:rPr lang="en-US" dirty="0"/>
              <a:t>++;</a:t>
            </a:r>
            <a:endParaRPr lang="en-US" dirty="0">
              <a:cs typeface="Calibri"/>
            </a:endParaRPr>
          </a:p>
          <a:p>
            <a:r>
              <a:rPr lang="en-US" dirty="0"/>
              <a:t>        //</a:t>
            </a:r>
            <a:r>
              <a:rPr lang="en-US" err="1"/>
              <a:t>cout</a:t>
            </a:r>
            <a:r>
              <a:rPr lang="en-US" dirty="0"/>
              <a:t>&lt;&lt;c&lt;&lt;</a:t>
            </a:r>
            <a:r>
              <a:rPr lang="en-US" err="1"/>
              <a:t>endl</a:t>
            </a:r>
            <a:r>
              <a:rPr lang="en-US" dirty="0"/>
              <a:t>;</a:t>
            </a:r>
            <a:endParaRPr lang="en-US" dirty="0">
              <a:cs typeface="Calibri"/>
            </a:endParaRPr>
          </a:p>
          <a:p>
            <a:r>
              <a:rPr lang="en-US" dirty="0"/>
              <a:t>    }</a:t>
            </a:r>
          </a:p>
          <a:p>
            <a:r>
              <a:rPr lang="en-US" dirty="0"/>
              <a:t>    </a:t>
            </a:r>
            <a:r>
              <a:rPr lang="en-US" err="1"/>
              <a:t>cout</a:t>
            </a:r>
            <a:r>
              <a:rPr lang="en-US" dirty="0"/>
              <a:t>&lt;&lt;"Br </a:t>
            </a:r>
            <a:r>
              <a:rPr lang="en-US" err="1"/>
              <a:t>karakteri</a:t>
            </a:r>
            <a:r>
              <a:rPr lang="en-US" dirty="0"/>
              <a:t>: "&lt;&lt;</a:t>
            </a:r>
            <a:r>
              <a:rPr lang="en-US" err="1"/>
              <a:t>br</a:t>
            </a:r>
            <a:r>
              <a:rPr lang="en-US" dirty="0"/>
              <a:t>&lt;&lt;</a:t>
            </a:r>
            <a:r>
              <a:rPr lang="en-US" err="1"/>
              <a:t>endl</a:t>
            </a:r>
            <a:r>
              <a:rPr lang="en-US" dirty="0"/>
              <a:t>;</a:t>
            </a:r>
            <a:endParaRPr lang="en-US" dirty="0">
              <a:cs typeface="Calibri"/>
            </a:endParaRPr>
          </a:p>
          <a:p>
            <a:endParaRPr lang="en-US" dirty="0"/>
          </a:p>
          <a:p>
            <a:r>
              <a:rPr lang="en-US" dirty="0"/>
              <a:t>    return 0;</a:t>
            </a:r>
          </a:p>
          <a:p>
            <a:r>
              <a:rPr lang="en-US" dirty="0"/>
              <a:t>}</a:t>
            </a:r>
          </a:p>
          <a:p>
            <a:endParaRPr lang="en-US" dirty="0"/>
          </a:p>
        </p:txBody>
      </p:sp>
      <p:sp>
        <p:nvSpPr>
          <p:cNvPr id="4" name="Slide Number Placeholder 3"/>
          <p:cNvSpPr>
            <a:spLocks noGrp="1"/>
          </p:cNvSpPr>
          <p:nvPr>
            <p:ph type="sldNum" sz="quarter" idx="10"/>
          </p:nvPr>
        </p:nvSpPr>
        <p:spPr/>
        <p:txBody>
          <a:bodyPr/>
          <a:lstStyle/>
          <a:p>
            <a:fld id="{775E4C49-DC73-428A-A17B-91EFEBCE0922}" type="slidenum">
              <a:rPr lang="en-US" smtClean="0"/>
              <a:pPr/>
              <a:t>25</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lang="en-US"/>
              <a:t>//7. Imenik</a:t>
            </a:r>
            <a:r>
              <a:rPr lang="en-US" dirty="0"/>
              <a:t> - </a:t>
            </a:r>
            <a:r>
              <a:rPr lang="en-US"/>
              <a:t>Zapisuvanje</a:t>
            </a:r>
            <a:r>
              <a:rPr lang="en-US" dirty="0"/>
              <a:t> </a:t>
            </a:r>
            <a:r>
              <a:rPr lang="en-US"/>
              <a:t>vo</a:t>
            </a:r>
            <a:r>
              <a:rPr lang="en-US" dirty="0"/>
              <a:t> </a:t>
            </a:r>
            <a:r>
              <a:rPr lang="en-US"/>
              <a:t>datoteka</a:t>
            </a:r>
            <a:r>
              <a:rPr lang="en-US" dirty="0"/>
              <a:t> </a:t>
            </a:r>
            <a:r>
              <a:rPr lang="en-US"/>
              <a:t>ime</a:t>
            </a:r>
            <a:r>
              <a:rPr lang="en-US" dirty="0"/>
              <a:t>, </a:t>
            </a:r>
            <a:r>
              <a:rPr lang="en-US"/>
              <a:t>prezime</a:t>
            </a:r>
            <a:r>
              <a:rPr lang="en-US" dirty="0"/>
              <a:t> </a:t>
            </a:r>
            <a:r>
              <a:rPr lang="en-US"/>
              <a:t>i</a:t>
            </a:r>
            <a:r>
              <a:rPr lang="en-US" dirty="0"/>
              <a:t> tel. </a:t>
            </a:r>
            <a:r>
              <a:rPr lang="en-US"/>
              <a:t>broj</a:t>
            </a:r>
          </a:p>
          <a:p>
            <a:r>
              <a:rPr lang="en-US" dirty="0"/>
              <a:t>#include &lt;iostream&gt;</a:t>
            </a:r>
            <a:endParaRPr lang="en-US" dirty="0">
              <a:cs typeface="Calibri"/>
            </a:endParaRPr>
          </a:p>
          <a:p>
            <a:r>
              <a:rPr lang="en-US" dirty="0"/>
              <a:t>#include &lt;</a:t>
            </a:r>
            <a:r>
              <a:rPr lang="en-US" err="1"/>
              <a:t>fstream</a:t>
            </a:r>
            <a:r>
              <a:rPr lang="en-US" dirty="0"/>
              <a:t>&gt;</a:t>
            </a:r>
            <a:endParaRPr lang="en-US" dirty="0">
              <a:cs typeface="Calibri"/>
            </a:endParaRPr>
          </a:p>
          <a:p>
            <a:endParaRPr lang="en-US" dirty="0"/>
          </a:p>
          <a:p>
            <a:r>
              <a:rPr lang="en-US" dirty="0"/>
              <a:t>using namespace std;</a:t>
            </a:r>
          </a:p>
          <a:p>
            <a:endParaRPr lang="en-US" dirty="0"/>
          </a:p>
          <a:p>
            <a:r>
              <a:rPr lang="en-US" err="1"/>
              <a:t>int</a:t>
            </a:r>
            <a:r>
              <a:rPr lang="en-US" dirty="0"/>
              <a:t> main()</a:t>
            </a:r>
            <a:endParaRPr lang="en-US" dirty="0">
              <a:cs typeface="Calibri"/>
            </a:endParaRPr>
          </a:p>
          <a:p>
            <a:r>
              <a:rPr lang="en-US" dirty="0"/>
              <a:t>{</a:t>
            </a:r>
          </a:p>
          <a:p>
            <a:r>
              <a:rPr lang="en-US" dirty="0"/>
              <a:t>    </a:t>
            </a:r>
            <a:r>
              <a:rPr lang="en-US" err="1"/>
              <a:t>ofstream</a:t>
            </a:r>
            <a:r>
              <a:rPr lang="en-US" dirty="0"/>
              <a:t> </a:t>
            </a:r>
            <a:r>
              <a:rPr lang="en-US" err="1"/>
              <a:t>izlez</a:t>
            </a:r>
            <a:r>
              <a:rPr lang="en-US" dirty="0"/>
              <a:t>("</a:t>
            </a:r>
            <a:r>
              <a:rPr lang="en-US" err="1"/>
              <a:t>izlez.txt",ios</a:t>
            </a:r>
            <a:r>
              <a:rPr lang="en-US" dirty="0"/>
              <a:t>::app);</a:t>
            </a:r>
            <a:endParaRPr lang="en-US" dirty="0">
              <a:cs typeface="Calibri"/>
            </a:endParaRPr>
          </a:p>
          <a:p>
            <a:r>
              <a:rPr lang="en-US" dirty="0"/>
              <a:t>    string </a:t>
            </a:r>
            <a:r>
              <a:rPr lang="en-US" err="1"/>
              <a:t>ime</a:t>
            </a:r>
            <a:r>
              <a:rPr lang="en-US" dirty="0"/>
              <a:t>, </a:t>
            </a:r>
            <a:r>
              <a:rPr lang="en-US" err="1"/>
              <a:t>prezime</a:t>
            </a:r>
            <a:r>
              <a:rPr lang="en-US" dirty="0"/>
              <a:t>, </a:t>
            </a:r>
            <a:r>
              <a:rPr lang="en-US" err="1"/>
              <a:t>telefon</a:t>
            </a:r>
            <a:r>
              <a:rPr lang="en-US" dirty="0"/>
              <a:t>;</a:t>
            </a:r>
            <a:endParaRPr lang="en-US" dirty="0">
              <a:cs typeface="Calibri"/>
            </a:endParaRPr>
          </a:p>
          <a:p>
            <a:r>
              <a:rPr lang="en-US" dirty="0"/>
              <a:t>    </a:t>
            </a:r>
            <a:r>
              <a:rPr lang="en-US" err="1"/>
              <a:t>int</a:t>
            </a:r>
            <a:r>
              <a:rPr lang="en-US" dirty="0"/>
              <a:t> n;</a:t>
            </a:r>
            <a:endParaRPr lang="en-US" dirty="0">
              <a:cs typeface="Calibri"/>
            </a:endParaRPr>
          </a:p>
          <a:p>
            <a:r>
              <a:rPr lang="en-US" dirty="0"/>
              <a:t>    </a:t>
            </a:r>
            <a:r>
              <a:rPr lang="en-US" err="1"/>
              <a:t>cout</a:t>
            </a:r>
            <a:r>
              <a:rPr lang="en-US" dirty="0"/>
              <a:t>&lt;&lt;"</a:t>
            </a:r>
            <a:r>
              <a:rPr lang="en-US" err="1"/>
              <a:t>Kolku</a:t>
            </a:r>
            <a:r>
              <a:rPr lang="en-US" dirty="0"/>
              <a:t> </a:t>
            </a:r>
            <a:r>
              <a:rPr lang="en-US" err="1"/>
              <a:t>telefonski</a:t>
            </a:r>
            <a:r>
              <a:rPr lang="en-US" dirty="0"/>
              <a:t> </a:t>
            </a:r>
            <a:r>
              <a:rPr lang="en-US" err="1"/>
              <a:t>broevi</a:t>
            </a:r>
            <a:r>
              <a:rPr lang="en-US" dirty="0"/>
              <a:t> </a:t>
            </a:r>
            <a:r>
              <a:rPr lang="en-US" err="1"/>
              <a:t>kje</a:t>
            </a:r>
            <a:r>
              <a:rPr lang="en-US" dirty="0"/>
              <a:t> </a:t>
            </a:r>
            <a:r>
              <a:rPr lang="en-US" err="1"/>
              <a:t>vnesuvas</a:t>
            </a:r>
            <a:r>
              <a:rPr lang="en-US" dirty="0"/>
              <a:t>? ";</a:t>
            </a:r>
            <a:endParaRPr lang="en-US" dirty="0">
              <a:cs typeface="Calibri"/>
            </a:endParaRPr>
          </a:p>
          <a:p>
            <a:r>
              <a:rPr lang="en-US" dirty="0"/>
              <a:t>    </a:t>
            </a:r>
            <a:r>
              <a:rPr lang="en-US" err="1"/>
              <a:t>cin</a:t>
            </a:r>
            <a:r>
              <a:rPr lang="en-US" dirty="0"/>
              <a:t>&gt;&gt;n;</a:t>
            </a:r>
            <a:endParaRPr lang="en-US" dirty="0">
              <a:cs typeface="Calibri"/>
            </a:endParaRPr>
          </a:p>
          <a:p>
            <a:endParaRPr lang="en-US" dirty="0"/>
          </a:p>
          <a:p>
            <a:r>
              <a:rPr lang="en-US" dirty="0"/>
              <a:t>    //ne </a:t>
            </a:r>
            <a:r>
              <a:rPr lang="en-US" err="1"/>
              <a:t>gi</a:t>
            </a:r>
            <a:r>
              <a:rPr lang="en-US" dirty="0"/>
              <a:t> </a:t>
            </a:r>
            <a:r>
              <a:rPr lang="en-US" err="1"/>
              <a:t>skokaj</a:t>
            </a:r>
            <a:r>
              <a:rPr lang="en-US" dirty="0"/>
              <a:t> </a:t>
            </a:r>
            <a:r>
              <a:rPr lang="en-US" err="1"/>
              <a:t>praznite</a:t>
            </a:r>
            <a:r>
              <a:rPr lang="en-US" dirty="0"/>
              <a:t> </a:t>
            </a:r>
            <a:r>
              <a:rPr lang="en-US" err="1"/>
              <a:t>mesta</a:t>
            </a:r>
            <a:endParaRPr lang="en-US"/>
          </a:p>
          <a:p>
            <a:r>
              <a:rPr lang="en-US" dirty="0"/>
              <a:t>    //</a:t>
            </a:r>
            <a:r>
              <a:rPr lang="en-US" err="1"/>
              <a:t>izlez.unsetf</a:t>
            </a:r>
            <a:r>
              <a:rPr lang="en-US" dirty="0"/>
              <a:t>(</a:t>
            </a:r>
            <a:r>
              <a:rPr lang="en-US" err="1"/>
              <a:t>ios</a:t>
            </a:r>
            <a:r>
              <a:rPr lang="en-US" dirty="0"/>
              <a:t>::</a:t>
            </a:r>
            <a:r>
              <a:rPr lang="en-US" err="1"/>
              <a:t>skipws</a:t>
            </a:r>
            <a:r>
              <a:rPr lang="en-US" dirty="0"/>
              <a:t>);</a:t>
            </a:r>
            <a:endParaRPr lang="en-US" dirty="0">
              <a:cs typeface="Calibri"/>
            </a:endParaRPr>
          </a:p>
          <a:p>
            <a:endParaRPr lang="en-US" dirty="0"/>
          </a:p>
          <a:p>
            <a:r>
              <a:rPr lang="en-US" dirty="0"/>
              <a:t>    for(</a:t>
            </a:r>
            <a:r>
              <a:rPr lang="en-US" err="1"/>
              <a:t>int</a:t>
            </a:r>
            <a:r>
              <a:rPr lang="en-US" dirty="0"/>
              <a:t> </a:t>
            </a:r>
            <a:r>
              <a:rPr lang="en-US" err="1"/>
              <a:t>i</a:t>
            </a:r>
            <a:r>
              <a:rPr lang="en-US" dirty="0"/>
              <a:t>=0;i&lt;</a:t>
            </a:r>
            <a:r>
              <a:rPr lang="en-US" err="1"/>
              <a:t>n;i</a:t>
            </a:r>
            <a:r>
              <a:rPr lang="en-US" dirty="0"/>
              <a:t>++)</a:t>
            </a:r>
            <a:endParaRPr lang="en-US" dirty="0">
              <a:cs typeface="Calibri"/>
            </a:endParaRPr>
          </a:p>
          <a:p>
            <a:r>
              <a:rPr lang="en-US" dirty="0"/>
              <a:t>    {</a:t>
            </a:r>
          </a:p>
          <a:p>
            <a:r>
              <a:rPr lang="en-US" dirty="0"/>
              <a:t>        </a:t>
            </a:r>
            <a:r>
              <a:rPr lang="en-US" err="1"/>
              <a:t>cout</a:t>
            </a:r>
            <a:r>
              <a:rPr lang="en-US" dirty="0"/>
              <a:t>&lt;&lt;"</a:t>
            </a:r>
            <a:r>
              <a:rPr lang="en-US" err="1"/>
              <a:t>Ime</a:t>
            </a:r>
            <a:r>
              <a:rPr lang="en-US" dirty="0"/>
              <a:t>: ";</a:t>
            </a:r>
            <a:endParaRPr lang="en-US" dirty="0">
              <a:cs typeface="Calibri"/>
            </a:endParaRPr>
          </a:p>
          <a:p>
            <a:r>
              <a:rPr lang="en-US" dirty="0"/>
              <a:t>        </a:t>
            </a:r>
            <a:r>
              <a:rPr lang="en-US" err="1"/>
              <a:t>cin</a:t>
            </a:r>
            <a:r>
              <a:rPr lang="en-US" dirty="0"/>
              <a:t>&gt;&gt;</a:t>
            </a:r>
            <a:r>
              <a:rPr lang="en-US" err="1"/>
              <a:t>ime</a:t>
            </a:r>
            <a:r>
              <a:rPr lang="en-US" dirty="0"/>
              <a:t>;</a:t>
            </a:r>
            <a:endParaRPr lang="en-US" dirty="0">
              <a:cs typeface="Calibri"/>
            </a:endParaRPr>
          </a:p>
          <a:p>
            <a:r>
              <a:rPr lang="en-US" dirty="0"/>
              <a:t>        </a:t>
            </a:r>
            <a:r>
              <a:rPr lang="en-US" err="1"/>
              <a:t>izlez</a:t>
            </a:r>
            <a:r>
              <a:rPr lang="en-US" dirty="0"/>
              <a:t>&lt;&lt;</a:t>
            </a:r>
            <a:r>
              <a:rPr lang="en-US" err="1"/>
              <a:t>ime</a:t>
            </a:r>
            <a:r>
              <a:rPr lang="en-US" dirty="0"/>
              <a:t>&lt;&lt;" ";</a:t>
            </a:r>
            <a:endParaRPr lang="en-US" dirty="0">
              <a:cs typeface="Calibri"/>
            </a:endParaRPr>
          </a:p>
          <a:p>
            <a:r>
              <a:rPr lang="en-US" dirty="0"/>
              <a:t>        </a:t>
            </a:r>
            <a:r>
              <a:rPr lang="en-US" err="1"/>
              <a:t>cout</a:t>
            </a:r>
            <a:r>
              <a:rPr lang="en-US" dirty="0"/>
              <a:t>&lt;&lt;"</a:t>
            </a:r>
            <a:r>
              <a:rPr lang="en-US" err="1"/>
              <a:t>Prezime</a:t>
            </a:r>
            <a:r>
              <a:rPr lang="en-US" dirty="0"/>
              <a:t>: ";</a:t>
            </a:r>
            <a:endParaRPr lang="en-US" dirty="0">
              <a:cs typeface="Calibri"/>
            </a:endParaRPr>
          </a:p>
          <a:p>
            <a:r>
              <a:rPr lang="en-US" dirty="0"/>
              <a:t>        </a:t>
            </a:r>
            <a:r>
              <a:rPr lang="en-US" err="1"/>
              <a:t>cin</a:t>
            </a:r>
            <a:r>
              <a:rPr lang="en-US" dirty="0"/>
              <a:t>&gt;&gt;</a:t>
            </a:r>
            <a:r>
              <a:rPr lang="en-US" err="1"/>
              <a:t>prezime</a:t>
            </a:r>
            <a:r>
              <a:rPr lang="en-US" dirty="0"/>
              <a:t>;</a:t>
            </a:r>
            <a:endParaRPr lang="en-US" dirty="0">
              <a:cs typeface="Calibri"/>
            </a:endParaRPr>
          </a:p>
          <a:p>
            <a:r>
              <a:rPr lang="en-US" dirty="0"/>
              <a:t>        </a:t>
            </a:r>
            <a:r>
              <a:rPr lang="en-US" err="1"/>
              <a:t>izlez</a:t>
            </a:r>
            <a:r>
              <a:rPr lang="en-US" dirty="0"/>
              <a:t>&lt;&lt;</a:t>
            </a:r>
            <a:r>
              <a:rPr lang="en-US" err="1"/>
              <a:t>prezime</a:t>
            </a:r>
            <a:r>
              <a:rPr lang="en-US" dirty="0"/>
              <a:t>&lt;&lt;": ";</a:t>
            </a:r>
            <a:endParaRPr lang="en-US" dirty="0">
              <a:cs typeface="Calibri"/>
            </a:endParaRPr>
          </a:p>
          <a:p>
            <a:r>
              <a:rPr lang="en-US" dirty="0"/>
              <a:t>        </a:t>
            </a:r>
            <a:r>
              <a:rPr lang="en-US" err="1"/>
              <a:t>cout</a:t>
            </a:r>
            <a:r>
              <a:rPr lang="en-US" dirty="0"/>
              <a:t>&lt;&lt;"</a:t>
            </a:r>
            <a:r>
              <a:rPr lang="en-US" err="1"/>
              <a:t>Telefon</a:t>
            </a:r>
            <a:r>
              <a:rPr lang="en-US" dirty="0"/>
              <a:t>: ";</a:t>
            </a:r>
            <a:endParaRPr lang="en-US" dirty="0">
              <a:cs typeface="Calibri"/>
            </a:endParaRPr>
          </a:p>
          <a:p>
            <a:r>
              <a:rPr lang="en-US" dirty="0"/>
              <a:t>        </a:t>
            </a:r>
            <a:r>
              <a:rPr lang="en-US" err="1"/>
              <a:t>cin</a:t>
            </a:r>
            <a:r>
              <a:rPr lang="en-US" dirty="0"/>
              <a:t>&gt;&gt;</a:t>
            </a:r>
            <a:r>
              <a:rPr lang="en-US" err="1"/>
              <a:t>telefon</a:t>
            </a:r>
            <a:r>
              <a:rPr lang="en-US" dirty="0"/>
              <a:t>;</a:t>
            </a:r>
            <a:endParaRPr lang="en-US" dirty="0">
              <a:cs typeface="Calibri"/>
            </a:endParaRPr>
          </a:p>
          <a:p>
            <a:r>
              <a:rPr lang="en-US" dirty="0"/>
              <a:t>        </a:t>
            </a:r>
            <a:r>
              <a:rPr lang="en-US" err="1"/>
              <a:t>izlez</a:t>
            </a:r>
            <a:r>
              <a:rPr lang="en-US" dirty="0"/>
              <a:t>&lt;&lt;</a:t>
            </a:r>
            <a:r>
              <a:rPr lang="en-US" err="1"/>
              <a:t>telefon</a:t>
            </a:r>
            <a:r>
              <a:rPr lang="en-US" dirty="0"/>
              <a:t>&lt;&lt;</a:t>
            </a:r>
            <a:r>
              <a:rPr lang="en-US" err="1"/>
              <a:t>endl</a:t>
            </a:r>
            <a:r>
              <a:rPr lang="en-US" dirty="0"/>
              <a:t>;</a:t>
            </a:r>
            <a:endParaRPr lang="en-US" dirty="0">
              <a:cs typeface="Calibri"/>
            </a:endParaRPr>
          </a:p>
          <a:p>
            <a:r>
              <a:rPr lang="en-US" dirty="0"/>
              <a:t>    }</a:t>
            </a:r>
          </a:p>
          <a:p>
            <a:r>
              <a:rPr lang="en-US" dirty="0"/>
              <a:t>    </a:t>
            </a:r>
            <a:r>
              <a:rPr lang="en-US" err="1"/>
              <a:t>izlez.close</a:t>
            </a:r>
            <a:r>
              <a:rPr lang="en-US" dirty="0"/>
              <a:t>();</a:t>
            </a:r>
            <a:endParaRPr lang="en-US" dirty="0">
              <a:cs typeface="Calibri"/>
            </a:endParaRPr>
          </a:p>
          <a:p>
            <a:r>
              <a:rPr lang="en-US" dirty="0"/>
              <a:t>    return 0;</a:t>
            </a:r>
          </a:p>
          <a:p>
            <a:r>
              <a:rPr lang="en-US" dirty="0"/>
              <a:t>}</a:t>
            </a:r>
          </a:p>
          <a:p>
            <a:endParaRPr lang="en-US" dirty="0"/>
          </a:p>
        </p:txBody>
      </p:sp>
      <p:sp>
        <p:nvSpPr>
          <p:cNvPr id="4" name="Slide Number Placeholder 3"/>
          <p:cNvSpPr>
            <a:spLocks noGrp="1"/>
          </p:cNvSpPr>
          <p:nvPr>
            <p:ph type="sldNum" sz="quarter" idx="10"/>
          </p:nvPr>
        </p:nvSpPr>
        <p:spPr/>
        <p:txBody>
          <a:bodyPr/>
          <a:lstStyle/>
          <a:p>
            <a:fld id="{775E4C49-DC73-428A-A17B-91EFEBCE0922}" type="slidenum">
              <a:rPr lang="en-US" smtClean="0"/>
              <a:pPr/>
              <a:t>26</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a:t>//11. Od</a:t>
            </a:r>
            <a:r>
              <a:rPr lang="en-US" dirty="0"/>
              <a:t> </a:t>
            </a:r>
            <a:r>
              <a:rPr lang="en-US"/>
              <a:t>ovoj</a:t>
            </a:r>
            <a:r>
              <a:rPr lang="en-US" dirty="0"/>
              <a:t> primer </a:t>
            </a:r>
            <a:r>
              <a:rPr lang="en-US"/>
              <a:t>moze</a:t>
            </a:r>
            <a:r>
              <a:rPr lang="en-US" dirty="0"/>
              <a:t> </a:t>
            </a:r>
            <a:r>
              <a:rPr lang="en-US"/>
              <a:t>da</a:t>
            </a:r>
            <a:r>
              <a:rPr lang="en-US" dirty="0"/>
              <a:t> </a:t>
            </a:r>
            <a:r>
              <a:rPr lang="en-US"/>
              <a:t>zabelezime</a:t>
            </a:r>
            <a:r>
              <a:rPr lang="en-US" dirty="0"/>
              <a:t> </a:t>
            </a:r>
            <a:r>
              <a:rPr lang="en-US"/>
              <a:t>deka</a:t>
            </a:r>
          </a:p>
          <a:p>
            <a:r>
              <a:rPr lang="en-US" dirty="0"/>
              <a:t>//</a:t>
            </a:r>
            <a:r>
              <a:rPr lang="en-US" dirty="0" err="1"/>
              <a:t>potpolno</a:t>
            </a:r>
            <a:r>
              <a:rPr lang="en-US" dirty="0"/>
              <a:t> e </a:t>
            </a:r>
            <a:r>
              <a:rPr lang="en-US" dirty="0" err="1"/>
              <a:t>isto</a:t>
            </a:r>
            <a:r>
              <a:rPr lang="en-US" dirty="0"/>
              <a:t> </a:t>
            </a:r>
            <a:r>
              <a:rPr lang="en-US" dirty="0" err="1"/>
              <a:t>ako</a:t>
            </a:r>
            <a:r>
              <a:rPr lang="en-US" dirty="0"/>
              <a:t> </a:t>
            </a:r>
            <a:r>
              <a:rPr lang="en-US" dirty="0" err="1"/>
              <a:t>definirame</a:t>
            </a:r>
            <a:r>
              <a:rPr lang="en-US" dirty="0"/>
              <a:t> string </a:t>
            </a:r>
            <a:r>
              <a:rPr lang="en-US" dirty="0" err="1"/>
              <a:t>i</a:t>
            </a:r>
            <a:r>
              <a:rPr lang="en-US" dirty="0"/>
              <a:t> </a:t>
            </a:r>
            <a:r>
              <a:rPr lang="en-US" dirty="0" err="1"/>
              <a:t>niza</a:t>
            </a:r>
            <a:r>
              <a:rPr lang="en-US" dirty="0"/>
              <a:t> od </a:t>
            </a:r>
            <a:r>
              <a:rPr lang="en-US" dirty="0" err="1"/>
              <a:t>karakteri</a:t>
            </a:r>
            <a:endParaRPr lang="en-US"/>
          </a:p>
          <a:p>
            <a:r>
              <a:rPr lang="en-US" dirty="0"/>
              <a:t>#include &lt;iostream&gt;</a:t>
            </a:r>
            <a:endParaRPr lang="en-US" dirty="0">
              <a:cs typeface="Calibri"/>
            </a:endParaRPr>
          </a:p>
          <a:p>
            <a:r>
              <a:rPr lang="en-US" dirty="0"/>
              <a:t>#include &lt;</a:t>
            </a:r>
            <a:r>
              <a:rPr lang="en-US" err="1"/>
              <a:t>fstream</a:t>
            </a:r>
            <a:r>
              <a:rPr lang="en-US" dirty="0"/>
              <a:t>&gt;</a:t>
            </a:r>
            <a:endParaRPr lang="en-US" dirty="0">
              <a:cs typeface="Calibri"/>
            </a:endParaRPr>
          </a:p>
          <a:p>
            <a:endParaRPr lang="en-US" dirty="0"/>
          </a:p>
          <a:p>
            <a:r>
              <a:rPr lang="en-US" dirty="0"/>
              <a:t>using namespace std;</a:t>
            </a:r>
          </a:p>
          <a:p>
            <a:endParaRPr lang="en-US" dirty="0"/>
          </a:p>
          <a:p>
            <a:r>
              <a:rPr lang="en-US" err="1"/>
              <a:t>int</a:t>
            </a:r>
            <a:r>
              <a:rPr lang="en-US" dirty="0"/>
              <a:t> main()</a:t>
            </a:r>
            <a:endParaRPr lang="en-US" dirty="0">
              <a:cs typeface="Calibri"/>
            </a:endParaRPr>
          </a:p>
          <a:p>
            <a:r>
              <a:rPr lang="en-US" dirty="0"/>
              <a:t>{</a:t>
            </a:r>
          </a:p>
          <a:p>
            <a:r>
              <a:rPr lang="en-US" dirty="0"/>
              <a:t>    char c[100]="</a:t>
            </a:r>
            <a:r>
              <a:rPr lang="en-US" err="1"/>
              <a:t>jabolko</a:t>
            </a:r>
            <a:r>
              <a:rPr lang="en-US" dirty="0"/>
              <a:t>";</a:t>
            </a:r>
            <a:endParaRPr lang="en-US" dirty="0">
              <a:cs typeface="Calibri"/>
            </a:endParaRPr>
          </a:p>
          <a:p>
            <a:r>
              <a:rPr lang="en-US" dirty="0"/>
              <a:t>    string s="</a:t>
            </a:r>
            <a:r>
              <a:rPr lang="en-US" err="1"/>
              <a:t>jabolko</a:t>
            </a:r>
            <a:r>
              <a:rPr lang="en-US" dirty="0"/>
              <a:t>";</a:t>
            </a:r>
            <a:endParaRPr lang="en-US" dirty="0">
              <a:cs typeface="Calibri"/>
            </a:endParaRPr>
          </a:p>
          <a:p>
            <a:r>
              <a:rPr lang="en-US" dirty="0"/>
              <a:t>    c[0]='-';</a:t>
            </a:r>
          </a:p>
          <a:p>
            <a:r>
              <a:rPr lang="en-US" dirty="0"/>
              <a:t>    s[0]='-';</a:t>
            </a:r>
          </a:p>
          <a:p>
            <a:r>
              <a:rPr lang="en-US" dirty="0"/>
              <a:t>    </a:t>
            </a:r>
            <a:r>
              <a:rPr lang="en-US" err="1"/>
              <a:t>cout</a:t>
            </a:r>
            <a:r>
              <a:rPr lang="en-US" dirty="0"/>
              <a:t>&lt;&lt;c&lt;&lt;</a:t>
            </a:r>
            <a:r>
              <a:rPr lang="en-US" err="1"/>
              <a:t>endl</a:t>
            </a:r>
            <a:r>
              <a:rPr lang="en-US" dirty="0"/>
              <a:t>;</a:t>
            </a:r>
            <a:endParaRPr lang="en-US" dirty="0">
              <a:cs typeface="Calibri"/>
            </a:endParaRPr>
          </a:p>
          <a:p>
            <a:r>
              <a:rPr lang="en-US" dirty="0"/>
              <a:t>    </a:t>
            </a:r>
            <a:r>
              <a:rPr lang="en-US" err="1"/>
              <a:t>cout</a:t>
            </a:r>
            <a:r>
              <a:rPr lang="en-US" dirty="0"/>
              <a:t>&lt;&lt;s&lt;&lt;</a:t>
            </a:r>
            <a:r>
              <a:rPr lang="en-US" err="1"/>
              <a:t>endl</a:t>
            </a:r>
            <a:r>
              <a:rPr lang="en-US" dirty="0"/>
              <a:t>;</a:t>
            </a:r>
            <a:endParaRPr lang="en-US" dirty="0">
              <a:cs typeface="Calibri"/>
            </a:endParaRPr>
          </a:p>
          <a:p>
            <a:endParaRPr lang="en-US" dirty="0"/>
          </a:p>
          <a:p>
            <a:r>
              <a:rPr lang="en-US" dirty="0"/>
              <a:t>    //</a:t>
            </a:r>
            <a:r>
              <a:rPr lang="en-US" err="1"/>
              <a:t>cout</a:t>
            </a:r>
            <a:r>
              <a:rPr lang="en-US" dirty="0"/>
              <a:t>&lt;&lt;c[0]&lt;&lt;</a:t>
            </a:r>
            <a:r>
              <a:rPr lang="en-US" err="1"/>
              <a:t>endl</a:t>
            </a:r>
            <a:r>
              <a:rPr lang="en-US" dirty="0"/>
              <a:t>;</a:t>
            </a:r>
            <a:endParaRPr lang="en-US" dirty="0">
              <a:cs typeface="Calibri"/>
            </a:endParaRPr>
          </a:p>
          <a:p>
            <a:r>
              <a:rPr lang="en-US" dirty="0"/>
              <a:t>    //</a:t>
            </a:r>
            <a:r>
              <a:rPr lang="en-US" err="1"/>
              <a:t>cout</a:t>
            </a:r>
            <a:r>
              <a:rPr lang="en-US" dirty="0"/>
              <a:t>&lt;&lt;s[0]&lt;&lt;</a:t>
            </a:r>
            <a:r>
              <a:rPr lang="en-US" err="1"/>
              <a:t>endl</a:t>
            </a:r>
            <a:r>
              <a:rPr lang="en-US" dirty="0"/>
              <a:t>;</a:t>
            </a:r>
            <a:endParaRPr lang="en-US" dirty="0">
              <a:cs typeface="Calibri"/>
            </a:endParaRPr>
          </a:p>
          <a:p>
            <a:endParaRPr lang="en-US" dirty="0"/>
          </a:p>
          <a:p>
            <a:r>
              <a:rPr lang="en-US" dirty="0"/>
              <a:t>    //</a:t>
            </a:r>
            <a:r>
              <a:rPr lang="en-US" err="1"/>
              <a:t>cout</a:t>
            </a:r>
            <a:r>
              <a:rPr lang="en-US" dirty="0"/>
              <a:t>&lt;&lt;c&lt;&lt;</a:t>
            </a:r>
            <a:r>
              <a:rPr lang="en-US" err="1"/>
              <a:t>endl</a:t>
            </a:r>
            <a:r>
              <a:rPr lang="en-US" dirty="0"/>
              <a:t>;</a:t>
            </a:r>
            <a:endParaRPr lang="en-US" dirty="0">
              <a:cs typeface="Calibri"/>
            </a:endParaRPr>
          </a:p>
          <a:p>
            <a:r>
              <a:rPr lang="en-US" dirty="0"/>
              <a:t>    //</a:t>
            </a:r>
            <a:r>
              <a:rPr lang="en-US" err="1"/>
              <a:t>cout</a:t>
            </a:r>
            <a:r>
              <a:rPr lang="en-US" dirty="0"/>
              <a:t>&lt;&lt;s&lt;&lt;</a:t>
            </a:r>
            <a:r>
              <a:rPr lang="en-US" err="1"/>
              <a:t>endl</a:t>
            </a:r>
            <a:r>
              <a:rPr lang="en-US" dirty="0"/>
              <a:t>;</a:t>
            </a:r>
            <a:endParaRPr lang="en-US" dirty="0">
              <a:cs typeface="Calibri"/>
            </a:endParaRPr>
          </a:p>
          <a:p>
            <a:r>
              <a:rPr lang="en-US" dirty="0"/>
              <a:t>    return 0;</a:t>
            </a:r>
          </a:p>
          <a:p>
            <a:r>
              <a:rPr lang="en-US" dirty="0"/>
              <a:t>}</a:t>
            </a:r>
          </a:p>
          <a:p>
            <a:endParaRPr lang="en-US" dirty="0"/>
          </a:p>
          <a:p>
            <a:endParaRPr lang="en-US" dirty="0"/>
          </a:p>
        </p:txBody>
      </p:sp>
      <p:sp>
        <p:nvSpPr>
          <p:cNvPr id="4" name="Slide Number Placeholder 3"/>
          <p:cNvSpPr>
            <a:spLocks noGrp="1"/>
          </p:cNvSpPr>
          <p:nvPr>
            <p:ph type="sldNum" sz="quarter" idx="10"/>
          </p:nvPr>
        </p:nvSpPr>
        <p:spPr/>
        <p:txBody>
          <a:bodyPr/>
          <a:lstStyle/>
          <a:p>
            <a:fld id="{775E4C49-DC73-428A-A17B-91EFEBCE0922}" type="slidenum">
              <a:rPr lang="en-US" smtClean="0"/>
              <a:pPr/>
              <a:t>27</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lang="en-US"/>
              <a:t>//8. Vo dadena</a:t>
            </a:r>
            <a:r>
              <a:rPr lang="en-US" dirty="0"/>
              <a:t> </a:t>
            </a:r>
            <a:r>
              <a:rPr lang="en-US"/>
              <a:t>datoteka</a:t>
            </a:r>
            <a:r>
              <a:rPr lang="en-US" dirty="0"/>
              <a:t> </a:t>
            </a:r>
            <a:r>
              <a:rPr lang="en-US"/>
              <a:t>da</a:t>
            </a:r>
            <a:r>
              <a:rPr lang="en-US" dirty="0"/>
              <a:t> se </a:t>
            </a:r>
            <a:r>
              <a:rPr lang="en-US"/>
              <a:t>pretvori</a:t>
            </a:r>
            <a:r>
              <a:rPr lang="en-US" dirty="0"/>
              <a:t> </a:t>
            </a:r>
            <a:r>
              <a:rPr lang="en-US"/>
              <a:t>sekoja</a:t>
            </a:r>
            <a:r>
              <a:rPr lang="en-US" dirty="0"/>
              <a:t> </a:t>
            </a:r>
            <a:r>
              <a:rPr lang="en-US"/>
              <a:t>pocetna</a:t>
            </a:r>
            <a:r>
              <a:rPr lang="en-US" dirty="0"/>
              <a:t> </a:t>
            </a:r>
            <a:r>
              <a:rPr lang="en-US"/>
              <a:t>bukva</a:t>
            </a:r>
            <a:r>
              <a:rPr lang="en-US" dirty="0"/>
              <a:t> </a:t>
            </a:r>
            <a:r>
              <a:rPr lang="en-US"/>
              <a:t>vo</a:t>
            </a:r>
            <a:r>
              <a:rPr lang="en-US" dirty="0"/>
              <a:t> </a:t>
            </a:r>
            <a:r>
              <a:rPr lang="en-US"/>
              <a:t>golema</a:t>
            </a:r>
          </a:p>
          <a:p>
            <a:r>
              <a:rPr lang="en-US" dirty="0"/>
              <a:t>//</a:t>
            </a:r>
            <a:r>
              <a:rPr lang="en-US" dirty="0" err="1"/>
              <a:t>i</a:t>
            </a:r>
            <a:r>
              <a:rPr lang="en-US" dirty="0"/>
              <a:t> </a:t>
            </a:r>
            <a:r>
              <a:rPr lang="en-US" dirty="0" err="1"/>
              <a:t>na</a:t>
            </a:r>
            <a:r>
              <a:rPr lang="en-US" dirty="0"/>
              <a:t> </a:t>
            </a:r>
            <a:r>
              <a:rPr lang="en-US" dirty="0" err="1"/>
              <a:t>kraj</a:t>
            </a:r>
            <a:r>
              <a:rPr lang="en-US" dirty="0"/>
              <a:t> </a:t>
            </a:r>
            <a:r>
              <a:rPr lang="en-US" dirty="0" err="1"/>
              <a:t>od</a:t>
            </a:r>
            <a:r>
              <a:rPr lang="en-US" dirty="0"/>
              <a:t> </a:t>
            </a:r>
            <a:r>
              <a:rPr lang="en-US" dirty="0" err="1"/>
              <a:t>sekoj</a:t>
            </a:r>
            <a:r>
              <a:rPr lang="en-US" dirty="0"/>
              <a:t> red da se </a:t>
            </a:r>
            <a:r>
              <a:rPr lang="en-US" dirty="0" err="1"/>
              <a:t>stavi</a:t>
            </a:r>
            <a:r>
              <a:rPr lang="en-US" dirty="0"/>
              <a:t> </a:t>
            </a:r>
            <a:r>
              <a:rPr lang="en-US" dirty="0" err="1"/>
              <a:t>tocka</a:t>
            </a:r>
            <a:endParaRPr lang="en-US"/>
          </a:p>
          <a:p>
            <a:r>
              <a:rPr lang="en-US" dirty="0"/>
              <a:t>#include &lt;iostream&gt;</a:t>
            </a:r>
            <a:endParaRPr lang="en-US" dirty="0">
              <a:cs typeface="Calibri"/>
            </a:endParaRPr>
          </a:p>
          <a:p>
            <a:r>
              <a:rPr lang="en-US" dirty="0"/>
              <a:t>#include &lt;</a:t>
            </a:r>
            <a:r>
              <a:rPr lang="en-US" err="1"/>
              <a:t>fstream</a:t>
            </a:r>
            <a:r>
              <a:rPr lang="en-US" dirty="0"/>
              <a:t>&gt;</a:t>
            </a:r>
            <a:endParaRPr lang="en-US" dirty="0">
              <a:cs typeface="Calibri"/>
            </a:endParaRPr>
          </a:p>
          <a:p>
            <a:endParaRPr lang="en-US" dirty="0"/>
          </a:p>
          <a:p>
            <a:r>
              <a:rPr lang="en-US" dirty="0"/>
              <a:t>using namespace std;</a:t>
            </a:r>
          </a:p>
          <a:p>
            <a:endParaRPr lang="en-US" dirty="0"/>
          </a:p>
          <a:p>
            <a:r>
              <a:rPr lang="en-US" err="1"/>
              <a:t>int</a:t>
            </a:r>
            <a:r>
              <a:rPr lang="en-US" dirty="0"/>
              <a:t> main()</a:t>
            </a:r>
            <a:endParaRPr lang="en-US" dirty="0">
              <a:cs typeface="Calibri"/>
            </a:endParaRPr>
          </a:p>
          <a:p>
            <a:r>
              <a:rPr lang="en-US" dirty="0"/>
              <a:t>{</a:t>
            </a:r>
          </a:p>
          <a:p>
            <a:r>
              <a:rPr lang="en-US" dirty="0"/>
              <a:t>    </a:t>
            </a:r>
            <a:r>
              <a:rPr lang="en-US" err="1"/>
              <a:t>ifstream</a:t>
            </a:r>
            <a:r>
              <a:rPr lang="en-US" dirty="0"/>
              <a:t> </a:t>
            </a:r>
            <a:r>
              <a:rPr lang="en-US" err="1"/>
              <a:t>vlez</a:t>
            </a:r>
            <a:r>
              <a:rPr lang="en-US" dirty="0"/>
              <a:t>;</a:t>
            </a:r>
            <a:endParaRPr lang="en-US" dirty="0">
              <a:cs typeface="Calibri"/>
            </a:endParaRPr>
          </a:p>
          <a:p>
            <a:r>
              <a:rPr lang="en-US" dirty="0"/>
              <a:t>    </a:t>
            </a:r>
            <a:r>
              <a:rPr lang="en-US" err="1"/>
              <a:t>vlez.open</a:t>
            </a:r>
            <a:r>
              <a:rPr lang="en-US" dirty="0"/>
              <a:t>("vlez.txt");</a:t>
            </a:r>
            <a:endParaRPr lang="en-US" dirty="0">
              <a:cs typeface="Calibri"/>
            </a:endParaRPr>
          </a:p>
          <a:p>
            <a:endParaRPr lang="en-US" dirty="0"/>
          </a:p>
          <a:p>
            <a:r>
              <a:rPr lang="en-US" dirty="0"/>
              <a:t>    string </a:t>
            </a:r>
            <a:r>
              <a:rPr lang="en-US" err="1"/>
              <a:t>linija</a:t>
            </a:r>
            <a:r>
              <a:rPr lang="en-US" dirty="0"/>
              <a:t>;</a:t>
            </a:r>
            <a:endParaRPr lang="en-US" dirty="0">
              <a:cs typeface="Calibri"/>
            </a:endParaRPr>
          </a:p>
          <a:p>
            <a:r>
              <a:rPr lang="en-US" dirty="0"/>
              <a:t>    char c;</a:t>
            </a:r>
          </a:p>
          <a:p>
            <a:r>
              <a:rPr lang="en-US" dirty="0"/>
              <a:t>    string </a:t>
            </a:r>
            <a:r>
              <a:rPr lang="en-US" err="1"/>
              <a:t>tekst</a:t>
            </a:r>
            <a:r>
              <a:rPr lang="en-US" dirty="0"/>
              <a:t>;</a:t>
            </a:r>
            <a:endParaRPr lang="en-US" dirty="0">
              <a:cs typeface="Calibri"/>
            </a:endParaRPr>
          </a:p>
          <a:p>
            <a:endParaRPr lang="en-US" dirty="0"/>
          </a:p>
          <a:p>
            <a:endParaRPr lang="en-US" dirty="0"/>
          </a:p>
          <a:p>
            <a:r>
              <a:rPr lang="en-US" dirty="0"/>
              <a:t>    //</a:t>
            </a:r>
            <a:r>
              <a:rPr lang="en-US" err="1"/>
              <a:t>linija</a:t>
            </a:r>
            <a:r>
              <a:rPr lang="en-US" dirty="0"/>
              <a:t> </a:t>
            </a:r>
            <a:r>
              <a:rPr lang="en-US" err="1"/>
              <a:t>po</a:t>
            </a:r>
            <a:r>
              <a:rPr lang="en-US" dirty="0"/>
              <a:t> </a:t>
            </a:r>
            <a:r>
              <a:rPr lang="en-US" err="1"/>
              <a:t>linija</a:t>
            </a:r>
            <a:endParaRPr lang="en-US"/>
          </a:p>
          <a:p>
            <a:r>
              <a:rPr lang="en-US" dirty="0"/>
              <a:t>    while(vlez.eof()==false)</a:t>
            </a:r>
          </a:p>
          <a:p>
            <a:r>
              <a:rPr lang="en-US" dirty="0"/>
              <a:t>    {</a:t>
            </a:r>
          </a:p>
          <a:p>
            <a:r>
              <a:rPr lang="en-US" dirty="0"/>
              <a:t>        </a:t>
            </a:r>
            <a:r>
              <a:rPr lang="en-US" err="1"/>
              <a:t>getline</a:t>
            </a:r>
            <a:r>
              <a:rPr lang="en-US" dirty="0"/>
              <a:t>(</a:t>
            </a:r>
            <a:r>
              <a:rPr lang="en-US" err="1"/>
              <a:t>vlez,linija</a:t>
            </a:r>
            <a:r>
              <a:rPr lang="en-US" dirty="0"/>
              <a:t>);</a:t>
            </a:r>
            <a:endParaRPr lang="en-US" dirty="0">
              <a:cs typeface="Calibri"/>
            </a:endParaRPr>
          </a:p>
          <a:p>
            <a:r>
              <a:rPr lang="en-US" dirty="0"/>
              <a:t>        //</a:t>
            </a:r>
            <a:r>
              <a:rPr lang="en-US" err="1"/>
              <a:t>namesto</a:t>
            </a:r>
            <a:r>
              <a:rPr lang="en-US" dirty="0"/>
              <a:t> </a:t>
            </a:r>
            <a:r>
              <a:rPr lang="en-US" err="1"/>
              <a:t>da</a:t>
            </a:r>
            <a:r>
              <a:rPr lang="en-US" dirty="0"/>
              <a:t> se </a:t>
            </a:r>
            <a:r>
              <a:rPr lang="en-US" err="1"/>
              <a:t>koristi</a:t>
            </a:r>
            <a:r>
              <a:rPr lang="en-US" dirty="0"/>
              <a:t> f-</a:t>
            </a:r>
            <a:r>
              <a:rPr lang="en-US" err="1"/>
              <a:t>jata</a:t>
            </a:r>
            <a:r>
              <a:rPr lang="en-US" dirty="0"/>
              <a:t> </a:t>
            </a:r>
            <a:r>
              <a:rPr lang="en-US" err="1"/>
              <a:t>toupper</a:t>
            </a:r>
            <a:r>
              <a:rPr lang="en-US" dirty="0"/>
              <a:t>()</a:t>
            </a:r>
            <a:endParaRPr lang="en-US" dirty="0">
              <a:cs typeface="Calibri"/>
            </a:endParaRPr>
          </a:p>
          <a:p>
            <a:r>
              <a:rPr lang="en-US" dirty="0"/>
              <a:t>        //</a:t>
            </a:r>
            <a:r>
              <a:rPr lang="en-US" err="1"/>
              <a:t>moze</a:t>
            </a:r>
            <a:r>
              <a:rPr lang="en-US" dirty="0"/>
              <a:t> </a:t>
            </a:r>
            <a:r>
              <a:rPr lang="en-US" err="1"/>
              <a:t>da</a:t>
            </a:r>
            <a:r>
              <a:rPr lang="en-US" dirty="0"/>
              <a:t> se </a:t>
            </a:r>
            <a:r>
              <a:rPr lang="en-US" err="1"/>
              <a:t>naoga</a:t>
            </a:r>
            <a:r>
              <a:rPr lang="en-US" dirty="0"/>
              <a:t> </a:t>
            </a:r>
            <a:r>
              <a:rPr lang="en-US" err="1"/>
              <a:t>razlikata</a:t>
            </a:r>
            <a:r>
              <a:rPr lang="en-US" dirty="0"/>
              <a:t> </a:t>
            </a:r>
            <a:r>
              <a:rPr lang="en-US" err="1"/>
              <a:t>na</a:t>
            </a:r>
            <a:r>
              <a:rPr lang="en-US" dirty="0"/>
              <a:t> mala </a:t>
            </a:r>
            <a:r>
              <a:rPr lang="en-US" err="1"/>
              <a:t>od</a:t>
            </a:r>
            <a:r>
              <a:rPr lang="en-US" dirty="0"/>
              <a:t> </a:t>
            </a:r>
            <a:r>
              <a:rPr lang="en-US" err="1"/>
              <a:t>golema</a:t>
            </a:r>
            <a:r>
              <a:rPr lang="en-US" dirty="0"/>
              <a:t> </a:t>
            </a:r>
            <a:r>
              <a:rPr lang="en-US" err="1"/>
              <a:t>bukva</a:t>
            </a:r>
            <a:endParaRPr lang="en-US"/>
          </a:p>
          <a:p>
            <a:r>
              <a:rPr lang="en-US" dirty="0"/>
              <a:t>        //a=97, A=65, </a:t>
            </a:r>
            <a:r>
              <a:rPr lang="en-US" err="1"/>
              <a:t>razlikata</a:t>
            </a:r>
            <a:r>
              <a:rPr lang="en-US" dirty="0"/>
              <a:t> e 32</a:t>
            </a:r>
            <a:endParaRPr lang="en-US" dirty="0">
              <a:cs typeface="Calibri"/>
            </a:endParaRPr>
          </a:p>
          <a:p>
            <a:r>
              <a:rPr lang="en-US" dirty="0"/>
              <a:t>        //pa taka </a:t>
            </a:r>
            <a:r>
              <a:rPr lang="en-US" err="1"/>
              <a:t>ako</a:t>
            </a:r>
            <a:r>
              <a:rPr lang="en-US" dirty="0"/>
              <a:t> </a:t>
            </a:r>
            <a:r>
              <a:rPr lang="en-US" err="1"/>
              <a:t>imame</a:t>
            </a:r>
            <a:r>
              <a:rPr lang="en-US" dirty="0"/>
              <a:t> mala </a:t>
            </a:r>
            <a:r>
              <a:rPr lang="en-US" err="1"/>
              <a:t>bukva</a:t>
            </a:r>
            <a:r>
              <a:rPr lang="en-US" dirty="0"/>
              <a:t> so </a:t>
            </a:r>
            <a:r>
              <a:rPr lang="en-US" err="1"/>
              <a:t>ascii</a:t>
            </a:r>
            <a:r>
              <a:rPr lang="en-US" dirty="0"/>
              <a:t> 98, 98-32=66=B</a:t>
            </a:r>
            <a:endParaRPr lang="en-US" dirty="0">
              <a:cs typeface="Calibri"/>
            </a:endParaRPr>
          </a:p>
          <a:p>
            <a:r>
              <a:rPr lang="en-US" dirty="0"/>
              <a:t>        </a:t>
            </a:r>
            <a:r>
              <a:rPr lang="en-US" err="1"/>
              <a:t>linija</a:t>
            </a:r>
            <a:r>
              <a:rPr lang="en-US" dirty="0"/>
              <a:t>[0]=</a:t>
            </a:r>
            <a:r>
              <a:rPr lang="en-US" err="1"/>
              <a:t>toupper</a:t>
            </a:r>
            <a:r>
              <a:rPr lang="en-US" dirty="0"/>
              <a:t>(</a:t>
            </a:r>
            <a:r>
              <a:rPr lang="en-US" err="1"/>
              <a:t>linija</a:t>
            </a:r>
            <a:r>
              <a:rPr lang="en-US" dirty="0"/>
              <a:t>[0]);</a:t>
            </a:r>
            <a:endParaRPr lang="en-US" dirty="0">
              <a:cs typeface="Calibri"/>
            </a:endParaRPr>
          </a:p>
          <a:p>
            <a:r>
              <a:rPr lang="en-US" dirty="0"/>
              <a:t>        </a:t>
            </a:r>
            <a:r>
              <a:rPr lang="en-US" err="1"/>
              <a:t>tekst</a:t>
            </a:r>
            <a:r>
              <a:rPr lang="en-US" dirty="0"/>
              <a:t>+=</a:t>
            </a:r>
            <a:r>
              <a:rPr lang="en-US" err="1"/>
              <a:t>linija</a:t>
            </a:r>
            <a:r>
              <a:rPr lang="en-US" dirty="0"/>
              <a:t>+". \n";</a:t>
            </a:r>
            <a:endParaRPr lang="en-US" dirty="0">
              <a:cs typeface="Calibri"/>
            </a:endParaRPr>
          </a:p>
          <a:p>
            <a:r>
              <a:rPr lang="en-US" dirty="0"/>
              <a:t>    }</a:t>
            </a:r>
          </a:p>
          <a:p>
            <a:r>
              <a:rPr lang="en-US" dirty="0"/>
              <a:t>    </a:t>
            </a:r>
            <a:r>
              <a:rPr lang="en-US" err="1"/>
              <a:t>cout</a:t>
            </a:r>
            <a:r>
              <a:rPr lang="en-US" dirty="0"/>
              <a:t>&lt;&lt;</a:t>
            </a:r>
            <a:r>
              <a:rPr lang="en-US" err="1"/>
              <a:t>tekst</a:t>
            </a:r>
            <a:r>
              <a:rPr lang="en-US" dirty="0"/>
              <a:t>;</a:t>
            </a:r>
            <a:endParaRPr lang="en-US" dirty="0">
              <a:cs typeface="Calibri"/>
            </a:endParaRPr>
          </a:p>
          <a:p>
            <a:endParaRPr lang="en-US" dirty="0"/>
          </a:p>
          <a:p>
            <a:r>
              <a:rPr lang="en-US" dirty="0"/>
              <a:t>    //</a:t>
            </a:r>
            <a:r>
              <a:rPr lang="en-US" err="1"/>
              <a:t>zapisuvanje</a:t>
            </a:r>
            <a:r>
              <a:rPr lang="en-US" dirty="0"/>
              <a:t> </a:t>
            </a:r>
            <a:r>
              <a:rPr lang="en-US" err="1"/>
              <a:t>vo</a:t>
            </a:r>
            <a:r>
              <a:rPr lang="en-US" dirty="0"/>
              <a:t> </a:t>
            </a:r>
            <a:r>
              <a:rPr lang="en-US" err="1"/>
              <a:t>datoteka</a:t>
            </a:r>
            <a:endParaRPr lang="en-US"/>
          </a:p>
          <a:p>
            <a:r>
              <a:rPr lang="en-US" dirty="0"/>
              <a:t>    </a:t>
            </a:r>
            <a:r>
              <a:rPr lang="en-US" err="1"/>
              <a:t>ofstream</a:t>
            </a:r>
            <a:r>
              <a:rPr lang="en-US" dirty="0"/>
              <a:t> </a:t>
            </a:r>
            <a:r>
              <a:rPr lang="en-US" err="1"/>
              <a:t>izlez</a:t>
            </a:r>
            <a:r>
              <a:rPr lang="en-US" dirty="0"/>
              <a:t>;</a:t>
            </a:r>
            <a:endParaRPr lang="en-US" dirty="0">
              <a:cs typeface="Calibri"/>
            </a:endParaRPr>
          </a:p>
          <a:p>
            <a:r>
              <a:rPr lang="en-US" dirty="0"/>
              <a:t>    </a:t>
            </a:r>
            <a:r>
              <a:rPr lang="en-US" err="1"/>
              <a:t>izlez.open</a:t>
            </a:r>
            <a:r>
              <a:rPr lang="en-US" dirty="0"/>
              <a:t>("izlez.txt");</a:t>
            </a:r>
            <a:endParaRPr lang="en-US" dirty="0">
              <a:cs typeface="Calibri"/>
            </a:endParaRPr>
          </a:p>
          <a:p>
            <a:r>
              <a:rPr lang="en-US" dirty="0"/>
              <a:t>    </a:t>
            </a:r>
            <a:r>
              <a:rPr lang="en-US" err="1"/>
              <a:t>izlez</a:t>
            </a:r>
            <a:r>
              <a:rPr lang="en-US" dirty="0"/>
              <a:t>&lt;&lt;</a:t>
            </a:r>
            <a:r>
              <a:rPr lang="en-US" err="1"/>
              <a:t>tekst</a:t>
            </a:r>
            <a:r>
              <a:rPr lang="en-US" dirty="0"/>
              <a:t>;</a:t>
            </a:r>
            <a:endParaRPr lang="en-US" dirty="0">
              <a:cs typeface="Calibri"/>
            </a:endParaRPr>
          </a:p>
          <a:p>
            <a:endParaRPr lang="en-US" dirty="0"/>
          </a:p>
          <a:p>
            <a:r>
              <a:rPr lang="en-US" dirty="0"/>
              <a:t>    </a:t>
            </a:r>
            <a:r>
              <a:rPr lang="en-US" err="1"/>
              <a:t>vlez.close</a:t>
            </a:r>
            <a:r>
              <a:rPr lang="en-US" dirty="0"/>
              <a:t>();</a:t>
            </a:r>
            <a:endParaRPr lang="en-US" dirty="0">
              <a:cs typeface="Calibri"/>
            </a:endParaRPr>
          </a:p>
          <a:p>
            <a:endParaRPr lang="en-US" dirty="0"/>
          </a:p>
          <a:p>
            <a:r>
              <a:rPr lang="en-US" dirty="0"/>
              <a:t>    return 0;</a:t>
            </a:r>
          </a:p>
          <a:p>
            <a:r>
              <a:rPr lang="en-US" dirty="0"/>
              <a:t>}</a:t>
            </a:r>
          </a:p>
          <a:p>
            <a:endParaRPr lang="en-US" dirty="0"/>
          </a:p>
        </p:txBody>
      </p:sp>
      <p:sp>
        <p:nvSpPr>
          <p:cNvPr id="4" name="Slide Number Placeholder 3"/>
          <p:cNvSpPr>
            <a:spLocks noGrp="1"/>
          </p:cNvSpPr>
          <p:nvPr>
            <p:ph type="sldNum" sz="quarter" idx="10"/>
          </p:nvPr>
        </p:nvSpPr>
        <p:spPr/>
        <p:txBody>
          <a:bodyPr/>
          <a:lstStyle/>
          <a:p>
            <a:fld id="{775E4C49-DC73-428A-A17B-91EFEBCE0922}" type="slidenum">
              <a:rPr lang="en-US" smtClean="0"/>
              <a:pPr/>
              <a:t>28</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32500" lnSpcReduction="20000"/>
          </a:bodyPr>
          <a:lstStyle/>
          <a:p>
            <a:r>
              <a:rPr lang="en-US"/>
              <a:t>//9. Dadeni</a:t>
            </a:r>
            <a:r>
              <a:rPr lang="en-US" dirty="0"/>
              <a:t> se 2 </a:t>
            </a:r>
            <a:r>
              <a:rPr lang="en-US"/>
              <a:t>datoteki</a:t>
            </a:r>
            <a:r>
              <a:rPr lang="en-US" dirty="0"/>
              <a:t> so </a:t>
            </a:r>
            <a:r>
              <a:rPr lang="en-US"/>
              <a:t>genetski</a:t>
            </a:r>
            <a:r>
              <a:rPr lang="en-US" dirty="0"/>
              <a:t> </a:t>
            </a:r>
            <a:r>
              <a:rPr lang="en-US"/>
              <a:t>kod</a:t>
            </a:r>
            <a:r>
              <a:rPr lang="en-US" dirty="0"/>
              <a:t> </a:t>
            </a:r>
            <a:r>
              <a:rPr lang="en-US"/>
              <a:t>i</a:t>
            </a:r>
            <a:r>
              <a:rPr lang="en-US" dirty="0"/>
              <a:t> so </a:t>
            </a:r>
            <a:r>
              <a:rPr lang="en-US"/>
              <a:t>ista</a:t>
            </a:r>
            <a:r>
              <a:rPr lang="en-US" dirty="0"/>
              <a:t> </a:t>
            </a:r>
            <a:r>
              <a:rPr lang="en-US"/>
              <a:t>golemina</a:t>
            </a:r>
            <a:r>
              <a:rPr lang="en-US" dirty="0"/>
              <a:t>.</a:t>
            </a:r>
          </a:p>
          <a:p>
            <a:r>
              <a:rPr lang="en-US" dirty="0"/>
              <a:t>//Vo 3ta </a:t>
            </a:r>
            <a:r>
              <a:rPr lang="en-US" dirty="0" err="1"/>
              <a:t>datoteka</a:t>
            </a:r>
            <a:r>
              <a:rPr lang="en-US" dirty="0"/>
              <a:t> da se </a:t>
            </a:r>
            <a:r>
              <a:rPr lang="en-US" dirty="0" err="1"/>
              <a:t>ispecatat</a:t>
            </a:r>
            <a:r>
              <a:rPr lang="en-US" dirty="0"/>
              <a:t> </a:t>
            </a:r>
            <a:r>
              <a:rPr lang="en-US" dirty="0" err="1"/>
              <a:t>samo</a:t>
            </a:r>
            <a:r>
              <a:rPr lang="en-US" dirty="0"/>
              <a:t> </a:t>
            </a:r>
            <a:r>
              <a:rPr lang="en-US" dirty="0" err="1"/>
              <a:t>razlikite</a:t>
            </a:r>
            <a:endParaRPr lang="en-US"/>
          </a:p>
          <a:p>
            <a:r>
              <a:rPr lang="en-US" dirty="0"/>
              <a:t>//</a:t>
            </a:r>
            <a:r>
              <a:rPr lang="en-US" dirty="0" err="1"/>
              <a:t>i</a:t>
            </a:r>
            <a:r>
              <a:rPr lang="en-US" dirty="0"/>
              <a:t> </a:t>
            </a:r>
            <a:r>
              <a:rPr lang="en-US" dirty="0" err="1"/>
              <a:t>na</a:t>
            </a:r>
            <a:r>
              <a:rPr lang="en-US" dirty="0"/>
              <a:t> </a:t>
            </a:r>
            <a:r>
              <a:rPr lang="en-US" dirty="0" err="1"/>
              <a:t>ekran</a:t>
            </a:r>
            <a:r>
              <a:rPr lang="en-US" dirty="0"/>
              <a:t> da se </a:t>
            </a:r>
            <a:r>
              <a:rPr lang="en-US" dirty="0" err="1"/>
              <a:t>ispecati</a:t>
            </a:r>
            <a:r>
              <a:rPr lang="en-US" dirty="0"/>
              <a:t> </a:t>
            </a:r>
            <a:r>
              <a:rPr lang="en-US" dirty="0" err="1"/>
              <a:t>kolku</a:t>
            </a:r>
            <a:r>
              <a:rPr lang="en-US" dirty="0"/>
              <a:t> % tie </a:t>
            </a:r>
            <a:r>
              <a:rPr lang="en-US" dirty="0" err="1"/>
              <a:t>datoteki</a:t>
            </a:r>
            <a:r>
              <a:rPr lang="en-US" dirty="0"/>
              <a:t> se </a:t>
            </a:r>
            <a:r>
              <a:rPr lang="en-US" dirty="0" err="1"/>
              <a:t>slicni</a:t>
            </a:r>
            <a:endParaRPr lang="en-US"/>
          </a:p>
          <a:p>
            <a:r>
              <a:rPr lang="en-US" dirty="0"/>
              <a:t>//DNA: A=</a:t>
            </a:r>
            <a:r>
              <a:rPr lang="en-US" err="1"/>
              <a:t>adenin</a:t>
            </a:r>
            <a:r>
              <a:rPr lang="en-US" dirty="0"/>
              <a:t>, G=</a:t>
            </a:r>
            <a:r>
              <a:rPr lang="en-US" err="1"/>
              <a:t>gvanin</a:t>
            </a:r>
            <a:r>
              <a:rPr lang="en-US" dirty="0"/>
              <a:t>, C=</a:t>
            </a:r>
            <a:r>
              <a:rPr lang="en-US" err="1"/>
              <a:t>citozin</a:t>
            </a:r>
            <a:r>
              <a:rPr lang="en-US" dirty="0"/>
              <a:t>, T=</a:t>
            </a:r>
            <a:r>
              <a:rPr lang="en-US" err="1"/>
              <a:t>timin</a:t>
            </a:r>
            <a:endParaRPr lang="en-US"/>
          </a:p>
          <a:p>
            <a:r>
              <a:rPr lang="en-US" dirty="0"/>
              <a:t>#include &lt;</a:t>
            </a:r>
            <a:r>
              <a:rPr lang="en-US" err="1"/>
              <a:t>iostream</a:t>
            </a:r>
            <a:r>
              <a:rPr lang="en-US" dirty="0"/>
              <a:t>&gt;</a:t>
            </a:r>
            <a:endParaRPr lang="en-US" dirty="0">
              <a:cs typeface="Calibri"/>
            </a:endParaRPr>
          </a:p>
          <a:p>
            <a:r>
              <a:rPr lang="en-US" dirty="0"/>
              <a:t>#include &lt;</a:t>
            </a:r>
            <a:r>
              <a:rPr lang="en-US" err="1"/>
              <a:t>fstream</a:t>
            </a:r>
            <a:r>
              <a:rPr lang="en-US" dirty="0"/>
              <a:t>&gt;</a:t>
            </a:r>
            <a:endParaRPr lang="en-US" dirty="0">
              <a:cs typeface="Calibri"/>
            </a:endParaRPr>
          </a:p>
          <a:p>
            <a:endParaRPr lang="en-US" dirty="0"/>
          </a:p>
          <a:p>
            <a:r>
              <a:rPr lang="en-US" dirty="0"/>
              <a:t>using namespace std;</a:t>
            </a:r>
          </a:p>
          <a:p>
            <a:endParaRPr lang="en-US" dirty="0"/>
          </a:p>
          <a:p>
            <a:r>
              <a:rPr lang="en-US" err="1"/>
              <a:t>int</a:t>
            </a:r>
            <a:r>
              <a:rPr lang="en-US" dirty="0"/>
              <a:t> main()</a:t>
            </a:r>
            <a:endParaRPr lang="en-US" dirty="0">
              <a:cs typeface="Calibri"/>
            </a:endParaRPr>
          </a:p>
          <a:p>
            <a:r>
              <a:rPr lang="en-US" dirty="0"/>
              <a:t>{</a:t>
            </a:r>
          </a:p>
          <a:p>
            <a:r>
              <a:rPr lang="en-US" dirty="0"/>
              <a:t>    </a:t>
            </a:r>
            <a:r>
              <a:rPr lang="en-US" err="1"/>
              <a:t>ifstream</a:t>
            </a:r>
            <a:r>
              <a:rPr lang="en-US" dirty="0"/>
              <a:t> vlez1("kod1.txt");</a:t>
            </a:r>
            <a:endParaRPr lang="en-US" dirty="0">
              <a:cs typeface="Calibri"/>
            </a:endParaRPr>
          </a:p>
          <a:p>
            <a:r>
              <a:rPr lang="en-US" dirty="0"/>
              <a:t>    </a:t>
            </a:r>
            <a:r>
              <a:rPr lang="en-US" err="1"/>
              <a:t>ifstream</a:t>
            </a:r>
            <a:r>
              <a:rPr lang="en-US" dirty="0"/>
              <a:t> vlez2("kod2.txt");</a:t>
            </a:r>
            <a:endParaRPr lang="en-US" dirty="0">
              <a:cs typeface="Calibri"/>
            </a:endParaRPr>
          </a:p>
          <a:p>
            <a:r>
              <a:rPr lang="en-US" dirty="0"/>
              <a:t>    </a:t>
            </a:r>
            <a:r>
              <a:rPr lang="en-US" err="1"/>
              <a:t>ofstream</a:t>
            </a:r>
            <a:r>
              <a:rPr lang="en-US" dirty="0"/>
              <a:t> </a:t>
            </a:r>
            <a:r>
              <a:rPr lang="en-US" err="1"/>
              <a:t>izlez</a:t>
            </a:r>
            <a:r>
              <a:rPr lang="en-US" dirty="0"/>
              <a:t>("izlez.txt", </a:t>
            </a:r>
            <a:r>
              <a:rPr lang="en-US" err="1"/>
              <a:t>ios</a:t>
            </a:r>
            <a:r>
              <a:rPr lang="en-US" dirty="0"/>
              <a:t>::app);</a:t>
            </a:r>
            <a:endParaRPr lang="en-US" dirty="0">
              <a:cs typeface="Calibri"/>
            </a:endParaRPr>
          </a:p>
          <a:p>
            <a:endParaRPr lang="en-US" dirty="0"/>
          </a:p>
          <a:p>
            <a:r>
              <a:rPr lang="en-US" dirty="0"/>
              <a:t>    char c1;</a:t>
            </a:r>
          </a:p>
          <a:p>
            <a:r>
              <a:rPr lang="en-US" dirty="0"/>
              <a:t>    char c2;</a:t>
            </a:r>
          </a:p>
          <a:p>
            <a:r>
              <a:rPr lang="en-US" dirty="0"/>
              <a:t>    </a:t>
            </a:r>
            <a:r>
              <a:rPr lang="en-US" err="1"/>
              <a:t>int</a:t>
            </a:r>
            <a:r>
              <a:rPr lang="en-US" dirty="0"/>
              <a:t> </a:t>
            </a:r>
            <a:r>
              <a:rPr lang="en-US" err="1"/>
              <a:t>brVkupno</a:t>
            </a:r>
            <a:r>
              <a:rPr lang="en-US" dirty="0"/>
              <a:t>=0;</a:t>
            </a:r>
            <a:endParaRPr lang="en-US" dirty="0">
              <a:cs typeface="Calibri"/>
            </a:endParaRPr>
          </a:p>
          <a:p>
            <a:r>
              <a:rPr lang="en-US" dirty="0"/>
              <a:t>    </a:t>
            </a:r>
            <a:r>
              <a:rPr lang="en-US" err="1"/>
              <a:t>int</a:t>
            </a:r>
            <a:r>
              <a:rPr lang="en-US" dirty="0"/>
              <a:t> </a:t>
            </a:r>
            <a:r>
              <a:rPr lang="en-US" err="1"/>
              <a:t>brGreski</a:t>
            </a:r>
            <a:r>
              <a:rPr lang="en-US" dirty="0"/>
              <a:t>=0;</a:t>
            </a:r>
            <a:endParaRPr lang="en-US" dirty="0">
              <a:cs typeface="Calibri"/>
            </a:endParaRPr>
          </a:p>
          <a:p>
            <a:endParaRPr lang="en-US" dirty="0"/>
          </a:p>
          <a:p>
            <a:r>
              <a:rPr lang="en-US" dirty="0"/>
              <a:t>    string s1,s2;</a:t>
            </a:r>
          </a:p>
          <a:p>
            <a:endParaRPr lang="en-US" dirty="0"/>
          </a:p>
          <a:p>
            <a:r>
              <a:rPr lang="en-US" dirty="0"/>
              <a:t>    //</a:t>
            </a:r>
            <a:r>
              <a:rPr lang="en-US" err="1"/>
              <a:t>karakter</a:t>
            </a:r>
            <a:r>
              <a:rPr lang="en-US" dirty="0"/>
              <a:t> </a:t>
            </a:r>
            <a:r>
              <a:rPr lang="en-US" err="1"/>
              <a:t>po</a:t>
            </a:r>
            <a:r>
              <a:rPr lang="en-US" dirty="0"/>
              <a:t> </a:t>
            </a:r>
            <a:r>
              <a:rPr lang="en-US" err="1"/>
              <a:t>karakter</a:t>
            </a:r>
            <a:endParaRPr lang="en-US"/>
          </a:p>
          <a:p>
            <a:r>
              <a:rPr lang="en-US" dirty="0"/>
              <a:t>    while(vlez1.eof()==false)</a:t>
            </a:r>
          </a:p>
          <a:p>
            <a:r>
              <a:rPr lang="en-US" dirty="0"/>
              <a:t>    {</a:t>
            </a:r>
          </a:p>
          <a:p>
            <a:r>
              <a:rPr lang="en-US" dirty="0"/>
              <a:t>        c1=0;</a:t>
            </a:r>
          </a:p>
          <a:p>
            <a:r>
              <a:rPr lang="en-US" dirty="0"/>
              <a:t>        vlez1.get(c1);</a:t>
            </a:r>
          </a:p>
          <a:p>
            <a:r>
              <a:rPr lang="en-US" dirty="0"/>
              <a:t>        if(c1!=0)</a:t>
            </a:r>
          </a:p>
          <a:p>
            <a:r>
              <a:rPr lang="en-US" dirty="0"/>
              <a:t>        {</a:t>
            </a:r>
          </a:p>
          <a:p>
            <a:r>
              <a:rPr lang="en-US" dirty="0"/>
              <a:t>            s1+=c1;</a:t>
            </a:r>
          </a:p>
          <a:p>
            <a:r>
              <a:rPr lang="en-US" dirty="0"/>
              <a:t>            </a:t>
            </a:r>
            <a:r>
              <a:rPr lang="en-US" err="1"/>
              <a:t>brVkupno</a:t>
            </a:r>
            <a:r>
              <a:rPr lang="en-US" dirty="0"/>
              <a:t>++;</a:t>
            </a:r>
            <a:endParaRPr lang="en-US" dirty="0">
              <a:cs typeface="Calibri"/>
            </a:endParaRPr>
          </a:p>
          <a:p>
            <a:r>
              <a:rPr lang="en-US" dirty="0"/>
              <a:t>        }</a:t>
            </a:r>
          </a:p>
          <a:p>
            <a:endParaRPr lang="en-US" dirty="0"/>
          </a:p>
          <a:p>
            <a:r>
              <a:rPr lang="en-US" dirty="0"/>
              <a:t>        //</a:t>
            </a:r>
            <a:r>
              <a:rPr lang="en-US" err="1"/>
              <a:t>cout</a:t>
            </a:r>
            <a:r>
              <a:rPr lang="en-US" dirty="0"/>
              <a:t>&lt;&lt;c1&lt;&lt;" ";</a:t>
            </a:r>
            <a:endParaRPr lang="en-US" dirty="0">
              <a:cs typeface="Calibri"/>
            </a:endParaRPr>
          </a:p>
          <a:p>
            <a:r>
              <a:rPr lang="en-US" dirty="0"/>
              <a:t>    }</a:t>
            </a:r>
          </a:p>
          <a:p>
            <a:r>
              <a:rPr lang="en-US" dirty="0"/>
              <a:t>    while(vlez2.eof()==false)</a:t>
            </a:r>
          </a:p>
          <a:p>
            <a:r>
              <a:rPr lang="en-US" dirty="0"/>
              <a:t>    {</a:t>
            </a:r>
          </a:p>
          <a:p>
            <a:r>
              <a:rPr lang="en-US" dirty="0"/>
              <a:t>        c2=0;</a:t>
            </a:r>
          </a:p>
          <a:p>
            <a:r>
              <a:rPr lang="en-US" dirty="0"/>
              <a:t>        vlez2.get(c2);</a:t>
            </a:r>
          </a:p>
          <a:p>
            <a:r>
              <a:rPr lang="en-US" dirty="0"/>
              <a:t>        if(c2!=0)</a:t>
            </a:r>
          </a:p>
          <a:p>
            <a:r>
              <a:rPr lang="en-US" dirty="0"/>
              <a:t>            s2+=c2;</a:t>
            </a:r>
          </a:p>
          <a:p>
            <a:r>
              <a:rPr lang="en-US" dirty="0"/>
              <a:t>        //</a:t>
            </a:r>
            <a:r>
              <a:rPr lang="en-US" err="1"/>
              <a:t>cout</a:t>
            </a:r>
            <a:r>
              <a:rPr lang="en-US" dirty="0"/>
              <a:t>&lt;&lt;c2&lt;&lt;" ";</a:t>
            </a:r>
            <a:endParaRPr lang="en-US" dirty="0">
              <a:cs typeface="Calibri"/>
            </a:endParaRPr>
          </a:p>
          <a:p>
            <a:r>
              <a:rPr lang="en-US" dirty="0"/>
              <a:t>    }</a:t>
            </a:r>
          </a:p>
          <a:p>
            <a:endParaRPr lang="en-US" dirty="0"/>
          </a:p>
          <a:p>
            <a:r>
              <a:rPr lang="en-US" dirty="0"/>
              <a:t>    for(</a:t>
            </a:r>
            <a:r>
              <a:rPr lang="en-US" err="1"/>
              <a:t>int</a:t>
            </a:r>
            <a:r>
              <a:rPr lang="en-US" dirty="0"/>
              <a:t> </a:t>
            </a:r>
            <a:r>
              <a:rPr lang="en-US" err="1"/>
              <a:t>i</a:t>
            </a:r>
            <a:r>
              <a:rPr lang="en-US" dirty="0"/>
              <a:t>=0;i&lt;</a:t>
            </a:r>
            <a:r>
              <a:rPr lang="en-US" err="1"/>
              <a:t>brVkupno;i</a:t>
            </a:r>
            <a:r>
              <a:rPr lang="en-US" dirty="0"/>
              <a:t>++)</a:t>
            </a:r>
            <a:endParaRPr lang="en-US" dirty="0">
              <a:cs typeface="Calibri"/>
            </a:endParaRPr>
          </a:p>
          <a:p>
            <a:r>
              <a:rPr lang="en-US" dirty="0"/>
              <a:t>    {</a:t>
            </a:r>
          </a:p>
          <a:p>
            <a:r>
              <a:rPr lang="en-US" dirty="0"/>
              <a:t>        if(s1[</a:t>
            </a:r>
            <a:r>
              <a:rPr lang="en-US" err="1"/>
              <a:t>i</a:t>
            </a:r>
            <a:r>
              <a:rPr lang="en-US" dirty="0"/>
              <a:t>]!=s2[</a:t>
            </a:r>
            <a:r>
              <a:rPr lang="en-US" err="1"/>
              <a:t>i</a:t>
            </a:r>
            <a:r>
              <a:rPr lang="en-US" dirty="0"/>
              <a:t>])</a:t>
            </a:r>
            <a:endParaRPr lang="en-US" dirty="0">
              <a:cs typeface="Calibri"/>
            </a:endParaRPr>
          </a:p>
          <a:p>
            <a:r>
              <a:rPr lang="en-US" dirty="0"/>
              <a:t>        {</a:t>
            </a:r>
          </a:p>
          <a:p>
            <a:r>
              <a:rPr lang="en-US" dirty="0"/>
              <a:t>            </a:t>
            </a:r>
            <a:r>
              <a:rPr lang="en-US" err="1"/>
              <a:t>izlez</a:t>
            </a:r>
            <a:r>
              <a:rPr lang="en-US" dirty="0"/>
              <a:t>&lt;&lt;</a:t>
            </a:r>
            <a:r>
              <a:rPr lang="en-US" err="1"/>
              <a:t>i</a:t>
            </a:r>
            <a:r>
              <a:rPr lang="en-US" dirty="0"/>
              <a:t>&lt;&lt;". "&lt;&lt;s1[</a:t>
            </a:r>
            <a:r>
              <a:rPr lang="en-US" err="1"/>
              <a:t>i</a:t>
            </a:r>
            <a:r>
              <a:rPr lang="en-US" dirty="0"/>
              <a:t>]&lt;&lt;"-"&lt;&lt;s2[</a:t>
            </a:r>
            <a:r>
              <a:rPr lang="en-US" err="1"/>
              <a:t>i</a:t>
            </a:r>
            <a:r>
              <a:rPr lang="en-US" dirty="0"/>
              <a:t>]&lt;&lt;</a:t>
            </a:r>
            <a:r>
              <a:rPr lang="en-US" err="1"/>
              <a:t>endl</a:t>
            </a:r>
            <a:r>
              <a:rPr lang="en-US" dirty="0"/>
              <a:t>;</a:t>
            </a:r>
            <a:endParaRPr lang="en-US" dirty="0">
              <a:cs typeface="Calibri"/>
            </a:endParaRPr>
          </a:p>
          <a:p>
            <a:r>
              <a:rPr lang="en-US" dirty="0"/>
              <a:t>            </a:t>
            </a:r>
            <a:r>
              <a:rPr lang="en-US" err="1"/>
              <a:t>brGreski</a:t>
            </a:r>
            <a:r>
              <a:rPr lang="en-US" dirty="0"/>
              <a:t>++;</a:t>
            </a:r>
            <a:endParaRPr lang="en-US" dirty="0">
              <a:cs typeface="Calibri"/>
            </a:endParaRPr>
          </a:p>
          <a:p>
            <a:r>
              <a:rPr lang="en-US" dirty="0"/>
              <a:t>        }</a:t>
            </a:r>
          </a:p>
          <a:p>
            <a:r>
              <a:rPr lang="en-US" dirty="0"/>
              <a:t>    }</a:t>
            </a:r>
          </a:p>
          <a:p>
            <a:endParaRPr lang="en-US" dirty="0"/>
          </a:p>
          <a:p>
            <a:endParaRPr lang="en-US" dirty="0"/>
          </a:p>
          <a:p>
            <a:r>
              <a:rPr lang="en-US" dirty="0"/>
              <a:t>    float </a:t>
            </a:r>
            <a:r>
              <a:rPr lang="en-US" err="1"/>
              <a:t>procent</a:t>
            </a:r>
            <a:r>
              <a:rPr lang="en-US" dirty="0"/>
              <a:t>=100-((</a:t>
            </a:r>
            <a:r>
              <a:rPr lang="en-US" err="1"/>
              <a:t>brGreski</a:t>
            </a:r>
            <a:r>
              <a:rPr lang="en-US" dirty="0"/>
              <a:t>*100)/</a:t>
            </a:r>
            <a:r>
              <a:rPr lang="en-US" err="1"/>
              <a:t>brVkupno</a:t>
            </a:r>
            <a:r>
              <a:rPr lang="en-US" dirty="0"/>
              <a:t>);</a:t>
            </a:r>
            <a:endParaRPr lang="en-US" dirty="0">
              <a:cs typeface="Calibri"/>
            </a:endParaRPr>
          </a:p>
          <a:p>
            <a:r>
              <a:rPr lang="en-US" dirty="0"/>
              <a:t>    </a:t>
            </a:r>
            <a:r>
              <a:rPr lang="en-US" err="1"/>
              <a:t>cout</a:t>
            </a:r>
            <a:r>
              <a:rPr lang="en-US" dirty="0"/>
              <a:t>&lt;&lt;"</a:t>
            </a:r>
            <a:r>
              <a:rPr lang="en-US" err="1"/>
              <a:t>Dolzina</a:t>
            </a:r>
            <a:r>
              <a:rPr lang="en-US" dirty="0"/>
              <a:t> "&lt;&lt;</a:t>
            </a:r>
            <a:r>
              <a:rPr lang="en-US" err="1"/>
              <a:t>brVkupno</a:t>
            </a:r>
            <a:r>
              <a:rPr lang="en-US" dirty="0"/>
              <a:t>&lt;&lt;". </a:t>
            </a:r>
            <a:r>
              <a:rPr lang="en-US" err="1"/>
              <a:t>Greski</a:t>
            </a:r>
            <a:r>
              <a:rPr lang="en-US" dirty="0"/>
              <a:t>: "&lt;&lt;</a:t>
            </a:r>
            <a:r>
              <a:rPr lang="en-US" err="1"/>
              <a:t>brGreski</a:t>
            </a:r>
            <a:r>
              <a:rPr lang="en-US" dirty="0"/>
              <a:t>&lt;&lt;</a:t>
            </a:r>
            <a:r>
              <a:rPr lang="en-US" err="1"/>
              <a:t>endl</a:t>
            </a:r>
            <a:r>
              <a:rPr lang="en-US" dirty="0"/>
              <a:t>;</a:t>
            </a:r>
            <a:endParaRPr lang="en-US" dirty="0">
              <a:cs typeface="Calibri"/>
            </a:endParaRPr>
          </a:p>
          <a:p>
            <a:r>
              <a:rPr lang="en-US" dirty="0"/>
              <a:t>    //</a:t>
            </a:r>
            <a:r>
              <a:rPr lang="en-US" err="1"/>
              <a:t>za</a:t>
            </a:r>
            <a:r>
              <a:rPr lang="en-US" dirty="0"/>
              <a:t> </a:t>
            </a:r>
            <a:r>
              <a:rPr lang="en-US" err="1"/>
              <a:t>pecatenje</a:t>
            </a:r>
            <a:r>
              <a:rPr lang="en-US" dirty="0"/>
              <a:t> </a:t>
            </a:r>
            <a:r>
              <a:rPr lang="en-US" err="1"/>
              <a:t>na</a:t>
            </a:r>
            <a:r>
              <a:rPr lang="en-US" dirty="0"/>
              <a:t> </a:t>
            </a:r>
            <a:r>
              <a:rPr lang="en-US" err="1"/>
              <a:t>decimalni</a:t>
            </a:r>
            <a:r>
              <a:rPr lang="en-US" dirty="0"/>
              <a:t> </a:t>
            </a:r>
            <a:r>
              <a:rPr lang="en-US" err="1"/>
              <a:t>broevi</a:t>
            </a:r>
            <a:endParaRPr lang="en-US"/>
          </a:p>
          <a:p>
            <a:r>
              <a:rPr lang="en-US" dirty="0"/>
              <a:t>    //</a:t>
            </a:r>
            <a:r>
              <a:rPr lang="en-US" err="1"/>
              <a:t>cout.precision</a:t>
            </a:r>
            <a:r>
              <a:rPr lang="en-US" dirty="0"/>
              <a:t>(4);</a:t>
            </a:r>
            <a:endParaRPr lang="en-US" dirty="0">
              <a:cs typeface="Calibri"/>
            </a:endParaRPr>
          </a:p>
          <a:p>
            <a:r>
              <a:rPr lang="en-US" dirty="0"/>
              <a:t>    //</a:t>
            </a:r>
            <a:r>
              <a:rPr lang="en-US" err="1"/>
              <a:t>cout</a:t>
            </a:r>
            <a:r>
              <a:rPr lang="en-US" dirty="0"/>
              <a:t>&lt;&lt;"</a:t>
            </a:r>
            <a:r>
              <a:rPr lang="en-US" err="1"/>
              <a:t>Dvata</a:t>
            </a:r>
            <a:r>
              <a:rPr lang="en-US" dirty="0"/>
              <a:t> </a:t>
            </a:r>
            <a:r>
              <a:rPr lang="en-US" err="1"/>
              <a:t>genetski</a:t>
            </a:r>
            <a:r>
              <a:rPr lang="en-US" dirty="0"/>
              <a:t> </a:t>
            </a:r>
            <a:r>
              <a:rPr lang="en-US" err="1"/>
              <a:t>koda</a:t>
            </a:r>
            <a:r>
              <a:rPr lang="en-US" dirty="0"/>
              <a:t> se </a:t>
            </a:r>
            <a:r>
              <a:rPr lang="en-US" err="1"/>
              <a:t>slicni</a:t>
            </a:r>
            <a:r>
              <a:rPr lang="en-US" dirty="0"/>
              <a:t> "&lt;&lt;fixed&lt;&lt;</a:t>
            </a:r>
            <a:r>
              <a:rPr lang="en-US" err="1"/>
              <a:t>procent</a:t>
            </a:r>
            <a:r>
              <a:rPr lang="en-US" dirty="0"/>
              <a:t>&lt;&lt;" %."&lt;&lt;</a:t>
            </a:r>
            <a:r>
              <a:rPr lang="en-US" err="1"/>
              <a:t>endl</a:t>
            </a:r>
            <a:r>
              <a:rPr lang="en-US" dirty="0"/>
              <a:t>;</a:t>
            </a:r>
            <a:endParaRPr lang="en-US" dirty="0">
              <a:cs typeface="Calibri"/>
            </a:endParaRPr>
          </a:p>
          <a:p>
            <a:r>
              <a:rPr lang="en-US" dirty="0"/>
              <a:t>    </a:t>
            </a:r>
            <a:r>
              <a:rPr lang="en-US" err="1"/>
              <a:t>cout</a:t>
            </a:r>
            <a:r>
              <a:rPr lang="en-US" dirty="0"/>
              <a:t>&lt;&lt;"</a:t>
            </a:r>
            <a:r>
              <a:rPr lang="en-US" err="1"/>
              <a:t>Dvata</a:t>
            </a:r>
            <a:r>
              <a:rPr lang="en-US" dirty="0"/>
              <a:t> </a:t>
            </a:r>
            <a:r>
              <a:rPr lang="en-US" err="1"/>
              <a:t>genetski</a:t>
            </a:r>
            <a:r>
              <a:rPr lang="en-US" dirty="0"/>
              <a:t> </a:t>
            </a:r>
            <a:r>
              <a:rPr lang="en-US" err="1"/>
              <a:t>koda</a:t>
            </a:r>
            <a:r>
              <a:rPr lang="en-US" dirty="0"/>
              <a:t> se </a:t>
            </a:r>
            <a:r>
              <a:rPr lang="en-US" err="1"/>
              <a:t>slicni</a:t>
            </a:r>
            <a:r>
              <a:rPr lang="en-US" dirty="0"/>
              <a:t> "&lt;&lt;</a:t>
            </a:r>
            <a:r>
              <a:rPr lang="en-US" err="1"/>
              <a:t>procent</a:t>
            </a:r>
            <a:r>
              <a:rPr lang="en-US" dirty="0"/>
              <a:t>&lt;&lt;" %."&lt;&lt;</a:t>
            </a:r>
            <a:r>
              <a:rPr lang="en-US" err="1"/>
              <a:t>endl</a:t>
            </a:r>
            <a:r>
              <a:rPr lang="en-US" dirty="0"/>
              <a:t>;</a:t>
            </a:r>
            <a:endParaRPr lang="en-US" dirty="0">
              <a:cs typeface="Calibri"/>
            </a:endParaRPr>
          </a:p>
          <a:p>
            <a:endParaRPr lang="en-US" dirty="0"/>
          </a:p>
          <a:p>
            <a:endParaRPr lang="en-US" dirty="0"/>
          </a:p>
          <a:p>
            <a:r>
              <a:rPr lang="en-US" dirty="0"/>
              <a:t>    vlez1.close();</a:t>
            </a:r>
          </a:p>
          <a:p>
            <a:r>
              <a:rPr lang="en-US" dirty="0"/>
              <a:t>    vlez2.close();</a:t>
            </a:r>
          </a:p>
          <a:p>
            <a:r>
              <a:rPr lang="en-US" dirty="0"/>
              <a:t>    </a:t>
            </a:r>
            <a:r>
              <a:rPr lang="en-US" err="1"/>
              <a:t>izlez.close</a:t>
            </a:r>
            <a:r>
              <a:rPr lang="en-US" dirty="0"/>
              <a:t>();</a:t>
            </a:r>
            <a:endParaRPr lang="en-US" dirty="0">
              <a:cs typeface="Calibri"/>
            </a:endParaRPr>
          </a:p>
          <a:p>
            <a:endParaRPr lang="en-US" dirty="0"/>
          </a:p>
          <a:p>
            <a:r>
              <a:rPr lang="en-US" dirty="0"/>
              <a:t>    return 0;</a:t>
            </a:r>
          </a:p>
          <a:p>
            <a:r>
              <a:rPr lang="en-US" dirty="0"/>
              <a:t>}</a:t>
            </a:r>
          </a:p>
          <a:p>
            <a:endParaRPr lang="en-US" dirty="0"/>
          </a:p>
          <a:p>
            <a:endParaRPr lang="en-US" dirty="0"/>
          </a:p>
        </p:txBody>
      </p:sp>
      <p:sp>
        <p:nvSpPr>
          <p:cNvPr id="4" name="Slide Number Placeholder 3"/>
          <p:cNvSpPr>
            <a:spLocks noGrp="1"/>
          </p:cNvSpPr>
          <p:nvPr>
            <p:ph type="sldNum" sz="quarter" idx="10"/>
          </p:nvPr>
        </p:nvSpPr>
        <p:spPr/>
        <p:txBody>
          <a:bodyPr/>
          <a:lstStyle/>
          <a:p>
            <a:fld id="{775E4C49-DC73-428A-A17B-91EFEBCE0922}" type="slidenum">
              <a:rPr lang="en-US" smtClean="0"/>
              <a:pPr/>
              <a:t>29</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a:t>//10. 2 vlezni</a:t>
            </a:r>
            <a:r>
              <a:rPr lang="en-US" dirty="0"/>
              <a:t> </a:t>
            </a:r>
            <a:r>
              <a:rPr lang="en-US"/>
              <a:t>datoteki</a:t>
            </a:r>
            <a:r>
              <a:rPr lang="en-US" dirty="0"/>
              <a:t> </a:t>
            </a:r>
            <a:r>
              <a:rPr lang="en-US"/>
              <a:t>od</a:t>
            </a:r>
            <a:r>
              <a:rPr lang="en-US" dirty="0"/>
              <a:t> </a:t>
            </a:r>
            <a:r>
              <a:rPr lang="en-US"/>
              <a:t>koi</a:t>
            </a:r>
            <a:r>
              <a:rPr lang="en-US" dirty="0"/>
              <a:t> se </a:t>
            </a:r>
            <a:r>
              <a:rPr lang="en-US"/>
              <a:t>cita</a:t>
            </a:r>
          </a:p>
          <a:p>
            <a:r>
              <a:rPr lang="en-US" dirty="0"/>
              <a:t>//</a:t>
            </a:r>
            <a:r>
              <a:rPr lang="en-US" dirty="0" err="1"/>
              <a:t>vo</a:t>
            </a:r>
            <a:r>
              <a:rPr lang="en-US" dirty="0"/>
              <a:t> </a:t>
            </a:r>
            <a:r>
              <a:rPr lang="en-US" dirty="0" err="1"/>
              <a:t>prvata</a:t>
            </a:r>
            <a:r>
              <a:rPr lang="en-US" dirty="0"/>
              <a:t> </a:t>
            </a:r>
            <a:r>
              <a:rPr lang="en-US" dirty="0" err="1"/>
              <a:t>ima</a:t>
            </a:r>
            <a:r>
              <a:rPr lang="en-US" dirty="0"/>
              <a:t> </a:t>
            </a:r>
            <a:r>
              <a:rPr lang="en-US" dirty="0" err="1"/>
              <a:t>broevi</a:t>
            </a:r>
            <a:r>
              <a:rPr lang="en-US" dirty="0"/>
              <a:t> </a:t>
            </a:r>
            <a:r>
              <a:rPr lang="en-US" dirty="0" err="1"/>
              <a:t>vo</a:t>
            </a:r>
            <a:r>
              <a:rPr lang="en-US" dirty="0"/>
              <a:t> </a:t>
            </a:r>
            <a:r>
              <a:rPr lang="en-US" dirty="0" err="1"/>
              <a:t>vtorata</a:t>
            </a:r>
            <a:r>
              <a:rPr lang="en-US" dirty="0"/>
              <a:t> </a:t>
            </a:r>
            <a:r>
              <a:rPr lang="en-US" dirty="0" err="1"/>
              <a:t>ima</a:t>
            </a:r>
            <a:r>
              <a:rPr lang="en-US" dirty="0"/>
              <a:t> </a:t>
            </a:r>
            <a:r>
              <a:rPr lang="en-US" dirty="0" err="1"/>
              <a:t>operacii</a:t>
            </a:r>
            <a:endParaRPr lang="en-US" dirty="0"/>
          </a:p>
          <a:p>
            <a:r>
              <a:rPr lang="en-US" dirty="0"/>
              <a:t>//da se </a:t>
            </a:r>
            <a:r>
              <a:rPr lang="en-US" dirty="0" err="1"/>
              <a:t>ispecatat</a:t>
            </a:r>
            <a:r>
              <a:rPr lang="en-US" dirty="0"/>
              <a:t> </a:t>
            </a:r>
            <a:r>
              <a:rPr lang="en-US" dirty="0" err="1"/>
              <a:t>na</a:t>
            </a:r>
            <a:r>
              <a:rPr lang="en-US" dirty="0"/>
              <a:t> </a:t>
            </a:r>
            <a:r>
              <a:rPr lang="en-US" dirty="0" err="1"/>
              <a:t>ekran</a:t>
            </a:r>
            <a:r>
              <a:rPr lang="en-US" dirty="0"/>
              <a:t> </a:t>
            </a:r>
            <a:r>
              <a:rPr lang="en-US" dirty="0" err="1"/>
              <a:t>rezultatite</a:t>
            </a:r>
            <a:r>
              <a:rPr lang="en-US" dirty="0"/>
              <a:t> </a:t>
            </a:r>
            <a:r>
              <a:rPr lang="en-US" dirty="0" err="1"/>
              <a:t>kade</a:t>
            </a:r>
            <a:r>
              <a:rPr lang="en-US" dirty="0"/>
              <a:t> </a:t>
            </a:r>
            <a:r>
              <a:rPr lang="en-US" dirty="0" err="1"/>
              <a:t>sekoja</a:t>
            </a:r>
            <a:r>
              <a:rPr lang="en-US" dirty="0"/>
              <a:t> </a:t>
            </a:r>
            <a:r>
              <a:rPr lang="en-US" dirty="0" err="1"/>
              <a:t>operacija</a:t>
            </a:r>
            <a:endParaRPr lang="en-US" dirty="0"/>
          </a:p>
          <a:p>
            <a:r>
              <a:rPr lang="en-US" dirty="0"/>
              <a:t>//od </a:t>
            </a:r>
            <a:r>
              <a:rPr lang="en-US" dirty="0" err="1"/>
              <a:t>ednata</a:t>
            </a:r>
            <a:r>
              <a:rPr lang="en-US" dirty="0"/>
              <a:t> </a:t>
            </a:r>
            <a:r>
              <a:rPr lang="en-US" dirty="0" err="1"/>
              <a:t>datoteka</a:t>
            </a:r>
            <a:r>
              <a:rPr lang="en-US" dirty="0"/>
              <a:t> </a:t>
            </a:r>
            <a:r>
              <a:rPr lang="en-US" dirty="0" err="1"/>
              <a:t>vazi</a:t>
            </a:r>
            <a:r>
              <a:rPr lang="en-US" dirty="0"/>
              <a:t> </a:t>
            </a:r>
            <a:r>
              <a:rPr lang="en-US" dirty="0" err="1"/>
              <a:t>samo</a:t>
            </a:r>
            <a:r>
              <a:rPr lang="en-US" dirty="0"/>
              <a:t> </a:t>
            </a:r>
            <a:r>
              <a:rPr lang="en-US" dirty="0" err="1"/>
              <a:t>za</a:t>
            </a:r>
            <a:r>
              <a:rPr lang="en-US" dirty="0"/>
              <a:t> </a:t>
            </a:r>
            <a:r>
              <a:rPr lang="en-US" dirty="0" err="1"/>
              <a:t>toj</a:t>
            </a:r>
            <a:r>
              <a:rPr lang="en-US" dirty="0"/>
              <a:t> red od </a:t>
            </a:r>
            <a:r>
              <a:rPr lang="en-US" dirty="0" err="1"/>
              <a:t>drugata</a:t>
            </a:r>
            <a:r>
              <a:rPr lang="en-US" dirty="0"/>
              <a:t> </a:t>
            </a:r>
            <a:r>
              <a:rPr lang="en-US" dirty="0" err="1"/>
              <a:t>datoteka</a:t>
            </a:r>
            <a:endParaRPr lang="en-US" dirty="0"/>
          </a:p>
          <a:p>
            <a:r>
              <a:rPr lang="en-US" dirty="0"/>
              <a:t>#include &lt;iostream&gt;</a:t>
            </a:r>
            <a:endParaRPr lang="en-US" dirty="0">
              <a:cs typeface="Calibri"/>
            </a:endParaRPr>
          </a:p>
          <a:p>
            <a:r>
              <a:rPr lang="en-US" dirty="0"/>
              <a:t>#include &lt;</a:t>
            </a:r>
            <a:r>
              <a:rPr lang="en-US" dirty="0" err="1"/>
              <a:t>fstream</a:t>
            </a:r>
            <a:r>
              <a:rPr lang="en-US" dirty="0"/>
              <a:t>&gt;</a:t>
            </a:r>
          </a:p>
          <a:p>
            <a:endParaRPr lang="en-US" dirty="0"/>
          </a:p>
          <a:p>
            <a:r>
              <a:rPr lang="en-US" dirty="0"/>
              <a:t>using namespace std;</a:t>
            </a:r>
          </a:p>
          <a:p>
            <a:endParaRPr lang="en-US" dirty="0"/>
          </a:p>
          <a:p>
            <a:r>
              <a:rPr lang="en-US" dirty="0" err="1"/>
              <a:t>int</a:t>
            </a:r>
            <a:r>
              <a:rPr lang="en-US" dirty="0"/>
              <a:t> main()</a:t>
            </a:r>
          </a:p>
          <a:p>
            <a:r>
              <a:rPr lang="en-US" dirty="0"/>
              <a:t>{</a:t>
            </a:r>
          </a:p>
          <a:p>
            <a:r>
              <a:rPr lang="en-US" dirty="0"/>
              <a:t>    </a:t>
            </a:r>
            <a:r>
              <a:rPr lang="en-US" dirty="0" err="1"/>
              <a:t>ifstream</a:t>
            </a:r>
            <a:r>
              <a:rPr lang="en-US" dirty="0"/>
              <a:t> vlez1("dat1.txt");</a:t>
            </a:r>
          </a:p>
          <a:p>
            <a:r>
              <a:rPr lang="en-US" dirty="0"/>
              <a:t>    </a:t>
            </a:r>
            <a:r>
              <a:rPr lang="en-US" dirty="0" err="1"/>
              <a:t>ifstream</a:t>
            </a:r>
            <a:r>
              <a:rPr lang="en-US" dirty="0"/>
              <a:t> vlez2("dat2.txt");</a:t>
            </a:r>
          </a:p>
          <a:p>
            <a:r>
              <a:rPr lang="en-US" dirty="0"/>
              <a:t>    char </a:t>
            </a:r>
            <a:r>
              <a:rPr lang="en-US" dirty="0" err="1"/>
              <a:t>znaci</a:t>
            </a:r>
            <a:r>
              <a:rPr lang="en-US" dirty="0"/>
              <a:t>[100];</a:t>
            </a:r>
          </a:p>
          <a:p>
            <a:r>
              <a:rPr lang="en-US" dirty="0"/>
              <a:t>    </a:t>
            </a:r>
            <a:r>
              <a:rPr lang="en-US" dirty="0" err="1"/>
              <a:t>int</a:t>
            </a:r>
            <a:r>
              <a:rPr lang="en-US" dirty="0"/>
              <a:t> </a:t>
            </a:r>
            <a:r>
              <a:rPr lang="en-US" dirty="0" err="1"/>
              <a:t>i</a:t>
            </a:r>
            <a:r>
              <a:rPr lang="en-US" dirty="0"/>
              <a:t>=0;</a:t>
            </a:r>
          </a:p>
          <a:p>
            <a:r>
              <a:rPr lang="en-US" dirty="0"/>
              <a:t>    while(vlez2.eof()==false)</a:t>
            </a:r>
          </a:p>
          <a:p>
            <a:r>
              <a:rPr lang="en-US" dirty="0"/>
              <a:t>    {</a:t>
            </a:r>
          </a:p>
          <a:p>
            <a:r>
              <a:rPr lang="en-US" dirty="0"/>
              <a:t>        vlez2&gt;&gt;</a:t>
            </a:r>
            <a:r>
              <a:rPr lang="en-US" dirty="0" err="1"/>
              <a:t>znaci</a:t>
            </a:r>
            <a:r>
              <a:rPr lang="en-US" dirty="0"/>
              <a:t>[</a:t>
            </a:r>
            <a:r>
              <a:rPr lang="en-US" dirty="0" err="1"/>
              <a:t>i</a:t>
            </a:r>
            <a:r>
              <a:rPr lang="en-US" dirty="0"/>
              <a:t>];</a:t>
            </a:r>
          </a:p>
          <a:p>
            <a:r>
              <a:rPr lang="en-US" dirty="0"/>
              <a:t>        </a:t>
            </a:r>
            <a:r>
              <a:rPr lang="en-US" dirty="0" err="1"/>
              <a:t>i</a:t>
            </a:r>
            <a:r>
              <a:rPr lang="en-US" dirty="0"/>
              <a:t>++;</a:t>
            </a:r>
          </a:p>
          <a:p>
            <a:r>
              <a:rPr lang="en-US" dirty="0"/>
              <a:t>    }</a:t>
            </a:r>
          </a:p>
          <a:p>
            <a:endParaRPr lang="en-US" dirty="0"/>
          </a:p>
          <a:p>
            <a:r>
              <a:rPr lang="en-US" dirty="0"/>
              <a:t>    </a:t>
            </a:r>
            <a:r>
              <a:rPr lang="en-US" dirty="0" err="1"/>
              <a:t>int</a:t>
            </a:r>
            <a:r>
              <a:rPr lang="en-US" dirty="0"/>
              <a:t> </a:t>
            </a:r>
            <a:r>
              <a:rPr lang="en-US" dirty="0" err="1"/>
              <a:t>a,b</a:t>
            </a:r>
            <a:r>
              <a:rPr lang="en-US" dirty="0"/>
              <a:t>;</a:t>
            </a:r>
          </a:p>
          <a:p>
            <a:r>
              <a:rPr lang="en-US" dirty="0"/>
              <a:t>    </a:t>
            </a:r>
            <a:r>
              <a:rPr lang="en-US" dirty="0" err="1"/>
              <a:t>i</a:t>
            </a:r>
            <a:r>
              <a:rPr lang="en-US" dirty="0"/>
              <a:t>=0;</a:t>
            </a:r>
          </a:p>
          <a:p>
            <a:r>
              <a:rPr lang="en-US" dirty="0"/>
              <a:t>    while(vlez1.eof()==false)</a:t>
            </a:r>
          </a:p>
          <a:p>
            <a:r>
              <a:rPr lang="en-US" dirty="0"/>
              <a:t>    {</a:t>
            </a:r>
          </a:p>
          <a:p>
            <a:r>
              <a:rPr lang="en-US" dirty="0"/>
              <a:t>        a=0;</a:t>
            </a:r>
          </a:p>
          <a:p>
            <a:r>
              <a:rPr lang="en-US" dirty="0"/>
              <a:t>        b=0;</a:t>
            </a:r>
          </a:p>
          <a:p>
            <a:r>
              <a:rPr lang="en-US" dirty="0"/>
              <a:t>        vlez1&gt;&gt;a&gt;&gt;b;</a:t>
            </a:r>
          </a:p>
          <a:p>
            <a:r>
              <a:rPr lang="en-US" dirty="0"/>
              <a:t>        if(</a:t>
            </a:r>
            <a:r>
              <a:rPr lang="en-US" dirty="0" err="1"/>
              <a:t>znaci</a:t>
            </a:r>
            <a:r>
              <a:rPr lang="en-US" dirty="0"/>
              <a:t>[</a:t>
            </a:r>
            <a:r>
              <a:rPr lang="en-US" dirty="0" err="1"/>
              <a:t>i</a:t>
            </a:r>
            <a:r>
              <a:rPr lang="en-US" dirty="0"/>
              <a:t>]=='+')</a:t>
            </a:r>
          </a:p>
          <a:p>
            <a:r>
              <a:rPr lang="en-US" dirty="0"/>
              <a:t>            </a:t>
            </a:r>
            <a:r>
              <a:rPr lang="en-US" dirty="0" err="1"/>
              <a:t>cout</a:t>
            </a:r>
            <a:r>
              <a:rPr lang="en-US" dirty="0"/>
              <a:t>&lt;&lt;"</a:t>
            </a:r>
            <a:r>
              <a:rPr lang="en-US" dirty="0" err="1"/>
              <a:t>a+b</a:t>
            </a:r>
            <a:r>
              <a:rPr lang="en-US" dirty="0"/>
              <a:t> = "&lt;&lt;</a:t>
            </a:r>
            <a:r>
              <a:rPr lang="en-US" dirty="0" err="1"/>
              <a:t>a+b</a:t>
            </a:r>
            <a:r>
              <a:rPr lang="en-US" dirty="0"/>
              <a:t>&lt;&lt;</a:t>
            </a:r>
            <a:r>
              <a:rPr lang="en-US" dirty="0" err="1"/>
              <a:t>endl</a:t>
            </a:r>
            <a:r>
              <a:rPr lang="en-US" dirty="0"/>
              <a:t>;</a:t>
            </a:r>
          </a:p>
          <a:p>
            <a:r>
              <a:rPr lang="en-US" dirty="0"/>
              <a:t>        else if(</a:t>
            </a:r>
            <a:r>
              <a:rPr lang="en-US" dirty="0" err="1"/>
              <a:t>znaci</a:t>
            </a:r>
            <a:r>
              <a:rPr lang="en-US" dirty="0"/>
              <a:t>[</a:t>
            </a:r>
            <a:r>
              <a:rPr lang="en-US" dirty="0" err="1"/>
              <a:t>i</a:t>
            </a:r>
            <a:r>
              <a:rPr lang="en-US" dirty="0"/>
              <a:t>]=='-')</a:t>
            </a:r>
          </a:p>
          <a:p>
            <a:r>
              <a:rPr lang="en-US" dirty="0"/>
              <a:t>            </a:t>
            </a:r>
            <a:r>
              <a:rPr lang="en-US" dirty="0" err="1"/>
              <a:t>cout</a:t>
            </a:r>
            <a:r>
              <a:rPr lang="en-US" dirty="0"/>
              <a:t>&lt;&lt;"a-b = "&lt;&lt;a-b&lt;&lt;</a:t>
            </a:r>
            <a:r>
              <a:rPr lang="en-US" dirty="0" err="1"/>
              <a:t>endl</a:t>
            </a:r>
            <a:r>
              <a:rPr lang="en-US" dirty="0"/>
              <a:t>;</a:t>
            </a:r>
          </a:p>
          <a:p>
            <a:r>
              <a:rPr lang="en-US" dirty="0"/>
              <a:t>        else if(</a:t>
            </a:r>
            <a:r>
              <a:rPr lang="en-US" dirty="0" err="1"/>
              <a:t>znaci</a:t>
            </a:r>
            <a:r>
              <a:rPr lang="en-US" dirty="0"/>
              <a:t>[</a:t>
            </a:r>
            <a:r>
              <a:rPr lang="en-US" dirty="0" err="1"/>
              <a:t>i</a:t>
            </a:r>
            <a:r>
              <a:rPr lang="en-US" dirty="0"/>
              <a:t>]=='*')</a:t>
            </a:r>
          </a:p>
          <a:p>
            <a:r>
              <a:rPr lang="en-US" dirty="0"/>
              <a:t>            </a:t>
            </a:r>
            <a:r>
              <a:rPr lang="en-US" dirty="0" err="1"/>
              <a:t>cout</a:t>
            </a:r>
            <a:r>
              <a:rPr lang="en-US" dirty="0"/>
              <a:t>&lt;&lt;"a*b = "&lt;&lt;a*b&lt;&lt;</a:t>
            </a:r>
            <a:r>
              <a:rPr lang="en-US" dirty="0" err="1"/>
              <a:t>endl</a:t>
            </a:r>
            <a:r>
              <a:rPr lang="en-US" dirty="0"/>
              <a:t>;</a:t>
            </a:r>
          </a:p>
          <a:p>
            <a:r>
              <a:rPr lang="en-US" dirty="0"/>
              <a:t>        else</a:t>
            </a:r>
          </a:p>
          <a:p>
            <a:r>
              <a:rPr lang="en-US" dirty="0"/>
              <a:t>            </a:t>
            </a:r>
            <a:r>
              <a:rPr lang="en-US" dirty="0" err="1"/>
              <a:t>cout</a:t>
            </a:r>
            <a:r>
              <a:rPr lang="en-US" dirty="0"/>
              <a:t>&lt;&lt;"a/b = "&lt;&lt;a/b&lt;&lt;</a:t>
            </a:r>
            <a:r>
              <a:rPr lang="en-US" dirty="0" err="1"/>
              <a:t>endl</a:t>
            </a:r>
            <a:r>
              <a:rPr lang="en-US" dirty="0"/>
              <a:t>;</a:t>
            </a:r>
          </a:p>
          <a:p>
            <a:r>
              <a:rPr lang="en-US" dirty="0"/>
              <a:t>        </a:t>
            </a:r>
            <a:r>
              <a:rPr lang="en-US" dirty="0" err="1"/>
              <a:t>i</a:t>
            </a:r>
            <a:r>
              <a:rPr lang="en-US" dirty="0"/>
              <a:t>++;</a:t>
            </a:r>
          </a:p>
          <a:p>
            <a:r>
              <a:rPr lang="en-US" dirty="0"/>
              <a:t>    }</a:t>
            </a:r>
          </a:p>
          <a:p>
            <a:endParaRPr lang="en-US" dirty="0"/>
          </a:p>
          <a:p>
            <a:r>
              <a:rPr lang="en-US" dirty="0"/>
              <a:t>    vlez1.close();</a:t>
            </a:r>
          </a:p>
          <a:p>
            <a:r>
              <a:rPr lang="en-US" dirty="0"/>
              <a:t>    vlez2.close();</a:t>
            </a:r>
          </a:p>
          <a:p>
            <a:r>
              <a:rPr lang="en-US" dirty="0"/>
              <a:t>    return 0;</a:t>
            </a:r>
          </a:p>
          <a:p>
            <a:r>
              <a:rPr lang="en-US" dirty="0"/>
              <a:t>}</a:t>
            </a:r>
          </a:p>
          <a:p>
            <a:endParaRPr lang="en-US" dirty="0"/>
          </a:p>
        </p:txBody>
      </p:sp>
      <p:sp>
        <p:nvSpPr>
          <p:cNvPr id="4" name="Slide Number Placeholder 3"/>
          <p:cNvSpPr>
            <a:spLocks noGrp="1"/>
          </p:cNvSpPr>
          <p:nvPr>
            <p:ph type="sldNum" sz="quarter" idx="10"/>
          </p:nvPr>
        </p:nvSpPr>
        <p:spPr/>
        <p:txBody>
          <a:bodyPr/>
          <a:lstStyle/>
          <a:p>
            <a:fld id="{775E4C49-DC73-428A-A17B-91EFEBCE0922}" type="slidenum">
              <a:rPr lang="en-US" smtClean="0"/>
              <a:pPr/>
              <a:t>30</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mk-MK" dirty="0"/>
              <a:t>Логички датотеки или променливи за логички датотеки.</a:t>
            </a:r>
            <a:endParaRPr lang="en-US" dirty="0"/>
          </a:p>
        </p:txBody>
      </p:sp>
      <p:sp>
        <p:nvSpPr>
          <p:cNvPr id="4" name="Slide Number Placeholder 3"/>
          <p:cNvSpPr>
            <a:spLocks noGrp="1"/>
          </p:cNvSpPr>
          <p:nvPr>
            <p:ph type="sldNum" sz="quarter" idx="10"/>
          </p:nvPr>
        </p:nvSpPr>
        <p:spPr/>
        <p:txBody>
          <a:bodyPr/>
          <a:lstStyle/>
          <a:p>
            <a:fld id="{775E4C49-DC73-428A-A17B-91EFEBCE0922}" type="slidenum">
              <a:rPr lang="en-US" smtClean="0"/>
              <a:pPr/>
              <a:t>5</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mk-MK" dirty="0"/>
              <a:t>За да можеме да ги користиме функциите за</a:t>
            </a:r>
            <a:r>
              <a:rPr lang="mk-MK" baseline="0" dirty="0"/>
              <a:t> работа со датотеки прво треба да ја вклучиме библиотеката во </a:t>
            </a:r>
            <a:r>
              <a:rPr lang="en-US" baseline="0" dirty="0"/>
              <a:t>C++ </a:t>
            </a:r>
            <a:endParaRPr lang="mk-MK" baseline="0" dirty="0"/>
          </a:p>
          <a:p>
            <a:r>
              <a:rPr lang="en-US" baseline="0" dirty="0"/>
              <a:t>#include &lt;</a:t>
            </a:r>
            <a:r>
              <a:rPr lang="en-US" baseline="0" dirty="0" err="1"/>
              <a:t>fstream</a:t>
            </a:r>
            <a:r>
              <a:rPr lang="en-US" baseline="0" dirty="0"/>
              <a:t>&gt;</a:t>
            </a:r>
            <a:endParaRPr lang="en-US" dirty="0"/>
          </a:p>
        </p:txBody>
      </p:sp>
      <p:sp>
        <p:nvSpPr>
          <p:cNvPr id="4" name="Slide Number Placeholder 3"/>
          <p:cNvSpPr>
            <a:spLocks noGrp="1"/>
          </p:cNvSpPr>
          <p:nvPr>
            <p:ph type="sldNum" sz="quarter" idx="10"/>
          </p:nvPr>
        </p:nvSpPr>
        <p:spPr/>
        <p:txBody>
          <a:bodyPr/>
          <a:lstStyle/>
          <a:p>
            <a:fld id="{775E4C49-DC73-428A-A17B-91EFEBCE0922}" type="slidenum">
              <a:rPr lang="en-US" smtClean="0"/>
              <a:pPr/>
              <a:t>6</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//1. </a:t>
            </a:r>
            <a:r>
              <a:rPr lang="en-US" dirty="0" err="1"/>
              <a:t>Otvoranje</a:t>
            </a:r>
            <a:r>
              <a:rPr lang="en-US" dirty="0"/>
              <a:t> </a:t>
            </a:r>
            <a:r>
              <a:rPr lang="en-US" dirty="0" err="1"/>
              <a:t>na</a:t>
            </a:r>
            <a:r>
              <a:rPr lang="en-US" dirty="0"/>
              <a:t> </a:t>
            </a:r>
            <a:r>
              <a:rPr lang="en-US" dirty="0" err="1"/>
              <a:t>vlezna</a:t>
            </a:r>
            <a:r>
              <a:rPr lang="en-US" dirty="0"/>
              <a:t> </a:t>
            </a:r>
            <a:r>
              <a:rPr lang="en-US" dirty="0" err="1"/>
              <a:t>datoteka</a:t>
            </a:r>
            <a:r>
              <a:rPr lang="en-US" dirty="0"/>
              <a:t> </a:t>
            </a:r>
            <a:r>
              <a:rPr lang="en-US" dirty="0" err="1"/>
              <a:t>od</a:t>
            </a:r>
            <a:r>
              <a:rPr lang="en-US" dirty="0"/>
              <a:t> </a:t>
            </a:r>
            <a:r>
              <a:rPr lang="en-US" dirty="0" err="1"/>
              <a:t>koja</a:t>
            </a:r>
            <a:r>
              <a:rPr lang="en-US" dirty="0"/>
              <a:t> </a:t>
            </a:r>
            <a:r>
              <a:rPr lang="en-US" dirty="0" err="1"/>
              <a:t>mozam</a:t>
            </a:r>
            <a:r>
              <a:rPr lang="en-US" dirty="0"/>
              <a:t> </a:t>
            </a:r>
            <a:r>
              <a:rPr lang="en-US" dirty="0" err="1"/>
              <a:t>samo</a:t>
            </a:r>
            <a:r>
              <a:rPr lang="en-US" dirty="0"/>
              <a:t> da </a:t>
            </a:r>
            <a:r>
              <a:rPr lang="en-US" dirty="0" err="1"/>
              <a:t>citam</a:t>
            </a:r>
            <a:endParaRPr lang="en-US" dirty="0"/>
          </a:p>
          <a:p>
            <a:r>
              <a:rPr lang="en-US" dirty="0"/>
              <a:t>#include &lt;iostream&gt;</a:t>
            </a:r>
            <a:endParaRPr lang="en-US" dirty="0">
              <a:cs typeface="Calibri"/>
            </a:endParaRPr>
          </a:p>
          <a:p>
            <a:r>
              <a:rPr lang="en-US" dirty="0"/>
              <a:t>#include &lt;</a:t>
            </a:r>
            <a:r>
              <a:rPr lang="en-US" dirty="0" err="1"/>
              <a:t>fstream</a:t>
            </a:r>
            <a:r>
              <a:rPr lang="en-US" dirty="0"/>
              <a:t>&gt;</a:t>
            </a:r>
          </a:p>
          <a:p>
            <a:endParaRPr lang="en-US" dirty="0"/>
          </a:p>
          <a:p>
            <a:r>
              <a:rPr lang="en-US" dirty="0"/>
              <a:t>using namespace std;</a:t>
            </a:r>
          </a:p>
          <a:p>
            <a:endParaRPr lang="en-US" dirty="0"/>
          </a:p>
          <a:p>
            <a:r>
              <a:rPr lang="en-US" dirty="0" err="1"/>
              <a:t>int</a:t>
            </a:r>
            <a:r>
              <a:rPr lang="en-US" dirty="0"/>
              <a:t> main()</a:t>
            </a:r>
          </a:p>
          <a:p>
            <a:r>
              <a:rPr lang="en-US" dirty="0"/>
              <a:t>{</a:t>
            </a:r>
          </a:p>
          <a:p>
            <a:r>
              <a:rPr lang="en-US" dirty="0"/>
              <a:t>    </a:t>
            </a:r>
            <a:r>
              <a:rPr lang="en-US" dirty="0" err="1"/>
              <a:t>ifstream</a:t>
            </a:r>
            <a:r>
              <a:rPr lang="en-US" dirty="0"/>
              <a:t> </a:t>
            </a:r>
            <a:r>
              <a:rPr lang="en-US" dirty="0" err="1"/>
              <a:t>vlez</a:t>
            </a:r>
            <a:r>
              <a:rPr lang="en-US" dirty="0"/>
              <a:t>;</a:t>
            </a:r>
          </a:p>
          <a:p>
            <a:r>
              <a:rPr lang="en-US" dirty="0"/>
              <a:t>    </a:t>
            </a:r>
            <a:r>
              <a:rPr lang="en-US" dirty="0" err="1"/>
              <a:t>vlez.open</a:t>
            </a:r>
            <a:r>
              <a:rPr lang="en-US" dirty="0"/>
              <a:t>("HelloWorld.txt");</a:t>
            </a:r>
          </a:p>
          <a:p>
            <a:r>
              <a:rPr lang="en-US" dirty="0"/>
              <a:t>    if(!</a:t>
            </a:r>
            <a:r>
              <a:rPr lang="en-US" dirty="0" err="1"/>
              <a:t>vlez</a:t>
            </a:r>
            <a:r>
              <a:rPr lang="en-US" dirty="0"/>
              <a:t>)</a:t>
            </a:r>
          </a:p>
          <a:p>
            <a:r>
              <a:rPr lang="en-US" dirty="0"/>
              <a:t>        </a:t>
            </a:r>
            <a:r>
              <a:rPr lang="en-US" dirty="0" err="1"/>
              <a:t>cout</a:t>
            </a:r>
            <a:r>
              <a:rPr lang="en-US" dirty="0"/>
              <a:t>&lt;&lt;"NE </a:t>
            </a:r>
            <a:r>
              <a:rPr lang="en-US" dirty="0" err="1"/>
              <a:t>mozam</a:t>
            </a:r>
            <a:r>
              <a:rPr lang="en-US" dirty="0"/>
              <a:t> da ja </a:t>
            </a:r>
            <a:r>
              <a:rPr lang="en-US" dirty="0" err="1"/>
              <a:t>otvoram</a:t>
            </a:r>
            <a:r>
              <a:rPr lang="en-US" dirty="0"/>
              <a:t> </a:t>
            </a:r>
            <a:r>
              <a:rPr lang="en-US" dirty="0" err="1"/>
              <a:t>vleznata</a:t>
            </a:r>
            <a:r>
              <a:rPr lang="en-US" dirty="0"/>
              <a:t> </a:t>
            </a:r>
            <a:r>
              <a:rPr lang="en-US" dirty="0" err="1"/>
              <a:t>datoteka</a:t>
            </a:r>
            <a:r>
              <a:rPr lang="en-US" dirty="0"/>
              <a:t>!"&lt;&lt;</a:t>
            </a:r>
            <a:r>
              <a:rPr lang="en-US" dirty="0" err="1"/>
              <a:t>endl</a:t>
            </a:r>
            <a:r>
              <a:rPr lang="en-US" dirty="0"/>
              <a:t>;</a:t>
            </a:r>
            <a:endParaRPr lang="en-US" dirty="0">
              <a:cs typeface="Calibri"/>
            </a:endParaRPr>
          </a:p>
          <a:p>
            <a:r>
              <a:rPr lang="en-US" dirty="0"/>
              <a:t>    else</a:t>
            </a:r>
          </a:p>
          <a:p>
            <a:r>
              <a:rPr lang="en-US" dirty="0"/>
              <a:t>        </a:t>
            </a:r>
            <a:r>
              <a:rPr lang="en-US" dirty="0" err="1"/>
              <a:t>cout</a:t>
            </a:r>
            <a:r>
              <a:rPr lang="en-US" dirty="0"/>
              <a:t>&lt;&lt;"</a:t>
            </a:r>
            <a:r>
              <a:rPr lang="en-US" dirty="0" err="1"/>
              <a:t>Uspesno</a:t>
            </a:r>
            <a:r>
              <a:rPr lang="en-US" dirty="0"/>
              <a:t> </a:t>
            </a:r>
            <a:r>
              <a:rPr lang="en-US" dirty="0" err="1"/>
              <a:t>otvorena</a:t>
            </a:r>
            <a:r>
              <a:rPr lang="en-US" dirty="0"/>
              <a:t> </a:t>
            </a:r>
            <a:r>
              <a:rPr lang="en-US" dirty="0" err="1"/>
              <a:t>datoteka</a:t>
            </a:r>
            <a:r>
              <a:rPr lang="en-US" dirty="0"/>
              <a:t> "&lt;&lt;</a:t>
            </a:r>
            <a:r>
              <a:rPr lang="en-US" dirty="0" err="1"/>
              <a:t>endl</a:t>
            </a:r>
            <a:r>
              <a:rPr lang="en-US" dirty="0"/>
              <a:t>;</a:t>
            </a:r>
          </a:p>
          <a:p>
            <a:r>
              <a:rPr lang="en-US" dirty="0"/>
              <a:t>    </a:t>
            </a:r>
            <a:r>
              <a:rPr lang="en-US" dirty="0" err="1"/>
              <a:t>vlez.close</a:t>
            </a:r>
            <a:r>
              <a:rPr lang="en-US" dirty="0"/>
              <a:t>();</a:t>
            </a:r>
          </a:p>
          <a:p>
            <a:r>
              <a:rPr lang="en-US" dirty="0"/>
              <a:t>    return 0;</a:t>
            </a:r>
          </a:p>
          <a:p>
            <a:r>
              <a:rPr lang="en-US" dirty="0"/>
              <a:t>}</a:t>
            </a:r>
          </a:p>
          <a:p>
            <a:endParaRPr lang="en-US" dirty="0"/>
          </a:p>
        </p:txBody>
      </p:sp>
      <p:sp>
        <p:nvSpPr>
          <p:cNvPr id="4" name="Slide Number Placeholder 3"/>
          <p:cNvSpPr>
            <a:spLocks noGrp="1"/>
          </p:cNvSpPr>
          <p:nvPr>
            <p:ph type="sldNum" sz="quarter" idx="10"/>
          </p:nvPr>
        </p:nvSpPr>
        <p:spPr/>
        <p:txBody>
          <a:bodyPr/>
          <a:lstStyle/>
          <a:p>
            <a:fld id="{775E4C49-DC73-428A-A17B-91EFEBCE0922}" type="slidenum">
              <a:rPr lang="en-US" smtClean="0"/>
              <a:pPr/>
              <a:t>7</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a:t>
            </a:r>
            <a:r>
              <a:rPr lang="mk-MK" dirty="0"/>
              <a:t>2</a:t>
            </a:r>
            <a:r>
              <a:rPr lang="en-US" dirty="0"/>
              <a:t>. </a:t>
            </a:r>
            <a:r>
              <a:rPr lang="en-US" dirty="0" err="1"/>
              <a:t>Otvoranje</a:t>
            </a:r>
            <a:r>
              <a:rPr lang="en-US" dirty="0"/>
              <a:t> </a:t>
            </a:r>
            <a:r>
              <a:rPr lang="en-US" dirty="0" err="1"/>
              <a:t>na</a:t>
            </a:r>
            <a:r>
              <a:rPr lang="en-US" dirty="0"/>
              <a:t> </a:t>
            </a:r>
            <a:r>
              <a:rPr lang="en-US" dirty="0" err="1"/>
              <a:t>izlezna</a:t>
            </a:r>
            <a:r>
              <a:rPr lang="en-US" dirty="0"/>
              <a:t> </a:t>
            </a:r>
            <a:r>
              <a:rPr lang="en-US" dirty="0" err="1"/>
              <a:t>datoteka</a:t>
            </a:r>
            <a:r>
              <a:rPr lang="en-US" dirty="0"/>
              <a:t> </a:t>
            </a:r>
            <a:r>
              <a:rPr lang="en-US" dirty="0" err="1"/>
              <a:t>vo</a:t>
            </a:r>
            <a:r>
              <a:rPr lang="en-US" dirty="0"/>
              <a:t> </a:t>
            </a:r>
            <a:r>
              <a:rPr lang="en-US" dirty="0" err="1"/>
              <a:t>koja</a:t>
            </a:r>
            <a:r>
              <a:rPr lang="en-US" dirty="0"/>
              <a:t> </a:t>
            </a:r>
            <a:r>
              <a:rPr lang="en-US" dirty="0" err="1"/>
              <a:t>mozam</a:t>
            </a:r>
            <a:r>
              <a:rPr lang="en-US" dirty="0"/>
              <a:t> </a:t>
            </a:r>
            <a:r>
              <a:rPr lang="en-US" dirty="0" err="1"/>
              <a:t>samo</a:t>
            </a:r>
            <a:r>
              <a:rPr lang="en-US" dirty="0"/>
              <a:t> da </a:t>
            </a:r>
            <a:r>
              <a:rPr lang="en-US" dirty="0" err="1"/>
              <a:t>zapisuvam</a:t>
            </a:r>
            <a:endParaRPr lang="en-US" dirty="0"/>
          </a:p>
          <a:p>
            <a:r>
              <a:rPr lang="en-US" dirty="0"/>
              <a:t>#include &lt;iostream&gt;</a:t>
            </a:r>
            <a:endParaRPr lang="en-US" dirty="0">
              <a:cs typeface="Calibri"/>
            </a:endParaRPr>
          </a:p>
          <a:p>
            <a:r>
              <a:rPr lang="en-US" dirty="0"/>
              <a:t>#include &lt;</a:t>
            </a:r>
            <a:r>
              <a:rPr lang="en-US" dirty="0" err="1"/>
              <a:t>fstream</a:t>
            </a:r>
            <a:r>
              <a:rPr lang="en-US" dirty="0"/>
              <a:t>&gt;</a:t>
            </a:r>
          </a:p>
          <a:p>
            <a:endParaRPr lang="en-US" dirty="0"/>
          </a:p>
          <a:p>
            <a:r>
              <a:rPr lang="en-US" dirty="0"/>
              <a:t>using namespace std;</a:t>
            </a:r>
          </a:p>
          <a:p>
            <a:endParaRPr lang="en-US" dirty="0"/>
          </a:p>
          <a:p>
            <a:r>
              <a:rPr lang="en-US" dirty="0" err="1"/>
              <a:t>int</a:t>
            </a:r>
            <a:r>
              <a:rPr lang="en-US" dirty="0"/>
              <a:t> main()</a:t>
            </a:r>
          </a:p>
          <a:p>
            <a:r>
              <a:rPr lang="en-US" dirty="0"/>
              <a:t>{</a:t>
            </a:r>
          </a:p>
          <a:p>
            <a:r>
              <a:rPr lang="en-US" dirty="0"/>
              <a:t>    </a:t>
            </a:r>
            <a:r>
              <a:rPr lang="en-US" dirty="0" err="1"/>
              <a:t>ofstream</a:t>
            </a:r>
            <a:r>
              <a:rPr lang="en-US" dirty="0"/>
              <a:t> </a:t>
            </a:r>
            <a:r>
              <a:rPr lang="en-US" dirty="0" err="1"/>
              <a:t>izlez</a:t>
            </a:r>
            <a:r>
              <a:rPr lang="en-US" dirty="0"/>
              <a:t>;</a:t>
            </a:r>
          </a:p>
          <a:p>
            <a:r>
              <a:rPr lang="en-US" dirty="0"/>
              <a:t>    </a:t>
            </a:r>
            <a:r>
              <a:rPr lang="en-US" dirty="0" err="1"/>
              <a:t>izlez.open</a:t>
            </a:r>
            <a:r>
              <a:rPr lang="en-US" dirty="0"/>
              <a:t>("HelloWorld.txt");</a:t>
            </a:r>
          </a:p>
          <a:p>
            <a:r>
              <a:rPr lang="en-US" dirty="0"/>
              <a:t>    </a:t>
            </a:r>
            <a:r>
              <a:rPr lang="en-US" dirty="0" err="1"/>
              <a:t>izlez.close</a:t>
            </a:r>
            <a:r>
              <a:rPr lang="en-US" dirty="0"/>
              <a:t>();</a:t>
            </a:r>
          </a:p>
          <a:p>
            <a:endParaRPr lang="en-US" dirty="0"/>
          </a:p>
          <a:p>
            <a:r>
              <a:rPr lang="en-US" dirty="0"/>
              <a:t>    return 0;</a:t>
            </a:r>
          </a:p>
          <a:p>
            <a:r>
              <a:rPr lang="en-US" dirty="0"/>
              <a:t>}</a:t>
            </a:r>
          </a:p>
          <a:p>
            <a:endParaRPr lang="en-US" dirty="0"/>
          </a:p>
        </p:txBody>
      </p:sp>
      <p:sp>
        <p:nvSpPr>
          <p:cNvPr id="4" name="Slide Number Placeholder 3"/>
          <p:cNvSpPr>
            <a:spLocks noGrp="1"/>
          </p:cNvSpPr>
          <p:nvPr>
            <p:ph type="sldNum" sz="quarter" idx="10"/>
          </p:nvPr>
        </p:nvSpPr>
        <p:spPr/>
        <p:txBody>
          <a:bodyPr/>
          <a:lstStyle/>
          <a:p>
            <a:fld id="{775E4C49-DC73-428A-A17B-91EFEBCE0922}" type="slidenum">
              <a:rPr lang="en-US" smtClean="0"/>
              <a:pPr/>
              <a:t>8</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//3. </a:t>
            </a:r>
            <a:r>
              <a:rPr lang="en-US" dirty="0" err="1"/>
              <a:t>Citanje</a:t>
            </a:r>
            <a:r>
              <a:rPr lang="en-US" dirty="0"/>
              <a:t> od </a:t>
            </a:r>
            <a:r>
              <a:rPr lang="en-US" dirty="0" err="1"/>
              <a:t>nekoja</a:t>
            </a:r>
            <a:r>
              <a:rPr lang="en-US" dirty="0"/>
              <a:t> </a:t>
            </a:r>
            <a:r>
              <a:rPr lang="en-US" dirty="0" err="1"/>
              <a:t>veke</a:t>
            </a:r>
            <a:r>
              <a:rPr lang="en-US" dirty="0"/>
              <a:t> </a:t>
            </a:r>
            <a:r>
              <a:rPr lang="en-US" dirty="0" err="1"/>
              <a:t>postoecka</a:t>
            </a:r>
            <a:r>
              <a:rPr lang="en-US" dirty="0"/>
              <a:t> </a:t>
            </a:r>
            <a:r>
              <a:rPr lang="en-US" dirty="0" err="1"/>
              <a:t>datoteka</a:t>
            </a:r>
            <a:r>
              <a:rPr lang="en-US" dirty="0"/>
              <a:t>  </a:t>
            </a:r>
            <a:r>
              <a:rPr lang="en-US" dirty="0" err="1"/>
              <a:t>i</a:t>
            </a:r>
            <a:r>
              <a:rPr lang="en-US" dirty="0"/>
              <a:t> </a:t>
            </a:r>
            <a:r>
              <a:rPr lang="en-US" dirty="0" err="1"/>
              <a:t>pecatenje</a:t>
            </a:r>
            <a:r>
              <a:rPr lang="en-US" dirty="0"/>
              <a:t> </a:t>
            </a:r>
            <a:r>
              <a:rPr lang="en-US" dirty="0" err="1"/>
              <a:t>na</a:t>
            </a:r>
            <a:r>
              <a:rPr lang="en-US" dirty="0"/>
              <a:t> </a:t>
            </a:r>
            <a:r>
              <a:rPr lang="en-US" dirty="0" err="1"/>
              <a:t>ekran</a:t>
            </a:r>
            <a:endParaRPr lang="en-US" dirty="0"/>
          </a:p>
          <a:p>
            <a:r>
              <a:rPr lang="en-US" dirty="0"/>
              <a:t>#include &lt;iostream&gt;</a:t>
            </a:r>
            <a:endParaRPr lang="en-US" dirty="0">
              <a:cs typeface="Calibri"/>
            </a:endParaRPr>
          </a:p>
          <a:p>
            <a:r>
              <a:rPr lang="en-US" dirty="0"/>
              <a:t>#include &lt;</a:t>
            </a:r>
            <a:r>
              <a:rPr lang="en-US" dirty="0" err="1"/>
              <a:t>fstream</a:t>
            </a:r>
            <a:r>
              <a:rPr lang="en-US" dirty="0"/>
              <a:t>&gt;</a:t>
            </a:r>
          </a:p>
          <a:p>
            <a:endParaRPr lang="en-US" dirty="0"/>
          </a:p>
          <a:p>
            <a:r>
              <a:rPr lang="en-US" dirty="0"/>
              <a:t>using namespace std;</a:t>
            </a:r>
          </a:p>
          <a:p>
            <a:endParaRPr lang="en-US" dirty="0"/>
          </a:p>
          <a:p>
            <a:r>
              <a:rPr lang="en-US" dirty="0" err="1"/>
              <a:t>int</a:t>
            </a:r>
            <a:r>
              <a:rPr lang="en-US" dirty="0"/>
              <a:t> main()</a:t>
            </a:r>
          </a:p>
          <a:p>
            <a:r>
              <a:rPr lang="en-US" dirty="0"/>
              <a:t>{</a:t>
            </a:r>
          </a:p>
          <a:p>
            <a:r>
              <a:rPr lang="en-US" dirty="0"/>
              <a:t>    </a:t>
            </a:r>
            <a:r>
              <a:rPr lang="en-US" dirty="0" err="1"/>
              <a:t>ifstream</a:t>
            </a:r>
            <a:r>
              <a:rPr lang="en-US" dirty="0"/>
              <a:t> </a:t>
            </a:r>
            <a:r>
              <a:rPr lang="en-US" dirty="0" err="1"/>
              <a:t>vlez</a:t>
            </a:r>
            <a:r>
              <a:rPr lang="en-US" dirty="0"/>
              <a:t>;</a:t>
            </a:r>
          </a:p>
          <a:p>
            <a:r>
              <a:rPr lang="en-US" dirty="0"/>
              <a:t>    </a:t>
            </a:r>
            <a:r>
              <a:rPr lang="en-US" dirty="0" err="1"/>
              <a:t>vlez.open</a:t>
            </a:r>
            <a:r>
              <a:rPr lang="en-US" dirty="0"/>
              <a:t>("HelloWorld.txt");</a:t>
            </a:r>
          </a:p>
          <a:p>
            <a:r>
              <a:rPr lang="en-US" dirty="0"/>
              <a:t>    </a:t>
            </a:r>
            <a:r>
              <a:rPr lang="en-US" dirty="0" err="1"/>
              <a:t>int</a:t>
            </a:r>
            <a:r>
              <a:rPr lang="en-US" dirty="0"/>
              <a:t> n;</a:t>
            </a:r>
          </a:p>
          <a:p>
            <a:r>
              <a:rPr lang="en-US" dirty="0"/>
              <a:t>    string s;</a:t>
            </a:r>
          </a:p>
          <a:p>
            <a:r>
              <a:rPr lang="en-US" dirty="0"/>
              <a:t>    </a:t>
            </a:r>
            <a:r>
              <a:rPr lang="en-US" dirty="0" err="1"/>
              <a:t>vlez</a:t>
            </a:r>
            <a:r>
              <a:rPr lang="en-US" dirty="0"/>
              <a:t>&gt;&gt;n&gt;&gt;s;</a:t>
            </a:r>
          </a:p>
          <a:p>
            <a:r>
              <a:rPr lang="en-US" dirty="0"/>
              <a:t>    </a:t>
            </a:r>
            <a:r>
              <a:rPr lang="en-US" dirty="0" err="1"/>
              <a:t>cout</a:t>
            </a:r>
            <a:r>
              <a:rPr lang="en-US" dirty="0"/>
              <a:t>&lt;&lt;n&lt;&lt;" "&lt;&lt;s;</a:t>
            </a:r>
          </a:p>
          <a:p>
            <a:r>
              <a:rPr lang="en-US" dirty="0"/>
              <a:t>    </a:t>
            </a:r>
            <a:r>
              <a:rPr lang="en-US" dirty="0" err="1"/>
              <a:t>vlez.close</a:t>
            </a:r>
            <a:r>
              <a:rPr lang="en-US" dirty="0"/>
              <a:t>();</a:t>
            </a:r>
          </a:p>
          <a:p>
            <a:r>
              <a:rPr lang="en-US" dirty="0"/>
              <a:t>    return 0;</a:t>
            </a:r>
          </a:p>
          <a:p>
            <a:r>
              <a:rPr lang="en-US" dirty="0"/>
              <a:t>}</a:t>
            </a:r>
          </a:p>
          <a:p>
            <a:endParaRPr lang="en-US" dirty="0"/>
          </a:p>
          <a:p>
            <a:endParaRPr lang="en-US" dirty="0"/>
          </a:p>
        </p:txBody>
      </p:sp>
      <p:sp>
        <p:nvSpPr>
          <p:cNvPr id="4" name="Slide Number Placeholder 3"/>
          <p:cNvSpPr>
            <a:spLocks noGrp="1"/>
          </p:cNvSpPr>
          <p:nvPr>
            <p:ph type="sldNum" sz="quarter" idx="10"/>
          </p:nvPr>
        </p:nvSpPr>
        <p:spPr/>
        <p:txBody>
          <a:bodyPr/>
          <a:lstStyle/>
          <a:p>
            <a:fld id="{775E4C49-DC73-428A-A17B-91EFEBCE0922}" type="slidenum">
              <a:rPr lang="en-US" smtClean="0"/>
              <a:pPr/>
              <a:t>9</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//4. </a:t>
            </a:r>
            <a:r>
              <a:rPr lang="en-US" dirty="0" err="1"/>
              <a:t>Kreiranje</a:t>
            </a:r>
            <a:r>
              <a:rPr lang="en-US" dirty="0"/>
              <a:t> </a:t>
            </a:r>
            <a:r>
              <a:rPr lang="en-US" dirty="0" err="1"/>
              <a:t>i</a:t>
            </a:r>
            <a:r>
              <a:rPr lang="en-US" dirty="0"/>
              <a:t> </a:t>
            </a:r>
            <a:r>
              <a:rPr lang="en-US" dirty="0" err="1"/>
              <a:t>zapisuvanje</a:t>
            </a:r>
            <a:r>
              <a:rPr lang="en-US" dirty="0"/>
              <a:t> </a:t>
            </a:r>
            <a:r>
              <a:rPr lang="en-US" dirty="0" err="1"/>
              <a:t>vo</a:t>
            </a:r>
            <a:r>
              <a:rPr lang="en-US" dirty="0"/>
              <a:t> </a:t>
            </a:r>
            <a:r>
              <a:rPr lang="en-US" dirty="0" err="1"/>
              <a:t>datoteka</a:t>
            </a:r>
            <a:endParaRPr lang="en-US" dirty="0"/>
          </a:p>
          <a:p>
            <a:r>
              <a:rPr lang="en-US" dirty="0"/>
              <a:t>#include &lt;iostream&gt;</a:t>
            </a:r>
            <a:endParaRPr lang="en-US" dirty="0">
              <a:cs typeface="Calibri"/>
            </a:endParaRPr>
          </a:p>
          <a:p>
            <a:r>
              <a:rPr lang="en-US" dirty="0"/>
              <a:t>#include &lt;</a:t>
            </a:r>
            <a:r>
              <a:rPr lang="en-US" dirty="0" err="1"/>
              <a:t>fstream</a:t>
            </a:r>
            <a:r>
              <a:rPr lang="en-US" dirty="0"/>
              <a:t>&gt;</a:t>
            </a:r>
          </a:p>
          <a:p>
            <a:endParaRPr lang="en-US" dirty="0"/>
          </a:p>
          <a:p>
            <a:r>
              <a:rPr lang="en-US" dirty="0"/>
              <a:t>using namespace std;</a:t>
            </a:r>
          </a:p>
          <a:p>
            <a:endParaRPr lang="en-US" dirty="0"/>
          </a:p>
          <a:p>
            <a:r>
              <a:rPr lang="en-US" dirty="0" err="1"/>
              <a:t>int</a:t>
            </a:r>
            <a:r>
              <a:rPr lang="en-US" dirty="0"/>
              <a:t> main()</a:t>
            </a:r>
          </a:p>
          <a:p>
            <a:r>
              <a:rPr lang="en-US" dirty="0"/>
              <a:t>{</a:t>
            </a:r>
          </a:p>
          <a:p>
            <a:r>
              <a:rPr lang="en-US" dirty="0"/>
              <a:t>    </a:t>
            </a:r>
            <a:r>
              <a:rPr lang="en-US" dirty="0" err="1"/>
              <a:t>ofstream</a:t>
            </a:r>
            <a:r>
              <a:rPr lang="en-US" dirty="0"/>
              <a:t> </a:t>
            </a:r>
            <a:r>
              <a:rPr lang="en-US" dirty="0" err="1"/>
              <a:t>izlez</a:t>
            </a:r>
            <a:r>
              <a:rPr lang="en-US" dirty="0"/>
              <a:t>("izlez.txt");</a:t>
            </a:r>
          </a:p>
          <a:p>
            <a:r>
              <a:rPr lang="en-US" dirty="0"/>
              <a:t>    </a:t>
            </a:r>
            <a:r>
              <a:rPr lang="en-US" dirty="0" err="1"/>
              <a:t>izlez</a:t>
            </a:r>
            <a:r>
              <a:rPr lang="en-US" dirty="0"/>
              <a:t> &lt;&lt; 1 &lt;&lt; </a:t>
            </a:r>
            <a:r>
              <a:rPr lang="en-US" dirty="0" err="1"/>
              <a:t>endl</a:t>
            </a:r>
            <a:r>
              <a:rPr lang="en-US" dirty="0"/>
              <a:t>;</a:t>
            </a:r>
          </a:p>
          <a:p>
            <a:r>
              <a:rPr lang="en-US" dirty="0"/>
              <a:t>    </a:t>
            </a:r>
            <a:r>
              <a:rPr lang="en-US" dirty="0" err="1"/>
              <a:t>izlez</a:t>
            </a:r>
            <a:r>
              <a:rPr lang="en-US" dirty="0"/>
              <a:t> &lt;&lt; "Hello World!" &lt;&lt; </a:t>
            </a:r>
            <a:r>
              <a:rPr lang="en-US" dirty="0" err="1"/>
              <a:t>endl</a:t>
            </a:r>
            <a:r>
              <a:rPr lang="en-US" dirty="0"/>
              <a:t>;</a:t>
            </a:r>
          </a:p>
          <a:p>
            <a:endParaRPr lang="en-US" dirty="0"/>
          </a:p>
          <a:p>
            <a:r>
              <a:rPr lang="en-US" dirty="0"/>
              <a:t>    return 0;</a:t>
            </a:r>
          </a:p>
          <a:p>
            <a:r>
              <a:rPr lang="en-US" dirty="0"/>
              <a:t>}</a:t>
            </a:r>
          </a:p>
          <a:p>
            <a:endParaRPr lang="en-US" dirty="0"/>
          </a:p>
          <a:p>
            <a:endParaRPr lang="en-US" dirty="0"/>
          </a:p>
        </p:txBody>
      </p:sp>
      <p:sp>
        <p:nvSpPr>
          <p:cNvPr id="4" name="Slide Number Placeholder 3"/>
          <p:cNvSpPr>
            <a:spLocks noGrp="1"/>
          </p:cNvSpPr>
          <p:nvPr>
            <p:ph type="sldNum" sz="quarter" idx="10"/>
          </p:nvPr>
        </p:nvSpPr>
        <p:spPr/>
        <p:txBody>
          <a:bodyPr/>
          <a:lstStyle/>
          <a:p>
            <a:fld id="{775E4C49-DC73-428A-A17B-91EFEBCE0922}" type="slidenum">
              <a:rPr lang="en-US" smtClean="0"/>
              <a:pPr/>
              <a:t>10</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dirty="0"/>
              <a:t>//5. Primer </a:t>
            </a:r>
            <a:r>
              <a:rPr lang="en-US" dirty="0" err="1"/>
              <a:t>za</a:t>
            </a:r>
            <a:r>
              <a:rPr lang="en-US" dirty="0"/>
              <a:t> </a:t>
            </a:r>
            <a:r>
              <a:rPr lang="en-US" dirty="0" err="1"/>
              <a:t>zapisuvanje</a:t>
            </a:r>
            <a:r>
              <a:rPr lang="en-US" dirty="0"/>
              <a:t> </a:t>
            </a:r>
            <a:r>
              <a:rPr lang="en-US" dirty="0" err="1"/>
              <a:t>vo</a:t>
            </a:r>
            <a:r>
              <a:rPr lang="en-US" dirty="0"/>
              <a:t> </a:t>
            </a:r>
            <a:r>
              <a:rPr lang="en-US" dirty="0" err="1"/>
              <a:t>datoteka</a:t>
            </a:r>
            <a:r>
              <a:rPr lang="en-US" dirty="0"/>
              <a:t> </a:t>
            </a:r>
            <a:r>
              <a:rPr lang="en-US" dirty="0" err="1"/>
              <a:t>na</a:t>
            </a:r>
            <a:r>
              <a:rPr lang="en-US" dirty="0"/>
              <a:t> </a:t>
            </a:r>
            <a:r>
              <a:rPr lang="en-US" dirty="0" err="1"/>
              <a:t>broevi</a:t>
            </a:r>
            <a:r>
              <a:rPr lang="en-US" dirty="0"/>
              <a:t> od 1 do 10</a:t>
            </a:r>
          </a:p>
          <a:p>
            <a:r>
              <a:rPr lang="en-US" dirty="0"/>
              <a:t>#include &lt;iostream&gt;</a:t>
            </a:r>
            <a:endParaRPr lang="en-US" dirty="0">
              <a:cs typeface="Calibri"/>
            </a:endParaRPr>
          </a:p>
          <a:p>
            <a:r>
              <a:rPr lang="en-US" dirty="0"/>
              <a:t>#include &lt;</a:t>
            </a:r>
            <a:r>
              <a:rPr lang="en-US" dirty="0" err="1"/>
              <a:t>fstream</a:t>
            </a:r>
            <a:r>
              <a:rPr lang="en-US" dirty="0"/>
              <a:t>&gt;</a:t>
            </a:r>
          </a:p>
          <a:p>
            <a:endParaRPr lang="en-US" dirty="0"/>
          </a:p>
          <a:p>
            <a:r>
              <a:rPr lang="en-US" dirty="0"/>
              <a:t>using namespace std;</a:t>
            </a:r>
          </a:p>
          <a:p>
            <a:endParaRPr lang="en-US" dirty="0"/>
          </a:p>
          <a:p>
            <a:r>
              <a:rPr lang="en-US" dirty="0" err="1"/>
              <a:t>int</a:t>
            </a:r>
            <a:r>
              <a:rPr lang="en-US" dirty="0"/>
              <a:t> main()</a:t>
            </a:r>
          </a:p>
          <a:p>
            <a:r>
              <a:rPr lang="en-US" dirty="0"/>
              <a:t>{</a:t>
            </a:r>
          </a:p>
          <a:p>
            <a:r>
              <a:rPr lang="en-US" dirty="0"/>
              <a:t>    </a:t>
            </a:r>
            <a:r>
              <a:rPr lang="en-US" dirty="0" err="1"/>
              <a:t>ofstream</a:t>
            </a:r>
            <a:r>
              <a:rPr lang="en-US" dirty="0"/>
              <a:t> </a:t>
            </a:r>
            <a:r>
              <a:rPr lang="en-US" dirty="0" err="1"/>
              <a:t>izlez</a:t>
            </a:r>
            <a:r>
              <a:rPr lang="en-US" dirty="0"/>
              <a:t>;</a:t>
            </a:r>
          </a:p>
          <a:p>
            <a:r>
              <a:rPr lang="en-US" dirty="0"/>
              <a:t>    </a:t>
            </a:r>
            <a:r>
              <a:rPr lang="en-US" dirty="0" err="1"/>
              <a:t>izlez.open</a:t>
            </a:r>
            <a:r>
              <a:rPr lang="en-US" dirty="0"/>
              <a:t>("izlez.txt");</a:t>
            </a:r>
          </a:p>
          <a:p>
            <a:r>
              <a:rPr lang="en-US" dirty="0"/>
              <a:t>    for(</a:t>
            </a:r>
            <a:r>
              <a:rPr lang="en-US" dirty="0" err="1"/>
              <a:t>int</a:t>
            </a:r>
            <a:r>
              <a:rPr lang="en-US" dirty="0"/>
              <a:t> </a:t>
            </a:r>
            <a:r>
              <a:rPr lang="en-US" dirty="0" err="1"/>
              <a:t>i</a:t>
            </a:r>
            <a:r>
              <a:rPr lang="en-US" dirty="0"/>
              <a:t>=1;i&lt;=10;i++)</a:t>
            </a:r>
          </a:p>
          <a:p>
            <a:r>
              <a:rPr lang="en-US" dirty="0"/>
              <a:t>        </a:t>
            </a:r>
            <a:r>
              <a:rPr lang="en-US" dirty="0" err="1"/>
              <a:t>izlez</a:t>
            </a:r>
            <a:r>
              <a:rPr lang="en-US" dirty="0"/>
              <a:t> &lt;&lt; </a:t>
            </a:r>
            <a:r>
              <a:rPr lang="en-US" dirty="0" err="1"/>
              <a:t>i</a:t>
            </a:r>
            <a:r>
              <a:rPr lang="en-US" dirty="0"/>
              <a:t> &lt;&lt; " ";</a:t>
            </a:r>
          </a:p>
          <a:p>
            <a:r>
              <a:rPr lang="en-US" dirty="0"/>
              <a:t>    </a:t>
            </a:r>
            <a:r>
              <a:rPr lang="en-US" dirty="0" err="1"/>
              <a:t>izlez.close</a:t>
            </a:r>
            <a:r>
              <a:rPr lang="en-US" dirty="0"/>
              <a:t>();</a:t>
            </a:r>
          </a:p>
          <a:p>
            <a:endParaRPr lang="en-US" dirty="0"/>
          </a:p>
          <a:p>
            <a:r>
              <a:rPr lang="en-US" dirty="0"/>
              <a:t>    //</a:t>
            </a:r>
            <a:r>
              <a:rPr lang="en-US" dirty="0" err="1"/>
              <a:t>ili</a:t>
            </a:r>
            <a:r>
              <a:rPr lang="en-US" dirty="0"/>
              <a:t> </a:t>
            </a:r>
            <a:r>
              <a:rPr lang="en-US" dirty="0" err="1"/>
              <a:t>moze</a:t>
            </a:r>
            <a:r>
              <a:rPr lang="en-US" dirty="0"/>
              <a:t> da se </a:t>
            </a:r>
            <a:r>
              <a:rPr lang="en-US" dirty="0" err="1"/>
              <a:t>napise</a:t>
            </a:r>
            <a:r>
              <a:rPr lang="en-US" dirty="0"/>
              <a:t> </a:t>
            </a:r>
            <a:r>
              <a:rPr lang="en-US" dirty="0" err="1"/>
              <a:t>i</a:t>
            </a:r>
            <a:r>
              <a:rPr lang="en-US" dirty="0"/>
              <a:t> bez f-</a:t>
            </a:r>
            <a:r>
              <a:rPr lang="en-US" dirty="0" err="1"/>
              <a:t>jata</a:t>
            </a:r>
            <a:r>
              <a:rPr lang="en-US" dirty="0"/>
              <a:t> Open()</a:t>
            </a:r>
            <a:endParaRPr lang="en-US" dirty="0">
              <a:cs typeface="Calibri"/>
            </a:endParaRPr>
          </a:p>
          <a:p>
            <a:endParaRPr lang="en-US" dirty="0"/>
          </a:p>
          <a:p>
            <a:r>
              <a:rPr lang="en-US" dirty="0"/>
              <a:t>    /*</a:t>
            </a:r>
          </a:p>
          <a:p>
            <a:r>
              <a:rPr lang="en-US" dirty="0"/>
              <a:t>    </a:t>
            </a:r>
            <a:r>
              <a:rPr lang="en-US" dirty="0" err="1"/>
              <a:t>ofstream</a:t>
            </a:r>
            <a:r>
              <a:rPr lang="en-US" dirty="0"/>
              <a:t> </a:t>
            </a:r>
            <a:r>
              <a:rPr lang="en-US" dirty="0" err="1"/>
              <a:t>izlez</a:t>
            </a:r>
            <a:r>
              <a:rPr lang="en-US" dirty="0"/>
              <a:t>("izlez.txt");</a:t>
            </a:r>
          </a:p>
          <a:p>
            <a:r>
              <a:rPr lang="en-US" dirty="0"/>
              <a:t>    for(</a:t>
            </a:r>
            <a:r>
              <a:rPr lang="en-US" dirty="0" err="1"/>
              <a:t>int</a:t>
            </a:r>
            <a:r>
              <a:rPr lang="en-US" dirty="0"/>
              <a:t> </a:t>
            </a:r>
            <a:r>
              <a:rPr lang="en-US" dirty="0" err="1"/>
              <a:t>i</a:t>
            </a:r>
            <a:r>
              <a:rPr lang="en-US" dirty="0"/>
              <a:t>=1;i&lt;=10;i++)</a:t>
            </a:r>
          </a:p>
          <a:p>
            <a:r>
              <a:rPr lang="en-US" dirty="0"/>
              <a:t>        </a:t>
            </a:r>
            <a:r>
              <a:rPr lang="en-US" dirty="0" err="1"/>
              <a:t>izlez</a:t>
            </a:r>
            <a:r>
              <a:rPr lang="en-US" dirty="0"/>
              <a:t> &lt;&lt; </a:t>
            </a:r>
            <a:r>
              <a:rPr lang="en-US" dirty="0" err="1"/>
              <a:t>i</a:t>
            </a:r>
            <a:r>
              <a:rPr lang="en-US" dirty="0"/>
              <a:t> &lt;&lt; " ";</a:t>
            </a:r>
          </a:p>
          <a:p>
            <a:r>
              <a:rPr lang="en-US" dirty="0"/>
              <a:t>    */</a:t>
            </a:r>
          </a:p>
          <a:p>
            <a:endParaRPr lang="en-US" dirty="0"/>
          </a:p>
          <a:p>
            <a:r>
              <a:rPr lang="en-US" dirty="0"/>
              <a:t>    return 0;</a:t>
            </a:r>
          </a:p>
          <a:p>
            <a:r>
              <a:rPr lang="en-US" dirty="0"/>
              <a:t>}</a:t>
            </a:r>
          </a:p>
        </p:txBody>
      </p:sp>
      <p:sp>
        <p:nvSpPr>
          <p:cNvPr id="4" name="Slide Number Placeholder 3"/>
          <p:cNvSpPr>
            <a:spLocks noGrp="1"/>
          </p:cNvSpPr>
          <p:nvPr>
            <p:ph type="sldNum" sz="quarter" idx="10"/>
          </p:nvPr>
        </p:nvSpPr>
        <p:spPr/>
        <p:txBody>
          <a:bodyPr/>
          <a:lstStyle/>
          <a:p>
            <a:fld id="{775E4C49-DC73-428A-A17B-91EFEBCE0922}" type="slidenum">
              <a:rPr lang="en-US" smtClean="0"/>
              <a:pPr/>
              <a:t>11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a:t>Click to edit Master title style</a:t>
            </a:r>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bwMode="auto">
          <a:xfrm rot="5400000">
            <a:off x="7764621" y="1174097"/>
            <a:ext cx="2286000" cy="381000"/>
          </a:xfrm>
        </p:spPr>
        <p:txBody>
          <a:bodyPr/>
          <a:lstStyle/>
          <a:p>
            <a:fld id="{DD81EAAC-577C-4E19-90A6-BAD6E3889738}" type="datetimeFigureOut">
              <a:rPr lang="en-US" smtClean="0"/>
              <a:pPr/>
              <a:t>6/21/2018</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868B840D-CD94-474A-B9D0-48DB47C438FD}"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DD81EAAC-577C-4E19-90A6-BAD6E3889738}" type="datetimeFigureOut">
              <a:rPr lang="en-US" smtClean="0"/>
              <a:pPr/>
              <a:t>6/21/2018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8B840D-CD94-474A-B9D0-48DB47C438FD}"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DD81EAAC-577C-4E19-90A6-BAD6E3889738}" type="datetimeFigureOut">
              <a:rPr lang="en-US" smtClean="0"/>
              <a:pPr/>
              <a:t>6/21/2018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8B840D-CD94-474A-B9D0-48DB47C438FD}"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4"/>
          </p:nvPr>
        </p:nvSpPr>
        <p:spPr/>
        <p:txBody>
          <a:bodyPr rtlCol="0"/>
          <a:lstStyle/>
          <a:p>
            <a:fld id="{DD81EAAC-577C-4E19-90A6-BAD6E3889738}" type="datetimeFigureOut">
              <a:rPr lang="en-US" smtClean="0"/>
              <a:pPr/>
              <a:t>6/21/2018</a:t>
            </a:fld>
            <a:endParaRPr lang="en-US"/>
          </a:p>
        </p:txBody>
      </p:sp>
      <p:sp>
        <p:nvSpPr>
          <p:cNvPr id="9" name="Slide Number Placeholder 8"/>
          <p:cNvSpPr>
            <a:spLocks noGrp="1"/>
          </p:cNvSpPr>
          <p:nvPr>
            <p:ph type="sldNum" sz="quarter" idx="15"/>
          </p:nvPr>
        </p:nvSpPr>
        <p:spPr/>
        <p:txBody>
          <a:bodyPr rtlCol="0"/>
          <a:lstStyle/>
          <a:p>
            <a:fld id="{868B840D-CD94-474A-B9D0-48DB47C438FD}" type="slidenum">
              <a:rPr lang="en-US" smtClean="0"/>
              <a:pPr/>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a:t>Click to edit Master title style</a:t>
            </a:r>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DD81EAAC-577C-4E19-90A6-BAD6E3889738}" type="datetimeFigureOut">
              <a:rPr lang="en-US" smtClean="0"/>
              <a:pPr/>
              <a:t>6/21/2018</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868B840D-CD94-474A-B9D0-48DB47C438FD}"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DD81EAAC-577C-4E19-90A6-BAD6E3889738}" type="datetimeFigureOut">
              <a:rPr lang="en-US" smtClean="0"/>
              <a:pPr/>
              <a:t>6/21/2018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8B840D-CD94-474A-B9D0-48DB47C438FD}"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a:t>Click to edit Master title style</a:t>
            </a:r>
          </a:p>
        </p:txBody>
      </p:sp>
      <p:sp>
        <p:nvSpPr>
          <p:cNvPr id="7" name="Date Placeholder 6"/>
          <p:cNvSpPr>
            <a:spLocks noGrp="1"/>
          </p:cNvSpPr>
          <p:nvPr>
            <p:ph type="dt" sz="half" idx="10"/>
          </p:nvPr>
        </p:nvSpPr>
        <p:spPr/>
        <p:txBody>
          <a:bodyPr/>
          <a:lstStyle/>
          <a:p>
            <a:fld id="{DD81EAAC-577C-4E19-90A6-BAD6E3889738}" type="datetimeFigureOut">
              <a:rPr lang="en-US" smtClean="0"/>
              <a:pPr/>
              <a:t>6/21/2018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68B840D-CD94-474A-B9D0-48DB47C438FD}"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6" name="Date Placeholder 5"/>
          <p:cNvSpPr>
            <a:spLocks noGrp="1"/>
          </p:cNvSpPr>
          <p:nvPr>
            <p:ph type="dt" sz="half" idx="10"/>
          </p:nvPr>
        </p:nvSpPr>
        <p:spPr/>
        <p:txBody>
          <a:bodyPr rtlCol="0"/>
          <a:lstStyle/>
          <a:p>
            <a:fld id="{DD81EAAC-577C-4E19-90A6-BAD6E3889738}" type="datetimeFigureOut">
              <a:rPr lang="en-US" smtClean="0"/>
              <a:pPr/>
              <a:t>6/21/2018</a:t>
            </a:fld>
            <a:endParaRPr lang="en-US"/>
          </a:p>
        </p:txBody>
      </p:sp>
      <p:sp>
        <p:nvSpPr>
          <p:cNvPr id="7" name="Slide Number Placeholder 6"/>
          <p:cNvSpPr>
            <a:spLocks noGrp="1"/>
          </p:cNvSpPr>
          <p:nvPr>
            <p:ph type="sldNum" sz="quarter" idx="11"/>
          </p:nvPr>
        </p:nvSpPr>
        <p:spPr/>
        <p:txBody>
          <a:bodyPr rtlCol="0"/>
          <a:lstStyle/>
          <a:p>
            <a:fld id="{868B840D-CD94-474A-B9D0-48DB47C438FD}" type="slidenum">
              <a:rPr lang="en-US" smtClean="0"/>
              <a:pPr/>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D81EAAC-577C-4E19-90A6-BAD6E3889738}" type="datetimeFigureOut">
              <a:rPr lang="en-US" smtClean="0"/>
              <a:pPr/>
              <a:t>6/21/2018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68B840D-CD94-474A-B9D0-48DB47C438FD}"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a:t>Click to edit Master title style</a:t>
            </a:r>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1" name="Date Placeholder 20"/>
          <p:cNvSpPr>
            <a:spLocks noGrp="1"/>
          </p:cNvSpPr>
          <p:nvPr>
            <p:ph type="dt" sz="half" idx="14"/>
          </p:nvPr>
        </p:nvSpPr>
        <p:spPr/>
        <p:txBody>
          <a:bodyPr rtlCol="0"/>
          <a:lstStyle/>
          <a:p>
            <a:fld id="{DD81EAAC-577C-4E19-90A6-BAD6E3889738}" type="datetimeFigureOut">
              <a:rPr lang="en-US" smtClean="0"/>
              <a:pPr/>
              <a:t>6/21/2018</a:t>
            </a:fld>
            <a:endParaRPr lang="en-US"/>
          </a:p>
        </p:txBody>
      </p:sp>
      <p:sp>
        <p:nvSpPr>
          <p:cNvPr id="22" name="Slide Number Placeholder 21"/>
          <p:cNvSpPr>
            <a:spLocks noGrp="1"/>
          </p:cNvSpPr>
          <p:nvPr>
            <p:ph type="sldNum" sz="quarter" idx="15"/>
          </p:nvPr>
        </p:nvSpPr>
        <p:spPr/>
        <p:txBody>
          <a:bodyPr rtlCol="0"/>
          <a:lstStyle/>
          <a:p>
            <a:fld id="{868B840D-CD94-474A-B9D0-48DB47C438FD}" type="slidenum">
              <a:rPr lang="en-US" smtClean="0"/>
              <a:pPr/>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a:t>Click to edit Master title style</a:t>
            </a:r>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DD81EAAC-577C-4E19-90A6-BAD6E3889738}" type="datetimeFigureOut">
              <a:rPr lang="en-US" smtClean="0"/>
              <a:pPr/>
              <a:t>6/21/2018</a:t>
            </a:fld>
            <a:endParaRPr lang="en-US"/>
          </a:p>
        </p:txBody>
      </p:sp>
      <p:sp>
        <p:nvSpPr>
          <p:cNvPr id="18" name="Slide Number Placeholder 17"/>
          <p:cNvSpPr>
            <a:spLocks noGrp="1"/>
          </p:cNvSpPr>
          <p:nvPr>
            <p:ph type="sldNum" sz="quarter" idx="11"/>
          </p:nvPr>
        </p:nvSpPr>
        <p:spPr/>
        <p:txBody>
          <a:bodyPr rtlCol="0"/>
          <a:lstStyle/>
          <a:p>
            <a:fld id="{868B840D-CD94-474A-B9D0-48DB47C438FD}" type="slidenum">
              <a:rPr lang="en-US" smtClean="0"/>
              <a:pPr/>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a:t>Click to edit Master title style</a:t>
            </a:r>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DD81EAAC-577C-4E19-90A6-BAD6E3889738}" type="datetimeFigureOut">
              <a:rPr lang="en-US" smtClean="0"/>
              <a:pPr/>
              <a:t>6/21/2018</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868B840D-CD94-474A-B9D0-48DB47C438FD}" type="slidenum">
              <a:rPr lang="en-US" smtClean="0"/>
              <a:pPr/>
              <a:t>‹#›</a:t>
            </a:fld>
            <a:endParaRPr lang="en-US"/>
          </a:p>
        </p:txBody>
      </p:sp>
      <p:pic>
        <p:nvPicPr>
          <p:cNvPr id="15" name="Picture 4" descr="C:\Users\Martin\Desktop\Untitled-1.png"/>
          <p:cNvPicPr>
            <a:picLocks noChangeAspect="1" noChangeArrowheads="1"/>
          </p:cNvPicPr>
          <p:nvPr userDrawn="1"/>
        </p:nvPicPr>
        <p:blipFill>
          <a:blip r:embed="rId13"/>
          <a:srcRect/>
          <a:stretch>
            <a:fillRect/>
          </a:stretch>
        </p:blipFill>
        <p:spPr bwMode="auto">
          <a:xfrm>
            <a:off x="152400" y="6316756"/>
            <a:ext cx="1643063" cy="541244"/>
          </a:xfrm>
          <a:prstGeom prst="rect">
            <a:avLst/>
          </a:prstGeom>
          <a:noFill/>
        </p:spPr>
      </p:pic>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4.xml"/><Relationship Id="rId4" Type="http://schemas.openxmlformats.org/officeDocument/2006/relationships/image" Target="../media/image18.png"/></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image" Target="../media/image29.png"/><Relationship Id="rId7" Type="http://schemas.openxmlformats.org/officeDocument/2006/relationships/image" Target="../media/image33.png"/><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2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6.xml"/><Relationship Id="rId1" Type="http://schemas.openxmlformats.org/officeDocument/2006/relationships/slideLayout" Target="../slideLayouts/slideLayout2.xml"/><Relationship Id="rId5" Type="http://schemas.openxmlformats.org/officeDocument/2006/relationships/image" Target="../media/image38.png"/><Relationship Id="rId4" Type="http://schemas.openxmlformats.org/officeDocument/2006/relationships/image" Target="../media/image3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mk-MK" dirty="0"/>
              <a:t>Напреден </a:t>
            </a:r>
            <a:r>
              <a:rPr lang="en-US" dirty="0"/>
              <a:t>C++ - </a:t>
            </a:r>
            <a:r>
              <a:rPr lang="mk-MK" dirty="0"/>
              <a:t>Датотеки</a:t>
            </a:r>
            <a:endParaRPr lang="en-US" dirty="0"/>
          </a:p>
        </p:txBody>
      </p:sp>
      <p:sp>
        <p:nvSpPr>
          <p:cNvPr id="3" name="Subtitle 2"/>
          <p:cNvSpPr>
            <a:spLocks noGrp="1"/>
          </p:cNvSpPr>
          <p:nvPr>
            <p:ph type="subTitle" idx="1"/>
          </p:nvPr>
        </p:nvSpPr>
        <p:spPr/>
        <p:txBody>
          <a:bodyPr vert="horz" anchor="t">
            <a:normAutofit/>
          </a:bodyPr>
          <a:lstStyle/>
          <a:p>
            <a:r>
              <a:rPr lang="mk-MK" dirty="0" err="1"/>
              <a:t>Предавач:Сања</a:t>
            </a:r>
            <a:r>
              <a:rPr lang="mk-MK"/>
              <a:t> Ташковска</a:t>
            </a:r>
            <a:endParaRPr lang="en-US"/>
          </a:p>
        </p:txBody>
      </p:sp>
      <p:pic>
        <p:nvPicPr>
          <p:cNvPr id="4" name="Picture 5" descr="C:\Users\Martin\Desktop\Untitled-1.png"/>
          <p:cNvPicPr>
            <a:picLocks noChangeAspect="1" noChangeArrowheads="1"/>
          </p:cNvPicPr>
          <p:nvPr/>
        </p:nvPicPr>
        <p:blipFill>
          <a:blip r:embed="rId3"/>
          <a:srcRect/>
          <a:stretch>
            <a:fillRect/>
          </a:stretch>
        </p:blipFill>
        <p:spPr bwMode="auto">
          <a:xfrm>
            <a:off x="6477000" y="0"/>
            <a:ext cx="2560638" cy="843505"/>
          </a:xfrm>
          <a:prstGeom prst="rect">
            <a:avLst/>
          </a:prstGeom>
          <a:noFill/>
        </p:spPr>
      </p:pic>
      <p:pic>
        <p:nvPicPr>
          <p:cNvPr id="1026" name="Picture 2" descr="C:\Users\Martin\Desktop\ddd.jpg"/>
          <p:cNvPicPr>
            <a:picLocks noChangeAspect="1" noChangeArrowheads="1"/>
          </p:cNvPicPr>
          <p:nvPr/>
        </p:nvPicPr>
        <p:blipFill>
          <a:blip r:embed="rId4"/>
          <a:srcRect l="297" b="547"/>
          <a:stretch>
            <a:fillRect/>
          </a:stretch>
        </p:blipFill>
        <p:spPr bwMode="auto">
          <a:xfrm>
            <a:off x="1905000" y="1447800"/>
            <a:ext cx="6400800" cy="2743200"/>
          </a:xfrm>
          <a:prstGeom prst="rect">
            <a:avLst/>
          </a:prstGeom>
          <a:noFill/>
        </p:spPr>
      </p:pic>
      <p:pic>
        <p:nvPicPr>
          <p:cNvPr id="5" name="Picture 2" descr="C:\Users\Martin\Downloads\Folder Data.png"/>
          <p:cNvPicPr>
            <a:picLocks noChangeAspect="1" noChangeArrowheads="1"/>
          </p:cNvPicPr>
          <p:nvPr/>
        </p:nvPicPr>
        <p:blipFill>
          <a:blip r:embed="rId5"/>
          <a:srcRect/>
          <a:stretch>
            <a:fillRect/>
          </a:stretch>
        </p:blipFill>
        <p:spPr bwMode="auto">
          <a:xfrm>
            <a:off x="7472362" y="5105400"/>
            <a:ext cx="1519238" cy="1519238"/>
          </a:xfrm>
          <a:prstGeom prst="rect">
            <a:avLst/>
          </a:prstGeom>
          <a:noFill/>
        </p:spPr>
      </p:pic>
      <p:pic>
        <p:nvPicPr>
          <p:cNvPr id="1028" name="Picture 4" descr="http://www.clker.com/cliparts/f/H/5/a/Q/y/text-file-icon-hi.png"/>
          <p:cNvPicPr>
            <a:picLocks noChangeAspect="1" noChangeArrowheads="1"/>
          </p:cNvPicPr>
          <p:nvPr/>
        </p:nvPicPr>
        <p:blipFill>
          <a:blip r:embed="rId6"/>
          <a:srcRect/>
          <a:stretch>
            <a:fillRect/>
          </a:stretch>
        </p:blipFill>
        <p:spPr bwMode="auto">
          <a:xfrm>
            <a:off x="7391400" y="3048000"/>
            <a:ext cx="1752600" cy="1752600"/>
          </a:xfrm>
          <a:prstGeom prst="rect">
            <a:avLst/>
          </a:prstGeom>
          <a:noFill/>
        </p:spPr>
      </p:pic>
      <p:sp>
        <p:nvSpPr>
          <p:cNvPr id="8" name="TextBox 7"/>
          <p:cNvSpPr txBox="1"/>
          <p:nvPr/>
        </p:nvSpPr>
        <p:spPr>
          <a:xfrm>
            <a:off x="1447800" y="4953000"/>
            <a:ext cx="360996" cy="461665"/>
          </a:xfrm>
          <a:prstGeom prst="rect">
            <a:avLst/>
          </a:prstGeom>
          <a:noFill/>
        </p:spPr>
        <p:txBody>
          <a:bodyPr wrap="none" rtlCol="0">
            <a:spAutoFit/>
          </a:bodyPr>
          <a:lstStyle/>
          <a:p>
            <a:r>
              <a:rPr lang="en-US" sz="2400" b="1" dirty="0">
                <a:solidFill>
                  <a:schemeClr val="bg1"/>
                </a:solidFill>
              </a:rPr>
              <a:t>4</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mk-MK" dirty="0"/>
              <a:t>Запишување во датотека</a:t>
            </a:r>
            <a:endParaRPr lang="en-US" dirty="0"/>
          </a:p>
        </p:txBody>
      </p:sp>
      <p:sp>
        <p:nvSpPr>
          <p:cNvPr id="3" name="Content Placeholder 2"/>
          <p:cNvSpPr>
            <a:spLocks noGrp="1"/>
          </p:cNvSpPr>
          <p:nvPr>
            <p:ph sz="quarter" idx="1"/>
          </p:nvPr>
        </p:nvSpPr>
        <p:spPr/>
        <p:txBody>
          <a:bodyPr/>
          <a:lstStyle/>
          <a:p>
            <a:endParaRPr lang="en-US"/>
          </a:p>
        </p:txBody>
      </p:sp>
      <p:pic>
        <p:nvPicPr>
          <p:cNvPr id="3077" name="Picture 5"/>
          <p:cNvPicPr>
            <a:picLocks noChangeAspect="1" noChangeArrowheads="1"/>
          </p:cNvPicPr>
          <p:nvPr/>
        </p:nvPicPr>
        <p:blipFill>
          <a:blip r:embed="rId3"/>
          <a:srcRect/>
          <a:stretch>
            <a:fillRect/>
          </a:stretch>
        </p:blipFill>
        <p:spPr bwMode="auto">
          <a:xfrm>
            <a:off x="152400" y="1524000"/>
            <a:ext cx="6096000" cy="3829318"/>
          </a:xfrm>
          <a:prstGeom prst="rect">
            <a:avLst/>
          </a:prstGeom>
          <a:noFill/>
          <a:ln w="9525">
            <a:noFill/>
            <a:miter lim="800000"/>
            <a:headEnd/>
            <a:tailEnd/>
          </a:ln>
          <a:effectLst/>
        </p:spPr>
      </p:pic>
      <p:pic>
        <p:nvPicPr>
          <p:cNvPr id="3078" name="Picture 6"/>
          <p:cNvPicPr>
            <a:picLocks noChangeAspect="1" noChangeArrowheads="1"/>
          </p:cNvPicPr>
          <p:nvPr/>
        </p:nvPicPr>
        <p:blipFill>
          <a:blip r:embed="rId4"/>
          <a:srcRect/>
          <a:stretch>
            <a:fillRect/>
          </a:stretch>
        </p:blipFill>
        <p:spPr bwMode="auto">
          <a:xfrm>
            <a:off x="5562600" y="1371599"/>
            <a:ext cx="3162300" cy="1983137"/>
          </a:xfrm>
          <a:prstGeom prst="rect">
            <a:avLst/>
          </a:prstGeom>
          <a:noFill/>
          <a:ln w="9525">
            <a:noFill/>
            <a:miter lim="800000"/>
            <a:headEnd/>
            <a:tailEnd/>
          </a:ln>
          <a:effectLst/>
        </p:spPr>
      </p:pic>
      <p:sp>
        <p:nvSpPr>
          <p:cNvPr id="9" name="TextBox 8"/>
          <p:cNvSpPr txBox="1"/>
          <p:nvPr/>
        </p:nvSpPr>
        <p:spPr>
          <a:xfrm>
            <a:off x="4191000" y="2133600"/>
            <a:ext cx="1447801" cy="646331"/>
          </a:xfrm>
          <a:prstGeom prst="rect">
            <a:avLst/>
          </a:prstGeom>
          <a:noFill/>
        </p:spPr>
        <p:txBody>
          <a:bodyPr wrap="square" rtlCol="0">
            <a:spAutoFit/>
          </a:bodyPr>
          <a:lstStyle/>
          <a:p>
            <a:pPr algn="r"/>
            <a:r>
              <a:rPr lang="mk-MK" b="1" dirty="0">
                <a:solidFill>
                  <a:schemeClr val="accent1">
                    <a:lumMod val="75000"/>
                  </a:schemeClr>
                </a:solidFill>
              </a:rPr>
              <a:t>Излезна</a:t>
            </a:r>
          </a:p>
          <a:p>
            <a:pPr algn="r"/>
            <a:r>
              <a:rPr lang="mk-MK" b="1" dirty="0">
                <a:solidFill>
                  <a:schemeClr val="accent1">
                    <a:lumMod val="75000"/>
                  </a:schemeClr>
                </a:solidFill>
              </a:rPr>
              <a:t>датотека:</a:t>
            </a:r>
            <a:endParaRPr lang="en-US" b="1" dirty="0">
              <a:solidFill>
                <a:schemeClr val="accent1">
                  <a:lumMod val="75000"/>
                </a:schemeClr>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mk-MK" dirty="0"/>
              <a:t>Пр. за запишување во датотека</a:t>
            </a:r>
            <a:endParaRPr lang="en-US" dirty="0"/>
          </a:p>
        </p:txBody>
      </p:sp>
      <p:sp>
        <p:nvSpPr>
          <p:cNvPr id="3" name="Content Placeholder 2"/>
          <p:cNvSpPr>
            <a:spLocks noGrp="1"/>
          </p:cNvSpPr>
          <p:nvPr>
            <p:ph sz="quarter" idx="1"/>
          </p:nvPr>
        </p:nvSpPr>
        <p:spPr/>
        <p:txBody>
          <a:bodyPr/>
          <a:lstStyle/>
          <a:p>
            <a:r>
              <a:rPr lang="mk-MK" dirty="0"/>
              <a:t>Да се напише програма која ќе отвори датотека и во неа ќе ги запише броевите од 1 до 10.</a:t>
            </a:r>
          </a:p>
          <a:p>
            <a:endParaRPr lang="en-US" dirty="0"/>
          </a:p>
        </p:txBody>
      </p:sp>
      <p:sp>
        <p:nvSpPr>
          <p:cNvPr id="4" name="TextBox 3"/>
          <p:cNvSpPr txBox="1"/>
          <p:nvPr/>
        </p:nvSpPr>
        <p:spPr>
          <a:xfrm>
            <a:off x="2438400" y="2887682"/>
            <a:ext cx="4648200" cy="3970318"/>
          </a:xfrm>
          <a:prstGeom prst="rect">
            <a:avLst/>
          </a:prstGeom>
          <a:noFill/>
        </p:spPr>
        <p:txBody>
          <a:bodyPr wrap="square" rtlCol="0">
            <a:spAutoFit/>
          </a:bodyPr>
          <a:lstStyle/>
          <a:p>
            <a:r>
              <a:rPr lang="en-US" b="1" dirty="0">
                <a:solidFill>
                  <a:schemeClr val="accent1">
                    <a:lumMod val="75000"/>
                  </a:schemeClr>
                </a:solidFill>
              </a:rPr>
              <a:t>#include &lt;</a:t>
            </a:r>
            <a:r>
              <a:rPr lang="en-US" b="1" dirty="0" err="1">
                <a:solidFill>
                  <a:schemeClr val="accent1">
                    <a:lumMod val="75000"/>
                  </a:schemeClr>
                </a:solidFill>
              </a:rPr>
              <a:t>iostream</a:t>
            </a:r>
            <a:r>
              <a:rPr lang="en-US" b="1" dirty="0">
                <a:solidFill>
                  <a:schemeClr val="accent1">
                    <a:lumMod val="75000"/>
                  </a:schemeClr>
                </a:solidFill>
              </a:rPr>
              <a:t>&gt;</a:t>
            </a:r>
          </a:p>
          <a:p>
            <a:r>
              <a:rPr lang="en-US" b="1" dirty="0">
                <a:solidFill>
                  <a:schemeClr val="accent1">
                    <a:lumMod val="75000"/>
                  </a:schemeClr>
                </a:solidFill>
              </a:rPr>
              <a:t>#include &lt;</a:t>
            </a:r>
            <a:r>
              <a:rPr lang="en-US" b="1" dirty="0" err="1">
                <a:solidFill>
                  <a:schemeClr val="accent1">
                    <a:lumMod val="75000"/>
                  </a:schemeClr>
                </a:solidFill>
              </a:rPr>
              <a:t>fstream</a:t>
            </a:r>
            <a:r>
              <a:rPr lang="en-US" b="1" dirty="0">
                <a:solidFill>
                  <a:schemeClr val="accent1">
                    <a:lumMod val="75000"/>
                  </a:schemeClr>
                </a:solidFill>
              </a:rPr>
              <a:t>&gt;</a:t>
            </a:r>
          </a:p>
          <a:p>
            <a:endParaRPr lang="en-US" b="1" dirty="0">
              <a:solidFill>
                <a:schemeClr val="accent1">
                  <a:lumMod val="75000"/>
                </a:schemeClr>
              </a:solidFill>
            </a:endParaRPr>
          </a:p>
          <a:p>
            <a:r>
              <a:rPr lang="en-US" b="1" dirty="0">
                <a:solidFill>
                  <a:schemeClr val="accent1">
                    <a:lumMod val="75000"/>
                  </a:schemeClr>
                </a:solidFill>
              </a:rPr>
              <a:t>using namespace std;</a:t>
            </a:r>
          </a:p>
          <a:p>
            <a:endParaRPr lang="en-US" b="1" dirty="0">
              <a:solidFill>
                <a:schemeClr val="accent1">
                  <a:lumMod val="75000"/>
                </a:schemeClr>
              </a:solidFill>
            </a:endParaRPr>
          </a:p>
          <a:p>
            <a:r>
              <a:rPr lang="en-US" b="1" dirty="0" err="1">
                <a:solidFill>
                  <a:schemeClr val="accent1">
                    <a:lumMod val="75000"/>
                  </a:schemeClr>
                </a:solidFill>
              </a:rPr>
              <a:t>int</a:t>
            </a:r>
            <a:r>
              <a:rPr lang="en-US" b="1" dirty="0">
                <a:solidFill>
                  <a:schemeClr val="accent1">
                    <a:lumMod val="75000"/>
                  </a:schemeClr>
                </a:solidFill>
              </a:rPr>
              <a:t> main()</a:t>
            </a:r>
          </a:p>
          <a:p>
            <a:r>
              <a:rPr lang="en-US" b="1" dirty="0">
                <a:solidFill>
                  <a:schemeClr val="accent1">
                    <a:lumMod val="75000"/>
                  </a:schemeClr>
                </a:solidFill>
              </a:rPr>
              <a:t>{</a:t>
            </a:r>
          </a:p>
          <a:p>
            <a:r>
              <a:rPr lang="en-US" b="1" dirty="0">
                <a:solidFill>
                  <a:schemeClr val="accent1">
                    <a:lumMod val="75000"/>
                  </a:schemeClr>
                </a:solidFill>
              </a:rPr>
              <a:t>    </a:t>
            </a:r>
            <a:r>
              <a:rPr lang="en-US" b="1" dirty="0" err="1">
                <a:solidFill>
                  <a:schemeClr val="accent1">
                    <a:lumMod val="75000"/>
                  </a:schemeClr>
                </a:solidFill>
              </a:rPr>
              <a:t>ofstream</a:t>
            </a:r>
            <a:r>
              <a:rPr lang="en-US" b="1" dirty="0">
                <a:solidFill>
                  <a:schemeClr val="accent1">
                    <a:lumMod val="75000"/>
                  </a:schemeClr>
                </a:solidFill>
              </a:rPr>
              <a:t> </a:t>
            </a:r>
            <a:r>
              <a:rPr lang="en-US" b="1" dirty="0" err="1">
                <a:solidFill>
                  <a:schemeClr val="accent1">
                    <a:lumMod val="75000"/>
                  </a:schemeClr>
                </a:solidFill>
              </a:rPr>
              <a:t>izlez</a:t>
            </a:r>
            <a:r>
              <a:rPr lang="en-US" b="1" dirty="0">
                <a:solidFill>
                  <a:schemeClr val="accent1">
                    <a:lumMod val="75000"/>
                  </a:schemeClr>
                </a:solidFill>
              </a:rPr>
              <a:t>;</a:t>
            </a:r>
          </a:p>
          <a:p>
            <a:r>
              <a:rPr lang="en-US" b="1" dirty="0">
                <a:solidFill>
                  <a:schemeClr val="accent1">
                    <a:lumMod val="75000"/>
                  </a:schemeClr>
                </a:solidFill>
              </a:rPr>
              <a:t>    </a:t>
            </a:r>
            <a:r>
              <a:rPr lang="en-US" b="1" dirty="0" err="1">
                <a:solidFill>
                  <a:schemeClr val="accent1">
                    <a:lumMod val="75000"/>
                  </a:schemeClr>
                </a:solidFill>
              </a:rPr>
              <a:t>izlez.open</a:t>
            </a:r>
            <a:r>
              <a:rPr lang="en-US" b="1" dirty="0">
                <a:solidFill>
                  <a:schemeClr val="accent1">
                    <a:lumMod val="75000"/>
                  </a:schemeClr>
                </a:solidFill>
              </a:rPr>
              <a:t>("izlez.txt");</a:t>
            </a:r>
          </a:p>
          <a:p>
            <a:r>
              <a:rPr lang="en-US" b="1" dirty="0">
                <a:solidFill>
                  <a:schemeClr val="accent1">
                    <a:lumMod val="75000"/>
                  </a:schemeClr>
                </a:solidFill>
              </a:rPr>
              <a:t>    for(</a:t>
            </a:r>
            <a:r>
              <a:rPr lang="en-US" b="1" dirty="0" err="1">
                <a:solidFill>
                  <a:schemeClr val="accent1">
                    <a:lumMod val="75000"/>
                  </a:schemeClr>
                </a:solidFill>
              </a:rPr>
              <a:t>int</a:t>
            </a:r>
            <a:r>
              <a:rPr lang="en-US" b="1" dirty="0">
                <a:solidFill>
                  <a:schemeClr val="accent1">
                    <a:lumMod val="75000"/>
                  </a:schemeClr>
                </a:solidFill>
              </a:rPr>
              <a:t> </a:t>
            </a:r>
            <a:r>
              <a:rPr lang="en-US" b="1" dirty="0" err="1">
                <a:solidFill>
                  <a:schemeClr val="accent1">
                    <a:lumMod val="75000"/>
                  </a:schemeClr>
                </a:solidFill>
              </a:rPr>
              <a:t>i</a:t>
            </a:r>
            <a:r>
              <a:rPr lang="en-US" b="1" dirty="0">
                <a:solidFill>
                  <a:schemeClr val="accent1">
                    <a:lumMod val="75000"/>
                  </a:schemeClr>
                </a:solidFill>
              </a:rPr>
              <a:t>=1;i&lt;=10;i++)</a:t>
            </a:r>
          </a:p>
          <a:p>
            <a:r>
              <a:rPr lang="en-US" b="1" dirty="0">
                <a:solidFill>
                  <a:schemeClr val="accent1">
                    <a:lumMod val="75000"/>
                  </a:schemeClr>
                </a:solidFill>
              </a:rPr>
              <a:t>        </a:t>
            </a:r>
            <a:r>
              <a:rPr lang="en-US" b="1" dirty="0" err="1">
                <a:solidFill>
                  <a:schemeClr val="accent1">
                    <a:lumMod val="75000"/>
                  </a:schemeClr>
                </a:solidFill>
              </a:rPr>
              <a:t>izlez</a:t>
            </a:r>
            <a:r>
              <a:rPr lang="en-US" b="1" dirty="0">
                <a:solidFill>
                  <a:schemeClr val="accent1">
                    <a:lumMod val="75000"/>
                  </a:schemeClr>
                </a:solidFill>
              </a:rPr>
              <a:t> &lt;&lt; </a:t>
            </a:r>
            <a:r>
              <a:rPr lang="en-US" b="1" dirty="0" err="1">
                <a:solidFill>
                  <a:schemeClr val="accent1">
                    <a:lumMod val="75000"/>
                  </a:schemeClr>
                </a:solidFill>
              </a:rPr>
              <a:t>i</a:t>
            </a:r>
            <a:r>
              <a:rPr lang="en-US" b="1" dirty="0">
                <a:solidFill>
                  <a:schemeClr val="accent1">
                    <a:lumMod val="75000"/>
                  </a:schemeClr>
                </a:solidFill>
              </a:rPr>
              <a:t> &lt;&lt; " ";</a:t>
            </a:r>
          </a:p>
          <a:p>
            <a:r>
              <a:rPr lang="en-US" b="1" dirty="0">
                <a:solidFill>
                  <a:schemeClr val="accent1">
                    <a:lumMod val="75000"/>
                  </a:schemeClr>
                </a:solidFill>
              </a:rPr>
              <a:t>    </a:t>
            </a:r>
            <a:r>
              <a:rPr lang="en-US" b="1" dirty="0" err="1">
                <a:solidFill>
                  <a:schemeClr val="accent1">
                    <a:lumMod val="75000"/>
                  </a:schemeClr>
                </a:solidFill>
              </a:rPr>
              <a:t>izlez.close</a:t>
            </a:r>
            <a:r>
              <a:rPr lang="en-US" b="1" dirty="0">
                <a:solidFill>
                  <a:schemeClr val="accent1">
                    <a:lumMod val="75000"/>
                  </a:schemeClr>
                </a:solidFill>
              </a:rPr>
              <a:t>();</a:t>
            </a:r>
          </a:p>
          <a:p>
            <a:r>
              <a:rPr lang="en-US" b="1" dirty="0">
                <a:solidFill>
                  <a:schemeClr val="accent1">
                    <a:lumMod val="75000"/>
                  </a:schemeClr>
                </a:solidFill>
              </a:rPr>
              <a:t>    return 0;</a:t>
            </a:r>
          </a:p>
          <a:p>
            <a:r>
              <a:rPr lang="en-US" b="1" dirty="0">
                <a:solidFill>
                  <a:schemeClr val="accent1">
                    <a:lumMod val="75000"/>
                  </a:schemeClr>
                </a:solidFill>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mk-MK" dirty="0"/>
              <a:t>Што ако претходната програма ја извршиме уште еднаш?</a:t>
            </a:r>
            <a:endParaRPr lang="en-US" dirty="0"/>
          </a:p>
        </p:txBody>
      </p:sp>
      <p:sp>
        <p:nvSpPr>
          <p:cNvPr id="3" name="Content Placeholder 2"/>
          <p:cNvSpPr>
            <a:spLocks noGrp="1"/>
          </p:cNvSpPr>
          <p:nvPr>
            <p:ph sz="quarter" idx="1"/>
          </p:nvPr>
        </p:nvSpPr>
        <p:spPr/>
        <p:txBody>
          <a:bodyPr/>
          <a:lstStyle/>
          <a:p>
            <a:r>
              <a:rPr lang="mk-MK" dirty="0"/>
              <a:t>Датотеката ќе се пребрише!</a:t>
            </a:r>
          </a:p>
          <a:p>
            <a:r>
              <a:rPr lang="mk-MK" dirty="0"/>
              <a:t>Ако сакаме само да запишуваме податоци во датотеката без да ни се пребришат, во методот </a:t>
            </a:r>
            <a:r>
              <a:rPr lang="en-US" dirty="0"/>
              <a:t>Open() </a:t>
            </a:r>
            <a:r>
              <a:rPr lang="mk-MK" dirty="0"/>
              <a:t>треба како втор аргумент да го ставиме </a:t>
            </a:r>
            <a:r>
              <a:rPr lang="en-US" dirty="0" err="1"/>
              <a:t>ios</a:t>
            </a:r>
            <a:r>
              <a:rPr lang="en-US" dirty="0"/>
              <a:t>::app</a:t>
            </a:r>
            <a:r>
              <a:rPr lang="mk-MK" dirty="0"/>
              <a:t> или да го ставиме како втор аргумент при креирање на самата променлива</a:t>
            </a:r>
            <a:endParaRPr lang="en-US" dirty="0"/>
          </a:p>
        </p:txBody>
      </p:sp>
      <p:sp>
        <p:nvSpPr>
          <p:cNvPr id="4" name="TextBox 3"/>
          <p:cNvSpPr txBox="1"/>
          <p:nvPr/>
        </p:nvSpPr>
        <p:spPr>
          <a:xfrm>
            <a:off x="1828800" y="4191000"/>
            <a:ext cx="4953000" cy="1754326"/>
          </a:xfrm>
          <a:prstGeom prst="rect">
            <a:avLst/>
          </a:prstGeom>
          <a:noFill/>
        </p:spPr>
        <p:txBody>
          <a:bodyPr wrap="square" rtlCol="0">
            <a:spAutoFit/>
          </a:bodyPr>
          <a:lstStyle/>
          <a:p>
            <a:r>
              <a:rPr lang="mk-MK" b="1" dirty="0">
                <a:solidFill>
                  <a:schemeClr val="accent1">
                    <a:lumMod val="75000"/>
                  </a:schemeClr>
                </a:solidFill>
              </a:rPr>
              <a:t>    </a:t>
            </a:r>
            <a:r>
              <a:rPr lang="en-US" b="1" dirty="0" err="1">
                <a:solidFill>
                  <a:schemeClr val="accent1">
                    <a:lumMod val="75000"/>
                  </a:schemeClr>
                </a:solidFill>
              </a:rPr>
              <a:t>ofstream</a:t>
            </a:r>
            <a:r>
              <a:rPr lang="en-US" b="1" dirty="0">
                <a:solidFill>
                  <a:schemeClr val="accent1">
                    <a:lumMod val="75000"/>
                  </a:schemeClr>
                </a:solidFill>
              </a:rPr>
              <a:t> </a:t>
            </a:r>
            <a:r>
              <a:rPr lang="en-US" b="1" dirty="0" err="1">
                <a:solidFill>
                  <a:schemeClr val="accent1">
                    <a:lumMod val="75000"/>
                  </a:schemeClr>
                </a:solidFill>
              </a:rPr>
              <a:t>izlez</a:t>
            </a:r>
            <a:r>
              <a:rPr lang="en-US" b="1" dirty="0">
                <a:solidFill>
                  <a:schemeClr val="accent1">
                    <a:lumMod val="75000"/>
                  </a:schemeClr>
                </a:solidFill>
              </a:rPr>
              <a:t>;</a:t>
            </a:r>
          </a:p>
          <a:p>
            <a:r>
              <a:rPr lang="en-US" b="1" dirty="0">
                <a:solidFill>
                  <a:schemeClr val="accent1">
                    <a:lumMod val="75000"/>
                  </a:schemeClr>
                </a:solidFill>
              </a:rPr>
              <a:t>    </a:t>
            </a:r>
            <a:r>
              <a:rPr lang="en-US" b="1" dirty="0" err="1">
                <a:solidFill>
                  <a:schemeClr val="accent1">
                    <a:lumMod val="75000"/>
                  </a:schemeClr>
                </a:solidFill>
              </a:rPr>
              <a:t>izlez.open</a:t>
            </a:r>
            <a:r>
              <a:rPr lang="en-US" b="1" dirty="0">
                <a:solidFill>
                  <a:schemeClr val="accent1">
                    <a:lumMod val="75000"/>
                  </a:schemeClr>
                </a:solidFill>
              </a:rPr>
              <a:t>("</a:t>
            </a:r>
            <a:r>
              <a:rPr lang="en-US" b="1" dirty="0" err="1">
                <a:solidFill>
                  <a:schemeClr val="accent1">
                    <a:lumMod val="75000"/>
                  </a:schemeClr>
                </a:solidFill>
              </a:rPr>
              <a:t>izlez.txt",</a:t>
            </a:r>
            <a:r>
              <a:rPr lang="en-US" b="1" dirty="0" err="1">
                <a:solidFill>
                  <a:srgbClr val="C00000"/>
                </a:solidFill>
              </a:rPr>
              <a:t>ios</a:t>
            </a:r>
            <a:r>
              <a:rPr lang="en-US" b="1" dirty="0">
                <a:solidFill>
                  <a:srgbClr val="C00000"/>
                </a:solidFill>
              </a:rPr>
              <a:t>::app</a:t>
            </a:r>
            <a:r>
              <a:rPr lang="en-US" b="1" dirty="0">
                <a:solidFill>
                  <a:schemeClr val="accent1">
                    <a:lumMod val="75000"/>
                  </a:schemeClr>
                </a:solidFill>
              </a:rPr>
              <a:t>);</a:t>
            </a:r>
          </a:p>
          <a:p>
            <a:r>
              <a:rPr lang="en-US" b="1" dirty="0">
                <a:solidFill>
                  <a:schemeClr val="accent1">
                    <a:lumMod val="75000"/>
                  </a:schemeClr>
                </a:solidFill>
              </a:rPr>
              <a:t>    for(</a:t>
            </a:r>
            <a:r>
              <a:rPr lang="en-US" b="1" dirty="0" err="1">
                <a:solidFill>
                  <a:schemeClr val="accent1">
                    <a:lumMod val="75000"/>
                  </a:schemeClr>
                </a:solidFill>
              </a:rPr>
              <a:t>int</a:t>
            </a:r>
            <a:r>
              <a:rPr lang="en-US" b="1" dirty="0">
                <a:solidFill>
                  <a:schemeClr val="accent1">
                    <a:lumMod val="75000"/>
                  </a:schemeClr>
                </a:solidFill>
              </a:rPr>
              <a:t> </a:t>
            </a:r>
            <a:r>
              <a:rPr lang="en-US" b="1" dirty="0" err="1">
                <a:solidFill>
                  <a:schemeClr val="accent1">
                    <a:lumMod val="75000"/>
                  </a:schemeClr>
                </a:solidFill>
              </a:rPr>
              <a:t>i</a:t>
            </a:r>
            <a:r>
              <a:rPr lang="en-US" b="1" dirty="0">
                <a:solidFill>
                  <a:schemeClr val="accent1">
                    <a:lumMod val="75000"/>
                  </a:schemeClr>
                </a:solidFill>
              </a:rPr>
              <a:t>=1;i&lt;=10;i++)</a:t>
            </a:r>
          </a:p>
          <a:p>
            <a:r>
              <a:rPr lang="en-US" b="1" dirty="0">
                <a:solidFill>
                  <a:schemeClr val="accent1">
                    <a:lumMod val="75000"/>
                  </a:schemeClr>
                </a:solidFill>
              </a:rPr>
              <a:t>        </a:t>
            </a:r>
            <a:r>
              <a:rPr lang="en-US" b="1" dirty="0" err="1">
                <a:solidFill>
                  <a:schemeClr val="accent1">
                    <a:lumMod val="75000"/>
                  </a:schemeClr>
                </a:solidFill>
              </a:rPr>
              <a:t>izlez</a:t>
            </a:r>
            <a:r>
              <a:rPr lang="en-US" b="1" dirty="0">
                <a:solidFill>
                  <a:schemeClr val="accent1">
                    <a:lumMod val="75000"/>
                  </a:schemeClr>
                </a:solidFill>
              </a:rPr>
              <a:t> &lt;&lt; </a:t>
            </a:r>
            <a:r>
              <a:rPr lang="en-US" b="1" dirty="0" err="1">
                <a:solidFill>
                  <a:schemeClr val="accent1">
                    <a:lumMod val="75000"/>
                  </a:schemeClr>
                </a:solidFill>
              </a:rPr>
              <a:t>i</a:t>
            </a:r>
            <a:r>
              <a:rPr lang="en-US" b="1" dirty="0">
                <a:solidFill>
                  <a:schemeClr val="accent1">
                    <a:lumMod val="75000"/>
                  </a:schemeClr>
                </a:solidFill>
              </a:rPr>
              <a:t> &lt;&lt; " ";</a:t>
            </a:r>
          </a:p>
          <a:p>
            <a:r>
              <a:rPr lang="en-US" b="1" dirty="0">
                <a:solidFill>
                  <a:schemeClr val="accent1">
                    <a:lumMod val="75000"/>
                  </a:schemeClr>
                </a:solidFill>
              </a:rPr>
              <a:t>    </a:t>
            </a:r>
            <a:r>
              <a:rPr lang="en-US" b="1" dirty="0" err="1">
                <a:solidFill>
                  <a:schemeClr val="accent1">
                    <a:lumMod val="75000"/>
                  </a:schemeClr>
                </a:solidFill>
              </a:rPr>
              <a:t>izlez</a:t>
            </a:r>
            <a:r>
              <a:rPr lang="en-US" b="1" dirty="0">
                <a:solidFill>
                  <a:schemeClr val="accent1">
                    <a:lumMod val="75000"/>
                  </a:schemeClr>
                </a:solidFill>
              </a:rPr>
              <a:t>&lt;&lt;</a:t>
            </a:r>
            <a:r>
              <a:rPr lang="en-US" b="1" dirty="0" err="1">
                <a:solidFill>
                  <a:schemeClr val="accent1">
                    <a:lumMod val="75000"/>
                  </a:schemeClr>
                </a:solidFill>
              </a:rPr>
              <a:t>endl</a:t>
            </a:r>
            <a:r>
              <a:rPr lang="en-US" b="1" dirty="0">
                <a:solidFill>
                  <a:schemeClr val="accent1">
                    <a:lumMod val="75000"/>
                  </a:schemeClr>
                </a:solidFill>
              </a:rPr>
              <a:t>;</a:t>
            </a:r>
          </a:p>
          <a:p>
            <a:r>
              <a:rPr lang="en-US" b="1" dirty="0">
                <a:solidFill>
                  <a:schemeClr val="accent1">
                    <a:lumMod val="75000"/>
                  </a:schemeClr>
                </a:solidFill>
              </a:rPr>
              <a:t>    </a:t>
            </a:r>
            <a:r>
              <a:rPr lang="en-US" b="1" dirty="0" err="1">
                <a:solidFill>
                  <a:schemeClr val="accent1">
                    <a:lumMod val="75000"/>
                  </a:schemeClr>
                </a:solidFill>
              </a:rPr>
              <a:t>izlez.close</a:t>
            </a:r>
            <a:r>
              <a:rPr lang="en-US" b="1" dirty="0">
                <a:solidFill>
                  <a:schemeClr val="accent1">
                    <a:lumMod val="75000"/>
                  </a:schemeClr>
                </a:solidFill>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linds(horizontal)">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Fstream</a:t>
            </a:r>
            <a:endParaRPr lang="en-US" dirty="0"/>
          </a:p>
        </p:txBody>
      </p:sp>
      <p:sp>
        <p:nvSpPr>
          <p:cNvPr id="3" name="Content Placeholder 2"/>
          <p:cNvSpPr>
            <a:spLocks noGrp="1"/>
          </p:cNvSpPr>
          <p:nvPr>
            <p:ph sz="quarter" idx="1"/>
          </p:nvPr>
        </p:nvSpPr>
        <p:spPr/>
        <p:txBody>
          <a:bodyPr>
            <a:normAutofit lnSpcReduction="10000"/>
          </a:bodyPr>
          <a:lstStyle/>
          <a:p>
            <a:r>
              <a:rPr lang="mk-MK" dirty="0"/>
              <a:t>За да може да се чита од некоја датотека и во неа да се запишува, треба да се декларира променлива за влезно-излезна датотека</a:t>
            </a:r>
          </a:p>
          <a:p>
            <a:r>
              <a:rPr lang="mk-MK" dirty="0"/>
              <a:t>Поврзувањето на променлива за влезно-излезна датотека со физичка датотека се врши на истиот начин како и кај влезни или излезни датотеки, со таа разлика што тука мора да се нагласи за што се отвора датотеката: за читање, запишување, за допишување (додавање) на податоци на крај и сл.</a:t>
            </a:r>
          </a:p>
          <a:p>
            <a:r>
              <a:rPr lang="mk-MK" dirty="0"/>
              <a:t>Начинот со кој се нагласува за што се отвора датотеката се прави со одреден параметар:</a:t>
            </a:r>
          </a:p>
          <a:p>
            <a:pPr>
              <a:buNone/>
            </a:pPr>
            <a:r>
              <a:rPr lang="mk-MK" sz="2200" b="1" dirty="0"/>
              <a:t>имеНаПроменлива.</a:t>
            </a:r>
            <a:r>
              <a:rPr lang="en-US" sz="2200" b="1" dirty="0"/>
              <a:t>open(</a:t>
            </a:r>
            <a:r>
              <a:rPr lang="mk-MK" sz="2200" b="1" dirty="0"/>
              <a:t>имеНаДатотека, параметар</a:t>
            </a:r>
            <a:r>
              <a:rPr lang="en-US" sz="2200" b="1"/>
              <a:t>)</a:t>
            </a:r>
            <a:endParaRPr lang="en-US" sz="2200" b="1"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mk-MK" dirty="0"/>
              <a:t>Вредности на параметарот</a:t>
            </a:r>
            <a:endParaRPr lang="en-US" dirty="0"/>
          </a:p>
        </p:txBody>
      </p:sp>
      <p:graphicFrame>
        <p:nvGraphicFramePr>
          <p:cNvPr id="4" name="Content Placeholder 3"/>
          <p:cNvGraphicFramePr>
            <a:graphicFrameLocks noGrp="1"/>
          </p:cNvGraphicFramePr>
          <p:nvPr>
            <p:ph sz="quarter" idx="1"/>
          </p:nvPr>
        </p:nvGraphicFramePr>
        <p:xfrm>
          <a:off x="609600" y="1447800"/>
          <a:ext cx="7467600" cy="4958080"/>
        </p:xfrm>
        <a:graphic>
          <a:graphicData uri="http://schemas.openxmlformats.org/drawingml/2006/table">
            <a:tbl>
              <a:tblPr firstRow="1" bandRow="1">
                <a:tableStyleId>{5C22544A-7EE6-4342-B048-85BDC9FD1C3A}</a:tableStyleId>
              </a:tblPr>
              <a:tblGrid>
                <a:gridCol w="3733800">
                  <a:extLst>
                    <a:ext uri="{9D8B030D-6E8A-4147-A177-3AD203B41FA5}">
                      <a16:colId xmlns:a16="http://schemas.microsoft.com/office/drawing/2014/main" val="20000"/>
                    </a:ext>
                  </a:extLst>
                </a:gridCol>
                <a:gridCol w="3733800">
                  <a:extLst>
                    <a:ext uri="{9D8B030D-6E8A-4147-A177-3AD203B41FA5}">
                      <a16:colId xmlns:a16="http://schemas.microsoft.com/office/drawing/2014/main" val="20001"/>
                    </a:ext>
                  </a:extLst>
                </a:gridCol>
              </a:tblGrid>
              <a:tr h="370840">
                <a:tc>
                  <a:txBody>
                    <a:bodyPr/>
                    <a:lstStyle/>
                    <a:p>
                      <a:r>
                        <a:rPr lang="mk-MK" dirty="0"/>
                        <a:t>Параметар</a:t>
                      </a:r>
                      <a:endParaRPr lang="en-US" dirty="0"/>
                    </a:p>
                  </a:txBody>
                  <a:tcPr/>
                </a:tc>
                <a:tc>
                  <a:txBody>
                    <a:bodyPr/>
                    <a:lstStyle/>
                    <a:p>
                      <a:r>
                        <a:rPr lang="mk-MK" dirty="0"/>
                        <a:t>Начин</a:t>
                      </a:r>
                      <a:r>
                        <a:rPr lang="mk-MK" baseline="0" dirty="0"/>
                        <a:t> на отворање на дат.</a:t>
                      </a:r>
                      <a:endParaRPr lang="en-US" dirty="0"/>
                    </a:p>
                  </a:txBody>
                  <a:tcPr/>
                </a:tc>
                <a:extLst>
                  <a:ext uri="{0D108BD9-81ED-4DB2-BD59-A6C34878D82A}">
                    <a16:rowId xmlns:a16="http://schemas.microsoft.com/office/drawing/2014/main" val="10000"/>
                  </a:ext>
                </a:extLst>
              </a:tr>
              <a:tr h="370840">
                <a:tc>
                  <a:txBody>
                    <a:bodyPr/>
                    <a:lstStyle/>
                    <a:p>
                      <a:r>
                        <a:rPr lang="en-US" dirty="0" err="1"/>
                        <a:t>ios</a:t>
                      </a:r>
                      <a:r>
                        <a:rPr lang="en-US" dirty="0"/>
                        <a:t>::in</a:t>
                      </a:r>
                    </a:p>
                  </a:txBody>
                  <a:tcPr/>
                </a:tc>
                <a:tc>
                  <a:txBody>
                    <a:bodyPr/>
                    <a:lstStyle/>
                    <a:p>
                      <a:r>
                        <a:rPr lang="mk-MK" dirty="0"/>
                        <a:t>Влезна</a:t>
                      </a:r>
                      <a:r>
                        <a:rPr lang="mk-MK" baseline="0" dirty="0"/>
                        <a:t> датотека</a:t>
                      </a:r>
                      <a:endParaRPr lang="en-US" dirty="0"/>
                    </a:p>
                  </a:txBody>
                  <a:tcPr/>
                </a:tc>
                <a:extLst>
                  <a:ext uri="{0D108BD9-81ED-4DB2-BD59-A6C34878D82A}">
                    <a16:rowId xmlns:a16="http://schemas.microsoft.com/office/drawing/2014/main" val="10001"/>
                  </a:ext>
                </a:extLst>
              </a:tr>
              <a:tr h="370840">
                <a:tc>
                  <a:txBody>
                    <a:bodyPr/>
                    <a:lstStyle/>
                    <a:p>
                      <a:r>
                        <a:rPr lang="en-US" dirty="0" err="1"/>
                        <a:t>ios</a:t>
                      </a:r>
                      <a:r>
                        <a:rPr lang="en-US" dirty="0"/>
                        <a:t>::out</a:t>
                      </a:r>
                    </a:p>
                  </a:txBody>
                  <a:tcPr/>
                </a:tc>
                <a:tc>
                  <a:txBody>
                    <a:bodyPr/>
                    <a:lstStyle/>
                    <a:p>
                      <a:r>
                        <a:rPr lang="mk-MK" dirty="0"/>
                        <a:t>Излезна датотека</a:t>
                      </a:r>
                      <a:endParaRPr lang="en-US" dirty="0"/>
                    </a:p>
                  </a:txBody>
                  <a:tcPr/>
                </a:tc>
                <a:extLst>
                  <a:ext uri="{0D108BD9-81ED-4DB2-BD59-A6C34878D82A}">
                    <a16:rowId xmlns:a16="http://schemas.microsoft.com/office/drawing/2014/main" val="10002"/>
                  </a:ext>
                </a:extLst>
              </a:tr>
              <a:tr h="370840">
                <a:tc>
                  <a:txBody>
                    <a:bodyPr/>
                    <a:lstStyle/>
                    <a:p>
                      <a:r>
                        <a:rPr lang="en-US" dirty="0" err="1"/>
                        <a:t>ios</a:t>
                      </a:r>
                      <a:r>
                        <a:rPr lang="en-US" dirty="0"/>
                        <a:t>::app</a:t>
                      </a:r>
                    </a:p>
                  </a:txBody>
                  <a:tcPr/>
                </a:tc>
                <a:tc>
                  <a:txBody>
                    <a:bodyPr/>
                    <a:lstStyle/>
                    <a:p>
                      <a:r>
                        <a:rPr lang="mk-MK" dirty="0"/>
                        <a:t>Излезна дат.</a:t>
                      </a:r>
                      <a:r>
                        <a:rPr lang="mk-MK" baseline="0" dirty="0"/>
                        <a:t> за допишување на крајот</a:t>
                      </a:r>
                      <a:endParaRPr lang="en-US" dirty="0"/>
                    </a:p>
                  </a:txBody>
                  <a:tcPr/>
                </a:tc>
                <a:extLst>
                  <a:ext uri="{0D108BD9-81ED-4DB2-BD59-A6C34878D82A}">
                    <a16:rowId xmlns:a16="http://schemas.microsoft.com/office/drawing/2014/main" val="10003"/>
                  </a:ext>
                </a:extLst>
              </a:tr>
              <a:tr h="370840">
                <a:tc>
                  <a:txBody>
                    <a:bodyPr/>
                    <a:lstStyle/>
                    <a:p>
                      <a:r>
                        <a:rPr lang="en-US" dirty="0" err="1"/>
                        <a:t>ios</a:t>
                      </a:r>
                      <a:r>
                        <a:rPr lang="en-US" dirty="0"/>
                        <a:t>::ate</a:t>
                      </a:r>
                    </a:p>
                  </a:txBody>
                  <a:tcPr/>
                </a:tc>
                <a:tc>
                  <a:txBody>
                    <a:bodyPr/>
                    <a:lstStyle/>
                    <a:p>
                      <a:r>
                        <a:rPr lang="mk-MK" dirty="0"/>
                        <a:t>Отвора постоечка дат.</a:t>
                      </a:r>
                      <a:r>
                        <a:rPr lang="mk-MK" baseline="0" dirty="0"/>
                        <a:t> и го бара крајот на датотеката</a:t>
                      </a:r>
                      <a:endParaRPr lang="en-US" dirty="0"/>
                    </a:p>
                  </a:txBody>
                  <a:tcPr/>
                </a:tc>
                <a:extLst>
                  <a:ext uri="{0D108BD9-81ED-4DB2-BD59-A6C34878D82A}">
                    <a16:rowId xmlns:a16="http://schemas.microsoft.com/office/drawing/2014/main" val="10004"/>
                  </a:ext>
                </a:extLst>
              </a:tr>
              <a:tr h="370840">
                <a:tc>
                  <a:txBody>
                    <a:bodyPr/>
                    <a:lstStyle/>
                    <a:p>
                      <a:r>
                        <a:rPr lang="en-US" dirty="0" err="1"/>
                        <a:t>ios</a:t>
                      </a:r>
                      <a:r>
                        <a:rPr lang="en-US" dirty="0"/>
                        <a:t>::</a:t>
                      </a:r>
                      <a:r>
                        <a:rPr lang="en-US" dirty="0" err="1"/>
                        <a:t>nocreate</a:t>
                      </a:r>
                      <a:endParaRPr lang="en-US" dirty="0"/>
                    </a:p>
                  </a:txBody>
                  <a:tcPr/>
                </a:tc>
                <a:tc>
                  <a:txBody>
                    <a:bodyPr/>
                    <a:lstStyle/>
                    <a:p>
                      <a:r>
                        <a:rPr lang="mk-MK" dirty="0"/>
                        <a:t>Отвора дат. само ако таа постои</a:t>
                      </a:r>
                    </a:p>
                  </a:txBody>
                  <a:tcPr/>
                </a:tc>
                <a:extLst>
                  <a:ext uri="{0D108BD9-81ED-4DB2-BD59-A6C34878D82A}">
                    <a16:rowId xmlns:a16="http://schemas.microsoft.com/office/drawing/2014/main" val="10005"/>
                  </a:ext>
                </a:extLst>
              </a:tr>
              <a:tr h="370840">
                <a:tc>
                  <a:txBody>
                    <a:bodyPr/>
                    <a:lstStyle/>
                    <a:p>
                      <a:r>
                        <a:rPr lang="en-US" dirty="0" err="1"/>
                        <a:t>ios:noreplace</a:t>
                      </a:r>
                      <a:endParaRPr lang="en-US" dirty="0"/>
                    </a:p>
                  </a:txBody>
                  <a:tcPr/>
                </a:tc>
                <a:tc>
                  <a:txBody>
                    <a:bodyPr/>
                    <a:lstStyle/>
                    <a:p>
                      <a:r>
                        <a:rPr lang="mk-MK" dirty="0"/>
                        <a:t>Отвора дат. само</a:t>
                      </a:r>
                      <a:r>
                        <a:rPr lang="mk-MK" baseline="0" dirty="0"/>
                        <a:t> ако таа не постои</a:t>
                      </a:r>
                      <a:endParaRPr lang="en-US" dirty="0"/>
                    </a:p>
                  </a:txBody>
                  <a:tcPr/>
                </a:tc>
                <a:extLst>
                  <a:ext uri="{0D108BD9-81ED-4DB2-BD59-A6C34878D82A}">
                    <a16:rowId xmlns:a16="http://schemas.microsoft.com/office/drawing/2014/main" val="10006"/>
                  </a:ext>
                </a:extLst>
              </a:tr>
              <a:tr h="370840">
                <a:tc>
                  <a:txBody>
                    <a:bodyPr/>
                    <a:lstStyle/>
                    <a:p>
                      <a:r>
                        <a:rPr lang="en-US" dirty="0" err="1"/>
                        <a:t>ios</a:t>
                      </a:r>
                      <a:r>
                        <a:rPr lang="en-US" dirty="0"/>
                        <a:t>::</a:t>
                      </a:r>
                      <a:r>
                        <a:rPr lang="en-US" dirty="0" err="1"/>
                        <a:t>trunc</a:t>
                      </a:r>
                      <a:endParaRPr lang="en-US" dirty="0"/>
                    </a:p>
                  </a:txBody>
                  <a:tcPr/>
                </a:tc>
                <a:tc>
                  <a:txBody>
                    <a:bodyPr/>
                    <a:lstStyle/>
                    <a:p>
                      <a:r>
                        <a:rPr lang="mk-MK" dirty="0"/>
                        <a:t>Отвора постоечка дат. и ја брише старата содржина</a:t>
                      </a:r>
                      <a:endParaRPr lang="en-US" dirty="0"/>
                    </a:p>
                  </a:txBody>
                  <a:tcPr/>
                </a:tc>
                <a:extLst>
                  <a:ext uri="{0D108BD9-81ED-4DB2-BD59-A6C34878D82A}">
                    <a16:rowId xmlns:a16="http://schemas.microsoft.com/office/drawing/2014/main" val="10007"/>
                  </a:ext>
                </a:extLst>
              </a:tr>
              <a:tr h="370840">
                <a:tc>
                  <a:txBody>
                    <a:bodyPr/>
                    <a:lstStyle/>
                    <a:p>
                      <a:r>
                        <a:rPr lang="en-US" dirty="0" err="1"/>
                        <a:t>ios</a:t>
                      </a:r>
                      <a:r>
                        <a:rPr lang="en-US" dirty="0"/>
                        <a:t>::binary</a:t>
                      </a:r>
                    </a:p>
                  </a:txBody>
                  <a:tcPr/>
                </a:tc>
                <a:tc>
                  <a:txBody>
                    <a:bodyPr/>
                    <a:lstStyle/>
                    <a:p>
                      <a:r>
                        <a:rPr lang="mk-MK" dirty="0"/>
                        <a:t>Отвора дат. во бинарен мод. Ако не е назначено</a:t>
                      </a:r>
                      <a:r>
                        <a:rPr lang="mk-MK" baseline="0" dirty="0"/>
                        <a:t> датотеката се отвора во текстуален мод.</a:t>
                      </a:r>
                      <a:endParaRPr lang="en-US" dirty="0"/>
                    </a:p>
                  </a:txBody>
                  <a:tcPr/>
                </a:tc>
                <a:extLst>
                  <a:ext uri="{0D108BD9-81ED-4DB2-BD59-A6C34878D82A}">
                    <a16:rowId xmlns:a16="http://schemas.microsoft.com/office/drawing/2014/main" val="10008"/>
                  </a:ext>
                </a:extLst>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mk-MK" dirty="0"/>
              <a:t>Пр. за читање и запис во дат</a:t>
            </a:r>
            <a:r>
              <a:rPr lang="en-US" dirty="0" err="1"/>
              <a:t>oteka</a:t>
            </a:r>
            <a:endParaRPr lang="en-US" dirty="0"/>
          </a:p>
        </p:txBody>
      </p:sp>
      <p:sp>
        <p:nvSpPr>
          <p:cNvPr id="3" name="Content Placeholder 2"/>
          <p:cNvSpPr>
            <a:spLocks noGrp="1"/>
          </p:cNvSpPr>
          <p:nvPr>
            <p:ph sz="quarter" idx="1"/>
          </p:nvPr>
        </p:nvSpPr>
        <p:spPr/>
        <p:txBody>
          <a:bodyPr>
            <a:normAutofit fontScale="77500" lnSpcReduction="20000"/>
          </a:bodyPr>
          <a:lstStyle/>
          <a:p>
            <a:pPr>
              <a:buNone/>
            </a:pPr>
            <a:r>
              <a:rPr lang="en-US" b="1" dirty="0"/>
              <a:t>#include &lt;</a:t>
            </a:r>
            <a:r>
              <a:rPr lang="en-US" b="1" dirty="0" err="1"/>
              <a:t>iostream</a:t>
            </a:r>
            <a:r>
              <a:rPr lang="en-US" b="1" dirty="0"/>
              <a:t>&gt;</a:t>
            </a:r>
          </a:p>
          <a:p>
            <a:pPr>
              <a:buNone/>
            </a:pPr>
            <a:r>
              <a:rPr lang="en-US" b="1" dirty="0"/>
              <a:t>#include &lt;</a:t>
            </a:r>
            <a:r>
              <a:rPr lang="en-US" b="1" dirty="0" err="1"/>
              <a:t>fstream</a:t>
            </a:r>
            <a:r>
              <a:rPr lang="en-US" b="1" dirty="0"/>
              <a:t>&gt;</a:t>
            </a:r>
          </a:p>
          <a:p>
            <a:pPr>
              <a:buNone/>
            </a:pPr>
            <a:endParaRPr lang="en-US" b="1" dirty="0"/>
          </a:p>
          <a:p>
            <a:pPr>
              <a:buNone/>
            </a:pPr>
            <a:r>
              <a:rPr lang="en-US" b="1" dirty="0"/>
              <a:t>using namespace std;</a:t>
            </a:r>
          </a:p>
          <a:p>
            <a:pPr>
              <a:buNone/>
            </a:pPr>
            <a:endParaRPr lang="en-US" b="1" dirty="0"/>
          </a:p>
          <a:p>
            <a:pPr>
              <a:buNone/>
            </a:pPr>
            <a:r>
              <a:rPr lang="en-US" b="1" dirty="0" err="1"/>
              <a:t>int</a:t>
            </a:r>
            <a:r>
              <a:rPr lang="en-US" b="1" dirty="0"/>
              <a:t> main()</a:t>
            </a:r>
          </a:p>
          <a:p>
            <a:pPr>
              <a:buNone/>
            </a:pPr>
            <a:r>
              <a:rPr lang="en-US" b="1" dirty="0"/>
              <a:t>{</a:t>
            </a:r>
          </a:p>
          <a:p>
            <a:pPr>
              <a:buNone/>
            </a:pPr>
            <a:r>
              <a:rPr lang="en-US" b="1" dirty="0"/>
              <a:t>    </a:t>
            </a:r>
            <a:r>
              <a:rPr lang="en-US" b="1" dirty="0" err="1"/>
              <a:t>fstream</a:t>
            </a:r>
            <a:r>
              <a:rPr lang="en-US" b="1" dirty="0"/>
              <a:t> </a:t>
            </a:r>
            <a:r>
              <a:rPr lang="en-US" b="1" dirty="0" err="1"/>
              <a:t>datoteka</a:t>
            </a:r>
            <a:r>
              <a:rPr lang="en-US" b="1" dirty="0"/>
              <a:t>;</a:t>
            </a:r>
          </a:p>
          <a:p>
            <a:pPr>
              <a:buNone/>
            </a:pPr>
            <a:r>
              <a:rPr lang="en-US" b="1" dirty="0"/>
              <a:t>    </a:t>
            </a:r>
            <a:r>
              <a:rPr lang="en-US" b="1" dirty="0" err="1"/>
              <a:t>datoteka.open</a:t>
            </a:r>
            <a:r>
              <a:rPr lang="en-US" b="1" dirty="0"/>
              <a:t>("</a:t>
            </a:r>
            <a:r>
              <a:rPr lang="en-US" b="1" dirty="0" err="1"/>
              <a:t>datoteka.txt",ios</a:t>
            </a:r>
            <a:r>
              <a:rPr lang="en-US" b="1" dirty="0"/>
              <a:t>::in);</a:t>
            </a:r>
          </a:p>
          <a:p>
            <a:pPr>
              <a:buNone/>
            </a:pPr>
            <a:r>
              <a:rPr lang="en-US" b="1" dirty="0"/>
              <a:t>    </a:t>
            </a:r>
            <a:r>
              <a:rPr lang="en-US" b="1" dirty="0" err="1"/>
              <a:t>int</a:t>
            </a:r>
            <a:r>
              <a:rPr lang="en-US" b="1" dirty="0"/>
              <a:t> a, b;</a:t>
            </a:r>
          </a:p>
          <a:p>
            <a:pPr>
              <a:buNone/>
            </a:pPr>
            <a:r>
              <a:rPr lang="en-US" b="1" dirty="0"/>
              <a:t>    </a:t>
            </a:r>
            <a:r>
              <a:rPr lang="en-US" b="1" dirty="0" err="1"/>
              <a:t>datoteka</a:t>
            </a:r>
            <a:r>
              <a:rPr lang="en-US" b="1" dirty="0"/>
              <a:t>&gt;&gt;a&gt;&gt;b;</a:t>
            </a:r>
          </a:p>
          <a:p>
            <a:pPr>
              <a:buNone/>
            </a:pPr>
            <a:r>
              <a:rPr lang="en-US" b="1" dirty="0"/>
              <a:t>    </a:t>
            </a:r>
            <a:r>
              <a:rPr lang="en-US" b="1" dirty="0" err="1"/>
              <a:t>datoteka.close</a:t>
            </a:r>
            <a:r>
              <a:rPr lang="en-US" b="1" dirty="0"/>
              <a:t>();</a:t>
            </a:r>
          </a:p>
          <a:p>
            <a:pPr>
              <a:buNone/>
            </a:pPr>
            <a:r>
              <a:rPr lang="en-US" b="1" dirty="0"/>
              <a:t>    </a:t>
            </a:r>
            <a:r>
              <a:rPr lang="en-US" b="1" dirty="0" err="1"/>
              <a:t>cout</a:t>
            </a:r>
            <a:r>
              <a:rPr lang="en-US" b="1" dirty="0"/>
              <a:t>&lt;&lt;"a + b = "&lt;&lt;</a:t>
            </a:r>
            <a:r>
              <a:rPr lang="en-US" b="1" dirty="0" err="1"/>
              <a:t>a+b</a:t>
            </a:r>
            <a:r>
              <a:rPr lang="en-US" b="1" dirty="0"/>
              <a:t>;</a:t>
            </a:r>
          </a:p>
          <a:p>
            <a:pPr>
              <a:buNone/>
            </a:pPr>
            <a:endParaRPr lang="en-US" b="1" dirty="0"/>
          </a:p>
        </p:txBody>
      </p:sp>
      <p:sp>
        <p:nvSpPr>
          <p:cNvPr id="5" name="Content Placeholder 4"/>
          <p:cNvSpPr>
            <a:spLocks noGrp="1"/>
          </p:cNvSpPr>
          <p:nvPr>
            <p:ph sz="quarter" idx="2"/>
          </p:nvPr>
        </p:nvSpPr>
        <p:spPr/>
        <p:txBody>
          <a:bodyPr>
            <a:normAutofit fontScale="77500" lnSpcReduction="20000"/>
          </a:bodyPr>
          <a:lstStyle/>
          <a:p>
            <a:pPr>
              <a:buNone/>
            </a:pPr>
            <a:r>
              <a:rPr lang="en-US" b="1" dirty="0"/>
              <a:t> </a:t>
            </a:r>
            <a:r>
              <a:rPr lang="en-US" b="1" dirty="0" err="1"/>
              <a:t>datoteka.open</a:t>
            </a:r>
            <a:r>
              <a:rPr lang="en-US" b="1" dirty="0"/>
              <a:t>("</a:t>
            </a:r>
            <a:r>
              <a:rPr lang="en-US" b="1" dirty="0" err="1"/>
              <a:t>datoteka.txt",ios</a:t>
            </a:r>
            <a:r>
              <a:rPr lang="en-US" b="1" dirty="0"/>
              <a:t>::out | </a:t>
            </a:r>
            <a:r>
              <a:rPr lang="en-US" b="1" dirty="0" err="1"/>
              <a:t>ios</a:t>
            </a:r>
            <a:r>
              <a:rPr lang="en-US" b="1" dirty="0"/>
              <a:t>::app);</a:t>
            </a:r>
          </a:p>
          <a:p>
            <a:pPr>
              <a:buNone/>
            </a:pPr>
            <a:r>
              <a:rPr lang="en-US" b="1" dirty="0"/>
              <a:t>    </a:t>
            </a:r>
            <a:r>
              <a:rPr lang="en-US" b="1" dirty="0" err="1"/>
              <a:t>datoteka</a:t>
            </a:r>
            <a:r>
              <a:rPr lang="en-US" b="1" dirty="0"/>
              <a:t>&lt;&lt;</a:t>
            </a:r>
            <a:r>
              <a:rPr lang="en-US" b="1" dirty="0" err="1"/>
              <a:t>endl</a:t>
            </a:r>
            <a:r>
              <a:rPr lang="en-US" b="1" dirty="0"/>
              <a:t>;</a:t>
            </a:r>
          </a:p>
          <a:p>
            <a:pPr>
              <a:buNone/>
            </a:pPr>
            <a:r>
              <a:rPr lang="en-US" b="1" dirty="0"/>
              <a:t>    </a:t>
            </a:r>
            <a:r>
              <a:rPr lang="en-US" b="1" dirty="0" err="1"/>
              <a:t>datoteka</a:t>
            </a:r>
            <a:r>
              <a:rPr lang="en-US" b="1" dirty="0"/>
              <a:t>&lt;&lt;</a:t>
            </a:r>
            <a:r>
              <a:rPr lang="en-US" b="1" dirty="0" err="1"/>
              <a:t>a+b</a:t>
            </a:r>
            <a:r>
              <a:rPr lang="en-US" b="1" dirty="0"/>
              <a:t>&lt;&lt;</a:t>
            </a:r>
            <a:r>
              <a:rPr lang="en-US" b="1" dirty="0" err="1"/>
              <a:t>endl</a:t>
            </a:r>
            <a:r>
              <a:rPr lang="en-US" b="1" dirty="0"/>
              <a:t>;</a:t>
            </a:r>
          </a:p>
          <a:p>
            <a:pPr>
              <a:buNone/>
            </a:pPr>
            <a:r>
              <a:rPr lang="en-US" b="1" dirty="0"/>
              <a:t>    </a:t>
            </a:r>
            <a:r>
              <a:rPr lang="en-US" b="1" dirty="0" err="1"/>
              <a:t>datoteka.close</a:t>
            </a:r>
            <a:r>
              <a:rPr lang="en-US" b="1" dirty="0"/>
              <a:t>();</a:t>
            </a:r>
          </a:p>
          <a:p>
            <a:pPr>
              <a:buNone/>
            </a:pPr>
            <a:endParaRPr lang="en-US" b="1" dirty="0"/>
          </a:p>
          <a:p>
            <a:pPr>
              <a:buNone/>
            </a:pPr>
            <a:r>
              <a:rPr lang="en-US" b="1" dirty="0"/>
              <a:t>    return 0;</a:t>
            </a:r>
          </a:p>
          <a:p>
            <a:pPr>
              <a:buNone/>
            </a:pPr>
            <a:r>
              <a:rPr lang="en-US" b="1" dirty="0"/>
              <a:t>}</a:t>
            </a:r>
            <a:endParaRPr lang="en-US" dirty="0"/>
          </a:p>
        </p:txBody>
      </p:sp>
      <p:pic>
        <p:nvPicPr>
          <p:cNvPr id="4098" name="Picture 2"/>
          <p:cNvPicPr>
            <a:picLocks noChangeAspect="1" noChangeArrowheads="1"/>
          </p:cNvPicPr>
          <p:nvPr/>
        </p:nvPicPr>
        <p:blipFill>
          <a:blip r:embed="rId3"/>
          <a:srcRect/>
          <a:stretch>
            <a:fillRect/>
          </a:stretch>
        </p:blipFill>
        <p:spPr bwMode="auto">
          <a:xfrm>
            <a:off x="5562600" y="5634878"/>
            <a:ext cx="3198935" cy="1223122"/>
          </a:xfrm>
          <a:prstGeom prst="rect">
            <a:avLst/>
          </a:prstGeom>
          <a:noFill/>
          <a:ln w="9525">
            <a:noFill/>
            <a:miter lim="800000"/>
            <a:headEnd/>
            <a:tailEnd/>
          </a:ln>
          <a:effectLst/>
        </p:spPr>
      </p:pic>
      <p:sp>
        <p:nvSpPr>
          <p:cNvPr id="7" name="TextBox 6"/>
          <p:cNvSpPr txBox="1"/>
          <p:nvPr/>
        </p:nvSpPr>
        <p:spPr>
          <a:xfrm>
            <a:off x="4190999" y="6211669"/>
            <a:ext cx="1447801" cy="646331"/>
          </a:xfrm>
          <a:prstGeom prst="rect">
            <a:avLst/>
          </a:prstGeom>
          <a:noFill/>
        </p:spPr>
        <p:txBody>
          <a:bodyPr wrap="square" rtlCol="0">
            <a:spAutoFit/>
          </a:bodyPr>
          <a:lstStyle/>
          <a:p>
            <a:pPr algn="r"/>
            <a:r>
              <a:rPr lang="mk-MK" b="1" dirty="0">
                <a:solidFill>
                  <a:schemeClr val="accent1">
                    <a:lumMod val="75000"/>
                  </a:schemeClr>
                </a:solidFill>
              </a:rPr>
              <a:t>Влезна датотека:</a:t>
            </a:r>
            <a:endParaRPr lang="en-US" b="1" dirty="0">
              <a:solidFill>
                <a:schemeClr val="accent1">
                  <a:lumMod val="75000"/>
                </a:schemeClr>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mk-MK" dirty="0"/>
              <a:t>Поважни ф-ии за работа со датотеки</a:t>
            </a:r>
            <a:endParaRPr lang="en-US" dirty="0"/>
          </a:p>
        </p:txBody>
      </p:sp>
      <p:sp>
        <p:nvSpPr>
          <p:cNvPr id="6" name="Content Placeholder 5"/>
          <p:cNvSpPr>
            <a:spLocks noGrp="1"/>
          </p:cNvSpPr>
          <p:nvPr>
            <p:ph sz="quarter" idx="1"/>
          </p:nvPr>
        </p:nvSpPr>
        <p:spPr/>
        <p:txBody>
          <a:bodyPr>
            <a:normAutofit fontScale="85000" lnSpcReduction="10000"/>
          </a:bodyPr>
          <a:lstStyle/>
          <a:p>
            <a:r>
              <a:rPr lang="en-US" b="1" dirty="0" err="1"/>
              <a:t>seekg</a:t>
            </a:r>
            <a:r>
              <a:rPr lang="en-US" b="1" dirty="0"/>
              <a:t>()</a:t>
            </a:r>
            <a:r>
              <a:rPr lang="en-US" dirty="0"/>
              <a:t> – </a:t>
            </a:r>
            <a:r>
              <a:rPr lang="mk-MK" dirty="0"/>
              <a:t>е функција за движење низ влезна датотека</a:t>
            </a:r>
          </a:p>
          <a:p>
            <a:r>
              <a:rPr lang="en-US" b="1" dirty="0" err="1"/>
              <a:t>seekp</a:t>
            </a:r>
            <a:r>
              <a:rPr lang="en-US" b="1" dirty="0"/>
              <a:t>() </a:t>
            </a:r>
            <a:r>
              <a:rPr lang="en-US" dirty="0"/>
              <a:t>– </a:t>
            </a:r>
            <a:r>
              <a:rPr lang="mk-MK" dirty="0"/>
              <a:t>е функција за движење низ излезна датотека</a:t>
            </a:r>
            <a:endParaRPr lang="en-US" dirty="0"/>
          </a:p>
          <a:p>
            <a:r>
              <a:rPr lang="en-US" b="1" dirty="0" err="1"/>
              <a:t>eof</a:t>
            </a:r>
            <a:r>
              <a:rPr lang="en-US" b="1" dirty="0"/>
              <a:t>()</a:t>
            </a:r>
            <a:r>
              <a:rPr lang="mk-MK" b="1" dirty="0"/>
              <a:t> </a:t>
            </a:r>
            <a:r>
              <a:rPr lang="mk-MK" dirty="0"/>
              <a:t>– логичка функција за испитување дали е крај на датотеката</a:t>
            </a:r>
            <a:endParaRPr lang="en-US" dirty="0"/>
          </a:p>
          <a:p>
            <a:r>
              <a:rPr lang="en-US" b="1" dirty="0"/>
              <a:t>clear()</a:t>
            </a:r>
            <a:r>
              <a:rPr lang="mk-MK" b="1" dirty="0"/>
              <a:t> </a:t>
            </a:r>
            <a:r>
              <a:rPr lang="mk-MK" dirty="0"/>
              <a:t>– ресетирање на датотеката за читање од почеток</a:t>
            </a:r>
            <a:endParaRPr lang="en-US" dirty="0"/>
          </a:p>
          <a:p>
            <a:r>
              <a:rPr lang="en-US" b="1" dirty="0" err="1"/>
              <a:t>getline</a:t>
            </a:r>
            <a:r>
              <a:rPr lang="en-US" b="1" dirty="0"/>
              <a:t>()</a:t>
            </a:r>
            <a:r>
              <a:rPr lang="mk-MK" dirty="0"/>
              <a:t> – функција за читање цела линија од датотека</a:t>
            </a:r>
            <a:endParaRPr lang="en-US" dirty="0"/>
          </a:p>
          <a:p>
            <a:r>
              <a:rPr lang="en-US" b="1" dirty="0" err="1"/>
              <a:t>is_open</a:t>
            </a:r>
            <a:r>
              <a:rPr lang="en-US" b="1" dirty="0"/>
              <a:t>()</a:t>
            </a:r>
            <a:r>
              <a:rPr lang="en-US" dirty="0"/>
              <a:t> – </a:t>
            </a:r>
            <a:r>
              <a:rPr lang="mk-MK" dirty="0"/>
              <a:t>враќа </a:t>
            </a:r>
            <a:r>
              <a:rPr lang="en-US" dirty="0"/>
              <a:t>true </a:t>
            </a:r>
            <a:r>
              <a:rPr lang="mk-MK" dirty="0"/>
              <a:t>доколку датотеката е отворена</a:t>
            </a:r>
            <a:endParaRPr lang="en-US" dirty="0"/>
          </a:p>
          <a:p>
            <a:r>
              <a:rPr lang="en-US" b="1" dirty="0"/>
              <a:t>fail()</a:t>
            </a:r>
            <a:r>
              <a:rPr lang="en-US" dirty="0"/>
              <a:t> - </a:t>
            </a:r>
            <a:r>
              <a:rPr lang="ru-RU" dirty="0"/>
              <a:t>враќа true доколку претходната операција завршила неуспешно, или програмата не успеала да прочита податок бидејќи тој не се наоѓа во соодветен формат (на пример, се обидуваме да читаме цел број, но во датотеката има запишано букви)</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mk-MK" dirty="0"/>
              <a:t>Пр.</a:t>
            </a:r>
            <a:r>
              <a:rPr lang="en-US" dirty="0"/>
              <a:t> 1</a:t>
            </a:r>
            <a:r>
              <a:rPr lang="mk-MK" dirty="0"/>
              <a:t> за користење на некои ф-ии</a:t>
            </a:r>
            <a:endParaRPr lang="en-US" dirty="0"/>
          </a:p>
        </p:txBody>
      </p:sp>
      <p:sp>
        <p:nvSpPr>
          <p:cNvPr id="10" name="Content Placeholder 9"/>
          <p:cNvSpPr>
            <a:spLocks noGrp="1"/>
          </p:cNvSpPr>
          <p:nvPr>
            <p:ph sz="quarter" idx="1"/>
          </p:nvPr>
        </p:nvSpPr>
        <p:spPr/>
        <p:txBody>
          <a:bodyPr>
            <a:normAutofit fontScale="62500" lnSpcReduction="20000"/>
          </a:bodyPr>
          <a:lstStyle/>
          <a:p>
            <a:pPr>
              <a:buNone/>
            </a:pPr>
            <a:r>
              <a:rPr lang="en-US" dirty="0" err="1"/>
              <a:t>ifstream</a:t>
            </a:r>
            <a:r>
              <a:rPr lang="en-US" dirty="0"/>
              <a:t> </a:t>
            </a:r>
            <a:r>
              <a:rPr lang="en-US" dirty="0" err="1"/>
              <a:t>dat</a:t>
            </a:r>
            <a:r>
              <a:rPr lang="en-US" dirty="0"/>
              <a:t>("input.txt");</a:t>
            </a:r>
          </a:p>
          <a:p>
            <a:pPr>
              <a:buNone/>
            </a:pPr>
            <a:endParaRPr lang="en-US" dirty="0"/>
          </a:p>
          <a:p>
            <a:pPr>
              <a:buNone/>
            </a:pPr>
            <a:r>
              <a:rPr lang="en-US" dirty="0"/>
              <a:t>      </a:t>
            </a:r>
            <a:r>
              <a:rPr lang="en-US" dirty="0" err="1"/>
              <a:t>int</a:t>
            </a:r>
            <a:r>
              <a:rPr lang="en-US" dirty="0"/>
              <a:t> sum = 0;</a:t>
            </a:r>
          </a:p>
          <a:p>
            <a:pPr>
              <a:buNone/>
            </a:pPr>
            <a:endParaRPr lang="en-US" dirty="0"/>
          </a:p>
          <a:p>
            <a:pPr>
              <a:buNone/>
            </a:pPr>
            <a:r>
              <a:rPr lang="en-US" dirty="0"/>
              <a:t>      if (</a:t>
            </a:r>
            <a:r>
              <a:rPr lang="en-US" b="1" dirty="0" err="1">
                <a:solidFill>
                  <a:srgbClr val="FF0000"/>
                </a:solidFill>
              </a:rPr>
              <a:t>dat.is_open</a:t>
            </a:r>
            <a:r>
              <a:rPr lang="en-US" b="1" dirty="0">
                <a:solidFill>
                  <a:srgbClr val="FF0000"/>
                </a:solidFill>
              </a:rPr>
              <a:t>()</a:t>
            </a:r>
            <a:r>
              <a:rPr lang="en-US" b="1" dirty="0"/>
              <a:t> </a:t>
            </a:r>
            <a:r>
              <a:rPr lang="en-US" dirty="0"/>
              <a:t>== false)</a:t>
            </a:r>
          </a:p>
          <a:p>
            <a:pPr>
              <a:buNone/>
            </a:pPr>
            <a:r>
              <a:rPr lang="en-US" dirty="0"/>
              <a:t>      {</a:t>
            </a:r>
          </a:p>
          <a:p>
            <a:pPr>
              <a:buNone/>
            </a:pPr>
            <a:r>
              <a:rPr lang="en-US" dirty="0"/>
              <a:t>            </a:t>
            </a:r>
            <a:r>
              <a:rPr lang="en-US" dirty="0" err="1"/>
              <a:t>cout</a:t>
            </a:r>
            <a:r>
              <a:rPr lang="en-US" dirty="0"/>
              <a:t> &lt;&lt; "</a:t>
            </a:r>
            <a:r>
              <a:rPr lang="en-US" dirty="0" err="1"/>
              <a:t>datotekata</a:t>
            </a:r>
            <a:r>
              <a:rPr lang="en-US" dirty="0"/>
              <a:t> ne e </a:t>
            </a:r>
            <a:r>
              <a:rPr lang="en-US" dirty="0" err="1"/>
              <a:t>otvorena</a:t>
            </a:r>
            <a:r>
              <a:rPr lang="en-US" dirty="0"/>
              <a:t>!";</a:t>
            </a:r>
          </a:p>
          <a:p>
            <a:pPr>
              <a:buNone/>
            </a:pPr>
            <a:r>
              <a:rPr lang="en-US" dirty="0"/>
              <a:t>	       return 0;</a:t>
            </a:r>
          </a:p>
          <a:p>
            <a:pPr>
              <a:buNone/>
            </a:pPr>
            <a:r>
              <a:rPr lang="en-US" dirty="0"/>
              <a:t>      }</a:t>
            </a:r>
          </a:p>
          <a:p>
            <a:pPr>
              <a:buNone/>
            </a:pPr>
            <a:endParaRPr lang="en-US" dirty="0"/>
          </a:p>
          <a:p>
            <a:pPr>
              <a:buNone/>
            </a:pPr>
            <a:r>
              <a:rPr lang="en-US" dirty="0"/>
              <a:t>      while (true)</a:t>
            </a:r>
          </a:p>
          <a:p>
            <a:pPr>
              <a:buNone/>
            </a:pPr>
            <a:r>
              <a:rPr lang="en-US" dirty="0"/>
              <a:t>      {</a:t>
            </a:r>
          </a:p>
          <a:p>
            <a:pPr>
              <a:buNone/>
            </a:pPr>
            <a:r>
              <a:rPr lang="en-US" dirty="0"/>
              <a:t>            </a:t>
            </a:r>
            <a:r>
              <a:rPr lang="en-US" dirty="0" err="1"/>
              <a:t>int</a:t>
            </a:r>
            <a:r>
              <a:rPr lang="en-US" dirty="0"/>
              <a:t> temp;</a:t>
            </a:r>
          </a:p>
          <a:p>
            <a:pPr>
              <a:buNone/>
            </a:pPr>
            <a:r>
              <a:rPr lang="en-US" dirty="0"/>
              <a:t>            </a:t>
            </a:r>
            <a:r>
              <a:rPr lang="en-US" dirty="0" err="1"/>
              <a:t>dat</a:t>
            </a:r>
            <a:r>
              <a:rPr lang="en-US" dirty="0"/>
              <a:t> &gt;&gt; temp;</a:t>
            </a:r>
          </a:p>
        </p:txBody>
      </p:sp>
      <p:sp>
        <p:nvSpPr>
          <p:cNvPr id="11" name="Content Placeholder 10"/>
          <p:cNvSpPr>
            <a:spLocks noGrp="1"/>
          </p:cNvSpPr>
          <p:nvPr>
            <p:ph sz="quarter" idx="2"/>
          </p:nvPr>
        </p:nvSpPr>
        <p:spPr/>
        <p:txBody>
          <a:bodyPr>
            <a:normAutofit fontScale="62500" lnSpcReduction="20000"/>
          </a:bodyPr>
          <a:lstStyle/>
          <a:p>
            <a:pPr>
              <a:buNone/>
            </a:pPr>
            <a:r>
              <a:rPr lang="en-US" dirty="0"/>
              <a:t> if (</a:t>
            </a:r>
            <a:r>
              <a:rPr lang="en-US" b="1" dirty="0">
                <a:solidFill>
                  <a:srgbClr val="FF0000"/>
                </a:solidFill>
              </a:rPr>
              <a:t>dat.eof() </a:t>
            </a:r>
            <a:r>
              <a:rPr lang="en-US" dirty="0"/>
              <a:t>== true)</a:t>
            </a:r>
          </a:p>
          <a:p>
            <a:pPr>
              <a:buNone/>
            </a:pPr>
            <a:r>
              <a:rPr lang="en-US" dirty="0"/>
              <a:t>            {</a:t>
            </a:r>
          </a:p>
          <a:p>
            <a:pPr>
              <a:buNone/>
            </a:pPr>
            <a:r>
              <a:rPr lang="en-US" dirty="0"/>
              <a:t>                  break;</a:t>
            </a:r>
          </a:p>
          <a:p>
            <a:pPr>
              <a:buNone/>
            </a:pPr>
            <a:r>
              <a:rPr lang="en-US" dirty="0"/>
              <a:t>            }</a:t>
            </a:r>
          </a:p>
          <a:p>
            <a:pPr>
              <a:buNone/>
            </a:pPr>
            <a:endParaRPr lang="en-US" dirty="0"/>
          </a:p>
          <a:p>
            <a:pPr>
              <a:buNone/>
            </a:pPr>
            <a:r>
              <a:rPr lang="en-US" dirty="0"/>
              <a:t>            if (</a:t>
            </a:r>
            <a:r>
              <a:rPr lang="en-US" b="1" dirty="0" err="1">
                <a:solidFill>
                  <a:srgbClr val="FF0000"/>
                </a:solidFill>
              </a:rPr>
              <a:t>dat.fail</a:t>
            </a:r>
            <a:r>
              <a:rPr lang="en-US" b="1" dirty="0">
                <a:solidFill>
                  <a:srgbClr val="FF0000"/>
                </a:solidFill>
              </a:rPr>
              <a:t>() </a:t>
            </a:r>
            <a:r>
              <a:rPr lang="en-US" dirty="0"/>
              <a:t>== true)</a:t>
            </a:r>
          </a:p>
          <a:p>
            <a:pPr>
              <a:buNone/>
            </a:pPr>
            <a:r>
              <a:rPr lang="en-US" dirty="0"/>
              <a:t>            {</a:t>
            </a:r>
          </a:p>
          <a:p>
            <a:pPr>
              <a:buNone/>
            </a:pPr>
            <a:r>
              <a:rPr lang="en-US" dirty="0"/>
              <a:t>                </a:t>
            </a:r>
            <a:r>
              <a:rPr lang="en-US" dirty="0" err="1"/>
              <a:t>cout</a:t>
            </a:r>
            <a:r>
              <a:rPr lang="en-US" dirty="0"/>
              <a:t> &lt;&lt; "</a:t>
            </a:r>
            <a:r>
              <a:rPr lang="en-US" dirty="0" err="1"/>
              <a:t>Tekovniot</a:t>
            </a:r>
            <a:r>
              <a:rPr lang="en-US" dirty="0"/>
              <a:t> </a:t>
            </a:r>
            <a:r>
              <a:rPr lang="en-US" dirty="0" err="1"/>
              <a:t>podatok</a:t>
            </a:r>
            <a:r>
              <a:rPr lang="en-US" dirty="0"/>
              <a:t> ne e </a:t>
            </a:r>
            <a:r>
              <a:rPr lang="en-US" dirty="0" err="1"/>
              <a:t>cel</a:t>
            </a:r>
            <a:r>
              <a:rPr lang="en-US" dirty="0"/>
              <a:t> </a:t>
            </a:r>
            <a:r>
              <a:rPr lang="en-US" dirty="0" err="1"/>
              <a:t>broj</a:t>
            </a:r>
            <a:r>
              <a:rPr lang="en-US" dirty="0"/>
              <a:t> </a:t>
            </a:r>
            <a:r>
              <a:rPr lang="en-US" dirty="0" err="1"/>
              <a:t>i</a:t>
            </a:r>
            <a:r>
              <a:rPr lang="en-US" dirty="0"/>
              <a:t> </a:t>
            </a:r>
            <a:r>
              <a:rPr lang="en-US" dirty="0" err="1"/>
              <a:t>nastana</a:t>
            </a:r>
            <a:r>
              <a:rPr lang="en-US" dirty="0"/>
              <a:t> </a:t>
            </a:r>
            <a:r>
              <a:rPr lang="en-US" dirty="0" err="1"/>
              <a:t>greska</a:t>
            </a:r>
            <a:r>
              <a:rPr lang="en-US" dirty="0"/>
              <a:t>!" &lt;&lt; </a:t>
            </a:r>
            <a:r>
              <a:rPr lang="en-US" dirty="0" err="1"/>
              <a:t>endl</a:t>
            </a:r>
            <a:r>
              <a:rPr lang="en-US" dirty="0"/>
              <a:t>;</a:t>
            </a:r>
          </a:p>
          <a:p>
            <a:pPr>
              <a:buNone/>
            </a:pPr>
            <a:r>
              <a:rPr lang="en-US" dirty="0"/>
              <a:t>                return 0;</a:t>
            </a:r>
          </a:p>
          <a:p>
            <a:pPr>
              <a:buNone/>
            </a:pPr>
            <a:r>
              <a:rPr lang="en-US" dirty="0"/>
              <a:t>            }</a:t>
            </a:r>
          </a:p>
          <a:p>
            <a:pPr>
              <a:buNone/>
            </a:pPr>
            <a:r>
              <a:rPr lang="en-US" dirty="0"/>
              <a:t>            else</a:t>
            </a:r>
          </a:p>
          <a:p>
            <a:pPr>
              <a:buNone/>
            </a:pPr>
            <a:r>
              <a:rPr lang="en-US" dirty="0"/>
              <a:t>                  sum += temp;</a:t>
            </a:r>
          </a:p>
          <a:p>
            <a:pPr>
              <a:buNone/>
            </a:pPr>
            <a:r>
              <a:rPr lang="en-US" dirty="0"/>
              <a:t>      }</a:t>
            </a:r>
          </a:p>
          <a:p>
            <a:pPr>
              <a:buNone/>
            </a:pPr>
            <a:r>
              <a:rPr lang="en-US" dirty="0"/>
              <a:t>      </a:t>
            </a:r>
            <a:r>
              <a:rPr lang="en-US" dirty="0" err="1"/>
              <a:t>cout</a:t>
            </a:r>
            <a:r>
              <a:rPr lang="en-US" dirty="0"/>
              <a:t> &lt;&lt; "</a:t>
            </a:r>
            <a:r>
              <a:rPr lang="en-US" dirty="0" err="1"/>
              <a:t>Zbirot</a:t>
            </a:r>
            <a:r>
              <a:rPr lang="en-US" dirty="0"/>
              <a:t> e: " &lt;&lt; sum &lt;&lt; </a:t>
            </a:r>
            <a:r>
              <a:rPr lang="en-US" dirty="0" err="1"/>
              <a:t>endl</a:t>
            </a:r>
            <a:r>
              <a:rPr lang="en-US" dirty="0"/>
              <a:t>;</a:t>
            </a:r>
          </a:p>
          <a:p>
            <a:pPr>
              <a:buNone/>
            </a:pPr>
            <a:r>
              <a:rPr lang="en-US" dirty="0"/>
              <a:t>      return 0;</a:t>
            </a:r>
          </a:p>
        </p:txBody>
      </p:sp>
      <p:pic>
        <p:nvPicPr>
          <p:cNvPr id="1028" name="Picture 4"/>
          <p:cNvPicPr>
            <a:picLocks noChangeAspect="1" noChangeArrowheads="1"/>
          </p:cNvPicPr>
          <p:nvPr/>
        </p:nvPicPr>
        <p:blipFill>
          <a:blip r:embed="rId3"/>
          <a:srcRect/>
          <a:stretch>
            <a:fillRect/>
          </a:stretch>
        </p:blipFill>
        <p:spPr bwMode="auto">
          <a:xfrm>
            <a:off x="7200900" y="0"/>
            <a:ext cx="1943100" cy="1847850"/>
          </a:xfrm>
          <a:prstGeom prst="rect">
            <a:avLst/>
          </a:prstGeom>
          <a:noFill/>
          <a:ln w="9525">
            <a:noFill/>
            <a:miter lim="800000"/>
            <a:headEnd/>
            <a:tailEnd/>
          </a:ln>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mk-MK" dirty="0"/>
              <a:t>Пр.</a:t>
            </a:r>
            <a:r>
              <a:rPr lang="en-US" dirty="0"/>
              <a:t> 2</a:t>
            </a:r>
            <a:r>
              <a:rPr lang="mk-MK" dirty="0"/>
              <a:t> за користење на некои ф-ии</a:t>
            </a:r>
            <a:endParaRPr lang="en-US" dirty="0"/>
          </a:p>
        </p:txBody>
      </p:sp>
      <p:sp>
        <p:nvSpPr>
          <p:cNvPr id="3" name="Content Placeholder 2"/>
          <p:cNvSpPr>
            <a:spLocks noGrp="1"/>
          </p:cNvSpPr>
          <p:nvPr>
            <p:ph sz="quarter" idx="1"/>
          </p:nvPr>
        </p:nvSpPr>
        <p:spPr/>
        <p:txBody>
          <a:bodyPr>
            <a:normAutofit fontScale="92500" lnSpcReduction="20000"/>
          </a:bodyPr>
          <a:lstStyle/>
          <a:p>
            <a:pPr>
              <a:buNone/>
            </a:pPr>
            <a:r>
              <a:rPr lang="en-US" dirty="0"/>
              <a:t>	string </a:t>
            </a:r>
            <a:r>
              <a:rPr lang="en-US" dirty="0" err="1"/>
              <a:t>linija</a:t>
            </a:r>
            <a:r>
              <a:rPr lang="en-US" dirty="0"/>
              <a:t>;</a:t>
            </a:r>
          </a:p>
          <a:p>
            <a:pPr>
              <a:buNone/>
            </a:pPr>
            <a:endParaRPr lang="en-US" dirty="0"/>
          </a:p>
          <a:p>
            <a:pPr>
              <a:buNone/>
            </a:pPr>
            <a:r>
              <a:rPr lang="en-US" dirty="0"/>
              <a:t>    </a:t>
            </a:r>
            <a:r>
              <a:rPr lang="en-US" dirty="0" err="1"/>
              <a:t>ifstream</a:t>
            </a:r>
            <a:r>
              <a:rPr lang="en-US" dirty="0"/>
              <a:t> </a:t>
            </a:r>
            <a:r>
              <a:rPr lang="en-US" dirty="0" err="1"/>
              <a:t>dat</a:t>
            </a:r>
            <a:r>
              <a:rPr lang="en-US" dirty="0"/>
              <a:t>("input.txt");</a:t>
            </a:r>
          </a:p>
          <a:p>
            <a:pPr>
              <a:buNone/>
            </a:pPr>
            <a:r>
              <a:rPr lang="en-US" dirty="0"/>
              <a:t>	</a:t>
            </a:r>
            <a:r>
              <a:rPr lang="en-US" dirty="0" err="1"/>
              <a:t>cout</a:t>
            </a:r>
            <a:r>
              <a:rPr lang="en-US" dirty="0"/>
              <a:t> &lt;&lt; </a:t>
            </a:r>
            <a:r>
              <a:rPr lang="en-US" b="1" dirty="0">
                <a:solidFill>
                  <a:srgbClr val="FF0000"/>
                </a:solidFill>
              </a:rPr>
              <a:t>dat.eof() </a:t>
            </a:r>
            <a:r>
              <a:rPr lang="en-US" dirty="0"/>
              <a:t>&lt;&lt; </a:t>
            </a:r>
            <a:r>
              <a:rPr lang="en-US" dirty="0" err="1"/>
              <a:t>endl</a:t>
            </a:r>
            <a:r>
              <a:rPr lang="en-US" dirty="0"/>
              <a:t>;</a:t>
            </a:r>
          </a:p>
          <a:p>
            <a:pPr>
              <a:buNone/>
            </a:pPr>
            <a:endParaRPr lang="en-US" dirty="0"/>
          </a:p>
          <a:p>
            <a:pPr>
              <a:buNone/>
            </a:pPr>
            <a:r>
              <a:rPr lang="en-US" dirty="0"/>
              <a:t>	while (</a:t>
            </a:r>
            <a:r>
              <a:rPr lang="en-US" b="1" dirty="0">
                <a:solidFill>
                  <a:srgbClr val="FF0000"/>
                </a:solidFill>
              </a:rPr>
              <a:t>dat.eof() </a:t>
            </a:r>
            <a:r>
              <a:rPr lang="en-US" dirty="0"/>
              <a:t>== false)</a:t>
            </a:r>
          </a:p>
          <a:p>
            <a:pPr>
              <a:buNone/>
            </a:pPr>
            <a:r>
              <a:rPr lang="en-US" dirty="0"/>
              <a:t>    {</a:t>
            </a:r>
          </a:p>
          <a:p>
            <a:pPr>
              <a:buNone/>
            </a:pPr>
            <a:r>
              <a:rPr lang="en-US" b="1" dirty="0">
                <a:solidFill>
                  <a:srgbClr val="FF0000"/>
                </a:solidFill>
              </a:rPr>
              <a:t>        </a:t>
            </a:r>
            <a:r>
              <a:rPr lang="en-US" b="1" dirty="0" err="1">
                <a:solidFill>
                  <a:srgbClr val="FF0000"/>
                </a:solidFill>
              </a:rPr>
              <a:t>getline</a:t>
            </a:r>
            <a:r>
              <a:rPr lang="en-US" b="1" dirty="0">
                <a:solidFill>
                  <a:srgbClr val="FF0000"/>
                </a:solidFill>
              </a:rPr>
              <a:t>(</a:t>
            </a:r>
            <a:r>
              <a:rPr lang="en-US" b="1" dirty="0" err="1">
                <a:solidFill>
                  <a:srgbClr val="FF0000"/>
                </a:solidFill>
              </a:rPr>
              <a:t>dat</a:t>
            </a:r>
            <a:r>
              <a:rPr lang="en-US" b="1" dirty="0">
                <a:solidFill>
                  <a:srgbClr val="FF0000"/>
                </a:solidFill>
              </a:rPr>
              <a:t>, </a:t>
            </a:r>
            <a:r>
              <a:rPr lang="en-US" b="1" dirty="0" err="1">
                <a:solidFill>
                  <a:srgbClr val="FF0000"/>
                </a:solidFill>
              </a:rPr>
              <a:t>linija</a:t>
            </a:r>
            <a:r>
              <a:rPr lang="en-US" b="1" dirty="0">
                <a:solidFill>
                  <a:srgbClr val="FF0000"/>
                </a:solidFill>
              </a:rPr>
              <a:t>)</a:t>
            </a:r>
            <a:r>
              <a:rPr lang="en-US" dirty="0"/>
              <a:t>;</a:t>
            </a:r>
          </a:p>
          <a:p>
            <a:pPr>
              <a:buNone/>
            </a:pPr>
            <a:r>
              <a:rPr lang="en-US" dirty="0"/>
              <a:t>	   </a:t>
            </a:r>
            <a:r>
              <a:rPr lang="en-US" dirty="0" err="1"/>
              <a:t>cout</a:t>
            </a:r>
            <a:r>
              <a:rPr lang="en-US" dirty="0"/>
              <a:t>&lt;&lt;</a:t>
            </a:r>
            <a:r>
              <a:rPr lang="en-US" dirty="0" err="1"/>
              <a:t>linija</a:t>
            </a:r>
            <a:r>
              <a:rPr lang="en-US" dirty="0"/>
              <a:t>&lt;&lt;</a:t>
            </a:r>
            <a:r>
              <a:rPr lang="en-US" dirty="0" err="1"/>
              <a:t>endl</a:t>
            </a:r>
            <a:r>
              <a:rPr lang="en-US" dirty="0"/>
              <a:t>;</a:t>
            </a:r>
          </a:p>
          <a:p>
            <a:pPr>
              <a:buNone/>
            </a:pPr>
            <a:r>
              <a:rPr lang="en-US" dirty="0"/>
              <a:t>    }</a:t>
            </a:r>
          </a:p>
        </p:txBody>
      </p:sp>
      <p:sp>
        <p:nvSpPr>
          <p:cNvPr id="4" name="Content Placeholder 3"/>
          <p:cNvSpPr>
            <a:spLocks noGrp="1"/>
          </p:cNvSpPr>
          <p:nvPr>
            <p:ph sz="quarter" idx="2"/>
          </p:nvPr>
        </p:nvSpPr>
        <p:spPr/>
        <p:txBody>
          <a:bodyPr>
            <a:normAutofit fontScale="92500" lnSpcReduction="20000"/>
          </a:bodyPr>
          <a:lstStyle/>
          <a:p>
            <a:pPr>
              <a:buNone/>
            </a:pPr>
            <a:r>
              <a:rPr lang="en-US" dirty="0"/>
              <a:t>	</a:t>
            </a:r>
            <a:r>
              <a:rPr lang="en-US" dirty="0" err="1"/>
              <a:t>cout</a:t>
            </a:r>
            <a:r>
              <a:rPr lang="en-US" dirty="0"/>
              <a:t> &lt;&lt; </a:t>
            </a:r>
            <a:r>
              <a:rPr lang="en-US" b="1" dirty="0">
                <a:solidFill>
                  <a:srgbClr val="FF0000"/>
                </a:solidFill>
              </a:rPr>
              <a:t>dat.eof() </a:t>
            </a:r>
            <a:r>
              <a:rPr lang="en-US" dirty="0"/>
              <a:t>&lt;&lt; </a:t>
            </a:r>
            <a:r>
              <a:rPr lang="en-US" dirty="0" err="1"/>
              <a:t>endl</a:t>
            </a:r>
            <a:r>
              <a:rPr lang="en-US" dirty="0"/>
              <a:t>;</a:t>
            </a:r>
          </a:p>
          <a:p>
            <a:pPr>
              <a:buNone/>
            </a:pPr>
            <a:endParaRPr lang="en-US" dirty="0"/>
          </a:p>
          <a:p>
            <a:pPr>
              <a:buNone/>
            </a:pPr>
            <a:r>
              <a:rPr lang="en-US" dirty="0"/>
              <a:t>	</a:t>
            </a:r>
            <a:r>
              <a:rPr lang="en-US" b="1" dirty="0" err="1">
                <a:solidFill>
                  <a:srgbClr val="FF0000"/>
                </a:solidFill>
              </a:rPr>
              <a:t>dat.clear</a:t>
            </a:r>
            <a:r>
              <a:rPr lang="en-US" b="1" dirty="0">
                <a:solidFill>
                  <a:srgbClr val="FF0000"/>
                </a:solidFill>
              </a:rPr>
              <a:t>();</a:t>
            </a:r>
          </a:p>
          <a:p>
            <a:pPr>
              <a:buNone/>
            </a:pPr>
            <a:r>
              <a:rPr lang="en-US" dirty="0"/>
              <a:t>    </a:t>
            </a:r>
            <a:r>
              <a:rPr lang="en-US" b="1" dirty="0" err="1">
                <a:solidFill>
                  <a:srgbClr val="FF0000"/>
                </a:solidFill>
              </a:rPr>
              <a:t>dat.seekg</a:t>
            </a:r>
            <a:r>
              <a:rPr lang="en-US" b="1" dirty="0">
                <a:solidFill>
                  <a:srgbClr val="FF0000"/>
                </a:solidFill>
              </a:rPr>
              <a:t>(0, </a:t>
            </a:r>
            <a:r>
              <a:rPr lang="en-US" b="1" dirty="0" err="1">
                <a:solidFill>
                  <a:srgbClr val="FF0000"/>
                </a:solidFill>
              </a:rPr>
              <a:t>ios</a:t>
            </a:r>
            <a:r>
              <a:rPr lang="en-US" b="1" dirty="0">
                <a:solidFill>
                  <a:srgbClr val="FF0000"/>
                </a:solidFill>
              </a:rPr>
              <a:t>::beg)</a:t>
            </a:r>
            <a:r>
              <a:rPr lang="en-US" dirty="0"/>
              <a:t>;</a:t>
            </a:r>
          </a:p>
          <a:p>
            <a:pPr>
              <a:buNone/>
            </a:pPr>
            <a:endParaRPr lang="en-US" dirty="0"/>
          </a:p>
          <a:p>
            <a:pPr>
              <a:buNone/>
            </a:pPr>
            <a:r>
              <a:rPr lang="en-US" dirty="0"/>
              <a:t>    </a:t>
            </a:r>
            <a:r>
              <a:rPr lang="en-US" dirty="0" err="1"/>
              <a:t>cout</a:t>
            </a:r>
            <a:r>
              <a:rPr lang="en-US" dirty="0"/>
              <a:t> &lt;&lt; </a:t>
            </a:r>
            <a:r>
              <a:rPr lang="en-US" b="1" dirty="0">
                <a:solidFill>
                  <a:srgbClr val="FF0000"/>
                </a:solidFill>
              </a:rPr>
              <a:t>dat.eof() </a:t>
            </a:r>
            <a:r>
              <a:rPr lang="en-US" dirty="0"/>
              <a:t>&lt;&lt; </a:t>
            </a:r>
            <a:r>
              <a:rPr lang="en-US" dirty="0" err="1"/>
              <a:t>endl</a:t>
            </a:r>
            <a:r>
              <a:rPr lang="en-US" dirty="0"/>
              <a:t>;</a:t>
            </a:r>
          </a:p>
          <a:p>
            <a:pPr>
              <a:buNone/>
            </a:pPr>
            <a:endParaRPr lang="en-US" dirty="0"/>
          </a:p>
          <a:p>
            <a:pPr>
              <a:buNone/>
            </a:pPr>
            <a:r>
              <a:rPr lang="en-US" dirty="0"/>
              <a:t>    </a:t>
            </a:r>
            <a:r>
              <a:rPr lang="en-US" dirty="0" err="1"/>
              <a:t>dat.close</a:t>
            </a:r>
            <a:r>
              <a:rPr lang="en-US" dirty="0"/>
              <a:t>();</a:t>
            </a:r>
          </a:p>
          <a:p>
            <a:pPr>
              <a:buNone/>
            </a:pPr>
            <a:r>
              <a:rPr lang="en-US" dirty="0"/>
              <a:t>    return 0;</a:t>
            </a:r>
          </a:p>
        </p:txBody>
      </p:sp>
      <p:pic>
        <p:nvPicPr>
          <p:cNvPr id="2050" name="Picture 2"/>
          <p:cNvPicPr>
            <a:picLocks noChangeAspect="1" noChangeArrowheads="1"/>
          </p:cNvPicPr>
          <p:nvPr/>
        </p:nvPicPr>
        <p:blipFill>
          <a:blip r:embed="rId3"/>
          <a:srcRect/>
          <a:stretch>
            <a:fillRect/>
          </a:stretch>
        </p:blipFill>
        <p:spPr bwMode="auto">
          <a:xfrm>
            <a:off x="7328486" y="1"/>
            <a:ext cx="1815513" cy="1752599"/>
          </a:xfrm>
          <a:prstGeom prst="rect">
            <a:avLst/>
          </a:prstGeom>
          <a:noFill/>
          <a:ln w="9525">
            <a:noFill/>
            <a:miter lim="800000"/>
            <a:headEnd/>
            <a:tailEnd/>
          </a:ln>
          <a:effectLst/>
        </p:spPr>
      </p:pic>
      <p:pic>
        <p:nvPicPr>
          <p:cNvPr id="2051" name="Picture 3"/>
          <p:cNvPicPr>
            <a:picLocks noChangeAspect="1" noChangeArrowheads="1"/>
          </p:cNvPicPr>
          <p:nvPr/>
        </p:nvPicPr>
        <p:blipFill>
          <a:blip r:embed="rId4"/>
          <a:srcRect/>
          <a:stretch>
            <a:fillRect/>
          </a:stretch>
        </p:blipFill>
        <p:spPr bwMode="auto">
          <a:xfrm>
            <a:off x="7772400" y="3785917"/>
            <a:ext cx="1004887" cy="3072083"/>
          </a:xfrm>
          <a:prstGeom prst="rect">
            <a:avLst/>
          </a:prstGeom>
          <a:noFill/>
          <a:ln w="9525">
            <a:noFill/>
            <a:miter lim="800000"/>
            <a:headEnd/>
            <a:tailEnd/>
          </a:ln>
          <a:effectLst/>
        </p:spPr>
      </p:pic>
      <p:sp>
        <p:nvSpPr>
          <p:cNvPr id="7" name="Rectangle 6"/>
          <p:cNvSpPr/>
          <p:nvPr/>
        </p:nvSpPr>
        <p:spPr>
          <a:xfrm>
            <a:off x="7239000" y="381000"/>
            <a:ext cx="685800" cy="1371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7696200" y="4267200"/>
            <a:ext cx="914400" cy="1752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mk-MK" dirty="0"/>
              <a:t>Пр.</a:t>
            </a:r>
            <a:r>
              <a:rPr lang="en-US" dirty="0"/>
              <a:t> 3</a:t>
            </a:r>
            <a:r>
              <a:rPr lang="mk-MK" dirty="0"/>
              <a:t> за користење на некои ф-ии</a:t>
            </a:r>
            <a:endParaRPr lang="en-US" dirty="0"/>
          </a:p>
        </p:txBody>
      </p:sp>
      <p:sp>
        <p:nvSpPr>
          <p:cNvPr id="6" name="Content Placeholder 5"/>
          <p:cNvSpPr>
            <a:spLocks noGrp="1"/>
          </p:cNvSpPr>
          <p:nvPr>
            <p:ph sz="quarter" idx="1"/>
          </p:nvPr>
        </p:nvSpPr>
        <p:spPr/>
        <p:txBody>
          <a:bodyPr>
            <a:normAutofit fontScale="85000" lnSpcReduction="20000"/>
          </a:bodyPr>
          <a:lstStyle/>
          <a:p>
            <a:pPr>
              <a:buNone/>
            </a:pPr>
            <a:r>
              <a:rPr lang="en-US" dirty="0"/>
              <a:t>      </a:t>
            </a:r>
            <a:r>
              <a:rPr lang="en-US" dirty="0" err="1"/>
              <a:t>ifstream</a:t>
            </a:r>
            <a:r>
              <a:rPr lang="en-US" dirty="0"/>
              <a:t> </a:t>
            </a:r>
            <a:r>
              <a:rPr lang="en-US" dirty="0" err="1"/>
              <a:t>dat</a:t>
            </a:r>
            <a:r>
              <a:rPr lang="en-US" dirty="0"/>
              <a:t>("input.txt");</a:t>
            </a:r>
          </a:p>
          <a:p>
            <a:pPr>
              <a:buNone/>
            </a:pPr>
            <a:endParaRPr lang="en-US" dirty="0"/>
          </a:p>
          <a:p>
            <a:pPr>
              <a:buNone/>
            </a:pPr>
            <a:r>
              <a:rPr lang="en-US" dirty="0"/>
              <a:t>      string line;</a:t>
            </a:r>
          </a:p>
          <a:p>
            <a:pPr>
              <a:buNone/>
            </a:pPr>
            <a:r>
              <a:rPr lang="en-US" dirty="0"/>
              <a:t>      </a:t>
            </a:r>
            <a:r>
              <a:rPr lang="en-US" dirty="0" err="1"/>
              <a:t>getline</a:t>
            </a:r>
            <a:r>
              <a:rPr lang="en-US" dirty="0"/>
              <a:t>(</a:t>
            </a:r>
            <a:r>
              <a:rPr lang="en-US" dirty="0" err="1"/>
              <a:t>dat</a:t>
            </a:r>
            <a:r>
              <a:rPr lang="en-US" dirty="0"/>
              <a:t>, line);</a:t>
            </a:r>
          </a:p>
          <a:p>
            <a:pPr>
              <a:buNone/>
            </a:pPr>
            <a:endParaRPr lang="en-US" dirty="0"/>
          </a:p>
          <a:p>
            <a:pPr>
              <a:buNone/>
            </a:pPr>
            <a:r>
              <a:rPr lang="en-US" dirty="0"/>
              <a:t>      if (line == "PI")</a:t>
            </a:r>
          </a:p>
          <a:p>
            <a:pPr>
              <a:buNone/>
            </a:pPr>
            <a:r>
              <a:rPr lang="en-US" dirty="0"/>
              <a:t>      {</a:t>
            </a:r>
          </a:p>
          <a:p>
            <a:pPr>
              <a:buNone/>
            </a:pPr>
            <a:r>
              <a:rPr lang="en-US" dirty="0"/>
              <a:t>            double pi = 3.14159265;</a:t>
            </a:r>
          </a:p>
          <a:p>
            <a:pPr>
              <a:buNone/>
            </a:pPr>
            <a:endParaRPr lang="en-US" dirty="0"/>
          </a:p>
          <a:p>
            <a:pPr>
              <a:buNone/>
            </a:pPr>
            <a:r>
              <a:rPr lang="en-US" dirty="0"/>
              <a:t>            </a:t>
            </a:r>
            <a:r>
              <a:rPr lang="en-US" dirty="0" err="1"/>
              <a:t>cout.precision</a:t>
            </a:r>
            <a:r>
              <a:rPr lang="en-US" dirty="0"/>
              <a:t>(4);</a:t>
            </a:r>
          </a:p>
          <a:p>
            <a:pPr>
              <a:buNone/>
            </a:pPr>
            <a:r>
              <a:rPr lang="en-US" dirty="0"/>
              <a:t>            </a:t>
            </a:r>
            <a:r>
              <a:rPr lang="en-US" dirty="0" err="1"/>
              <a:t>cout</a:t>
            </a:r>
            <a:r>
              <a:rPr lang="en-US" dirty="0"/>
              <a:t> &lt;&lt; fixed &lt;&lt; pi &lt;&lt; </a:t>
            </a:r>
            <a:r>
              <a:rPr lang="en-US" dirty="0" err="1"/>
              <a:t>endl</a:t>
            </a:r>
            <a:r>
              <a:rPr lang="en-US" dirty="0"/>
              <a:t>;</a:t>
            </a:r>
          </a:p>
          <a:p>
            <a:pPr>
              <a:buNone/>
            </a:pPr>
            <a:r>
              <a:rPr lang="en-US" dirty="0"/>
              <a:t>      }</a:t>
            </a:r>
          </a:p>
          <a:p>
            <a:pPr>
              <a:buNone/>
            </a:pPr>
            <a:endParaRPr lang="en-US" dirty="0"/>
          </a:p>
          <a:p>
            <a:pPr>
              <a:buNone/>
            </a:pPr>
            <a:r>
              <a:rPr lang="en-US" dirty="0"/>
              <a:t>      return 0;</a:t>
            </a:r>
          </a:p>
        </p:txBody>
      </p:sp>
      <p:pic>
        <p:nvPicPr>
          <p:cNvPr id="3074" name="Picture 2"/>
          <p:cNvPicPr>
            <a:picLocks noChangeAspect="1" noChangeArrowheads="1"/>
          </p:cNvPicPr>
          <p:nvPr/>
        </p:nvPicPr>
        <p:blipFill>
          <a:blip r:embed="rId3"/>
          <a:srcRect/>
          <a:stretch>
            <a:fillRect/>
          </a:stretch>
        </p:blipFill>
        <p:spPr bwMode="auto">
          <a:xfrm>
            <a:off x="6858001" y="0"/>
            <a:ext cx="2286000" cy="982870"/>
          </a:xfrm>
          <a:prstGeom prst="rect">
            <a:avLst/>
          </a:prstGeom>
          <a:noFill/>
          <a:ln w="9525">
            <a:noFill/>
            <a:miter lim="800000"/>
            <a:headEnd/>
            <a:tailEnd/>
          </a:ln>
          <a:effectLst/>
        </p:spPr>
      </p:pic>
      <p:pic>
        <p:nvPicPr>
          <p:cNvPr id="3075" name="Picture 3"/>
          <p:cNvPicPr>
            <a:picLocks noChangeAspect="1" noChangeArrowheads="1"/>
          </p:cNvPicPr>
          <p:nvPr/>
        </p:nvPicPr>
        <p:blipFill>
          <a:blip r:embed="rId4"/>
          <a:srcRect/>
          <a:stretch>
            <a:fillRect/>
          </a:stretch>
        </p:blipFill>
        <p:spPr bwMode="auto">
          <a:xfrm>
            <a:off x="6781800" y="5638800"/>
            <a:ext cx="2000250" cy="800100"/>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RAM</a:t>
            </a:r>
            <a:r>
              <a:rPr lang="mk-MK" dirty="0"/>
              <a:t> </a:t>
            </a:r>
            <a:r>
              <a:rPr lang="en-US" dirty="0"/>
              <a:t>VS </a:t>
            </a:r>
            <a:r>
              <a:rPr lang="mk-MK" dirty="0"/>
              <a:t>Хард диск</a:t>
            </a:r>
            <a:r>
              <a:rPr lang="en-US" dirty="0"/>
              <a:t> </a:t>
            </a:r>
          </a:p>
        </p:txBody>
      </p:sp>
      <p:sp>
        <p:nvSpPr>
          <p:cNvPr id="5" name="Content Placeholder 4"/>
          <p:cNvSpPr>
            <a:spLocks noGrp="1"/>
          </p:cNvSpPr>
          <p:nvPr>
            <p:ph sz="quarter" idx="1"/>
          </p:nvPr>
        </p:nvSpPr>
        <p:spPr/>
        <p:txBody>
          <a:bodyPr/>
          <a:lstStyle/>
          <a:p>
            <a:r>
              <a:rPr lang="mk-MK" dirty="0"/>
              <a:t>Каде се чуваа податоците што ги внесувавме и што ги добивавме на излез во </a:t>
            </a:r>
            <a:r>
              <a:rPr lang="en-US" dirty="0"/>
              <a:t>C++ </a:t>
            </a:r>
            <a:r>
              <a:rPr lang="mk-MK" dirty="0"/>
              <a:t>програмите до сега?</a:t>
            </a:r>
            <a:endParaRPr lang="en-US" dirty="0"/>
          </a:p>
        </p:txBody>
      </p:sp>
      <p:sp>
        <p:nvSpPr>
          <p:cNvPr id="6" name="Content Placeholder 5"/>
          <p:cNvSpPr>
            <a:spLocks noGrp="1"/>
          </p:cNvSpPr>
          <p:nvPr>
            <p:ph sz="quarter" idx="2"/>
          </p:nvPr>
        </p:nvSpPr>
        <p:spPr/>
        <p:txBody>
          <a:bodyPr/>
          <a:lstStyle/>
          <a:p>
            <a:endParaRPr lang="en-US"/>
          </a:p>
        </p:txBody>
      </p:sp>
      <p:pic>
        <p:nvPicPr>
          <p:cNvPr id="2049" name="Picture 1" descr="C:\Users\Martin\Desktop\Hard_Disk1.png"/>
          <p:cNvPicPr>
            <a:picLocks noChangeAspect="1" noChangeArrowheads="1"/>
          </p:cNvPicPr>
          <p:nvPr/>
        </p:nvPicPr>
        <p:blipFill>
          <a:blip r:embed="rId3"/>
          <a:srcRect/>
          <a:stretch>
            <a:fillRect/>
          </a:stretch>
        </p:blipFill>
        <p:spPr bwMode="auto">
          <a:xfrm>
            <a:off x="3810000" y="1447800"/>
            <a:ext cx="4724400" cy="4724400"/>
          </a:xfrm>
          <a:prstGeom prst="rect">
            <a:avLst/>
          </a:prstGeom>
          <a:noFill/>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mk-MK" dirty="0"/>
              <a:t>Задача 1</a:t>
            </a:r>
            <a:endParaRPr lang="en-US" dirty="0"/>
          </a:p>
        </p:txBody>
      </p:sp>
      <p:sp>
        <p:nvSpPr>
          <p:cNvPr id="3" name="Content Placeholder 2"/>
          <p:cNvSpPr>
            <a:spLocks noGrp="1"/>
          </p:cNvSpPr>
          <p:nvPr>
            <p:ph sz="quarter" idx="1"/>
          </p:nvPr>
        </p:nvSpPr>
        <p:spPr/>
        <p:txBody>
          <a:bodyPr/>
          <a:lstStyle/>
          <a:p>
            <a:r>
              <a:rPr lang="mk-MK" dirty="0"/>
              <a:t>Да се напише програма која ќе отвори датотека </a:t>
            </a:r>
            <a:r>
              <a:rPr lang="en-US" dirty="0"/>
              <a:t>“izlez.txt” </a:t>
            </a:r>
            <a:r>
              <a:rPr lang="mk-MK" dirty="0"/>
              <a:t>и во неа ќе ја ископира целата содржина од некоја дадена датотека </a:t>
            </a:r>
            <a:r>
              <a:rPr lang="en-US" dirty="0"/>
              <a:t>“vlez.txt”</a:t>
            </a:r>
          </a:p>
          <a:p>
            <a:r>
              <a:rPr lang="mk-MK" dirty="0"/>
              <a:t>Содржината на влезната датотека:</a:t>
            </a:r>
            <a:endParaRPr lang="en-US" dirty="0"/>
          </a:p>
        </p:txBody>
      </p:sp>
      <p:pic>
        <p:nvPicPr>
          <p:cNvPr id="4098" name="Picture 2"/>
          <p:cNvPicPr>
            <a:picLocks noChangeAspect="1" noChangeArrowheads="1"/>
          </p:cNvPicPr>
          <p:nvPr/>
        </p:nvPicPr>
        <p:blipFill>
          <a:blip r:embed="rId3"/>
          <a:srcRect/>
          <a:stretch>
            <a:fillRect/>
          </a:stretch>
        </p:blipFill>
        <p:spPr bwMode="auto">
          <a:xfrm>
            <a:off x="1905000" y="3657600"/>
            <a:ext cx="2971800" cy="2245659"/>
          </a:xfrm>
          <a:prstGeom prst="rect">
            <a:avLst/>
          </a:prstGeom>
          <a:noFill/>
          <a:ln w="9525">
            <a:noFill/>
            <a:miter lim="800000"/>
            <a:headEnd/>
            <a:tailEnd/>
          </a:ln>
          <a:effectLst/>
        </p:spPr>
      </p:pic>
      <p:sp>
        <p:nvSpPr>
          <p:cNvPr id="5" name="TextBox 4"/>
          <p:cNvSpPr txBox="1"/>
          <p:nvPr/>
        </p:nvSpPr>
        <p:spPr>
          <a:xfrm>
            <a:off x="457200" y="4191000"/>
            <a:ext cx="1447801" cy="923330"/>
          </a:xfrm>
          <a:prstGeom prst="rect">
            <a:avLst/>
          </a:prstGeom>
          <a:noFill/>
        </p:spPr>
        <p:txBody>
          <a:bodyPr wrap="square" rtlCol="0">
            <a:spAutoFit/>
          </a:bodyPr>
          <a:lstStyle/>
          <a:p>
            <a:pPr algn="r"/>
            <a:r>
              <a:rPr lang="mk-MK" b="1" dirty="0">
                <a:solidFill>
                  <a:schemeClr val="accent1">
                    <a:lumMod val="75000"/>
                  </a:schemeClr>
                </a:solidFill>
              </a:rPr>
              <a:t>Пр. за влезна датотека:</a:t>
            </a:r>
            <a:endParaRPr lang="en-US" b="1" dirty="0">
              <a:solidFill>
                <a:schemeClr val="accent1">
                  <a:lumMod val="75000"/>
                </a:schemeClr>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mk-MK" dirty="0"/>
              <a:t>Задача 2</a:t>
            </a:r>
            <a:endParaRPr lang="en-US" dirty="0"/>
          </a:p>
        </p:txBody>
      </p:sp>
      <p:sp>
        <p:nvSpPr>
          <p:cNvPr id="3" name="Content Placeholder 2"/>
          <p:cNvSpPr>
            <a:spLocks noGrp="1"/>
          </p:cNvSpPr>
          <p:nvPr>
            <p:ph sz="quarter" idx="1"/>
          </p:nvPr>
        </p:nvSpPr>
        <p:spPr/>
        <p:txBody>
          <a:bodyPr/>
          <a:lstStyle/>
          <a:p>
            <a:r>
              <a:rPr lang="mk-MK" dirty="0"/>
              <a:t>Да се напише програма која на корисникот ќе му дозволи да внесе 2 карактери и големина на низа. Потоа да се отвори излезна датотека </a:t>
            </a:r>
            <a:r>
              <a:rPr lang="en-US" dirty="0"/>
              <a:t>“izlez.txt”</a:t>
            </a:r>
            <a:r>
              <a:rPr lang="mk-MK" dirty="0"/>
              <a:t> и во неа да се запише низа генерирана од карактерите што ги внел корисникот наизменично. Притоа во датотеката треба да се чуваат сите низи при секое извршување на програмата.</a:t>
            </a:r>
            <a:endParaRPr lang="en-US" dirty="0"/>
          </a:p>
        </p:txBody>
      </p:sp>
      <p:pic>
        <p:nvPicPr>
          <p:cNvPr id="5122" name="Picture 2"/>
          <p:cNvPicPr>
            <a:picLocks noChangeAspect="1" noChangeArrowheads="1"/>
          </p:cNvPicPr>
          <p:nvPr/>
        </p:nvPicPr>
        <p:blipFill>
          <a:blip r:embed="rId3"/>
          <a:srcRect/>
          <a:stretch>
            <a:fillRect/>
          </a:stretch>
        </p:blipFill>
        <p:spPr bwMode="auto">
          <a:xfrm>
            <a:off x="1981200" y="5110163"/>
            <a:ext cx="6037982" cy="1747837"/>
          </a:xfrm>
          <a:prstGeom prst="rect">
            <a:avLst/>
          </a:prstGeom>
          <a:noFill/>
          <a:ln w="9525">
            <a:noFill/>
            <a:miter lim="800000"/>
            <a:headEnd/>
            <a:tailEnd/>
          </a:ln>
          <a:effectLst/>
        </p:spPr>
      </p:pic>
      <p:sp>
        <p:nvSpPr>
          <p:cNvPr id="5" name="TextBox 4"/>
          <p:cNvSpPr txBox="1"/>
          <p:nvPr/>
        </p:nvSpPr>
        <p:spPr>
          <a:xfrm>
            <a:off x="533400" y="5105400"/>
            <a:ext cx="1447801" cy="923330"/>
          </a:xfrm>
          <a:prstGeom prst="rect">
            <a:avLst/>
          </a:prstGeom>
          <a:noFill/>
        </p:spPr>
        <p:txBody>
          <a:bodyPr wrap="square" rtlCol="0">
            <a:spAutoFit/>
          </a:bodyPr>
          <a:lstStyle/>
          <a:p>
            <a:pPr algn="r"/>
            <a:r>
              <a:rPr lang="mk-MK" b="1" dirty="0">
                <a:solidFill>
                  <a:srgbClr val="FF0000"/>
                </a:solidFill>
              </a:rPr>
              <a:t>Пр. за излезна датотека:</a:t>
            </a:r>
            <a:endParaRPr lang="en-US" b="1" dirty="0">
              <a:solidFill>
                <a:srgbClr val="FF0000"/>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mk-MK" dirty="0"/>
              <a:t>Задача 3</a:t>
            </a:r>
            <a:endParaRPr lang="en-US" dirty="0"/>
          </a:p>
        </p:txBody>
      </p:sp>
      <p:sp>
        <p:nvSpPr>
          <p:cNvPr id="3" name="Content Placeholder 2"/>
          <p:cNvSpPr>
            <a:spLocks noGrp="1"/>
          </p:cNvSpPr>
          <p:nvPr>
            <p:ph sz="quarter" idx="1"/>
          </p:nvPr>
        </p:nvSpPr>
        <p:spPr/>
        <p:txBody>
          <a:bodyPr/>
          <a:lstStyle/>
          <a:p>
            <a:r>
              <a:rPr lang="mk-MK" dirty="0"/>
              <a:t>Да се напише програма во која корисникот на влез ќе внесе големина на матрица </a:t>
            </a:r>
            <a:r>
              <a:rPr lang="en-US" dirty="0"/>
              <a:t>n</a:t>
            </a:r>
            <a:r>
              <a:rPr lang="mk-MK" dirty="0"/>
              <a:t>, а на излез ќе добие матрица запишана во датотека во вид на шаховска табла.</a:t>
            </a:r>
          </a:p>
          <a:p>
            <a:r>
              <a:rPr lang="mk-MK" dirty="0"/>
              <a:t>Пр. за излезна датотека за </a:t>
            </a:r>
            <a:r>
              <a:rPr lang="en-US" dirty="0"/>
              <a:t>n=5</a:t>
            </a:r>
            <a:r>
              <a:rPr lang="mk-MK" dirty="0"/>
              <a:t>:</a:t>
            </a:r>
            <a:endParaRPr lang="en-US" dirty="0"/>
          </a:p>
        </p:txBody>
      </p:sp>
      <p:pic>
        <p:nvPicPr>
          <p:cNvPr id="1027" name="Picture 3"/>
          <p:cNvPicPr>
            <a:picLocks noChangeAspect="1" noChangeArrowheads="1"/>
          </p:cNvPicPr>
          <p:nvPr/>
        </p:nvPicPr>
        <p:blipFill>
          <a:blip r:embed="rId3"/>
          <a:srcRect/>
          <a:stretch>
            <a:fillRect/>
          </a:stretch>
        </p:blipFill>
        <p:spPr bwMode="auto">
          <a:xfrm>
            <a:off x="2667000" y="3622044"/>
            <a:ext cx="2447925" cy="3235956"/>
          </a:xfrm>
          <a:prstGeom prst="rect">
            <a:avLst/>
          </a:prstGeom>
          <a:noFill/>
          <a:ln w="9525">
            <a:noFill/>
            <a:miter lim="800000"/>
            <a:headEnd/>
            <a:tailEnd/>
          </a:ln>
          <a:effectLst/>
        </p:spPr>
      </p:pic>
      <p:sp>
        <p:nvSpPr>
          <p:cNvPr id="5" name="TextBox 4"/>
          <p:cNvSpPr txBox="1"/>
          <p:nvPr/>
        </p:nvSpPr>
        <p:spPr>
          <a:xfrm>
            <a:off x="1219199" y="4419600"/>
            <a:ext cx="1447801" cy="923330"/>
          </a:xfrm>
          <a:prstGeom prst="rect">
            <a:avLst/>
          </a:prstGeom>
          <a:noFill/>
        </p:spPr>
        <p:txBody>
          <a:bodyPr wrap="square" rtlCol="0">
            <a:spAutoFit/>
          </a:bodyPr>
          <a:lstStyle/>
          <a:p>
            <a:pPr algn="r"/>
            <a:r>
              <a:rPr lang="mk-MK" b="1" dirty="0">
                <a:solidFill>
                  <a:srgbClr val="FF0000"/>
                </a:solidFill>
              </a:rPr>
              <a:t>Пр. за излезна датотека:</a:t>
            </a:r>
            <a:endParaRPr lang="en-US" b="1" dirty="0">
              <a:solidFill>
                <a:srgbClr val="FF0000"/>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mk-MK" dirty="0"/>
              <a:t>Задача 4</a:t>
            </a:r>
            <a:endParaRPr lang="en-US" dirty="0"/>
          </a:p>
        </p:txBody>
      </p:sp>
      <p:sp>
        <p:nvSpPr>
          <p:cNvPr id="3" name="Content Placeholder 2"/>
          <p:cNvSpPr>
            <a:spLocks noGrp="1"/>
          </p:cNvSpPr>
          <p:nvPr>
            <p:ph sz="quarter" idx="1"/>
          </p:nvPr>
        </p:nvSpPr>
        <p:spPr/>
        <p:txBody>
          <a:bodyPr>
            <a:normAutofit/>
          </a:bodyPr>
          <a:lstStyle/>
          <a:p>
            <a:r>
              <a:rPr lang="mk-MK" sz="2200" dirty="0"/>
              <a:t>Да се напише програма која ќе претставува симулација на запишување на поени од некоја игра. За полесно тестирање на корисникот да му се овозможи да внесе име и поени од тастатура. Потоа да се земат поените од некоја излезна датотека да се подредат (заедно со новиот играч) и да се испечатат во истата датотека</a:t>
            </a:r>
            <a:endParaRPr lang="en-US" sz="2200" dirty="0"/>
          </a:p>
        </p:txBody>
      </p:sp>
      <p:pic>
        <p:nvPicPr>
          <p:cNvPr id="2051" name="Picture 3"/>
          <p:cNvPicPr>
            <a:picLocks noChangeAspect="1" noChangeArrowheads="1"/>
          </p:cNvPicPr>
          <p:nvPr/>
        </p:nvPicPr>
        <p:blipFill>
          <a:blip r:embed="rId3"/>
          <a:srcRect/>
          <a:stretch>
            <a:fillRect/>
          </a:stretch>
        </p:blipFill>
        <p:spPr bwMode="auto">
          <a:xfrm>
            <a:off x="1905000" y="4194922"/>
            <a:ext cx="2800350" cy="2663078"/>
          </a:xfrm>
          <a:prstGeom prst="rect">
            <a:avLst/>
          </a:prstGeom>
          <a:noFill/>
          <a:ln w="9525">
            <a:noFill/>
            <a:miter lim="800000"/>
            <a:headEnd/>
            <a:tailEnd/>
          </a:ln>
          <a:effectLst/>
        </p:spPr>
      </p:pic>
      <p:pic>
        <p:nvPicPr>
          <p:cNvPr id="2052" name="Picture 4"/>
          <p:cNvPicPr>
            <a:picLocks noChangeAspect="1" noChangeArrowheads="1"/>
          </p:cNvPicPr>
          <p:nvPr/>
        </p:nvPicPr>
        <p:blipFill>
          <a:blip r:embed="rId4"/>
          <a:srcRect b="7500"/>
          <a:stretch>
            <a:fillRect/>
          </a:stretch>
        </p:blipFill>
        <p:spPr bwMode="auto">
          <a:xfrm>
            <a:off x="5974809" y="3810000"/>
            <a:ext cx="2788191" cy="3048000"/>
          </a:xfrm>
          <a:prstGeom prst="rect">
            <a:avLst/>
          </a:prstGeom>
          <a:noFill/>
          <a:ln w="9525">
            <a:noFill/>
            <a:miter lim="800000"/>
            <a:headEnd/>
            <a:tailEnd/>
          </a:ln>
          <a:effectLst/>
        </p:spPr>
      </p:pic>
      <p:sp>
        <p:nvSpPr>
          <p:cNvPr id="7" name="TextBox 6"/>
          <p:cNvSpPr txBox="1"/>
          <p:nvPr/>
        </p:nvSpPr>
        <p:spPr>
          <a:xfrm>
            <a:off x="533400" y="5105400"/>
            <a:ext cx="1447801" cy="646331"/>
          </a:xfrm>
          <a:prstGeom prst="rect">
            <a:avLst/>
          </a:prstGeom>
          <a:noFill/>
        </p:spPr>
        <p:txBody>
          <a:bodyPr wrap="square" rtlCol="0">
            <a:spAutoFit/>
          </a:bodyPr>
          <a:lstStyle/>
          <a:p>
            <a:pPr algn="r"/>
            <a:r>
              <a:rPr lang="mk-MK" b="1" dirty="0">
                <a:solidFill>
                  <a:schemeClr val="accent1">
                    <a:lumMod val="75000"/>
                  </a:schemeClr>
                </a:solidFill>
              </a:rPr>
              <a:t>Дат. </a:t>
            </a:r>
          </a:p>
          <a:p>
            <a:pPr algn="r"/>
            <a:r>
              <a:rPr lang="mk-MK" b="1" dirty="0">
                <a:solidFill>
                  <a:schemeClr val="accent1">
                    <a:lumMod val="75000"/>
                  </a:schemeClr>
                </a:solidFill>
              </a:rPr>
              <a:t>пред:</a:t>
            </a:r>
            <a:endParaRPr lang="en-US" b="1" dirty="0">
              <a:solidFill>
                <a:schemeClr val="accent1">
                  <a:lumMod val="75000"/>
                </a:schemeClr>
              </a:solidFill>
            </a:endParaRPr>
          </a:p>
        </p:txBody>
      </p:sp>
      <p:sp>
        <p:nvSpPr>
          <p:cNvPr id="8" name="TextBox 7"/>
          <p:cNvSpPr txBox="1"/>
          <p:nvPr/>
        </p:nvSpPr>
        <p:spPr>
          <a:xfrm>
            <a:off x="4571999" y="5105400"/>
            <a:ext cx="1447801" cy="646331"/>
          </a:xfrm>
          <a:prstGeom prst="rect">
            <a:avLst/>
          </a:prstGeom>
          <a:noFill/>
        </p:spPr>
        <p:txBody>
          <a:bodyPr wrap="square" rtlCol="0">
            <a:spAutoFit/>
          </a:bodyPr>
          <a:lstStyle/>
          <a:p>
            <a:pPr algn="r"/>
            <a:r>
              <a:rPr lang="mk-MK" b="1" dirty="0">
                <a:solidFill>
                  <a:schemeClr val="accent1">
                    <a:lumMod val="75000"/>
                  </a:schemeClr>
                </a:solidFill>
              </a:rPr>
              <a:t>Дат. </a:t>
            </a:r>
          </a:p>
          <a:p>
            <a:pPr algn="r"/>
            <a:r>
              <a:rPr lang="mk-MK" b="1" dirty="0">
                <a:solidFill>
                  <a:schemeClr val="accent1">
                    <a:lumMod val="75000"/>
                  </a:schemeClr>
                </a:solidFill>
              </a:rPr>
              <a:t>потоа:</a:t>
            </a:r>
            <a:endParaRPr lang="en-US" b="1" dirty="0">
              <a:solidFill>
                <a:schemeClr val="accent1">
                  <a:lumMod val="75000"/>
                </a:schemeClr>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mk-MK" dirty="0"/>
              <a:t>Задача 5</a:t>
            </a:r>
            <a:endParaRPr lang="en-US" dirty="0"/>
          </a:p>
        </p:txBody>
      </p:sp>
      <p:sp>
        <p:nvSpPr>
          <p:cNvPr id="3" name="Content Placeholder 2"/>
          <p:cNvSpPr>
            <a:spLocks noGrp="1"/>
          </p:cNvSpPr>
          <p:nvPr>
            <p:ph sz="quarter" idx="1"/>
          </p:nvPr>
        </p:nvSpPr>
        <p:spPr/>
        <p:txBody>
          <a:bodyPr/>
          <a:lstStyle/>
          <a:p>
            <a:r>
              <a:rPr lang="mk-MK" dirty="0"/>
              <a:t>Да се напише програма која ќе чита од некоја влезна датотека броеви од </a:t>
            </a:r>
            <a:r>
              <a:rPr lang="en-US" dirty="0"/>
              <a:t>ASCII </a:t>
            </a:r>
            <a:r>
              <a:rPr lang="mk-MK" dirty="0"/>
              <a:t>карактери и ќе ги запишува во друга датотека нивните соодветни карактери.</a:t>
            </a:r>
          </a:p>
          <a:p>
            <a:r>
              <a:rPr lang="mk-MK" b="1" dirty="0"/>
              <a:t>Помош: </a:t>
            </a:r>
            <a:endParaRPr lang="en-US" b="1" dirty="0"/>
          </a:p>
          <a:p>
            <a:pPr>
              <a:buNone/>
            </a:pPr>
            <a:r>
              <a:rPr lang="en-US" b="1" dirty="0"/>
              <a:t>	</a:t>
            </a:r>
            <a:r>
              <a:rPr lang="mk-MK" b="1" dirty="0"/>
              <a:t>Што беше кастирање</a:t>
            </a:r>
            <a:r>
              <a:rPr lang="en-US" b="1" dirty="0"/>
              <a:t> </a:t>
            </a:r>
          </a:p>
          <a:p>
            <a:pPr>
              <a:buNone/>
            </a:pPr>
            <a:r>
              <a:rPr lang="en-US" b="1" dirty="0"/>
              <a:t>	(</a:t>
            </a:r>
            <a:r>
              <a:rPr lang="mk-MK" b="1" dirty="0"/>
              <a:t>анг. </a:t>
            </a:r>
            <a:r>
              <a:rPr lang="en-US" b="1" dirty="0"/>
              <a:t>cast)</a:t>
            </a:r>
            <a:r>
              <a:rPr lang="mk-MK" b="1" dirty="0"/>
              <a:t>?</a:t>
            </a:r>
            <a:endParaRPr lang="en-US" b="1" dirty="0"/>
          </a:p>
        </p:txBody>
      </p:sp>
      <p:pic>
        <p:nvPicPr>
          <p:cNvPr id="3074" name="Picture 2"/>
          <p:cNvPicPr>
            <a:picLocks noChangeAspect="1" noChangeArrowheads="1"/>
          </p:cNvPicPr>
          <p:nvPr/>
        </p:nvPicPr>
        <p:blipFill>
          <a:blip r:embed="rId3"/>
          <a:srcRect/>
          <a:stretch>
            <a:fillRect/>
          </a:stretch>
        </p:blipFill>
        <p:spPr bwMode="auto">
          <a:xfrm>
            <a:off x="5410200" y="3481388"/>
            <a:ext cx="3335266" cy="3376612"/>
          </a:xfrm>
          <a:prstGeom prst="rect">
            <a:avLst/>
          </a:prstGeom>
          <a:noFill/>
          <a:ln w="9525">
            <a:noFill/>
            <a:miter lim="800000"/>
            <a:headEnd/>
            <a:tailEnd/>
          </a:ln>
          <a:effec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mk-MK" dirty="0"/>
              <a:t>Задача 6</a:t>
            </a:r>
            <a:endParaRPr lang="en-US" dirty="0"/>
          </a:p>
        </p:txBody>
      </p:sp>
      <p:sp>
        <p:nvSpPr>
          <p:cNvPr id="3" name="Content Placeholder 2"/>
          <p:cNvSpPr>
            <a:spLocks noGrp="1"/>
          </p:cNvSpPr>
          <p:nvPr>
            <p:ph sz="quarter" idx="1"/>
          </p:nvPr>
        </p:nvSpPr>
        <p:spPr/>
        <p:txBody>
          <a:bodyPr/>
          <a:lstStyle/>
          <a:p>
            <a:r>
              <a:rPr lang="mk-MK" dirty="0"/>
              <a:t>Да се напише програма која ќе отвори некоја датотека и ќе изброи колку линии има, колку зборови и колку карактери.</a:t>
            </a:r>
            <a:endParaRPr lang="en-US" dirty="0"/>
          </a:p>
        </p:txBody>
      </p:sp>
      <p:sp>
        <p:nvSpPr>
          <p:cNvPr id="7" name="TextBox 6"/>
          <p:cNvSpPr txBox="1"/>
          <p:nvPr/>
        </p:nvSpPr>
        <p:spPr>
          <a:xfrm>
            <a:off x="838200" y="2971800"/>
            <a:ext cx="5943600" cy="1200329"/>
          </a:xfrm>
          <a:prstGeom prst="rect">
            <a:avLst/>
          </a:prstGeom>
          <a:noFill/>
        </p:spPr>
        <p:txBody>
          <a:bodyPr wrap="square" rtlCol="0">
            <a:spAutoFit/>
          </a:bodyPr>
          <a:lstStyle/>
          <a:p>
            <a:r>
              <a:rPr lang="mk-MK" b="1" dirty="0">
                <a:solidFill>
                  <a:srgbClr val="FF0000"/>
                </a:solidFill>
              </a:rPr>
              <a:t>Ф-ја за читање карактер по карактер е </a:t>
            </a:r>
            <a:r>
              <a:rPr lang="en-US" b="1" dirty="0">
                <a:solidFill>
                  <a:srgbClr val="FF0000"/>
                </a:solidFill>
              </a:rPr>
              <a:t>get()</a:t>
            </a:r>
          </a:p>
          <a:p>
            <a:r>
              <a:rPr lang="mk-MK" b="1" dirty="0">
                <a:solidFill>
                  <a:srgbClr val="FF0000"/>
                </a:solidFill>
              </a:rPr>
              <a:t>Пр. </a:t>
            </a:r>
            <a:r>
              <a:rPr lang="en-US" b="1" dirty="0" err="1">
                <a:solidFill>
                  <a:srgbClr val="FF0000"/>
                </a:solidFill>
              </a:rPr>
              <a:t>vlez.get</a:t>
            </a:r>
            <a:r>
              <a:rPr lang="en-US" b="1" dirty="0">
                <a:solidFill>
                  <a:srgbClr val="FF0000"/>
                </a:solidFill>
              </a:rPr>
              <a:t>(c);</a:t>
            </a:r>
          </a:p>
          <a:p>
            <a:r>
              <a:rPr lang="mk-MK" b="1" dirty="0">
                <a:solidFill>
                  <a:srgbClr val="FF0000"/>
                </a:solidFill>
              </a:rPr>
              <a:t>или </a:t>
            </a:r>
            <a:r>
              <a:rPr lang="en-US" b="1" dirty="0" err="1">
                <a:solidFill>
                  <a:srgbClr val="FF0000"/>
                </a:solidFill>
              </a:rPr>
              <a:t>vlez</a:t>
            </a:r>
            <a:r>
              <a:rPr lang="en-US" b="1" dirty="0">
                <a:solidFill>
                  <a:srgbClr val="FF0000"/>
                </a:solidFill>
              </a:rPr>
              <a:t>&gt;&gt;c;</a:t>
            </a:r>
            <a:endParaRPr lang="mk-MK" b="1" dirty="0">
              <a:solidFill>
                <a:srgbClr val="FF0000"/>
              </a:solidFill>
            </a:endParaRPr>
          </a:p>
          <a:p>
            <a:r>
              <a:rPr lang="mk-MK" b="1" dirty="0">
                <a:solidFill>
                  <a:srgbClr val="FF0000"/>
                </a:solidFill>
              </a:rPr>
              <a:t>Каде </a:t>
            </a:r>
            <a:r>
              <a:rPr lang="en-US" b="1" dirty="0">
                <a:solidFill>
                  <a:srgbClr val="FF0000"/>
                </a:solidFill>
              </a:rPr>
              <a:t>‘</a:t>
            </a:r>
            <a:r>
              <a:rPr lang="en-US" b="1" dirty="0" err="1">
                <a:solidFill>
                  <a:srgbClr val="FF0000"/>
                </a:solidFill>
              </a:rPr>
              <a:t>vlez</a:t>
            </a:r>
            <a:r>
              <a:rPr lang="en-US" b="1" dirty="0">
                <a:solidFill>
                  <a:srgbClr val="FF0000"/>
                </a:solidFill>
              </a:rPr>
              <a:t>’ </a:t>
            </a:r>
            <a:r>
              <a:rPr lang="mk-MK" b="1" dirty="0">
                <a:solidFill>
                  <a:srgbClr val="FF0000"/>
                </a:solidFill>
              </a:rPr>
              <a:t>е од тип </a:t>
            </a:r>
            <a:r>
              <a:rPr lang="en-US" b="1" dirty="0" err="1">
                <a:solidFill>
                  <a:srgbClr val="FF0000"/>
                </a:solidFill>
              </a:rPr>
              <a:t>ifstream</a:t>
            </a:r>
            <a:r>
              <a:rPr lang="en-US" b="1" dirty="0">
                <a:solidFill>
                  <a:srgbClr val="FF0000"/>
                </a:solidFill>
              </a:rPr>
              <a:t>, ‘c’ </a:t>
            </a:r>
            <a:r>
              <a:rPr lang="mk-MK" b="1" dirty="0">
                <a:solidFill>
                  <a:srgbClr val="FF0000"/>
                </a:solidFill>
              </a:rPr>
              <a:t>е од тип </a:t>
            </a:r>
            <a:r>
              <a:rPr lang="en-US" b="1" dirty="0">
                <a:solidFill>
                  <a:srgbClr val="FF0000"/>
                </a:solidFill>
              </a:rPr>
              <a:t>char.</a:t>
            </a:r>
          </a:p>
        </p:txBody>
      </p:sp>
      <p:pic>
        <p:nvPicPr>
          <p:cNvPr id="1026" name="Picture 2"/>
          <p:cNvPicPr>
            <a:picLocks noChangeAspect="1" noChangeArrowheads="1"/>
          </p:cNvPicPr>
          <p:nvPr/>
        </p:nvPicPr>
        <p:blipFill>
          <a:blip r:embed="rId3"/>
          <a:srcRect/>
          <a:stretch>
            <a:fillRect/>
          </a:stretch>
        </p:blipFill>
        <p:spPr bwMode="auto">
          <a:xfrm>
            <a:off x="228600" y="4419600"/>
            <a:ext cx="3817742" cy="1804987"/>
          </a:xfrm>
          <a:prstGeom prst="rect">
            <a:avLst/>
          </a:prstGeom>
          <a:noFill/>
          <a:ln w="9525">
            <a:noFill/>
            <a:miter lim="800000"/>
            <a:headEnd/>
            <a:tailEnd/>
          </a:ln>
          <a:effectLst/>
        </p:spPr>
      </p:pic>
      <p:pic>
        <p:nvPicPr>
          <p:cNvPr id="1027" name="Picture 3"/>
          <p:cNvPicPr>
            <a:picLocks noChangeAspect="1" noChangeArrowheads="1"/>
          </p:cNvPicPr>
          <p:nvPr/>
        </p:nvPicPr>
        <p:blipFill>
          <a:blip r:embed="rId4"/>
          <a:srcRect/>
          <a:stretch>
            <a:fillRect/>
          </a:stretch>
        </p:blipFill>
        <p:spPr bwMode="auto">
          <a:xfrm>
            <a:off x="4267200" y="5681663"/>
            <a:ext cx="4470081" cy="1176337"/>
          </a:xfrm>
          <a:prstGeom prst="rect">
            <a:avLst/>
          </a:prstGeom>
          <a:noFill/>
          <a:ln w="9525">
            <a:noFill/>
            <a:miter lim="800000"/>
            <a:headEnd/>
            <a:tailEnd/>
          </a:ln>
          <a:effectLst/>
        </p:spPr>
      </p:pic>
      <p:sp>
        <p:nvSpPr>
          <p:cNvPr id="9" name="TextBox 8"/>
          <p:cNvSpPr txBox="1"/>
          <p:nvPr/>
        </p:nvSpPr>
        <p:spPr>
          <a:xfrm>
            <a:off x="2819399" y="6107668"/>
            <a:ext cx="1447801" cy="369332"/>
          </a:xfrm>
          <a:prstGeom prst="rect">
            <a:avLst/>
          </a:prstGeom>
          <a:noFill/>
        </p:spPr>
        <p:txBody>
          <a:bodyPr wrap="square" rtlCol="0">
            <a:spAutoFit/>
          </a:bodyPr>
          <a:lstStyle/>
          <a:p>
            <a:pPr algn="r"/>
            <a:r>
              <a:rPr lang="mk-MK" b="1" dirty="0">
                <a:solidFill>
                  <a:srgbClr val="FF0000"/>
                </a:solidFill>
              </a:rPr>
              <a:t>Излез:</a:t>
            </a:r>
            <a:endParaRPr lang="en-US" b="1" dirty="0">
              <a:solidFill>
                <a:srgbClr val="FF0000"/>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mk-MK" dirty="0"/>
              <a:t>Задача 7</a:t>
            </a:r>
            <a:endParaRPr lang="en-US" dirty="0"/>
          </a:p>
        </p:txBody>
      </p:sp>
      <p:sp>
        <p:nvSpPr>
          <p:cNvPr id="3" name="Content Placeholder 2"/>
          <p:cNvSpPr>
            <a:spLocks noGrp="1"/>
          </p:cNvSpPr>
          <p:nvPr>
            <p:ph sz="quarter" idx="1"/>
          </p:nvPr>
        </p:nvSpPr>
        <p:spPr/>
        <p:txBody>
          <a:bodyPr/>
          <a:lstStyle/>
          <a:p>
            <a:r>
              <a:rPr lang="mk-MK" dirty="0"/>
              <a:t>Да се напише програма која ќе симулира телефонски именик. На почеток корисникот ќе внесе колку телефонски броеви ќе внесува и потоа како ќе ги внесува телефонските броеви така тие ќе се запишуваат во датотека. За секој телефонски број корисникот треба да пополни име, презиме и телефонски број.</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mk-MK" dirty="0"/>
              <a:t>Мала помош за стрингови</a:t>
            </a:r>
            <a:endParaRPr lang="en-US" dirty="0"/>
          </a:p>
        </p:txBody>
      </p:sp>
      <p:sp>
        <p:nvSpPr>
          <p:cNvPr id="3" name="Content Placeholder 2"/>
          <p:cNvSpPr>
            <a:spLocks noGrp="1"/>
          </p:cNvSpPr>
          <p:nvPr>
            <p:ph sz="quarter" idx="1"/>
          </p:nvPr>
        </p:nvSpPr>
        <p:spPr/>
        <p:txBody>
          <a:bodyPr/>
          <a:lstStyle/>
          <a:p>
            <a:r>
              <a:rPr lang="mk-MK" dirty="0"/>
              <a:t>Што ќе испечатат следните кодови?</a:t>
            </a:r>
          </a:p>
          <a:p>
            <a:endParaRPr lang="en-US" dirty="0"/>
          </a:p>
        </p:txBody>
      </p:sp>
      <p:pic>
        <p:nvPicPr>
          <p:cNvPr id="3076" name="Picture 4"/>
          <p:cNvPicPr>
            <a:picLocks noChangeAspect="1" noChangeArrowheads="1"/>
          </p:cNvPicPr>
          <p:nvPr/>
        </p:nvPicPr>
        <p:blipFill>
          <a:blip r:embed="rId3"/>
          <a:srcRect/>
          <a:stretch>
            <a:fillRect/>
          </a:stretch>
        </p:blipFill>
        <p:spPr bwMode="auto">
          <a:xfrm>
            <a:off x="880281" y="2057400"/>
            <a:ext cx="2929719" cy="10668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3077" name="Picture 5"/>
          <p:cNvPicPr>
            <a:picLocks noChangeAspect="1" noChangeArrowheads="1"/>
          </p:cNvPicPr>
          <p:nvPr/>
        </p:nvPicPr>
        <p:blipFill>
          <a:blip r:embed="rId4"/>
          <a:srcRect/>
          <a:stretch>
            <a:fillRect/>
          </a:stretch>
        </p:blipFill>
        <p:spPr bwMode="auto">
          <a:xfrm>
            <a:off x="5486400" y="2219325"/>
            <a:ext cx="1504950" cy="752475"/>
          </a:xfrm>
          <a:prstGeom prst="rect">
            <a:avLst/>
          </a:prstGeom>
          <a:noFill/>
          <a:ln w="9525">
            <a:noFill/>
            <a:miter lim="800000"/>
            <a:headEnd/>
            <a:tailEnd/>
          </a:ln>
          <a:effectLst/>
        </p:spPr>
      </p:pic>
      <p:sp>
        <p:nvSpPr>
          <p:cNvPr id="8" name="TextBox 7"/>
          <p:cNvSpPr txBox="1"/>
          <p:nvPr/>
        </p:nvSpPr>
        <p:spPr>
          <a:xfrm>
            <a:off x="4038600" y="2447925"/>
            <a:ext cx="1447801" cy="369332"/>
          </a:xfrm>
          <a:prstGeom prst="rect">
            <a:avLst/>
          </a:prstGeom>
          <a:noFill/>
        </p:spPr>
        <p:txBody>
          <a:bodyPr wrap="square" rtlCol="0">
            <a:spAutoFit/>
          </a:bodyPr>
          <a:lstStyle/>
          <a:p>
            <a:pPr algn="r"/>
            <a:r>
              <a:rPr lang="mk-MK" b="1" dirty="0">
                <a:solidFill>
                  <a:schemeClr val="accent1">
                    <a:lumMod val="75000"/>
                  </a:schemeClr>
                </a:solidFill>
              </a:rPr>
              <a:t>Излез:</a:t>
            </a:r>
            <a:endParaRPr lang="en-US" b="1" dirty="0">
              <a:solidFill>
                <a:schemeClr val="accent1">
                  <a:lumMod val="75000"/>
                </a:schemeClr>
              </a:solidFill>
            </a:endParaRPr>
          </a:p>
        </p:txBody>
      </p:sp>
      <p:sp>
        <p:nvSpPr>
          <p:cNvPr id="13" name="TextBox 12"/>
          <p:cNvSpPr txBox="1"/>
          <p:nvPr/>
        </p:nvSpPr>
        <p:spPr>
          <a:xfrm>
            <a:off x="304799" y="2373868"/>
            <a:ext cx="533401" cy="369332"/>
          </a:xfrm>
          <a:prstGeom prst="rect">
            <a:avLst/>
          </a:prstGeom>
          <a:noFill/>
        </p:spPr>
        <p:txBody>
          <a:bodyPr wrap="square" rtlCol="0">
            <a:spAutoFit/>
          </a:bodyPr>
          <a:lstStyle/>
          <a:p>
            <a:pPr algn="r"/>
            <a:r>
              <a:rPr lang="en-US" b="1" dirty="0">
                <a:solidFill>
                  <a:schemeClr val="accent1">
                    <a:lumMod val="75000"/>
                  </a:schemeClr>
                </a:solidFill>
              </a:rPr>
              <a:t>1</a:t>
            </a:r>
            <a:r>
              <a:rPr lang="mk-MK" b="1" dirty="0">
                <a:solidFill>
                  <a:schemeClr val="accent1">
                    <a:lumMod val="75000"/>
                  </a:schemeClr>
                </a:solidFill>
              </a:rPr>
              <a:t>:</a:t>
            </a:r>
            <a:endParaRPr lang="en-US" b="1" dirty="0">
              <a:solidFill>
                <a:schemeClr val="accent1">
                  <a:lumMod val="75000"/>
                </a:schemeClr>
              </a:solidFill>
            </a:endParaRPr>
          </a:p>
        </p:txBody>
      </p:sp>
      <p:pic>
        <p:nvPicPr>
          <p:cNvPr id="3078" name="Picture 6"/>
          <p:cNvPicPr>
            <a:picLocks noChangeAspect="1" noChangeArrowheads="1"/>
          </p:cNvPicPr>
          <p:nvPr/>
        </p:nvPicPr>
        <p:blipFill>
          <a:blip r:embed="rId5"/>
          <a:srcRect/>
          <a:stretch>
            <a:fillRect/>
          </a:stretch>
        </p:blipFill>
        <p:spPr bwMode="auto">
          <a:xfrm>
            <a:off x="914400" y="3352800"/>
            <a:ext cx="2667000" cy="102461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5" name="TextBox 14"/>
          <p:cNvSpPr txBox="1"/>
          <p:nvPr/>
        </p:nvSpPr>
        <p:spPr>
          <a:xfrm>
            <a:off x="304800" y="3581400"/>
            <a:ext cx="533401" cy="369332"/>
          </a:xfrm>
          <a:prstGeom prst="rect">
            <a:avLst/>
          </a:prstGeom>
          <a:noFill/>
        </p:spPr>
        <p:txBody>
          <a:bodyPr wrap="square" rtlCol="0">
            <a:spAutoFit/>
          </a:bodyPr>
          <a:lstStyle/>
          <a:p>
            <a:pPr algn="r"/>
            <a:r>
              <a:rPr lang="en-US" b="1" dirty="0">
                <a:solidFill>
                  <a:schemeClr val="accent1">
                    <a:lumMod val="75000"/>
                  </a:schemeClr>
                </a:solidFill>
              </a:rPr>
              <a:t>2</a:t>
            </a:r>
            <a:r>
              <a:rPr lang="mk-MK" b="1" dirty="0">
                <a:solidFill>
                  <a:schemeClr val="accent1">
                    <a:lumMod val="75000"/>
                  </a:schemeClr>
                </a:solidFill>
              </a:rPr>
              <a:t>:</a:t>
            </a:r>
            <a:endParaRPr lang="en-US" b="1" dirty="0">
              <a:solidFill>
                <a:schemeClr val="accent1">
                  <a:lumMod val="75000"/>
                </a:schemeClr>
              </a:solidFill>
            </a:endParaRPr>
          </a:p>
        </p:txBody>
      </p:sp>
      <p:pic>
        <p:nvPicPr>
          <p:cNvPr id="3079" name="Picture 7"/>
          <p:cNvPicPr>
            <a:picLocks noChangeAspect="1" noChangeArrowheads="1"/>
          </p:cNvPicPr>
          <p:nvPr/>
        </p:nvPicPr>
        <p:blipFill>
          <a:blip r:embed="rId6"/>
          <a:srcRect/>
          <a:stretch>
            <a:fillRect/>
          </a:stretch>
        </p:blipFill>
        <p:spPr bwMode="auto">
          <a:xfrm>
            <a:off x="5486400" y="3429000"/>
            <a:ext cx="847725" cy="847725"/>
          </a:xfrm>
          <a:prstGeom prst="rect">
            <a:avLst/>
          </a:prstGeom>
          <a:noFill/>
          <a:ln w="9525">
            <a:noFill/>
            <a:miter lim="800000"/>
            <a:headEnd/>
            <a:tailEnd/>
          </a:ln>
          <a:effectLst/>
        </p:spPr>
      </p:pic>
      <p:sp>
        <p:nvSpPr>
          <p:cNvPr id="17" name="TextBox 16"/>
          <p:cNvSpPr txBox="1"/>
          <p:nvPr/>
        </p:nvSpPr>
        <p:spPr>
          <a:xfrm>
            <a:off x="4038599" y="3669268"/>
            <a:ext cx="1447801" cy="369332"/>
          </a:xfrm>
          <a:prstGeom prst="rect">
            <a:avLst/>
          </a:prstGeom>
          <a:noFill/>
        </p:spPr>
        <p:txBody>
          <a:bodyPr wrap="square" rtlCol="0">
            <a:spAutoFit/>
          </a:bodyPr>
          <a:lstStyle/>
          <a:p>
            <a:pPr algn="r"/>
            <a:r>
              <a:rPr lang="mk-MK" b="1" dirty="0">
                <a:solidFill>
                  <a:schemeClr val="accent1">
                    <a:lumMod val="75000"/>
                  </a:schemeClr>
                </a:solidFill>
              </a:rPr>
              <a:t>Излез:</a:t>
            </a:r>
            <a:endParaRPr lang="en-US" b="1" dirty="0">
              <a:solidFill>
                <a:schemeClr val="accent1">
                  <a:lumMod val="75000"/>
                </a:schemeClr>
              </a:solidFill>
            </a:endParaRPr>
          </a:p>
        </p:txBody>
      </p:sp>
      <p:pic>
        <p:nvPicPr>
          <p:cNvPr id="3080" name="Picture 8"/>
          <p:cNvPicPr>
            <a:picLocks noChangeAspect="1" noChangeArrowheads="1"/>
          </p:cNvPicPr>
          <p:nvPr/>
        </p:nvPicPr>
        <p:blipFill>
          <a:blip r:embed="rId7"/>
          <a:srcRect/>
          <a:stretch>
            <a:fillRect/>
          </a:stretch>
        </p:blipFill>
        <p:spPr bwMode="auto">
          <a:xfrm>
            <a:off x="914400" y="4571894"/>
            <a:ext cx="2819400" cy="161332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9" name="TextBox 18"/>
          <p:cNvSpPr txBox="1"/>
          <p:nvPr/>
        </p:nvSpPr>
        <p:spPr>
          <a:xfrm>
            <a:off x="304799" y="5105400"/>
            <a:ext cx="533401" cy="369332"/>
          </a:xfrm>
          <a:prstGeom prst="rect">
            <a:avLst/>
          </a:prstGeom>
          <a:noFill/>
        </p:spPr>
        <p:txBody>
          <a:bodyPr wrap="square" rtlCol="0">
            <a:spAutoFit/>
          </a:bodyPr>
          <a:lstStyle/>
          <a:p>
            <a:pPr algn="r"/>
            <a:r>
              <a:rPr lang="en-US" b="1" dirty="0">
                <a:solidFill>
                  <a:schemeClr val="accent1">
                    <a:lumMod val="75000"/>
                  </a:schemeClr>
                </a:solidFill>
              </a:rPr>
              <a:t>3</a:t>
            </a:r>
            <a:r>
              <a:rPr lang="mk-MK" b="1" dirty="0">
                <a:solidFill>
                  <a:schemeClr val="accent1">
                    <a:lumMod val="75000"/>
                  </a:schemeClr>
                </a:solidFill>
              </a:rPr>
              <a:t>:</a:t>
            </a:r>
            <a:endParaRPr lang="en-US" b="1" dirty="0">
              <a:solidFill>
                <a:schemeClr val="accent1">
                  <a:lumMod val="75000"/>
                </a:schemeClr>
              </a:solidFill>
            </a:endParaRPr>
          </a:p>
        </p:txBody>
      </p:sp>
      <p:sp>
        <p:nvSpPr>
          <p:cNvPr id="20" name="TextBox 19"/>
          <p:cNvSpPr txBox="1"/>
          <p:nvPr/>
        </p:nvSpPr>
        <p:spPr>
          <a:xfrm>
            <a:off x="4038600" y="5181600"/>
            <a:ext cx="1447801" cy="369332"/>
          </a:xfrm>
          <a:prstGeom prst="rect">
            <a:avLst/>
          </a:prstGeom>
          <a:noFill/>
        </p:spPr>
        <p:txBody>
          <a:bodyPr wrap="square" rtlCol="0">
            <a:spAutoFit/>
          </a:bodyPr>
          <a:lstStyle/>
          <a:p>
            <a:pPr algn="r"/>
            <a:r>
              <a:rPr lang="mk-MK" b="1" dirty="0">
                <a:solidFill>
                  <a:schemeClr val="accent1">
                    <a:lumMod val="75000"/>
                  </a:schemeClr>
                </a:solidFill>
              </a:rPr>
              <a:t>Излез:</a:t>
            </a:r>
            <a:endParaRPr lang="en-US" b="1" dirty="0">
              <a:solidFill>
                <a:schemeClr val="accent1">
                  <a:lumMod val="75000"/>
                </a:schemeClr>
              </a:solidFill>
            </a:endParaRPr>
          </a:p>
        </p:txBody>
      </p:sp>
      <p:pic>
        <p:nvPicPr>
          <p:cNvPr id="3081" name="Picture 9"/>
          <p:cNvPicPr>
            <a:picLocks noChangeAspect="1" noChangeArrowheads="1"/>
          </p:cNvPicPr>
          <p:nvPr/>
        </p:nvPicPr>
        <p:blipFill>
          <a:blip r:embed="rId8"/>
          <a:srcRect/>
          <a:stretch>
            <a:fillRect/>
          </a:stretch>
        </p:blipFill>
        <p:spPr bwMode="auto">
          <a:xfrm>
            <a:off x="5467350" y="4953000"/>
            <a:ext cx="1619250" cy="76200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076"/>
                                        </p:tgtEl>
                                        <p:attrNameLst>
                                          <p:attrName>style.visibility</p:attrName>
                                        </p:attrNameLst>
                                      </p:cBhvr>
                                      <p:to>
                                        <p:strVal val="visible"/>
                                      </p:to>
                                    </p:set>
                                    <p:animEffect transition="in" filter="blinds(horizontal)">
                                      <p:cBhvr>
                                        <p:cTn id="7" dur="500"/>
                                        <p:tgtEl>
                                          <p:spTgt spid="3076"/>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3077"/>
                                        </p:tgtEl>
                                        <p:attrNameLst>
                                          <p:attrName>style.visibility</p:attrName>
                                        </p:attrNameLst>
                                      </p:cBhvr>
                                      <p:to>
                                        <p:strVal val="visible"/>
                                      </p:to>
                                    </p:set>
                                    <p:animEffect transition="in" filter="checkerboard(across)">
                                      <p:cBhvr>
                                        <p:cTn id="12" dur="500"/>
                                        <p:tgtEl>
                                          <p:spTgt spid="307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078"/>
                                        </p:tgtEl>
                                        <p:attrNameLst>
                                          <p:attrName>style.visibility</p:attrName>
                                        </p:attrNameLst>
                                      </p:cBhvr>
                                      <p:to>
                                        <p:strVal val="visible"/>
                                      </p:to>
                                    </p:set>
                                    <p:animEffect transition="in" filter="blinds(horizontal)">
                                      <p:cBhvr>
                                        <p:cTn id="17" dur="500"/>
                                        <p:tgtEl>
                                          <p:spTgt spid="3078"/>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3079"/>
                                        </p:tgtEl>
                                        <p:attrNameLst>
                                          <p:attrName>style.visibility</p:attrName>
                                        </p:attrNameLst>
                                      </p:cBhvr>
                                      <p:to>
                                        <p:strVal val="visible"/>
                                      </p:to>
                                    </p:set>
                                    <p:animEffect transition="in" filter="checkerboard(across)">
                                      <p:cBhvr>
                                        <p:cTn id="22" dur="500"/>
                                        <p:tgtEl>
                                          <p:spTgt spid="3079"/>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080"/>
                                        </p:tgtEl>
                                        <p:attrNameLst>
                                          <p:attrName>style.visibility</p:attrName>
                                        </p:attrNameLst>
                                      </p:cBhvr>
                                      <p:to>
                                        <p:strVal val="visible"/>
                                      </p:to>
                                    </p:set>
                                    <p:animEffect transition="in" filter="blinds(horizontal)">
                                      <p:cBhvr>
                                        <p:cTn id="27" dur="500"/>
                                        <p:tgtEl>
                                          <p:spTgt spid="3080"/>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nodeType="clickEffect">
                                  <p:stCondLst>
                                    <p:cond delay="0"/>
                                  </p:stCondLst>
                                  <p:childTnLst>
                                    <p:set>
                                      <p:cBhvr>
                                        <p:cTn id="31" dur="1" fill="hold">
                                          <p:stCondLst>
                                            <p:cond delay="0"/>
                                          </p:stCondLst>
                                        </p:cTn>
                                        <p:tgtEl>
                                          <p:spTgt spid="3081"/>
                                        </p:tgtEl>
                                        <p:attrNameLst>
                                          <p:attrName>style.visibility</p:attrName>
                                        </p:attrNameLst>
                                      </p:cBhvr>
                                      <p:to>
                                        <p:strVal val="visible"/>
                                      </p:to>
                                    </p:set>
                                    <p:animEffect transition="in" filter="checkerboard(across)">
                                      <p:cBhvr>
                                        <p:cTn id="32" dur="500"/>
                                        <p:tgtEl>
                                          <p:spTgt spid="30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mk-MK" dirty="0"/>
              <a:t>Задача 8</a:t>
            </a:r>
            <a:endParaRPr lang="en-US" dirty="0"/>
          </a:p>
        </p:txBody>
      </p:sp>
      <p:sp>
        <p:nvSpPr>
          <p:cNvPr id="3" name="Content Placeholder 2"/>
          <p:cNvSpPr>
            <a:spLocks noGrp="1"/>
          </p:cNvSpPr>
          <p:nvPr>
            <p:ph sz="quarter" idx="1"/>
          </p:nvPr>
        </p:nvSpPr>
        <p:spPr/>
        <p:txBody>
          <a:bodyPr/>
          <a:lstStyle/>
          <a:p>
            <a:r>
              <a:rPr lang="mk-MK" dirty="0"/>
              <a:t>Да се напише програма која ќе чита од некоја датотека текст со повеќе линии, каде секоја линија не завршува на </a:t>
            </a:r>
            <a:r>
              <a:rPr lang="en-US" dirty="0"/>
              <a:t>“.” </a:t>
            </a:r>
            <a:r>
              <a:rPr lang="mk-MK" dirty="0"/>
              <a:t>и секоја линија не почнува со голема буква. Да се запише истиот текст во друга датотека но со почетни големи букви и после секој ред да стои </a:t>
            </a:r>
            <a:r>
              <a:rPr lang="en-US" dirty="0"/>
              <a:t>“.”</a:t>
            </a:r>
          </a:p>
        </p:txBody>
      </p:sp>
      <p:pic>
        <p:nvPicPr>
          <p:cNvPr id="2050" name="Picture 2"/>
          <p:cNvPicPr>
            <a:picLocks noChangeAspect="1" noChangeArrowheads="1"/>
          </p:cNvPicPr>
          <p:nvPr/>
        </p:nvPicPr>
        <p:blipFill>
          <a:blip r:embed="rId3"/>
          <a:srcRect/>
          <a:stretch>
            <a:fillRect/>
          </a:stretch>
        </p:blipFill>
        <p:spPr bwMode="auto">
          <a:xfrm>
            <a:off x="153228" y="4800600"/>
            <a:ext cx="8609772" cy="1543050"/>
          </a:xfrm>
          <a:prstGeom prst="rect">
            <a:avLst/>
          </a:prstGeom>
          <a:noFill/>
          <a:ln w="9525">
            <a:noFill/>
            <a:miter lim="800000"/>
            <a:headEnd/>
            <a:tailEnd/>
          </a:ln>
          <a:effectLst/>
        </p:spPr>
      </p:pic>
      <p:sp>
        <p:nvSpPr>
          <p:cNvPr id="5" name="TextBox 4"/>
          <p:cNvSpPr txBox="1"/>
          <p:nvPr/>
        </p:nvSpPr>
        <p:spPr>
          <a:xfrm>
            <a:off x="3048000" y="152400"/>
            <a:ext cx="5943600" cy="646331"/>
          </a:xfrm>
          <a:prstGeom prst="rect">
            <a:avLst/>
          </a:prstGeom>
          <a:noFill/>
        </p:spPr>
        <p:txBody>
          <a:bodyPr wrap="square" rtlCol="0">
            <a:spAutoFit/>
          </a:bodyPr>
          <a:lstStyle/>
          <a:p>
            <a:r>
              <a:rPr lang="mk-MK" b="1" dirty="0">
                <a:solidFill>
                  <a:srgbClr val="FF0000"/>
                </a:solidFill>
              </a:rPr>
              <a:t>Ф-ја за сменување на мала во голема буква е </a:t>
            </a:r>
          </a:p>
          <a:p>
            <a:r>
              <a:rPr lang="en-US" b="1" dirty="0" err="1">
                <a:solidFill>
                  <a:srgbClr val="FF0000"/>
                </a:solidFill>
              </a:rPr>
              <a:t>toupper</a:t>
            </a:r>
            <a:r>
              <a:rPr lang="en-US" b="1" dirty="0">
                <a:solidFill>
                  <a:srgbClr val="FF0000"/>
                </a:solidFill>
              </a:rPr>
              <a:t>(c), </a:t>
            </a:r>
            <a:r>
              <a:rPr lang="mk-MK" b="1" dirty="0">
                <a:solidFill>
                  <a:srgbClr val="FF0000"/>
                </a:solidFill>
              </a:rPr>
              <a:t>каде </a:t>
            </a:r>
            <a:r>
              <a:rPr lang="en-US" b="1" dirty="0">
                <a:solidFill>
                  <a:srgbClr val="FF0000"/>
                </a:solidFill>
              </a:rPr>
              <a:t>‘c’ </a:t>
            </a:r>
            <a:r>
              <a:rPr lang="mk-MK" b="1" dirty="0">
                <a:solidFill>
                  <a:srgbClr val="FF0000"/>
                </a:solidFill>
              </a:rPr>
              <a:t>е променлива од тип </a:t>
            </a:r>
            <a:r>
              <a:rPr lang="en-US" b="1" dirty="0">
                <a:solidFill>
                  <a:srgbClr val="FF0000"/>
                </a:solidFill>
              </a:rPr>
              <a:t>char.</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mk-MK" dirty="0"/>
              <a:t>Задача 9</a:t>
            </a:r>
            <a:endParaRPr lang="en-US" dirty="0"/>
          </a:p>
        </p:txBody>
      </p:sp>
      <p:sp>
        <p:nvSpPr>
          <p:cNvPr id="3" name="Content Placeholder 2"/>
          <p:cNvSpPr>
            <a:spLocks noGrp="1"/>
          </p:cNvSpPr>
          <p:nvPr>
            <p:ph sz="quarter" idx="1"/>
          </p:nvPr>
        </p:nvSpPr>
        <p:spPr/>
        <p:txBody>
          <a:bodyPr>
            <a:normAutofit/>
          </a:bodyPr>
          <a:lstStyle/>
          <a:p>
            <a:r>
              <a:rPr lang="mk-MK" sz="2200" dirty="0"/>
              <a:t>Да се напише програма која ќе чита генетски код со иста должина од 2 датотеки. Во трета датотека ќе печати ред. бр. на карактери кои се различни и самите карактери. А на екран ќе печати колку проценти се слични овие генетски кодови.</a:t>
            </a:r>
            <a:endParaRPr lang="en-US" sz="2200" dirty="0"/>
          </a:p>
        </p:txBody>
      </p:sp>
      <p:pic>
        <p:nvPicPr>
          <p:cNvPr id="4098" name="Picture 2"/>
          <p:cNvPicPr>
            <a:picLocks noChangeAspect="1" noChangeArrowheads="1"/>
          </p:cNvPicPr>
          <p:nvPr/>
        </p:nvPicPr>
        <p:blipFill>
          <a:blip r:embed="rId3"/>
          <a:srcRect/>
          <a:stretch>
            <a:fillRect/>
          </a:stretch>
        </p:blipFill>
        <p:spPr bwMode="auto">
          <a:xfrm>
            <a:off x="2895600" y="6262688"/>
            <a:ext cx="5871008" cy="595312"/>
          </a:xfrm>
          <a:prstGeom prst="rect">
            <a:avLst/>
          </a:prstGeom>
          <a:noFill/>
          <a:ln w="9525">
            <a:noFill/>
            <a:miter lim="800000"/>
            <a:headEnd/>
            <a:tailEnd/>
          </a:ln>
          <a:effectLst/>
        </p:spPr>
      </p:pic>
      <p:sp>
        <p:nvSpPr>
          <p:cNvPr id="5" name="TextBox 4"/>
          <p:cNvSpPr txBox="1"/>
          <p:nvPr/>
        </p:nvSpPr>
        <p:spPr>
          <a:xfrm>
            <a:off x="1523999" y="6336268"/>
            <a:ext cx="1447801" cy="369332"/>
          </a:xfrm>
          <a:prstGeom prst="rect">
            <a:avLst/>
          </a:prstGeom>
          <a:noFill/>
        </p:spPr>
        <p:txBody>
          <a:bodyPr wrap="square" rtlCol="0">
            <a:spAutoFit/>
          </a:bodyPr>
          <a:lstStyle/>
          <a:p>
            <a:pPr algn="r"/>
            <a:r>
              <a:rPr lang="mk-MK" b="1" dirty="0">
                <a:solidFill>
                  <a:srgbClr val="FF0000"/>
                </a:solidFill>
              </a:rPr>
              <a:t>Излез:</a:t>
            </a:r>
            <a:endParaRPr lang="en-US" b="1" dirty="0">
              <a:solidFill>
                <a:srgbClr val="FF0000"/>
              </a:solidFill>
            </a:endParaRPr>
          </a:p>
        </p:txBody>
      </p:sp>
      <p:pic>
        <p:nvPicPr>
          <p:cNvPr id="4099" name="Picture 3"/>
          <p:cNvPicPr>
            <a:picLocks noChangeAspect="1" noChangeArrowheads="1"/>
          </p:cNvPicPr>
          <p:nvPr/>
        </p:nvPicPr>
        <p:blipFill>
          <a:blip r:embed="rId4"/>
          <a:srcRect/>
          <a:stretch>
            <a:fillRect/>
          </a:stretch>
        </p:blipFill>
        <p:spPr bwMode="auto">
          <a:xfrm>
            <a:off x="0" y="3352800"/>
            <a:ext cx="5870564" cy="2905125"/>
          </a:xfrm>
          <a:prstGeom prst="rect">
            <a:avLst/>
          </a:prstGeom>
          <a:noFill/>
          <a:ln w="9525">
            <a:noFill/>
            <a:miter lim="800000"/>
            <a:headEnd/>
            <a:tailEnd/>
          </a:ln>
          <a:effectLst/>
        </p:spPr>
      </p:pic>
      <p:pic>
        <p:nvPicPr>
          <p:cNvPr id="4100" name="Picture 4"/>
          <p:cNvPicPr>
            <a:picLocks noChangeAspect="1" noChangeArrowheads="1"/>
          </p:cNvPicPr>
          <p:nvPr/>
        </p:nvPicPr>
        <p:blipFill>
          <a:blip r:embed="rId5"/>
          <a:srcRect/>
          <a:stretch>
            <a:fillRect/>
          </a:stretch>
        </p:blipFill>
        <p:spPr bwMode="auto">
          <a:xfrm>
            <a:off x="7620000" y="2743200"/>
            <a:ext cx="1524000" cy="3675529"/>
          </a:xfrm>
          <a:prstGeom prst="rect">
            <a:avLst/>
          </a:prstGeom>
          <a:noFill/>
          <a:ln w="9525">
            <a:noFill/>
            <a:miter lim="800000"/>
            <a:headEnd/>
            <a:tailEnd/>
          </a:ln>
          <a:effectLst/>
        </p:spPr>
      </p:pic>
      <p:sp>
        <p:nvSpPr>
          <p:cNvPr id="8" name="TextBox 7"/>
          <p:cNvSpPr txBox="1"/>
          <p:nvPr/>
        </p:nvSpPr>
        <p:spPr>
          <a:xfrm>
            <a:off x="6248400" y="4038600"/>
            <a:ext cx="1447801" cy="646331"/>
          </a:xfrm>
          <a:prstGeom prst="rect">
            <a:avLst/>
          </a:prstGeom>
          <a:noFill/>
        </p:spPr>
        <p:txBody>
          <a:bodyPr wrap="square" rtlCol="0">
            <a:spAutoFit/>
          </a:bodyPr>
          <a:lstStyle/>
          <a:p>
            <a:pPr algn="r"/>
            <a:r>
              <a:rPr lang="mk-MK" b="1" dirty="0">
                <a:solidFill>
                  <a:srgbClr val="FF0000"/>
                </a:solidFill>
              </a:rPr>
              <a:t>Излезна</a:t>
            </a:r>
          </a:p>
          <a:p>
            <a:pPr algn="r"/>
            <a:r>
              <a:rPr lang="mk-MK" b="1" dirty="0">
                <a:solidFill>
                  <a:srgbClr val="FF0000"/>
                </a:solidFill>
              </a:rPr>
              <a:t>дат.:</a:t>
            </a:r>
            <a:endParaRPr lang="en-US" b="1" dirty="0">
              <a:solidFill>
                <a:srgbClr val="FF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mk-MK" dirty="0"/>
              <a:t>Што е датотека?</a:t>
            </a:r>
            <a:endParaRPr lang="en-US" dirty="0"/>
          </a:p>
        </p:txBody>
      </p:sp>
      <p:sp>
        <p:nvSpPr>
          <p:cNvPr id="6" name="Content Placeholder 5"/>
          <p:cNvSpPr>
            <a:spLocks noGrp="1"/>
          </p:cNvSpPr>
          <p:nvPr>
            <p:ph sz="quarter" idx="1"/>
          </p:nvPr>
        </p:nvSpPr>
        <p:spPr/>
        <p:txBody>
          <a:bodyPr/>
          <a:lstStyle/>
          <a:p>
            <a:r>
              <a:rPr lang="mk-MK" dirty="0"/>
              <a:t>Датотека претставува множество податоци зачувани на надворешни мемории под едно име</a:t>
            </a:r>
          </a:p>
          <a:p>
            <a:r>
              <a:rPr lang="mk-MK" dirty="0"/>
              <a:t>Можат да содржат различни податоци како: текст, броеви, слики, звук и тн.</a:t>
            </a:r>
          </a:p>
          <a:p>
            <a:r>
              <a:rPr lang="mk-MK" dirty="0"/>
              <a:t>Датотеките се делат на:</a:t>
            </a:r>
          </a:p>
          <a:p>
            <a:pPr lvl="1"/>
            <a:r>
              <a:rPr lang="mk-MK" b="1" dirty="0"/>
              <a:t>Влезни датотеки </a:t>
            </a:r>
            <a:r>
              <a:rPr lang="mk-MK" dirty="0"/>
              <a:t>– оние од кои може само да се чита</a:t>
            </a:r>
          </a:p>
          <a:p>
            <a:pPr lvl="1"/>
            <a:r>
              <a:rPr lang="mk-MK" b="1" dirty="0"/>
              <a:t>Излезни датотеки </a:t>
            </a:r>
            <a:r>
              <a:rPr lang="mk-MK" dirty="0"/>
              <a:t>– оние во кои може само да се запишува</a:t>
            </a:r>
          </a:p>
          <a:p>
            <a:pPr lvl="1"/>
            <a:r>
              <a:rPr lang="mk-MK" b="1" dirty="0"/>
              <a:t>Влезно-излезни датотеки </a:t>
            </a:r>
            <a:r>
              <a:rPr lang="mk-MK" dirty="0"/>
              <a:t>– оние од кои може да се чита и во кои може да се запишува</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mk-MK" dirty="0"/>
              <a:t>Задача 10</a:t>
            </a:r>
            <a:endParaRPr lang="en-US" dirty="0"/>
          </a:p>
        </p:txBody>
      </p:sp>
      <p:sp>
        <p:nvSpPr>
          <p:cNvPr id="3" name="Content Placeholder 2"/>
          <p:cNvSpPr>
            <a:spLocks noGrp="1"/>
          </p:cNvSpPr>
          <p:nvPr>
            <p:ph sz="quarter" idx="1"/>
          </p:nvPr>
        </p:nvSpPr>
        <p:spPr/>
        <p:txBody>
          <a:bodyPr/>
          <a:lstStyle/>
          <a:p>
            <a:r>
              <a:rPr lang="mk-MK" dirty="0"/>
              <a:t>Да се напише програма која ќе чита од 2 влезни датотеки. Во едната ќе се наоѓаат операндите а во другата операциите. На излез да се испечатат резултатите (секој операција одговара на операндите од истиот ред во другата датотека).</a:t>
            </a:r>
            <a:endParaRPr lang="en-US" dirty="0"/>
          </a:p>
        </p:txBody>
      </p:sp>
      <p:pic>
        <p:nvPicPr>
          <p:cNvPr id="1026" name="Picture 2"/>
          <p:cNvPicPr>
            <a:picLocks noChangeAspect="1" noChangeArrowheads="1"/>
          </p:cNvPicPr>
          <p:nvPr/>
        </p:nvPicPr>
        <p:blipFill>
          <a:blip r:embed="rId3"/>
          <a:srcRect/>
          <a:stretch>
            <a:fillRect/>
          </a:stretch>
        </p:blipFill>
        <p:spPr bwMode="auto">
          <a:xfrm>
            <a:off x="6922511" y="5300663"/>
            <a:ext cx="1840489" cy="1557337"/>
          </a:xfrm>
          <a:prstGeom prst="rect">
            <a:avLst/>
          </a:prstGeom>
          <a:noFill/>
          <a:ln w="9525">
            <a:noFill/>
            <a:miter lim="800000"/>
            <a:headEnd/>
            <a:tailEnd/>
          </a:ln>
          <a:effectLst/>
        </p:spPr>
      </p:pic>
      <p:pic>
        <p:nvPicPr>
          <p:cNvPr id="1027" name="Picture 3"/>
          <p:cNvPicPr>
            <a:picLocks noChangeAspect="1" noChangeArrowheads="1"/>
          </p:cNvPicPr>
          <p:nvPr/>
        </p:nvPicPr>
        <p:blipFill>
          <a:blip r:embed="rId4"/>
          <a:srcRect/>
          <a:stretch>
            <a:fillRect/>
          </a:stretch>
        </p:blipFill>
        <p:spPr bwMode="auto">
          <a:xfrm>
            <a:off x="2133600" y="4005263"/>
            <a:ext cx="2698997" cy="2852737"/>
          </a:xfrm>
          <a:prstGeom prst="rect">
            <a:avLst/>
          </a:prstGeom>
          <a:noFill/>
          <a:ln w="9525">
            <a:noFill/>
            <a:miter lim="800000"/>
            <a:headEnd/>
            <a:tailEnd/>
          </a:ln>
          <a:effectLst/>
        </p:spPr>
      </p:pic>
      <p:sp>
        <p:nvSpPr>
          <p:cNvPr id="6" name="TextBox 5"/>
          <p:cNvSpPr txBox="1"/>
          <p:nvPr/>
        </p:nvSpPr>
        <p:spPr>
          <a:xfrm>
            <a:off x="685800" y="4876800"/>
            <a:ext cx="1447801" cy="923330"/>
          </a:xfrm>
          <a:prstGeom prst="rect">
            <a:avLst/>
          </a:prstGeom>
          <a:noFill/>
        </p:spPr>
        <p:txBody>
          <a:bodyPr wrap="square" rtlCol="0">
            <a:spAutoFit/>
          </a:bodyPr>
          <a:lstStyle/>
          <a:p>
            <a:pPr algn="r"/>
            <a:r>
              <a:rPr lang="mk-MK" b="1" dirty="0">
                <a:solidFill>
                  <a:schemeClr val="accent1">
                    <a:lumMod val="75000"/>
                  </a:schemeClr>
                </a:solidFill>
              </a:rPr>
              <a:t>Пр. за влезни датотека:</a:t>
            </a:r>
            <a:endParaRPr lang="en-US" b="1" dirty="0">
              <a:solidFill>
                <a:schemeClr val="accent1">
                  <a:lumMod val="75000"/>
                </a:schemeClr>
              </a:solidFill>
            </a:endParaRPr>
          </a:p>
        </p:txBody>
      </p:sp>
      <p:sp>
        <p:nvSpPr>
          <p:cNvPr id="7" name="TextBox 6"/>
          <p:cNvSpPr txBox="1"/>
          <p:nvPr/>
        </p:nvSpPr>
        <p:spPr>
          <a:xfrm>
            <a:off x="5562599" y="5867400"/>
            <a:ext cx="1447801" cy="369332"/>
          </a:xfrm>
          <a:prstGeom prst="rect">
            <a:avLst/>
          </a:prstGeom>
          <a:noFill/>
        </p:spPr>
        <p:txBody>
          <a:bodyPr wrap="square" rtlCol="0">
            <a:spAutoFit/>
          </a:bodyPr>
          <a:lstStyle/>
          <a:p>
            <a:pPr algn="r"/>
            <a:r>
              <a:rPr lang="mk-MK" b="1" dirty="0">
                <a:solidFill>
                  <a:srgbClr val="FF0000"/>
                </a:solidFill>
              </a:rPr>
              <a:t>Излез:</a:t>
            </a:r>
            <a:endParaRPr lang="en-US" b="1" dirty="0">
              <a:solidFill>
                <a:srgbClr val="FF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mk-MK" dirty="0"/>
              <a:t>Поток на податоци</a:t>
            </a:r>
            <a:endParaRPr lang="en-US" dirty="0"/>
          </a:p>
        </p:txBody>
      </p:sp>
      <p:sp>
        <p:nvSpPr>
          <p:cNvPr id="3" name="Content Placeholder 2"/>
          <p:cNvSpPr>
            <a:spLocks noGrp="1"/>
          </p:cNvSpPr>
          <p:nvPr>
            <p:ph sz="quarter" idx="1"/>
          </p:nvPr>
        </p:nvSpPr>
        <p:spPr/>
        <p:txBody>
          <a:bodyPr/>
          <a:lstStyle/>
          <a:p>
            <a:r>
              <a:rPr lang="mk-MK" dirty="0"/>
              <a:t>При читањето податоците се изнесуваат од датотеката во меморијата</a:t>
            </a:r>
          </a:p>
          <a:p>
            <a:r>
              <a:rPr lang="mk-MK" dirty="0"/>
              <a:t>При запишувањето податоците се изнесуваат од меморијата во датотеката</a:t>
            </a:r>
          </a:p>
          <a:p>
            <a:r>
              <a:rPr lang="mk-MK" dirty="0"/>
              <a:t>Овие преноси на податоци од датотека во меморија и обратно може да ги замислиме како „поток“ на податоци (анг. </a:t>
            </a:r>
            <a:r>
              <a:rPr lang="en-US" b="1" dirty="0"/>
              <a:t>stream</a:t>
            </a:r>
            <a:r>
              <a:rPr lang="en-US" dirty="0"/>
              <a:t>)</a:t>
            </a:r>
          </a:p>
          <a:p>
            <a:r>
              <a:rPr lang="mk-MK" dirty="0"/>
              <a:t>Во </a:t>
            </a:r>
            <a:r>
              <a:rPr lang="en-US" dirty="0"/>
              <a:t>C++ </a:t>
            </a:r>
            <a:r>
              <a:rPr lang="mk-MK" dirty="0"/>
              <a:t>исто се нарекува </a:t>
            </a:r>
            <a:r>
              <a:rPr lang="en-US" dirty="0"/>
              <a:t>stream </a:t>
            </a:r>
            <a:r>
              <a:rPr lang="mk-MK" dirty="0"/>
              <a:t>или </a:t>
            </a:r>
            <a:r>
              <a:rPr lang="mk-MK" b="1" dirty="0"/>
              <a:t>датотечен поток</a:t>
            </a:r>
            <a:endParaRPr lang="en-US" b="1"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mk-MK" dirty="0"/>
              <a:t>Физички </a:t>
            </a:r>
            <a:r>
              <a:rPr lang="en-US" dirty="0"/>
              <a:t>VS </a:t>
            </a:r>
            <a:r>
              <a:rPr lang="mk-MK" dirty="0"/>
              <a:t>Логички датотеки</a:t>
            </a:r>
            <a:endParaRPr lang="en-US" dirty="0"/>
          </a:p>
        </p:txBody>
      </p:sp>
      <p:sp>
        <p:nvSpPr>
          <p:cNvPr id="3" name="Content Placeholder 2"/>
          <p:cNvSpPr>
            <a:spLocks noGrp="1"/>
          </p:cNvSpPr>
          <p:nvPr>
            <p:ph sz="quarter" idx="1"/>
          </p:nvPr>
        </p:nvSpPr>
        <p:spPr/>
        <p:txBody>
          <a:bodyPr>
            <a:normAutofit lnSpcReduction="10000"/>
          </a:bodyPr>
          <a:lstStyle/>
          <a:p>
            <a:r>
              <a:rPr lang="mk-MK" b="1" dirty="0"/>
              <a:t>Физички датотеки </a:t>
            </a:r>
            <a:r>
              <a:rPr lang="mk-MK" dirty="0"/>
              <a:t>– се датотеките кои се чуваат на надворешни мемории и тие често имаат тип (се запишуваат како </a:t>
            </a:r>
            <a:r>
              <a:rPr lang="en-US" b="1" dirty="0"/>
              <a:t>ime.tip</a:t>
            </a:r>
            <a:r>
              <a:rPr lang="mk-MK" dirty="0"/>
              <a:t>)</a:t>
            </a:r>
          </a:p>
          <a:p>
            <a:r>
              <a:rPr lang="mk-MK" b="1" dirty="0"/>
              <a:t>Логички датотеки </a:t>
            </a:r>
            <a:r>
              <a:rPr lang="mk-MK" dirty="0"/>
              <a:t>- во програмите се користат посебни типови променливи со кои се симулираат физичките датотеки</a:t>
            </a:r>
            <a:endParaRPr lang="en-US" dirty="0"/>
          </a:p>
        </p:txBody>
      </p:sp>
      <p:sp>
        <p:nvSpPr>
          <p:cNvPr id="5" name="Content Placeholder 4"/>
          <p:cNvSpPr>
            <a:spLocks noGrp="1"/>
          </p:cNvSpPr>
          <p:nvPr>
            <p:ph sz="quarter" idx="2"/>
          </p:nvPr>
        </p:nvSpPr>
        <p:spPr/>
        <p:txBody>
          <a:bodyPr>
            <a:normAutofit lnSpcReduction="10000"/>
          </a:bodyPr>
          <a:lstStyle/>
          <a:p>
            <a:endParaRPr lang="en-US" dirty="0"/>
          </a:p>
        </p:txBody>
      </p:sp>
      <p:pic>
        <p:nvPicPr>
          <p:cNvPr id="1026" name="Picture 2"/>
          <p:cNvPicPr>
            <a:picLocks noChangeAspect="1" noChangeArrowheads="1"/>
          </p:cNvPicPr>
          <p:nvPr/>
        </p:nvPicPr>
        <p:blipFill>
          <a:blip r:embed="rId3"/>
          <a:srcRect r="37500"/>
          <a:stretch>
            <a:fillRect/>
          </a:stretch>
        </p:blipFill>
        <p:spPr bwMode="auto">
          <a:xfrm>
            <a:off x="4876800" y="1676400"/>
            <a:ext cx="2667000" cy="1883719"/>
          </a:xfrm>
          <a:prstGeom prst="rect">
            <a:avLst/>
          </a:prstGeom>
          <a:noFill/>
          <a:ln w="9525">
            <a:noFill/>
            <a:miter lim="800000"/>
            <a:headEnd/>
            <a:tailEnd/>
          </a:ln>
          <a:effectLst/>
        </p:spPr>
      </p:pic>
      <p:sp>
        <p:nvSpPr>
          <p:cNvPr id="6" name="Oval 5"/>
          <p:cNvSpPr/>
          <p:nvPr/>
        </p:nvSpPr>
        <p:spPr>
          <a:xfrm>
            <a:off x="4953000" y="2895600"/>
            <a:ext cx="838200" cy="3048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6400800" y="2971800"/>
            <a:ext cx="533400" cy="1524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4953000" y="3657600"/>
            <a:ext cx="659155" cy="369332"/>
          </a:xfrm>
          <a:prstGeom prst="rect">
            <a:avLst/>
          </a:prstGeom>
          <a:noFill/>
        </p:spPr>
        <p:txBody>
          <a:bodyPr wrap="none" rtlCol="0">
            <a:spAutoFit/>
          </a:bodyPr>
          <a:lstStyle/>
          <a:p>
            <a:r>
              <a:rPr lang="mk-MK" b="1" dirty="0">
                <a:solidFill>
                  <a:srgbClr val="FF0000"/>
                </a:solidFill>
              </a:rPr>
              <a:t>име</a:t>
            </a:r>
            <a:endParaRPr lang="en-US" b="1" dirty="0">
              <a:solidFill>
                <a:srgbClr val="FF0000"/>
              </a:solidFill>
            </a:endParaRPr>
          </a:p>
        </p:txBody>
      </p:sp>
      <p:cxnSp>
        <p:nvCxnSpPr>
          <p:cNvPr id="11" name="Straight Connector 10"/>
          <p:cNvCxnSpPr>
            <a:stCxn id="6" idx="4"/>
            <a:endCxn id="9" idx="0"/>
          </p:cNvCxnSpPr>
          <p:nvPr/>
        </p:nvCxnSpPr>
        <p:spPr>
          <a:xfrm rot="5400000">
            <a:off x="5098739" y="3384239"/>
            <a:ext cx="457200" cy="89522"/>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7" idx="3"/>
          </p:cNvCxnSpPr>
          <p:nvPr/>
        </p:nvCxnSpPr>
        <p:spPr>
          <a:xfrm rot="5400000">
            <a:off x="5666698" y="2921585"/>
            <a:ext cx="631920" cy="992515"/>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17" name="Oval 16"/>
          <p:cNvSpPr/>
          <p:nvPr/>
        </p:nvSpPr>
        <p:spPr>
          <a:xfrm>
            <a:off x="5715000" y="2895600"/>
            <a:ext cx="304800" cy="304800"/>
          </a:xfrm>
          <a:prstGeom prst="ellipse">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6934200" y="2895600"/>
            <a:ext cx="304800" cy="304800"/>
          </a:xfrm>
          <a:prstGeom prst="ellipse">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6553200" y="3669268"/>
            <a:ext cx="625492" cy="369332"/>
          </a:xfrm>
          <a:prstGeom prst="rect">
            <a:avLst/>
          </a:prstGeom>
          <a:noFill/>
        </p:spPr>
        <p:txBody>
          <a:bodyPr wrap="none" rtlCol="0">
            <a:spAutoFit/>
          </a:bodyPr>
          <a:lstStyle/>
          <a:p>
            <a:r>
              <a:rPr lang="mk-MK" b="1" dirty="0">
                <a:solidFill>
                  <a:schemeClr val="accent1">
                    <a:lumMod val="75000"/>
                  </a:schemeClr>
                </a:solidFill>
              </a:rPr>
              <a:t>тип</a:t>
            </a:r>
            <a:endParaRPr lang="en-US" b="1" dirty="0">
              <a:solidFill>
                <a:schemeClr val="accent1">
                  <a:lumMod val="75000"/>
                </a:schemeClr>
              </a:solidFill>
            </a:endParaRPr>
          </a:p>
        </p:txBody>
      </p:sp>
      <p:cxnSp>
        <p:nvCxnSpPr>
          <p:cNvPr id="20" name="Straight Connector 19"/>
          <p:cNvCxnSpPr>
            <a:stCxn id="17" idx="5"/>
          </p:cNvCxnSpPr>
          <p:nvPr/>
        </p:nvCxnSpPr>
        <p:spPr>
          <a:xfrm rot="16200000" flipH="1">
            <a:off x="6013263" y="3117662"/>
            <a:ext cx="654237" cy="730437"/>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18" idx="4"/>
          </p:cNvCxnSpPr>
          <p:nvPr/>
        </p:nvCxnSpPr>
        <p:spPr>
          <a:xfrm rot="5400000">
            <a:off x="6667500" y="3390900"/>
            <a:ext cx="609600" cy="228600"/>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pic>
        <p:nvPicPr>
          <p:cNvPr id="1027" name="Picture 3"/>
          <p:cNvPicPr>
            <a:picLocks noChangeAspect="1" noChangeArrowheads="1"/>
          </p:cNvPicPr>
          <p:nvPr/>
        </p:nvPicPr>
        <p:blipFill>
          <a:blip r:embed="rId4"/>
          <a:srcRect/>
          <a:stretch>
            <a:fillRect/>
          </a:stretch>
        </p:blipFill>
        <p:spPr bwMode="auto">
          <a:xfrm>
            <a:off x="4082143" y="5029200"/>
            <a:ext cx="4528457" cy="609600"/>
          </a:xfrm>
          <a:prstGeom prst="rect">
            <a:avLst/>
          </a:prstGeom>
          <a:noFill/>
          <a:ln w="9525">
            <a:noFill/>
            <a:miter lim="800000"/>
            <a:headEnd/>
            <a:tailEnd/>
          </a:ln>
          <a:effectLst/>
        </p:spPr>
      </p:pic>
      <p:sp>
        <p:nvSpPr>
          <p:cNvPr id="28" name="TextBox 27"/>
          <p:cNvSpPr txBox="1"/>
          <p:nvPr/>
        </p:nvSpPr>
        <p:spPr>
          <a:xfrm>
            <a:off x="4114800" y="5754469"/>
            <a:ext cx="2343911" cy="646331"/>
          </a:xfrm>
          <a:prstGeom prst="rect">
            <a:avLst/>
          </a:prstGeom>
          <a:noFill/>
        </p:spPr>
        <p:txBody>
          <a:bodyPr wrap="none" rtlCol="0">
            <a:spAutoFit/>
          </a:bodyPr>
          <a:lstStyle/>
          <a:p>
            <a:r>
              <a:rPr lang="mk-MK" b="1" dirty="0">
                <a:solidFill>
                  <a:srgbClr val="7030A0"/>
                </a:solidFill>
              </a:rPr>
              <a:t>променлива за </a:t>
            </a:r>
          </a:p>
          <a:p>
            <a:r>
              <a:rPr lang="mk-MK" b="1" dirty="0">
                <a:solidFill>
                  <a:srgbClr val="7030A0"/>
                </a:solidFill>
              </a:rPr>
              <a:t>логичка датотека</a:t>
            </a:r>
            <a:endParaRPr lang="en-US" b="1" dirty="0">
              <a:solidFill>
                <a:srgbClr val="7030A0"/>
              </a:solidFill>
            </a:endParaRPr>
          </a:p>
        </p:txBody>
      </p:sp>
      <p:sp>
        <p:nvSpPr>
          <p:cNvPr id="29" name="Oval 28"/>
          <p:cNvSpPr/>
          <p:nvPr/>
        </p:nvSpPr>
        <p:spPr>
          <a:xfrm>
            <a:off x="5334000" y="4953000"/>
            <a:ext cx="1371600" cy="381000"/>
          </a:xfrm>
          <a:prstGeom prst="ellipse">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 name="Straight Connector 29"/>
          <p:cNvCxnSpPr>
            <a:stCxn id="29" idx="4"/>
          </p:cNvCxnSpPr>
          <p:nvPr/>
        </p:nvCxnSpPr>
        <p:spPr>
          <a:xfrm rot="5400000">
            <a:off x="5562600" y="5410200"/>
            <a:ext cx="533400" cy="381000"/>
          </a:xfrm>
          <a:prstGeom prst="line">
            <a:avLst/>
          </a:prstGeom>
          <a:ln w="25400">
            <a:solidFill>
              <a:srgbClr val="7030A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par>
                                <p:cTn id="13" presetID="3" presetClass="entr" presetSubtype="10" fill="hold" nodeType="with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blinds(horizontal)">
                                      <p:cBhvr>
                                        <p:cTn id="15" dur="500"/>
                                        <p:tgtEl>
                                          <p:spTgt spid="11"/>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blinds(horizontal)">
                                      <p:cBhvr>
                                        <p:cTn id="20" dur="500"/>
                                        <p:tgtEl>
                                          <p:spTgt spid="7"/>
                                        </p:tgtEl>
                                      </p:cBhvr>
                                    </p:animEffect>
                                  </p:childTnLst>
                                </p:cTn>
                              </p:par>
                              <p:par>
                                <p:cTn id="21" presetID="3" presetClass="entr" presetSubtype="10" fill="hold" nodeType="with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blinds(horizontal)">
                                      <p:cBhvr>
                                        <p:cTn id="23" dur="500"/>
                                        <p:tgtEl>
                                          <p:spTgt spid="14"/>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19"/>
                                        </p:tgtEl>
                                        <p:attrNameLst>
                                          <p:attrName>style.visibility</p:attrName>
                                        </p:attrNameLst>
                                      </p:cBhvr>
                                      <p:to>
                                        <p:strVal val="visible"/>
                                      </p:to>
                                    </p:set>
                                    <p:animEffect transition="in" filter="blinds(horizontal)">
                                      <p:cBhvr>
                                        <p:cTn id="28" dur="500"/>
                                        <p:tgtEl>
                                          <p:spTgt spid="19"/>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17"/>
                                        </p:tgtEl>
                                        <p:attrNameLst>
                                          <p:attrName>style.visibility</p:attrName>
                                        </p:attrNameLst>
                                      </p:cBhvr>
                                      <p:to>
                                        <p:strVal val="visible"/>
                                      </p:to>
                                    </p:set>
                                    <p:animEffect transition="in" filter="blinds(horizontal)">
                                      <p:cBhvr>
                                        <p:cTn id="33" dur="500"/>
                                        <p:tgtEl>
                                          <p:spTgt spid="17"/>
                                        </p:tgtEl>
                                      </p:cBhvr>
                                    </p:animEffect>
                                  </p:childTnLst>
                                </p:cTn>
                              </p:par>
                              <p:par>
                                <p:cTn id="34" presetID="3" presetClass="entr" presetSubtype="10" fill="hold" nodeType="withEffect">
                                  <p:stCondLst>
                                    <p:cond delay="0"/>
                                  </p:stCondLst>
                                  <p:childTnLst>
                                    <p:set>
                                      <p:cBhvr>
                                        <p:cTn id="35" dur="1" fill="hold">
                                          <p:stCondLst>
                                            <p:cond delay="0"/>
                                          </p:stCondLst>
                                        </p:cTn>
                                        <p:tgtEl>
                                          <p:spTgt spid="20"/>
                                        </p:tgtEl>
                                        <p:attrNameLst>
                                          <p:attrName>style.visibility</p:attrName>
                                        </p:attrNameLst>
                                      </p:cBhvr>
                                      <p:to>
                                        <p:strVal val="visible"/>
                                      </p:to>
                                    </p:set>
                                    <p:animEffect transition="in" filter="blinds(horizontal)">
                                      <p:cBhvr>
                                        <p:cTn id="36" dur="500"/>
                                        <p:tgtEl>
                                          <p:spTgt spid="20"/>
                                        </p:tgtEl>
                                      </p:cBhvr>
                                    </p:animEffect>
                                  </p:childTnLst>
                                </p:cTn>
                              </p:par>
                            </p:childTnLst>
                          </p:cTn>
                        </p:par>
                      </p:childTnLst>
                    </p:cTn>
                  </p:par>
                  <p:par>
                    <p:cTn id="37" fill="hold">
                      <p:stCondLst>
                        <p:cond delay="indefinite"/>
                      </p:stCondLst>
                      <p:childTnLst>
                        <p:par>
                          <p:cTn id="38" fill="hold">
                            <p:stCondLst>
                              <p:cond delay="0"/>
                            </p:stCondLst>
                            <p:childTnLst>
                              <p:par>
                                <p:cTn id="39" presetID="3" presetClass="entr" presetSubtype="10" fill="hold" grpId="0" nodeType="clickEffect">
                                  <p:stCondLst>
                                    <p:cond delay="0"/>
                                  </p:stCondLst>
                                  <p:childTnLst>
                                    <p:set>
                                      <p:cBhvr>
                                        <p:cTn id="40" dur="1" fill="hold">
                                          <p:stCondLst>
                                            <p:cond delay="0"/>
                                          </p:stCondLst>
                                        </p:cTn>
                                        <p:tgtEl>
                                          <p:spTgt spid="18"/>
                                        </p:tgtEl>
                                        <p:attrNameLst>
                                          <p:attrName>style.visibility</p:attrName>
                                        </p:attrNameLst>
                                      </p:cBhvr>
                                      <p:to>
                                        <p:strVal val="visible"/>
                                      </p:to>
                                    </p:set>
                                    <p:animEffect transition="in" filter="blinds(horizontal)">
                                      <p:cBhvr>
                                        <p:cTn id="41" dur="500"/>
                                        <p:tgtEl>
                                          <p:spTgt spid="18"/>
                                        </p:tgtEl>
                                      </p:cBhvr>
                                    </p:animEffect>
                                  </p:childTnLst>
                                </p:cTn>
                              </p:par>
                              <p:par>
                                <p:cTn id="42" presetID="3" presetClass="entr" presetSubtype="10" fill="hold" nodeType="withEffect">
                                  <p:stCondLst>
                                    <p:cond delay="0"/>
                                  </p:stCondLst>
                                  <p:childTnLst>
                                    <p:set>
                                      <p:cBhvr>
                                        <p:cTn id="43" dur="1" fill="hold">
                                          <p:stCondLst>
                                            <p:cond delay="0"/>
                                          </p:stCondLst>
                                        </p:cTn>
                                        <p:tgtEl>
                                          <p:spTgt spid="23"/>
                                        </p:tgtEl>
                                        <p:attrNameLst>
                                          <p:attrName>style.visibility</p:attrName>
                                        </p:attrNameLst>
                                      </p:cBhvr>
                                      <p:to>
                                        <p:strVal val="visible"/>
                                      </p:to>
                                    </p:set>
                                    <p:animEffect transition="in" filter="blinds(horizontal)">
                                      <p:cBhvr>
                                        <p:cTn id="44" dur="500"/>
                                        <p:tgtEl>
                                          <p:spTgt spid="23"/>
                                        </p:tgtEl>
                                      </p:cBhvr>
                                    </p:animEffect>
                                  </p:childTnLst>
                                </p:cTn>
                              </p:par>
                            </p:childTnLst>
                          </p:cTn>
                        </p:par>
                      </p:childTnLst>
                    </p:cTn>
                  </p:par>
                  <p:par>
                    <p:cTn id="45" fill="hold">
                      <p:stCondLst>
                        <p:cond delay="indefinite"/>
                      </p:stCondLst>
                      <p:childTnLst>
                        <p:par>
                          <p:cTn id="46" fill="hold">
                            <p:stCondLst>
                              <p:cond delay="0"/>
                            </p:stCondLst>
                            <p:childTnLst>
                              <p:par>
                                <p:cTn id="47" presetID="3" presetClass="entr" presetSubtype="10" fill="hold" grpId="0" nodeType="clickEffect">
                                  <p:stCondLst>
                                    <p:cond delay="0"/>
                                  </p:stCondLst>
                                  <p:childTnLst>
                                    <p:set>
                                      <p:cBhvr>
                                        <p:cTn id="48" dur="1" fill="hold">
                                          <p:stCondLst>
                                            <p:cond delay="0"/>
                                          </p:stCondLst>
                                        </p:cTn>
                                        <p:tgtEl>
                                          <p:spTgt spid="28"/>
                                        </p:tgtEl>
                                        <p:attrNameLst>
                                          <p:attrName>style.visibility</p:attrName>
                                        </p:attrNameLst>
                                      </p:cBhvr>
                                      <p:to>
                                        <p:strVal val="visible"/>
                                      </p:to>
                                    </p:set>
                                    <p:animEffect transition="in" filter="blinds(horizontal)">
                                      <p:cBhvr>
                                        <p:cTn id="49" dur="500"/>
                                        <p:tgtEl>
                                          <p:spTgt spid="28"/>
                                        </p:tgtEl>
                                      </p:cBhvr>
                                    </p:animEffect>
                                  </p:childTnLst>
                                </p:cTn>
                              </p:par>
                            </p:childTnLst>
                          </p:cTn>
                        </p:par>
                      </p:childTnLst>
                    </p:cTn>
                  </p:par>
                  <p:par>
                    <p:cTn id="50" fill="hold">
                      <p:stCondLst>
                        <p:cond delay="indefinite"/>
                      </p:stCondLst>
                      <p:childTnLst>
                        <p:par>
                          <p:cTn id="51" fill="hold">
                            <p:stCondLst>
                              <p:cond delay="0"/>
                            </p:stCondLst>
                            <p:childTnLst>
                              <p:par>
                                <p:cTn id="52" presetID="3" presetClass="entr" presetSubtype="10" fill="hold" grpId="0" nodeType="clickEffect">
                                  <p:stCondLst>
                                    <p:cond delay="0"/>
                                  </p:stCondLst>
                                  <p:childTnLst>
                                    <p:set>
                                      <p:cBhvr>
                                        <p:cTn id="53" dur="1" fill="hold">
                                          <p:stCondLst>
                                            <p:cond delay="0"/>
                                          </p:stCondLst>
                                        </p:cTn>
                                        <p:tgtEl>
                                          <p:spTgt spid="29"/>
                                        </p:tgtEl>
                                        <p:attrNameLst>
                                          <p:attrName>style.visibility</p:attrName>
                                        </p:attrNameLst>
                                      </p:cBhvr>
                                      <p:to>
                                        <p:strVal val="visible"/>
                                      </p:to>
                                    </p:set>
                                    <p:animEffect transition="in" filter="blinds(horizontal)">
                                      <p:cBhvr>
                                        <p:cTn id="54" dur="500"/>
                                        <p:tgtEl>
                                          <p:spTgt spid="29"/>
                                        </p:tgtEl>
                                      </p:cBhvr>
                                    </p:animEffect>
                                  </p:childTnLst>
                                </p:cTn>
                              </p:par>
                              <p:par>
                                <p:cTn id="55" presetID="3" presetClass="entr" presetSubtype="10" fill="hold" nodeType="withEffect">
                                  <p:stCondLst>
                                    <p:cond delay="0"/>
                                  </p:stCondLst>
                                  <p:childTnLst>
                                    <p:set>
                                      <p:cBhvr>
                                        <p:cTn id="56" dur="1" fill="hold">
                                          <p:stCondLst>
                                            <p:cond delay="0"/>
                                          </p:stCondLst>
                                        </p:cTn>
                                        <p:tgtEl>
                                          <p:spTgt spid="30"/>
                                        </p:tgtEl>
                                        <p:attrNameLst>
                                          <p:attrName>style.visibility</p:attrName>
                                        </p:attrNameLst>
                                      </p:cBhvr>
                                      <p:to>
                                        <p:strVal val="visible"/>
                                      </p:to>
                                    </p:set>
                                    <p:animEffect transition="in" filter="blinds(horizontal)">
                                      <p:cBhvr>
                                        <p:cTn id="57"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9" grpId="0"/>
      <p:bldP spid="17" grpId="0" animBg="1"/>
      <p:bldP spid="18" grpId="0" animBg="1"/>
      <p:bldP spid="19" grpId="0"/>
      <p:bldP spid="28" grpId="0"/>
      <p:bldP spid="29"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C++ </a:t>
            </a:r>
            <a:r>
              <a:rPr lang="mk-MK" dirty="0"/>
              <a:t>библиотека за работа со датотеки</a:t>
            </a:r>
            <a:endParaRPr lang="en-US" dirty="0"/>
          </a:p>
        </p:txBody>
      </p:sp>
      <p:sp>
        <p:nvSpPr>
          <p:cNvPr id="6" name="Content Placeholder 5"/>
          <p:cNvSpPr>
            <a:spLocks noGrp="1"/>
          </p:cNvSpPr>
          <p:nvPr>
            <p:ph sz="quarter" idx="1"/>
          </p:nvPr>
        </p:nvSpPr>
        <p:spPr/>
        <p:txBody>
          <a:bodyPr/>
          <a:lstStyle/>
          <a:p>
            <a:r>
              <a:rPr lang="en-US" b="1" dirty="0"/>
              <a:t>#include &lt;</a:t>
            </a:r>
            <a:r>
              <a:rPr lang="en-US" b="1" dirty="0" err="1"/>
              <a:t>fstream</a:t>
            </a:r>
            <a:r>
              <a:rPr lang="en-US" b="1" dirty="0"/>
              <a:t>&gt;</a:t>
            </a:r>
          </a:p>
          <a:p>
            <a:r>
              <a:rPr lang="mk-MK" b="1" dirty="0"/>
              <a:t>Стандардната </a:t>
            </a:r>
            <a:r>
              <a:rPr lang="en-US" b="1" dirty="0"/>
              <a:t>C++ </a:t>
            </a:r>
            <a:r>
              <a:rPr lang="mk-MK" b="1" dirty="0"/>
              <a:t>библиотека ги дефинира следните типови податоци:</a:t>
            </a:r>
          </a:p>
          <a:p>
            <a:pPr lvl="1"/>
            <a:r>
              <a:rPr lang="en-US" dirty="0" err="1"/>
              <a:t>ifstream</a:t>
            </a:r>
            <a:r>
              <a:rPr lang="mk-MK" dirty="0"/>
              <a:t> - влезни датотеки</a:t>
            </a:r>
            <a:endParaRPr lang="en-US" dirty="0"/>
          </a:p>
          <a:p>
            <a:pPr lvl="1"/>
            <a:r>
              <a:rPr lang="en-US" dirty="0" err="1"/>
              <a:t>ofstream</a:t>
            </a:r>
            <a:r>
              <a:rPr lang="mk-MK" dirty="0"/>
              <a:t> - излезни датотеки</a:t>
            </a:r>
          </a:p>
          <a:p>
            <a:pPr lvl="1"/>
            <a:r>
              <a:rPr lang="en-US" dirty="0" err="1"/>
              <a:t>fstream</a:t>
            </a:r>
            <a:r>
              <a:rPr lang="mk-MK" dirty="0"/>
              <a:t> - влезно-излезни датотеки</a:t>
            </a:r>
            <a:endParaRPr lang="en-US" dirty="0"/>
          </a:p>
          <a:p>
            <a:endParaRPr lang="en-US" dirty="0"/>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Ifstream</a:t>
            </a:r>
            <a:endParaRPr lang="en-US" dirty="0"/>
          </a:p>
        </p:txBody>
      </p:sp>
      <p:sp>
        <p:nvSpPr>
          <p:cNvPr id="4" name="Content Placeholder 3"/>
          <p:cNvSpPr>
            <a:spLocks noGrp="1"/>
          </p:cNvSpPr>
          <p:nvPr>
            <p:ph sz="quarter" idx="1"/>
          </p:nvPr>
        </p:nvSpPr>
        <p:spPr/>
        <p:txBody>
          <a:bodyPr/>
          <a:lstStyle/>
          <a:p>
            <a:endParaRPr lang="en-US"/>
          </a:p>
        </p:txBody>
      </p:sp>
      <p:sp>
        <p:nvSpPr>
          <p:cNvPr id="6" name="TextBox 5"/>
          <p:cNvSpPr txBox="1"/>
          <p:nvPr/>
        </p:nvSpPr>
        <p:spPr>
          <a:xfrm>
            <a:off x="457200" y="5410200"/>
            <a:ext cx="7555273" cy="646331"/>
          </a:xfrm>
          <a:prstGeom prst="rect">
            <a:avLst/>
          </a:prstGeom>
          <a:noFill/>
        </p:spPr>
        <p:txBody>
          <a:bodyPr wrap="none" rtlCol="0">
            <a:spAutoFit/>
          </a:bodyPr>
          <a:lstStyle/>
          <a:p>
            <a:r>
              <a:rPr lang="mk-MK" b="1" dirty="0"/>
              <a:t>Доколку датотеката </a:t>
            </a:r>
            <a:r>
              <a:rPr lang="en-US" b="1" dirty="0"/>
              <a:t>“HelloWorld.txt” </a:t>
            </a:r>
            <a:r>
              <a:rPr lang="mk-MK" b="1" dirty="0"/>
              <a:t>не постои ќе се појави</a:t>
            </a:r>
          </a:p>
          <a:p>
            <a:r>
              <a:rPr lang="mk-MK" b="1" dirty="0"/>
              <a:t>порака дека не може да ја отвори датотеката.</a:t>
            </a:r>
            <a:endParaRPr lang="en-US" b="1" dirty="0"/>
          </a:p>
        </p:txBody>
      </p:sp>
      <p:pic>
        <p:nvPicPr>
          <p:cNvPr id="1027" name="Picture 3"/>
          <p:cNvPicPr>
            <a:picLocks noChangeAspect="1" noChangeArrowheads="1"/>
          </p:cNvPicPr>
          <p:nvPr/>
        </p:nvPicPr>
        <p:blipFill>
          <a:blip r:embed="rId3"/>
          <a:srcRect/>
          <a:stretch>
            <a:fillRect/>
          </a:stretch>
        </p:blipFill>
        <p:spPr bwMode="auto">
          <a:xfrm>
            <a:off x="304800" y="1428750"/>
            <a:ext cx="8331200" cy="3905250"/>
          </a:xfrm>
          <a:prstGeom prst="rect">
            <a:avLst/>
          </a:prstGeom>
          <a:noFill/>
          <a:ln w="9525">
            <a:noFill/>
            <a:miter lim="800000"/>
            <a:headEnd/>
            <a:tailEnd/>
          </a:ln>
          <a:effectLst/>
        </p:spPr>
      </p:pic>
      <p:sp>
        <p:nvSpPr>
          <p:cNvPr id="7" name="TextBox 6"/>
          <p:cNvSpPr txBox="1"/>
          <p:nvPr/>
        </p:nvSpPr>
        <p:spPr>
          <a:xfrm>
            <a:off x="4267200" y="304800"/>
            <a:ext cx="4419600" cy="646331"/>
          </a:xfrm>
          <a:prstGeom prst="rect">
            <a:avLst/>
          </a:prstGeom>
          <a:noFill/>
        </p:spPr>
        <p:txBody>
          <a:bodyPr wrap="square" rtlCol="0">
            <a:spAutoFit/>
          </a:bodyPr>
          <a:lstStyle/>
          <a:p>
            <a:r>
              <a:rPr lang="en-US" b="1" dirty="0">
                <a:solidFill>
                  <a:srgbClr val="FF0000"/>
                </a:solidFill>
              </a:rPr>
              <a:t>IFSTREAM – </a:t>
            </a:r>
            <a:r>
              <a:rPr lang="mk-MK" b="1" dirty="0">
                <a:solidFill>
                  <a:srgbClr val="FF0000"/>
                </a:solidFill>
              </a:rPr>
              <a:t>не креира фајлови, само чита од веќе постоечки.</a:t>
            </a:r>
            <a:endParaRPr lang="en-US" b="1" dirty="0">
              <a:solidFill>
                <a:srgbClr val="FF0000"/>
              </a:solidFill>
            </a:endParaRPr>
          </a:p>
        </p:txBody>
      </p:sp>
      <p:sp>
        <p:nvSpPr>
          <p:cNvPr id="8" name="TextBox 7"/>
          <p:cNvSpPr txBox="1"/>
          <p:nvPr/>
        </p:nvSpPr>
        <p:spPr>
          <a:xfrm>
            <a:off x="4267200" y="1446074"/>
            <a:ext cx="4343400" cy="1754326"/>
          </a:xfrm>
          <a:prstGeom prst="rect">
            <a:avLst/>
          </a:prstGeom>
          <a:noFill/>
          <a:ln>
            <a:solidFill>
              <a:schemeClr val="accent1"/>
            </a:solidFill>
          </a:ln>
        </p:spPr>
        <p:txBody>
          <a:bodyPr wrap="square" rtlCol="0">
            <a:spAutoFit/>
          </a:bodyPr>
          <a:lstStyle/>
          <a:p>
            <a:r>
              <a:rPr lang="mk-MK" b="1" dirty="0">
                <a:solidFill>
                  <a:schemeClr val="accent1">
                    <a:lumMod val="75000"/>
                  </a:schemeClr>
                </a:solidFill>
              </a:rPr>
              <a:t>Името на датотеката може да го наведеме и при самото креирање на променливата или со повикување на методот </a:t>
            </a:r>
            <a:r>
              <a:rPr lang="en-US" b="1" dirty="0">
                <a:solidFill>
                  <a:schemeClr val="accent1">
                    <a:lumMod val="75000"/>
                  </a:schemeClr>
                </a:solidFill>
              </a:rPr>
              <a:t>Open()</a:t>
            </a:r>
          </a:p>
          <a:p>
            <a:r>
              <a:rPr lang="mk-MK" b="1" dirty="0">
                <a:solidFill>
                  <a:schemeClr val="accent1">
                    <a:lumMod val="75000"/>
                  </a:schemeClr>
                </a:solidFill>
              </a:rPr>
              <a:t>како што е дадено во примерот</a:t>
            </a:r>
            <a:endParaRPr lang="en-US" b="1" dirty="0">
              <a:solidFill>
                <a:schemeClr val="accent1">
                  <a:lumMod val="75000"/>
                </a:schemeClr>
              </a:solidFill>
            </a:endParaRPr>
          </a:p>
          <a:p>
            <a:r>
              <a:rPr lang="en-US" b="1" dirty="0" err="1">
                <a:solidFill>
                  <a:schemeClr val="accent1">
                    <a:lumMod val="75000"/>
                  </a:schemeClr>
                </a:solidFill>
              </a:rPr>
              <a:t>ifstream</a:t>
            </a:r>
            <a:r>
              <a:rPr lang="en-US" b="1" dirty="0">
                <a:solidFill>
                  <a:schemeClr val="accent1">
                    <a:lumMod val="75000"/>
                  </a:schemeClr>
                </a:solidFill>
              </a:rPr>
              <a:t> </a:t>
            </a:r>
            <a:r>
              <a:rPr lang="en-US" b="1" dirty="0" err="1">
                <a:solidFill>
                  <a:schemeClr val="accent1">
                    <a:lumMod val="75000"/>
                  </a:schemeClr>
                </a:solidFill>
              </a:rPr>
              <a:t>vlez</a:t>
            </a:r>
            <a:r>
              <a:rPr lang="en-US" b="1" dirty="0">
                <a:solidFill>
                  <a:schemeClr val="accent1">
                    <a:lumMod val="75000"/>
                  </a:schemeClr>
                </a:solidFill>
              </a:rPr>
              <a:t>(“HelloWorld.txt”);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Ofstream</a:t>
            </a:r>
            <a:endParaRPr lang="en-US" dirty="0"/>
          </a:p>
        </p:txBody>
      </p:sp>
      <p:sp>
        <p:nvSpPr>
          <p:cNvPr id="3" name="Content Placeholder 2"/>
          <p:cNvSpPr>
            <a:spLocks noGrp="1"/>
          </p:cNvSpPr>
          <p:nvPr>
            <p:ph sz="quarter" idx="1"/>
          </p:nvPr>
        </p:nvSpPr>
        <p:spPr/>
        <p:txBody>
          <a:bodyPr/>
          <a:lstStyle/>
          <a:p>
            <a:endParaRPr lang="en-US"/>
          </a:p>
        </p:txBody>
      </p:sp>
      <p:sp>
        <p:nvSpPr>
          <p:cNvPr id="5" name="TextBox 4"/>
          <p:cNvSpPr txBox="1"/>
          <p:nvPr/>
        </p:nvSpPr>
        <p:spPr>
          <a:xfrm>
            <a:off x="457200" y="5562600"/>
            <a:ext cx="7630615" cy="923330"/>
          </a:xfrm>
          <a:prstGeom prst="rect">
            <a:avLst/>
          </a:prstGeom>
          <a:noFill/>
        </p:spPr>
        <p:txBody>
          <a:bodyPr wrap="none" rtlCol="0">
            <a:spAutoFit/>
          </a:bodyPr>
          <a:lstStyle/>
          <a:p>
            <a:r>
              <a:rPr lang="mk-MK" b="1" dirty="0"/>
              <a:t>Доколку датотеката </a:t>
            </a:r>
            <a:r>
              <a:rPr lang="en-US" b="1" dirty="0"/>
              <a:t>“HelloWorld.txt” </a:t>
            </a:r>
            <a:r>
              <a:rPr lang="mk-MK" b="1" dirty="0"/>
              <a:t>не постои ќе се креира</a:t>
            </a:r>
          </a:p>
          <a:p>
            <a:r>
              <a:rPr lang="mk-MK" b="1" dirty="0"/>
              <a:t>нова, доколку постои тогаш ќе се пребрише старата</a:t>
            </a:r>
          </a:p>
          <a:p>
            <a:r>
              <a:rPr lang="mk-MK" b="1" dirty="0"/>
              <a:t>содржина со новата.</a:t>
            </a:r>
            <a:endParaRPr lang="en-US" b="1" dirty="0"/>
          </a:p>
        </p:txBody>
      </p:sp>
      <p:sp>
        <p:nvSpPr>
          <p:cNvPr id="6" name="TextBox 5"/>
          <p:cNvSpPr txBox="1"/>
          <p:nvPr/>
        </p:nvSpPr>
        <p:spPr>
          <a:xfrm>
            <a:off x="4267200" y="381000"/>
            <a:ext cx="4419600" cy="646331"/>
          </a:xfrm>
          <a:prstGeom prst="rect">
            <a:avLst/>
          </a:prstGeom>
          <a:noFill/>
        </p:spPr>
        <p:txBody>
          <a:bodyPr wrap="square" rtlCol="0">
            <a:spAutoFit/>
          </a:bodyPr>
          <a:lstStyle/>
          <a:p>
            <a:r>
              <a:rPr lang="en-US" b="1" dirty="0">
                <a:solidFill>
                  <a:srgbClr val="FF0000"/>
                </a:solidFill>
              </a:rPr>
              <a:t>OFSTREAM – </a:t>
            </a:r>
            <a:r>
              <a:rPr lang="mk-MK" b="1" dirty="0">
                <a:solidFill>
                  <a:srgbClr val="FF0000"/>
                </a:solidFill>
              </a:rPr>
              <a:t>креира фајлови</a:t>
            </a:r>
            <a:r>
              <a:rPr lang="en-US" b="1" dirty="0">
                <a:solidFill>
                  <a:srgbClr val="FF0000"/>
                </a:solidFill>
              </a:rPr>
              <a:t> </a:t>
            </a:r>
            <a:r>
              <a:rPr lang="mk-MK" b="1" dirty="0">
                <a:solidFill>
                  <a:srgbClr val="FF0000"/>
                </a:solidFill>
              </a:rPr>
              <a:t>и</a:t>
            </a:r>
          </a:p>
          <a:p>
            <a:r>
              <a:rPr lang="mk-MK" b="1" dirty="0">
                <a:solidFill>
                  <a:srgbClr val="FF0000"/>
                </a:solidFill>
              </a:rPr>
              <a:t>може да запишува во нив.</a:t>
            </a:r>
            <a:endParaRPr lang="en-US" b="1" dirty="0">
              <a:solidFill>
                <a:srgbClr val="FF0000"/>
              </a:solidFill>
            </a:endParaRPr>
          </a:p>
        </p:txBody>
      </p:sp>
      <p:pic>
        <p:nvPicPr>
          <p:cNvPr id="2050" name="Picture 2"/>
          <p:cNvPicPr>
            <a:picLocks noChangeAspect="1" noChangeArrowheads="1"/>
          </p:cNvPicPr>
          <p:nvPr/>
        </p:nvPicPr>
        <p:blipFill>
          <a:blip r:embed="rId3"/>
          <a:srcRect/>
          <a:stretch>
            <a:fillRect/>
          </a:stretch>
        </p:blipFill>
        <p:spPr bwMode="auto">
          <a:xfrm>
            <a:off x="304800" y="1590101"/>
            <a:ext cx="5791200" cy="3820099"/>
          </a:xfrm>
          <a:prstGeom prst="rect">
            <a:avLst/>
          </a:prstGeom>
          <a:noFill/>
          <a:ln w="9525">
            <a:noFill/>
            <a:miter lim="800000"/>
            <a:headEnd/>
            <a:tailEnd/>
          </a:ln>
          <a:effectLst/>
        </p:spPr>
      </p:pic>
      <p:sp>
        <p:nvSpPr>
          <p:cNvPr id="8" name="TextBox 7"/>
          <p:cNvSpPr txBox="1"/>
          <p:nvPr/>
        </p:nvSpPr>
        <p:spPr>
          <a:xfrm>
            <a:off x="4267200" y="1446074"/>
            <a:ext cx="4343400" cy="1754326"/>
          </a:xfrm>
          <a:prstGeom prst="rect">
            <a:avLst/>
          </a:prstGeom>
          <a:noFill/>
          <a:ln>
            <a:solidFill>
              <a:schemeClr val="accent1"/>
            </a:solidFill>
          </a:ln>
        </p:spPr>
        <p:txBody>
          <a:bodyPr wrap="square" rtlCol="0">
            <a:spAutoFit/>
          </a:bodyPr>
          <a:lstStyle/>
          <a:p>
            <a:r>
              <a:rPr lang="mk-MK" b="1" dirty="0">
                <a:solidFill>
                  <a:schemeClr val="accent1">
                    <a:lumMod val="75000"/>
                  </a:schemeClr>
                </a:solidFill>
              </a:rPr>
              <a:t>Името на датотеката може да го наведеме и при самото креирање на променливата или со повикување на методот </a:t>
            </a:r>
            <a:r>
              <a:rPr lang="en-US" b="1" dirty="0">
                <a:solidFill>
                  <a:schemeClr val="accent1">
                    <a:lumMod val="75000"/>
                  </a:schemeClr>
                </a:solidFill>
              </a:rPr>
              <a:t>Open()</a:t>
            </a:r>
          </a:p>
          <a:p>
            <a:r>
              <a:rPr lang="mk-MK" b="1" dirty="0">
                <a:solidFill>
                  <a:schemeClr val="accent1">
                    <a:lumMod val="75000"/>
                  </a:schemeClr>
                </a:solidFill>
              </a:rPr>
              <a:t>како што е дадено во примерот</a:t>
            </a:r>
            <a:endParaRPr lang="en-US" b="1" dirty="0">
              <a:solidFill>
                <a:schemeClr val="accent1">
                  <a:lumMod val="75000"/>
                </a:schemeClr>
              </a:solidFill>
            </a:endParaRPr>
          </a:p>
          <a:p>
            <a:r>
              <a:rPr lang="en-US" b="1" dirty="0" err="1">
                <a:solidFill>
                  <a:schemeClr val="accent1">
                    <a:lumMod val="75000"/>
                  </a:schemeClr>
                </a:solidFill>
              </a:rPr>
              <a:t>ofstream</a:t>
            </a:r>
            <a:r>
              <a:rPr lang="en-US" b="1" dirty="0">
                <a:solidFill>
                  <a:schemeClr val="accent1">
                    <a:lumMod val="75000"/>
                  </a:schemeClr>
                </a:solidFill>
              </a:rPr>
              <a:t> </a:t>
            </a:r>
            <a:r>
              <a:rPr lang="en-US" b="1" dirty="0" err="1">
                <a:solidFill>
                  <a:schemeClr val="accent1">
                    <a:lumMod val="75000"/>
                  </a:schemeClr>
                </a:solidFill>
              </a:rPr>
              <a:t>izlez</a:t>
            </a:r>
            <a:r>
              <a:rPr lang="en-US" b="1" dirty="0">
                <a:solidFill>
                  <a:schemeClr val="accent1">
                    <a:lumMod val="75000"/>
                  </a:schemeClr>
                </a:solidFill>
              </a:rPr>
              <a:t>(“HelloWorld.txt”);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mk-MK" dirty="0"/>
              <a:t>Читање од датотека</a:t>
            </a:r>
            <a:endParaRPr lang="en-US" dirty="0"/>
          </a:p>
        </p:txBody>
      </p:sp>
      <p:sp>
        <p:nvSpPr>
          <p:cNvPr id="3" name="Content Placeholder 2"/>
          <p:cNvSpPr>
            <a:spLocks noGrp="1"/>
          </p:cNvSpPr>
          <p:nvPr>
            <p:ph sz="quarter" idx="1"/>
          </p:nvPr>
        </p:nvSpPr>
        <p:spPr/>
        <p:txBody>
          <a:bodyPr/>
          <a:lstStyle/>
          <a:p>
            <a:endParaRPr lang="en-US" dirty="0"/>
          </a:p>
        </p:txBody>
      </p:sp>
      <p:pic>
        <p:nvPicPr>
          <p:cNvPr id="1026" name="Picture 2"/>
          <p:cNvPicPr>
            <a:picLocks noChangeAspect="1" noChangeArrowheads="1"/>
          </p:cNvPicPr>
          <p:nvPr/>
        </p:nvPicPr>
        <p:blipFill>
          <a:blip r:embed="rId3"/>
          <a:srcRect/>
          <a:stretch>
            <a:fillRect/>
          </a:stretch>
        </p:blipFill>
        <p:spPr bwMode="auto">
          <a:xfrm>
            <a:off x="152400" y="1600200"/>
            <a:ext cx="5791200" cy="4712959"/>
          </a:xfrm>
          <a:prstGeom prst="rect">
            <a:avLst/>
          </a:prstGeom>
          <a:noFill/>
          <a:ln w="9525">
            <a:noFill/>
            <a:miter lim="800000"/>
            <a:headEnd/>
            <a:tailEnd/>
          </a:ln>
          <a:effectLst/>
        </p:spPr>
      </p:pic>
      <p:pic>
        <p:nvPicPr>
          <p:cNvPr id="1027" name="Picture 3"/>
          <p:cNvPicPr>
            <a:picLocks noChangeAspect="1" noChangeArrowheads="1"/>
          </p:cNvPicPr>
          <p:nvPr/>
        </p:nvPicPr>
        <p:blipFill>
          <a:blip r:embed="rId4"/>
          <a:srcRect/>
          <a:stretch>
            <a:fillRect/>
          </a:stretch>
        </p:blipFill>
        <p:spPr bwMode="auto">
          <a:xfrm>
            <a:off x="5562600" y="1066800"/>
            <a:ext cx="3200400" cy="1600200"/>
          </a:xfrm>
          <a:prstGeom prst="rect">
            <a:avLst/>
          </a:prstGeom>
          <a:noFill/>
          <a:ln w="9525">
            <a:noFill/>
            <a:miter lim="800000"/>
            <a:headEnd/>
            <a:tailEnd/>
          </a:ln>
          <a:effectLst/>
        </p:spPr>
      </p:pic>
      <p:sp>
        <p:nvSpPr>
          <p:cNvPr id="6" name="TextBox 5"/>
          <p:cNvSpPr txBox="1"/>
          <p:nvPr/>
        </p:nvSpPr>
        <p:spPr>
          <a:xfrm>
            <a:off x="4419600" y="4570274"/>
            <a:ext cx="3733800" cy="1754326"/>
          </a:xfrm>
          <a:prstGeom prst="rect">
            <a:avLst/>
          </a:prstGeom>
          <a:noFill/>
        </p:spPr>
        <p:txBody>
          <a:bodyPr wrap="square" rtlCol="0">
            <a:spAutoFit/>
          </a:bodyPr>
          <a:lstStyle/>
          <a:p>
            <a:r>
              <a:rPr lang="mk-MK" b="1" dirty="0">
                <a:solidFill>
                  <a:srgbClr val="FF0000"/>
                </a:solidFill>
              </a:rPr>
              <a:t>Датотеката мора да се наоѓа</a:t>
            </a:r>
          </a:p>
          <a:p>
            <a:r>
              <a:rPr lang="mk-MK" b="1" dirty="0">
                <a:solidFill>
                  <a:srgbClr val="FF0000"/>
                </a:solidFill>
              </a:rPr>
              <a:t>во истиот фолдер со програмата.</a:t>
            </a:r>
          </a:p>
          <a:p>
            <a:r>
              <a:rPr lang="mk-MK" b="1" dirty="0">
                <a:solidFill>
                  <a:srgbClr val="FF0000"/>
                </a:solidFill>
              </a:rPr>
              <a:t>Во спротивно треба да се наведе точната патека до датотеката (пр. </a:t>
            </a:r>
            <a:r>
              <a:rPr lang="en-US" b="1" dirty="0">
                <a:solidFill>
                  <a:srgbClr val="FF0000"/>
                </a:solidFill>
              </a:rPr>
              <a:t>C:/</a:t>
            </a:r>
            <a:r>
              <a:rPr lang="mk-MK" b="1" dirty="0">
                <a:solidFill>
                  <a:srgbClr val="FF0000"/>
                </a:solidFill>
              </a:rPr>
              <a:t>датотека)</a:t>
            </a:r>
            <a:endParaRPr lang="en-US" b="1" dirty="0">
              <a:solidFill>
                <a:srgbClr val="FF0000"/>
              </a:solidFill>
            </a:endParaRPr>
          </a:p>
        </p:txBody>
      </p:sp>
      <p:cxnSp>
        <p:nvCxnSpPr>
          <p:cNvPr id="8" name="Straight Connector 7"/>
          <p:cNvCxnSpPr/>
          <p:nvPr/>
        </p:nvCxnSpPr>
        <p:spPr>
          <a:xfrm>
            <a:off x="3124200" y="4267200"/>
            <a:ext cx="2514600" cy="1588"/>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4191000" y="1600200"/>
            <a:ext cx="1447801" cy="646331"/>
          </a:xfrm>
          <a:prstGeom prst="rect">
            <a:avLst/>
          </a:prstGeom>
          <a:noFill/>
        </p:spPr>
        <p:txBody>
          <a:bodyPr wrap="square" rtlCol="0">
            <a:spAutoFit/>
          </a:bodyPr>
          <a:lstStyle/>
          <a:p>
            <a:pPr algn="r"/>
            <a:r>
              <a:rPr lang="mk-MK" b="1" dirty="0">
                <a:solidFill>
                  <a:schemeClr val="accent1">
                    <a:lumMod val="75000"/>
                  </a:schemeClr>
                </a:solidFill>
              </a:rPr>
              <a:t>Влезна датотека:</a:t>
            </a:r>
            <a:endParaRPr lang="en-US" b="1" dirty="0">
              <a:solidFill>
                <a:schemeClr val="accent1">
                  <a:lumMod val="75000"/>
                </a:schemeClr>
              </a:solidFill>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2744</TotalTime>
  <Words>4926</Words>
  <Application>Microsoft Office PowerPoint</Application>
  <PresentationFormat>On-screen Show (4:3)</PresentationFormat>
  <Paragraphs>993</Paragraphs>
  <Slides>30</Slides>
  <Notes>27</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Oriel</vt:lpstr>
      <vt:lpstr>Напреден C++ - Датотеки</vt:lpstr>
      <vt:lpstr>RAM VS Хард диск </vt:lpstr>
      <vt:lpstr>Што е датотека?</vt:lpstr>
      <vt:lpstr>Поток на податоци</vt:lpstr>
      <vt:lpstr>Физички VS Логички датотеки</vt:lpstr>
      <vt:lpstr>C++ библиотека за работа со датотеки</vt:lpstr>
      <vt:lpstr>Ifstream</vt:lpstr>
      <vt:lpstr>Ofstream</vt:lpstr>
      <vt:lpstr>Читање од датотека</vt:lpstr>
      <vt:lpstr>Запишување во датотека</vt:lpstr>
      <vt:lpstr>Пр. за запишување во датотека</vt:lpstr>
      <vt:lpstr>Што ако претходната програма ја извршиме уште еднаш?</vt:lpstr>
      <vt:lpstr>Fstream</vt:lpstr>
      <vt:lpstr>Вредности на параметарот</vt:lpstr>
      <vt:lpstr>Пр. за читање и запис во датoteka</vt:lpstr>
      <vt:lpstr>Поважни ф-ии за работа со датотеки</vt:lpstr>
      <vt:lpstr>Пр. 1 за користење на некои ф-ии</vt:lpstr>
      <vt:lpstr>Пр. 2 за користење на некои ф-ии</vt:lpstr>
      <vt:lpstr>Пр. 3 за користење на некои ф-ии</vt:lpstr>
      <vt:lpstr>Задача 1</vt:lpstr>
      <vt:lpstr>Задача 2</vt:lpstr>
      <vt:lpstr>Задача 3</vt:lpstr>
      <vt:lpstr>Задача 4</vt:lpstr>
      <vt:lpstr>Задача 5</vt:lpstr>
      <vt:lpstr>Задача 6</vt:lpstr>
      <vt:lpstr>Задача 7</vt:lpstr>
      <vt:lpstr>Мала помош за стрингови</vt:lpstr>
      <vt:lpstr>Задача 8</vt:lpstr>
      <vt:lpstr>Задача 9</vt:lpstr>
      <vt:lpstr>Задача 10</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Martin</dc:creator>
  <cp:lastModifiedBy>Martin</cp:lastModifiedBy>
  <cp:revision>465</cp:revision>
  <dcterms:created xsi:type="dcterms:W3CDTF">2015-09-10T17:20:06Z</dcterms:created>
  <dcterms:modified xsi:type="dcterms:W3CDTF">2018-06-21T17:07:13Z</dcterms:modified>
</cp:coreProperties>
</file>