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handoutMasterIdLst>
    <p:handoutMasterId r:id="rId37"/>
  </p:handoutMasterIdLst>
  <p:sldIdLst>
    <p:sldId id="256" r:id="rId2"/>
    <p:sldId id="257" r:id="rId3"/>
    <p:sldId id="258" r:id="rId4"/>
    <p:sldId id="259" r:id="rId5"/>
    <p:sldId id="261" r:id="rId6"/>
    <p:sldId id="260" r:id="rId7"/>
    <p:sldId id="263" r:id="rId8"/>
    <p:sldId id="264" r:id="rId9"/>
    <p:sldId id="265" r:id="rId10"/>
    <p:sldId id="266" r:id="rId11"/>
    <p:sldId id="267" r:id="rId12"/>
    <p:sldId id="262" r:id="rId13"/>
    <p:sldId id="271" r:id="rId14"/>
    <p:sldId id="272" r:id="rId15"/>
    <p:sldId id="270" r:id="rId16"/>
    <p:sldId id="268" r:id="rId17"/>
    <p:sldId id="280" r:id="rId18"/>
    <p:sldId id="269" r:id="rId19"/>
    <p:sldId id="273" r:id="rId20"/>
    <p:sldId id="288" r:id="rId21"/>
    <p:sldId id="274" r:id="rId22"/>
    <p:sldId id="275" r:id="rId23"/>
    <p:sldId id="277" r:id="rId24"/>
    <p:sldId id="282" r:id="rId25"/>
    <p:sldId id="279" r:id="rId26"/>
    <p:sldId id="278" r:id="rId27"/>
    <p:sldId id="281" r:id="rId28"/>
    <p:sldId id="283" r:id="rId29"/>
    <p:sldId id="284" r:id="rId30"/>
    <p:sldId id="285" r:id="rId31"/>
    <p:sldId id="286" r:id="rId32"/>
    <p:sldId id="287" r:id="rId33"/>
    <p:sldId id="296"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02" autoAdjust="0"/>
  </p:normalViewPr>
  <p:slideViewPr>
    <p:cSldViewPr>
      <p:cViewPr varScale="1">
        <p:scale>
          <a:sx n="87" d="100"/>
          <a:sy n="87" d="100"/>
        </p:scale>
        <p:origin x="23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84B73A93-F816-4F71-854A-5446BF7423CA}"/>
    <pc:docChg chg="modSld">
      <pc:chgData name="" userId="" providerId="" clId="Web-{84B73A93-F816-4F71-854A-5446BF7423CA}" dt="2018-06-26T07:09:59.951" v="11" actId="20577"/>
      <pc:docMkLst>
        <pc:docMk/>
      </pc:docMkLst>
      <pc:sldChg chg="modSp">
        <pc:chgData name="" userId="" providerId="" clId="Web-{84B73A93-F816-4F71-854A-5446BF7423CA}" dt="2018-06-26T07:09:59.951" v="10" actId="20577"/>
        <pc:sldMkLst>
          <pc:docMk/>
          <pc:sldMk cId="0" sldId="256"/>
        </pc:sldMkLst>
        <pc:spChg chg="mod">
          <ac:chgData name="" userId="" providerId="" clId="Web-{84B73A93-F816-4F71-854A-5446BF7423CA}" dt="2018-06-26T07:09:59.951" v="10" actId="20577"/>
          <ac:spMkLst>
            <pc:docMk/>
            <pc:sldMk cId="0" sldId="256"/>
            <ac:spMk id="3" creationId="{00000000-0000-0000-0000-000000000000}"/>
          </ac:spMkLst>
        </pc:spChg>
      </pc:sldChg>
    </pc:docChg>
  </pc:docChgLst>
  <pc:docChgLst>
    <pc:chgData clId="Web-{9A7FF072-ED7C-484A-9FDD-1CEE1161A0FC}"/>
    <pc:docChg chg="modSld">
      <pc:chgData name="" userId="" providerId="" clId="Web-{9A7FF072-ED7C-484A-9FDD-1CEE1161A0FC}" dt="2018-06-27T19:41:28.589" v="23"/>
      <pc:docMkLst>
        <pc:docMk/>
      </pc:docMkLst>
      <pc:sldChg chg="modNotes">
        <pc:chgData name="" userId="" providerId="" clId="Web-{9A7FF072-ED7C-484A-9FDD-1CEE1161A0FC}" dt="2018-06-27T19:40:44.871" v="1"/>
        <pc:sldMkLst>
          <pc:docMk/>
          <pc:sldMk cId="0" sldId="275"/>
        </pc:sldMkLst>
      </pc:sldChg>
      <pc:sldChg chg="modNotes">
        <pc:chgData name="" userId="" providerId="" clId="Web-{9A7FF072-ED7C-484A-9FDD-1CEE1161A0FC}" dt="2018-06-27T19:40:52.653" v="3"/>
        <pc:sldMkLst>
          <pc:docMk/>
          <pc:sldMk cId="0" sldId="277"/>
        </pc:sldMkLst>
      </pc:sldChg>
      <pc:sldChg chg="modNotes">
        <pc:chgData name="" userId="" providerId="" clId="Web-{9A7FF072-ED7C-484A-9FDD-1CEE1161A0FC}" dt="2018-06-27T19:41:00.324" v="7"/>
        <pc:sldMkLst>
          <pc:docMk/>
          <pc:sldMk cId="0" sldId="278"/>
        </pc:sldMkLst>
      </pc:sldChg>
      <pc:sldChg chg="modNotes">
        <pc:chgData name="" userId="" providerId="" clId="Web-{9A7FF072-ED7C-484A-9FDD-1CEE1161A0FC}" dt="2018-06-27T19:41:04.182" v="9"/>
        <pc:sldMkLst>
          <pc:docMk/>
          <pc:sldMk cId="0" sldId="281"/>
        </pc:sldMkLst>
      </pc:sldChg>
      <pc:sldChg chg="modNotes">
        <pc:chgData name="" userId="" providerId="" clId="Web-{9A7FF072-ED7C-484A-9FDD-1CEE1161A0FC}" dt="2018-06-27T19:40:54.825" v="5"/>
        <pc:sldMkLst>
          <pc:docMk/>
          <pc:sldMk cId="0" sldId="282"/>
        </pc:sldMkLst>
      </pc:sldChg>
      <pc:sldChg chg="modNotes">
        <pc:chgData name="" userId="" providerId="" clId="Web-{9A7FF072-ED7C-484A-9FDD-1CEE1161A0FC}" dt="2018-06-27T19:41:07.462" v="11"/>
        <pc:sldMkLst>
          <pc:docMk/>
          <pc:sldMk cId="0" sldId="283"/>
        </pc:sldMkLst>
      </pc:sldChg>
      <pc:sldChg chg="modNotes">
        <pc:chgData name="" userId="" providerId="" clId="Web-{9A7FF072-ED7C-484A-9FDD-1CEE1161A0FC}" dt="2018-06-27T19:41:10.899" v="13"/>
        <pc:sldMkLst>
          <pc:docMk/>
          <pc:sldMk cId="0" sldId="284"/>
        </pc:sldMkLst>
      </pc:sldChg>
      <pc:sldChg chg="modNotes">
        <pc:chgData name="" userId="" providerId="" clId="Web-{9A7FF072-ED7C-484A-9FDD-1CEE1161A0FC}" dt="2018-06-27T19:41:13.852" v="15"/>
        <pc:sldMkLst>
          <pc:docMk/>
          <pc:sldMk cId="0" sldId="285"/>
        </pc:sldMkLst>
      </pc:sldChg>
      <pc:sldChg chg="modNotes">
        <pc:chgData name="" userId="" providerId="" clId="Web-{9A7FF072-ED7C-484A-9FDD-1CEE1161A0FC}" dt="2018-06-27T19:41:17.353" v="17"/>
        <pc:sldMkLst>
          <pc:docMk/>
          <pc:sldMk cId="0" sldId="286"/>
        </pc:sldMkLst>
      </pc:sldChg>
      <pc:sldChg chg="modNotes">
        <pc:chgData name="" userId="" providerId="" clId="Web-{9A7FF072-ED7C-484A-9FDD-1CEE1161A0FC}" dt="2018-06-27T19:41:20.728" v="19"/>
        <pc:sldMkLst>
          <pc:docMk/>
          <pc:sldMk cId="0" sldId="287"/>
        </pc:sldMkLst>
      </pc:sldChg>
      <pc:sldChg chg="modNotes">
        <pc:chgData name="" userId="" providerId="" clId="Web-{9A7FF072-ED7C-484A-9FDD-1CEE1161A0FC}" dt="2018-06-27T19:41:28.589" v="23"/>
        <pc:sldMkLst>
          <pc:docMk/>
          <pc:sldMk cId="0" sldId="289"/>
        </pc:sldMkLst>
      </pc:sldChg>
      <pc:sldChg chg="modNotes">
        <pc:chgData name="" userId="" providerId="" clId="Web-{9A7FF072-ED7C-484A-9FDD-1CEE1161A0FC}" dt="2018-06-27T19:41:23.604" v="21"/>
        <pc:sldMkLst>
          <pc:docMk/>
          <pc:sldMk cId="0" sldId="29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0FC8EF-6A41-4FDE-AC5A-6E24D3A4CE7E}" type="datetimeFigureOut">
              <a:rPr lang="en-US" smtClean="0"/>
              <a:pPr/>
              <a:t>6/27/2018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CA419F-82DB-4F88-A732-4301244F7E0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AB411F-8989-4E8F-842B-4ABED895FDF8}" type="datetimeFigureOut">
              <a:rPr lang="en-US" smtClean="0"/>
              <a:pPr/>
              <a:t>6/27/2018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5E4C49-DC73-428A-A17B-91EFEBCE09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E-mail:</a:t>
            </a:r>
            <a:r>
              <a:rPr lang="en-US" baseline="0" dirty="0"/>
              <a:t> martin.taskoski@semos.com.mk</a:t>
            </a:r>
          </a:p>
          <a:p>
            <a:r>
              <a:rPr lang="en-US" baseline="0" dirty="0"/>
              <a:t>            tashkoskim@yahoo.com</a:t>
            </a:r>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a:t>//5. Primer za</a:t>
            </a:r>
            <a:r>
              <a:rPr lang="en-US" dirty="0"/>
              <a:t> ABS so </a:t>
            </a:r>
            <a:r>
              <a:rPr lang="en-US"/>
              <a:t>razlicni</a:t>
            </a:r>
            <a:r>
              <a:rPr lang="en-US" dirty="0"/>
              <a:t> </a:t>
            </a:r>
            <a:r>
              <a:rPr lang="en-US"/>
              <a:t>tipovi</a:t>
            </a:r>
          </a:p>
          <a:p>
            <a:r>
              <a:rPr lang="en-US" dirty="0"/>
              <a:t>// </a:t>
            </a:r>
            <a:r>
              <a:rPr lang="en-US" err="1"/>
              <a:t>i</a:t>
            </a:r>
            <a:r>
              <a:rPr lang="en-US" dirty="0"/>
              <a:t> </a:t>
            </a:r>
            <a:r>
              <a:rPr lang="en-US" err="1"/>
              <a:t>preklopuvanjeto</a:t>
            </a:r>
            <a:r>
              <a:rPr lang="en-US" dirty="0"/>
              <a:t> </a:t>
            </a:r>
            <a:r>
              <a:rPr lang="en-US" err="1"/>
              <a:t>na</a:t>
            </a:r>
            <a:r>
              <a:rPr lang="en-US" dirty="0"/>
              <a:t> f-ii - </a:t>
            </a:r>
            <a:r>
              <a:rPr lang="en-US" err="1"/>
              <a:t>prviot</a:t>
            </a:r>
            <a:r>
              <a:rPr lang="en-US" dirty="0"/>
              <a:t> </a:t>
            </a:r>
            <a:r>
              <a:rPr lang="en-US" err="1"/>
              <a:t>cekor</a:t>
            </a:r>
            <a:r>
              <a:rPr lang="en-US" dirty="0"/>
              <a:t> </a:t>
            </a:r>
            <a:r>
              <a:rPr lang="en-US" err="1"/>
              <a:t>kon</a:t>
            </a:r>
            <a:r>
              <a:rPr lang="en-US" dirty="0"/>
              <a:t> </a:t>
            </a:r>
            <a:r>
              <a:rPr lang="en-US" err="1"/>
              <a:t>polimorfizam</a:t>
            </a:r>
            <a:endParaRPr lang="en-US"/>
          </a:p>
          <a:p>
            <a:r>
              <a:rPr lang="en-US" dirty="0"/>
              <a:t>#include &lt;iostream&gt;</a:t>
            </a:r>
            <a:endParaRPr lang="en-US" dirty="0">
              <a:cs typeface="Calibri"/>
            </a:endParaRPr>
          </a:p>
          <a:p>
            <a:endParaRPr lang="en-US" dirty="0"/>
          </a:p>
          <a:p>
            <a:r>
              <a:rPr lang="en-US" dirty="0"/>
              <a:t>using namespace std;</a:t>
            </a:r>
          </a:p>
          <a:p>
            <a:endParaRPr lang="en-US" dirty="0"/>
          </a:p>
          <a:p>
            <a:r>
              <a:rPr lang="en-US" err="1"/>
              <a:t>int</a:t>
            </a:r>
            <a:r>
              <a:rPr lang="en-US" dirty="0"/>
              <a:t> abs(</a:t>
            </a:r>
            <a:r>
              <a:rPr lang="en-US" err="1"/>
              <a:t>int</a:t>
            </a:r>
            <a:r>
              <a:rPr lang="en-US" dirty="0"/>
              <a:t> </a:t>
            </a:r>
            <a:r>
              <a:rPr lang="en-US" err="1"/>
              <a:t>i</a:t>
            </a:r>
            <a:r>
              <a:rPr lang="en-US" dirty="0"/>
              <a:t>)</a:t>
            </a:r>
            <a:endParaRPr lang="en-US" dirty="0">
              <a:cs typeface="Calibri"/>
            </a:endParaRPr>
          </a:p>
          <a:p>
            <a:r>
              <a:rPr lang="en-US" dirty="0"/>
              <a:t>{</a:t>
            </a:r>
          </a:p>
          <a:p>
            <a:r>
              <a:rPr lang="en-US" dirty="0"/>
              <a:t>    if(</a:t>
            </a:r>
            <a:r>
              <a:rPr lang="en-US" err="1"/>
              <a:t>i</a:t>
            </a:r>
            <a:r>
              <a:rPr lang="en-US" dirty="0"/>
              <a:t>&lt;0)</a:t>
            </a:r>
            <a:endParaRPr lang="en-US" dirty="0">
              <a:cs typeface="Calibri"/>
            </a:endParaRPr>
          </a:p>
          <a:p>
            <a:r>
              <a:rPr lang="en-US" dirty="0"/>
              <a:t>        return -</a:t>
            </a:r>
            <a:r>
              <a:rPr lang="en-US" err="1"/>
              <a:t>i</a:t>
            </a:r>
            <a:r>
              <a:rPr lang="en-US" dirty="0"/>
              <a:t>;</a:t>
            </a:r>
            <a:endParaRPr lang="en-US" dirty="0">
              <a:cs typeface="Calibri"/>
            </a:endParaRPr>
          </a:p>
          <a:p>
            <a:r>
              <a:rPr lang="en-US" dirty="0"/>
              <a:t>    else</a:t>
            </a:r>
          </a:p>
          <a:p>
            <a:r>
              <a:rPr lang="en-US" dirty="0"/>
              <a:t>        return </a:t>
            </a:r>
            <a:r>
              <a:rPr lang="en-US" err="1"/>
              <a:t>i</a:t>
            </a:r>
            <a:r>
              <a:rPr lang="en-US" dirty="0"/>
              <a:t>;</a:t>
            </a:r>
            <a:endParaRPr lang="en-US" dirty="0">
              <a:cs typeface="Calibri"/>
            </a:endParaRPr>
          </a:p>
          <a:p>
            <a:r>
              <a:rPr lang="en-US" dirty="0"/>
              <a:t>}</a:t>
            </a:r>
          </a:p>
          <a:p>
            <a:endParaRPr lang="en-US" dirty="0"/>
          </a:p>
          <a:p>
            <a:r>
              <a:rPr lang="en-US" dirty="0"/>
              <a:t>double abs(double d)</a:t>
            </a:r>
          </a:p>
          <a:p>
            <a:r>
              <a:rPr lang="en-US" dirty="0"/>
              <a:t>{</a:t>
            </a:r>
          </a:p>
          <a:p>
            <a:r>
              <a:rPr lang="en-US" dirty="0"/>
              <a:t>    if(d&lt;0.0)</a:t>
            </a:r>
          </a:p>
          <a:p>
            <a:r>
              <a:rPr lang="en-US" dirty="0"/>
              <a:t>        return -d;</a:t>
            </a:r>
          </a:p>
          <a:p>
            <a:r>
              <a:rPr lang="en-US" dirty="0"/>
              <a:t>    else</a:t>
            </a:r>
          </a:p>
          <a:p>
            <a:r>
              <a:rPr lang="en-US" dirty="0"/>
              <a:t>        return d;</a:t>
            </a:r>
          </a:p>
          <a:p>
            <a:r>
              <a:rPr lang="en-US" dirty="0"/>
              <a:t>}</a:t>
            </a:r>
          </a:p>
          <a:p>
            <a:r>
              <a:rPr lang="en-US" err="1"/>
              <a:t>int</a:t>
            </a:r>
            <a:r>
              <a:rPr lang="en-US" dirty="0"/>
              <a:t> main()</a:t>
            </a:r>
            <a:endParaRPr lang="en-US" dirty="0">
              <a:cs typeface="Calibri"/>
            </a:endParaRPr>
          </a:p>
          <a:p>
            <a:r>
              <a:rPr lang="en-US" dirty="0"/>
              <a:t>{</a:t>
            </a:r>
          </a:p>
          <a:p>
            <a:r>
              <a:rPr lang="en-US" dirty="0"/>
              <a:t>    </a:t>
            </a:r>
            <a:r>
              <a:rPr lang="en-US" err="1"/>
              <a:t>cout</a:t>
            </a:r>
            <a:r>
              <a:rPr lang="en-US" dirty="0"/>
              <a:t> &lt;&lt; abs(-3) &lt;&lt; </a:t>
            </a:r>
            <a:r>
              <a:rPr lang="en-US" err="1"/>
              <a:t>endl</a:t>
            </a:r>
            <a:r>
              <a:rPr lang="en-US" dirty="0"/>
              <a:t>;</a:t>
            </a:r>
            <a:endParaRPr lang="en-US" dirty="0">
              <a:cs typeface="Calibri"/>
            </a:endParaRPr>
          </a:p>
          <a:p>
            <a:r>
              <a:rPr lang="en-US" dirty="0"/>
              <a:t>    </a:t>
            </a:r>
            <a:r>
              <a:rPr lang="en-US" err="1"/>
              <a:t>cout</a:t>
            </a:r>
            <a:r>
              <a:rPr lang="en-US" dirty="0"/>
              <a:t> &lt;&lt; abs(-3.5) &lt;&lt; </a:t>
            </a:r>
            <a:r>
              <a:rPr lang="en-US" err="1"/>
              <a:t>endl</a:t>
            </a:r>
            <a:r>
              <a:rPr lang="en-US" dirty="0"/>
              <a:t>;</a:t>
            </a:r>
            <a:endParaRPr lang="en-US" dirty="0">
              <a:cs typeface="Calibri"/>
            </a:endParaRP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a:t>//6. Vgnezduvanje</a:t>
            </a:r>
            <a:r>
              <a:rPr lang="en-US" dirty="0"/>
              <a:t> </a:t>
            </a:r>
            <a:r>
              <a:rPr lang="en-US"/>
              <a:t>na</a:t>
            </a:r>
            <a:r>
              <a:rPr lang="en-US" dirty="0"/>
              <a:t> </a:t>
            </a:r>
            <a:r>
              <a:rPr lang="en-US"/>
              <a:t>strukturi</a:t>
            </a:r>
          </a:p>
          <a:p>
            <a:r>
              <a:rPr lang="en-US" dirty="0"/>
              <a:t>#include &lt;iostream&gt;</a:t>
            </a:r>
            <a:endParaRPr lang="en-US" dirty="0">
              <a:cs typeface="Calibri"/>
            </a:endParaRPr>
          </a:p>
          <a:p>
            <a:endParaRPr lang="en-US" dirty="0"/>
          </a:p>
          <a:p>
            <a:r>
              <a:rPr lang="en-US" dirty="0"/>
              <a:t>using namespace std;</a:t>
            </a:r>
          </a:p>
          <a:p>
            <a:endParaRPr lang="en-US" dirty="0"/>
          </a:p>
          <a:p>
            <a:r>
              <a:rPr lang="en-US" err="1"/>
              <a:t>struct</a:t>
            </a:r>
            <a:r>
              <a:rPr lang="en-US" dirty="0"/>
              <a:t> </a:t>
            </a:r>
            <a:r>
              <a:rPr lang="en-US" err="1"/>
              <a:t>Ime</a:t>
            </a:r>
            <a:endParaRPr lang="en-US"/>
          </a:p>
          <a:p>
            <a:r>
              <a:rPr lang="en-US" dirty="0"/>
              <a:t>{</a:t>
            </a:r>
          </a:p>
          <a:p>
            <a:r>
              <a:rPr lang="en-US" dirty="0"/>
              <a:t>    string </a:t>
            </a:r>
            <a:r>
              <a:rPr lang="en-US" err="1"/>
              <a:t>ime</a:t>
            </a:r>
            <a:r>
              <a:rPr lang="en-US" dirty="0"/>
              <a:t>;</a:t>
            </a:r>
            <a:endParaRPr lang="en-US" dirty="0">
              <a:cs typeface="Calibri"/>
            </a:endParaRPr>
          </a:p>
          <a:p>
            <a:r>
              <a:rPr lang="en-US" dirty="0"/>
              <a:t>    string </a:t>
            </a:r>
            <a:r>
              <a:rPr lang="en-US" err="1"/>
              <a:t>prezime</a:t>
            </a:r>
            <a:r>
              <a:rPr lang="en-US" dirty="0"/>
              <a:t>;</a:t>
            </a:r>
            <a:endParaRPr lang="en-US" dirty="0">
              <a:cs typeface="Calibri"/>
            </a:endParaRPr>
          </a:p>
          <a:p>
            <a:r>
              <a:rPr lang="en-US" dirty="0"/>
              <a:t>};</a:t>
            </a:r>
          </a:p>
          <a:p>
            <a:endParaRPr lang="en-US" dirty="0"/>
          </a:p>
          <a:p>
            <a:r>
              <a:rPr lang="en-US" err="1"/>
              <a:t>struct</a:t>
            </a:r>
            <a:r>
              <a:rPr lang="en-US" dirty="0"/>
              <a:t> Lice</a:t>
            </a:r>
            <a:endParaRPr lang="en-US" dirty="0">
              <a:cs typeface="Calibri"/>
            </a:endParaRPr>
          </a:p>
          <a:p>
            <a:r>
              <a:rPr lang="en-US" dirty="0"/>
              <a:t>{</a:t>
            </a:r>
          </a:p>
          <a:p>
            <a:r>
              <a:rPr lang="en-US" dirty="0"/>
              <a:t>    </a:t>
            </a:r>
            <a:r>
              <a:rPr lang="en-US" err="1"/>
              <a:t>struct</a:t>
            </a:r>
            <a:r>
              <a:rPr lang="en-US" dirty="0"/>
              <a:t> </a:t>
            </a:r>
            <a:r>
              <a:rPr lang="en-US" err="1"/>
              <a:t>Ime</a:t>
            </a:r>
            <a:r>
              <a:rPr lang="en-US" dirty="0"/>
              <a:t> </a:t>
            </a:r>
            <a:r>
              <a:rPr lang="en-US" err="1"/>
              <a:t>obj</a:t>
            </a:r>
            <a:r>
              <a:rPr lang="en-US" dirty="0"/>
              <a:t>;</a:t>
            </a:r>
            <a:endParaRPr lang="en-US" dirty="0">
              <a:cs typeface="Calibri"/>
            </a:endParaRPr>
          </a:p>
          <a:p>
            <a:r>
              <a:rPr lang="en-US" dirty="0"/>
              <a:t>    string </a:t>
            </a:r>
            <a:r>
              <a:rPr lang="en-US" err="1"/>
              <a:t>prof</a:t>
            </a:r>
            <a:r>
              <a:rPr lang="en-US" dirty="0"/>
              <a:t>;</a:t>
            </a:r>
            <a:endParaRPr lang="en-US" dirty="0">
              <a:cs typeface="Calibri"/>
            </a:endParaRPr>
          </a:p>
          <a:p>
            <a:r>
              <a:rPr lang="en-US" dirty="0"/>
              <a:t>    double </a:t>
            </a:r>
            <a:r>
              <a:rPr lang="en-US" err="1"/>
              <a:t>prihod</a:t>
            </a:r>
            <a:r>
              <a:rPr lang="en-US" dirty="0"/>
              <a:t>;</a:t>
            </a:r>
            <a:endParaRPr lang="en-US" dirty="0">
              <a:cs typeface="Calibri"/>
            </a:endParaRPr>
          </a:p>
          <a:p>
            <a:r>
              <a:rPr lang="en-US" dirty="0"/>
              <a:t>};</a:t>
            </a:r>
          </a:p>
          <a:p>
            <a:endParaRPr lang="en-US" dirty="0"/>
          </a:p>
          <a:p>
            <a:r>
              <a:rPr lang="en-US" err="1"/>
              <a:t>int</a:t>
            </a:r>
            <a:r>
              <a:rPr lang="en-US" dirty="0"/>
              <a:t> main()</a:t>
            </a:r>
            <a:endParaRPr lang="en-US" dirty="0">
              <a:cs typeface="Calibri"/>
            </a:endParaRPr>
          </a:p>
          <a:p>
            <a:r>
              <a:rPr lang="en-US" dirty="0"/>
              <a:t>{</a:t>
            </a:r>
          </a:p>
          <a:p>
            <a:r>
              <a:rPr lang="en-US" dirty="0"/>
              <a:t>    </a:t>
            </a:r>
            <a:r>
              <a:rPr lang="en-US" err="1"/>
              <a:t>struct</a:t>
            </a:r>
            <a:r>
              <a:rPr lang="en-US" dirty="0"/>
              <a:t> Lice A={{"</a:t>
            </a:r>
            <a:r>
              <a:rPr lang="en-US" err="1"/>
              <a:t>Martin","Taskoski</a:t>
            </a:r>
            <a:r>
              <a:rPr lang="en-US" dirty="0"/>
              <a:t>"},"programmer",10000};</a:t>
            </a:r>
            <a:endParaRPr lang="en-US" dirty="0">
              <a:cs typeface="Calibri"/>
            </a:endParaRPr>
          </a:p>
          <a:p>
            <a:r>
              <a:rPr lang="en-US" dirty="0"/>
              <a:t>    //---</a:t>
            </a:r>
            <a:r>
              <a:rPr lang="en-US" err="1"/>
              <a:t>ili</a:t>
            </a:r>
            <a:r>
              <a:rPr lang="en-US" dirty="0"/>
              <a:t>-----</a:t>
            </a:r>
            <a:endParaRPr lang="en-US" dirty="0">
              <a:cs typeface="Calibri"/>
            </a:endParaRPr>
          </a:p>
          <a:p>
            <a:r>
              <a:rPr lang="en-US" dirty="0"/>
              <a:t>    //</a:t>
            </a:r>
            <a:r>
              <a:rPr lang="en-US" err="1"/>
              <a:t>struct</a:t>
            </a:r>
            <a:r>
              <a:rPr lang="en-US" dirty="0"/>
              <a:t> Lice A;</a:t>
            </a:r>
            <a:endParaRPr lang="en-US" dirty="0">
              <a:cs typeface="Calibri"/>
            </a:endParaRPr>
          </a:p>
          <a:p>
            <a:r>
              <a:rPr lang="en-US" dirty="0"/>
              <a:t>    //</a:t>
            </a:r>
            <a:r>
              <a:rPr lang="en-US" err="1"/>
              <a:t>A.obj.ime</a:t>
            </a:r>
            <a:r>
              <a:rPr lang="en-US" dirty="0"/>
              <a:t>="Martin";</a:t>
            </a:r>
            <a:endParaRPr lang="en-US" dirty="0">
              <a:cs typeface="Calibri"/>
            </a:endParaRPr>
          </a:p>
          <a:p>
            <a:r>
              <a:rPr lang="en-US" dirty="0"/>
              <a:t>    //</a:t>
            </a:r>
            <a:r>
              <a:rPr lang="en-US" err="1"/>
              <a:t>A.obj.prezime</a:t>
            </a:r>
            <a:r>
              <a:rPr lang="en-US" dirty="0"/>
              <a:t>="</a:t>
            </a:r>
            <a:r>
              <a:rPr lang="en-US" err="1"/>
              <a:t>Taskoski</a:t>
            </a:r>
            <a:r>
              <a:rPr lang="en-US" dirty="0"/>
              <a:t>";</a:t>
            </a:r>
            <a:endParaRPr lang="en-US" dirty="0">
              <a:cs typeface="Calibri"/>
            </a:endParaRPr>
          </a:p>
          <a:p>
            <a:r>
              <a:rPr lang="en-US" dirty="0"/>
              <a:t>    //</a:t>
            </a:r>
            <a:r>
              <a:rPr lang="en-US" err="1"/>
              <a:t>A.prof</a:t>
            </a:r>
            <a:r>
              <a:rPr lang="en-US" dirty="0"/>
              <a:t>="programmer";</a:t>
            </a:r>
            <a:endParaRPr lang="en-US" dirty="0">
              <a:cs typeface="Calibri"/>
            </a:endParaRPr>
          </a:p>
          <a:p>
            <a:r>
              <a:rPr lang="en-US" dirty="0"/>
              <a:t>    //</a:t>
            </a:r>
            <a:r>
              <a:rPr lang="en-US" err="1"/>
              <a:t>A.prihod</a:t>
            </a:r>
            <a:r>
              <a:rPr lang="en-US" dirty="0"/>
              <a:t>=10000;</a:t>
            </a:r>
            <a:endParaRPr lang="en-US" dirty="0">
              <a:cs typeface="Calibri"/>
            </a:endParaRPr>
          </a:p>
          <a:p>
            <a:r>
              <a:rPr lang="en-US" dirty="0"/>
              <a:t>    //-----------</a:t>
            </a:r>
          </a:p>
          <a:p>
            <a:r>
              <a:rPr lang="en-US" dirty="0"/>
              <a:t>    </a:t>
            </a:r>
            <a:r>
              <a:rPr lang="en-US" err="1"/>
              <a:t>cout</a:t>
            </a:r>
            <a:r>
              <a:rPr lang="en-US" dirty="0"/>
              <a:t>&lt;&lt;"</a:t>
            </a:r>
            <a:r>
              <a:rPr lang="en-US" err="1"/>
              <a:t>Ime</a:t>
            </a:r>
            <a:r>
              <a:rPr lang="en-US" dirty="0"/>
              <a:t>: "&lt;&lt;</a:t>
            </a:r>
            <a:r>
              <a:rPr lang="en-US" err="1"/>
              <a:t>A.obj.ime</a:t>
            </a:r>
            <a:r>
              <a:rPr lang="en-US" dirty="0"/>
              <a:t>&lt;&lt;</a:t>
            </a:r>
            <a:r>
              <a:rPr lang="en-US" err="1"/>
              <a:t>endl</a:t>
            </a:r>
            <a:r>
              <a:rPr lang="en-US" dirty="0"/>
              <a:t>;</a:t>
            </a:r>
            <a:endParaRPr lang="en-US" dirty="0">
              <a:cs typeface="Calibri"/>
            </a:endParaRPr>
          </a:p>
          <a:p>
            <a:r>
              <a:rPr lang="en-US" dirty="0"/>
              <a:t>    </a:t>
            </a:r>
            <a:r>
              <a:rPr lang="en-US" err="1"/>
              <a:t>cout</a:t>
            </a:r>
            <a:r>
              <a:rPr lang="en-US" dirty="0"/>
              <a:t>&lt;&lt;"</a:t>
            </a:r>
            <a:r>
              <a:rPr lang="en-US" err="1"/>
              <a:t>Prezime</a:t>
            </a:r>
            <a:r>
              <a:rPr lang="en-US" dirty="0"/>
              <a:t>: "&lt;&lt;</a:t>
            </a:r>
            <a:r>
              <a:rPr lang="en-US" err="1"/>
              <a:t>A.obj.prezime</a:t>
            </a:r>
            <a:r>
              <a:rPr lang="en-US" dirty="0"/>
              <a:t>&lt;&lt;</a:t>
            </a:r>
            <a:r>
              <a:rPr lang="en-US" err="1"/>
              <a:t>endl</a:t>
            </a:r>
            <a:r>
              <a:rPr lang="en-US" dirty="0"/>
              <a:t>;</a:t>
            </a:r>
            <a:endParaRPr lang="en-US" dirty="0">
              <a:cs typeface="Calibri"/>
            </a:endParaRPr>
          </a:p>
          <a:p>
            <a:r>
              <a:rPr lang="en-US" dirty="0"/>
              <a:t>    </a:t>
            </a:r>
            <a:r>
              <a:rPr lang="en-US" err="1"/>
              <a:t>cout</a:t>
            </a:r>
            <a:r>
              <a:rPr lang="en-US" dirty="0"/>
              <a:t>&lt;&lt;"</a:t>
            </a:r>
            <a:r>
              <a:rPr lang="en-US" err="1"/>
              <a:t>Profesija</a:t>
            </a:r>
            <a:r>
              <a:rPr lang="en-US" dirty="0"/>
              <a:t>: "&lt;&lt;</a:t>
            </a:r>
            <a:r>
              <a:rPr lang="en-US" err="1"/>
              <a:t>A.prof</a:t>
            </a:r>
            <a:r>
              <a:rPr lang="en-US" dirty="0"/>
              <a:t>&lt;&lt;</a:t>
            </a:r>
            <a:r>
              <a:rPr lang="en-US" err="1"/>
              <a:t>endl</a:t>
            </a:r>
            <a:r>
              <a:rPr lang="en-US" dirty="0"/>
              <a:t>;</a:t>
            </a:r>
            <a:endParaRPr lang="en-US" dirty="0">
              <a:cs typeface="Calibri"/>
            </a:endParaRPr>
          </a:p>
          <a:p>
            <a:r>
              <a:rPr lang="en-US" dirty="0"/>
              <a:t>    </a:t>
            </a:r>
            <a:r>
              <a:rPr lang="en-US" err="1"/>
              <a:t>cout</a:t>
            </a:r>
            <a:r>
              <a:rPr lang="en-US" dirty="0"/>
              <a:t>&lt;&lt;"</a:t>
            </a:r>
            <a:r>
              <a:rPr lang="en-US" err="1"/>
              <a:t>Prihod</a:t>
            </a:r>
            <a:r>
              <a:rPr lang="en-US" dirty="0"/>
              <a:t>: "&lt;&lt;</a:t>
            </a:r>
            <a:r>
              <a:rPr lang="en-US" err="1"/>
              <a:t>A.prihod</a:t>
            </a:r>
            <a:r>
              <a:rPr lang="en-US" dirty="0"/>
              <a:t>&lt;&lt;</a:t>
            </a:r>
            <a:r>
              <a:rPr lang="en-US" err="1"/>
              <a:t>endl</a:t>
            </a:r>
            <a:r>
              <a:rPr lang="en-US" dirty="0"/>
              <a:t>;</a:t>
            </a:r>
            <a:endParaRPr lang="en-US" dirty="0">
              <a:cs typeface="Calibri"/>
            </a:endParaRPr>
          </a:p>
          <a:p>
            <a:endParaRPr lang="en-US" dirty="0"/>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a:t>//1. OOP zadaca</a:t>
            </a:r>
            <a:r>
              <a:rPr lang="en-US" dirty="0"/>
              <a:t> so student</a:t>
            </a:r>
          </a:p>
          <a:p>
            <a:r>
              <a:rPr lang="en-US" dirty="0"/>
              <a:t>#include&lt;iostream&gt;</a:t>
            </a:r>
            <a:endParaRPr lang="en-US" dirty="0">
              <a:cs typeface="Calibri"/>
            </a:endParaRPr>
          </a:p>
          <a:p>
            <a:r>
              <a:rPr lang="en-US" dirty="0"/>
              <a:t>using namespace std;</a:t>
            </a:r>
          </a:p>
          <a:p>
            <a:endParaRPr lang="en-US" dirty="0"/>
          </a:p>
          <a:p>
            <a:r>
              <a:rPr lang="en-US" err="1"/>
              <a:t>struct</a:t>
            </a:r>
            <a:r>
              <a:rPr lang="en-US" dirty="0"/>
              <a:t> student</a:t>
            </a:r>
            <a:endParaRPr lang="en-US" dirty="0">
              <a:cs typeface="Calibri"/>
            </a:endParaRPr>
          </a:p>
          <a:p>
            <a:r>
              <a:rPr lang="en-US" dirty="0"/>
              <a:t>{</a:t>
            </a:r>
          </a:p>
          <a:p>
            <a:r>
              <a:rPr lang="en-US" dirty="0"/>
              <a:t>	</a:t>
            </a:r>
            <a:r>
              <a:rPr lang="en-US" err="1"/>
              <a:t>int</a:t>
            </a:r>
            <a:r>
              <a:rPr lang="en-US" dirty="0"/>
              <a:t> index;</a:t>
            </a:r>
            <a:endParaRPr lang="en-US" dirty="0">
              <a:cs typeface="Calibri"/>
            </a:endParaRPr>
          </a:p>
          <a:p>
            <a:r>
              <a:rPr lang="en-US" dirty="0"/>
              <a:t>	string </a:t>
            </a:r>
            <a:r>
              <a:rPr lang="en-US" err="1"/>
              <a:t>imeprezime</a:t>
            </a:r>
            <a:r>
              <a:rPr lang="en-US" dirty="0"/>
              <a:t>;</a:t>
            </a:r>
            <a:endParaRPr lang="en-US" dirty="0">
              <a:cs typeface="Calibri"/>
            </a:endParaRPr>
          </a:p>
          <a:p>
            <a:r>
              <a:rPr lang="en-US" dirty="0"/>
              <a:t>	</a:t>
            </a:r>
            <a:r>
              <a:rPr lang="en-US" err="1"/>
              <a:t>int</a:t>
            </a:r>
            <a:r>
              <a:rPr lang="en-US" dirty="0"/>
              <a:t> </a:t>
            </a:r>
            <a:r>
              <a:rPr lang="en-US" err="1"/>
              <a:t>godinanastudii</a:t>
            </a:r>
            <a:r>
              <a:rPr lang="en-US" dirty="0"/>
              <a:t>;</a:t>
            </a:r>
            <a:endParaRPr lang="en-US" dirty="0">
              <a:cs typeface="Calibri"/>
            </a:endParaRPr>
          </a:p>
          <a:p>
            <a:endParaRPr lang="en-US" dirty="0"/>
          </a:p>
          <a:p>
            <a:r>
              <a:rPr lang="en-US" dirty="0"/>
              <a:t>	void </a:t>
            </a:r>
            <a:r>
              <a:rPr lang="en-US" err="1"/>
              <a:t>citaj</a:t>
            </a:r>
            <a:r>
              <a:rPr lang="en-US" dirty="0"/>
              <a:t>()</a:t>
            </a:r>
            <a:endParaRPr lang="en-US" dirty="0">
              <a:cs typeface="Calibri"/>
            </a:endParaRPr>
          </a:p>
          <a:p>
            <a:r>
              <a:rPr lang="en-US" dirty="0"/>
              <a:t>	{</a:t>
            </a:r>
          </a:p>
          <a:p>
            <a:r>
              <a:rPr lang="en-US" dirty="0"/>
              <a:t>		</a:t>
            </a:r>
            <a:r>
              <a:rPr lang="en-US" err="1"/>
              <a:t>cout</a:t>
            </a:r>
            <a:r>
              <a:rPr lang="en-US" dirty="0"/>
              <a:t>&lt;&lt;"</a:t>
            </a:r>
            <a:r>
              <a:rPr lang="en-US" err="1"/>
              <a:t>Vnesete</a:t>
            </a:r>
            <a:r>
              <a:rPr lang="en-US" dirty="0"/>
              <a:t> index: ";</a:t>
            </a:r>
            <a:endParaRPr lang="en-US" dirty="0">
              <a:cs typeface="Calibri"/>
            </a:endParaRPr>
          </a:p>
          <a:p>
            <a:r>
              <a:rPr lang="en-US" dirty="0"/>
              <a:t>		</a:t>
            </a:r>
            <a:r>
              <a:rPr lang="en-US" err="1"/>
              <a:t>cin</a:t>
            </a:r>
            <a:r>
              <a:rPr lang="en-US" dirty="0"/>
              <a:t>&gt;&gt;index;</a:t>
            </a:r>
            <a:endParaRPr lang="en-US" dirty="0">
              <a:cs typeface="Calibri"/>
            </a:endParaRPr>
          </a:p>
          <a:p>
            <a:r>
              <a:rPr lang="en-US" dirty="0"/>
              <a:t>		</a:t>
            </a:r>
            <a:r>
              <a:rPr lang="en-US" err="1"/>
              <a:t>cout</a:t>
            </a:r>
            <a:r>
              <a:rPr lang="en-US" dirty="0"/>
              <a:t>&lt;&lt;"</a:t>
            </a:r>
            <a:r>
              <a:rPr lang="en-US" err="1"/>
              <a:t>Vnesete</a:t>
            </a:r>
            <a:r>
              <a:rPr lang="en-US" dirty="0"/>
              <a:t> </a:t>
            </a:r>
            <a:r>
              <a:rPr lang="en-US" err="1"/>
              <a:t>ime</a:t>
            </a:r>
            <a:r>
              <a:rPr lang="en-US" dirty="0"/>
              <a:t>: ";</a:t>
            </a:r>
            <a:endParaRPr lang="en-US" dirty="0">
              <a:cs typeface="Calibri"/>
            </a:endParaRPr>
          </a:p>
          <a:p>
            <a:r>
              <a:rPr lang="en-US" dirty="0"/>
              <a:t>		</a:t>
            </a:r>
            <a:r>
              <a:rPr lang="en-US" err="1"/>
              <a:t>cin</a:t>
            </a:r>
            <a:r>
              <a:rPr lang="en-US" dirty="0"/>
              <a:t>&gt;&gt;</a:t>
            </a:r>
            <a:r>
              <a:rPr lang="en-US" err="1"/>
              <a:t>imeprezime</a:t>
            </a:r>
            <a:r>
              <a:rPr lang="en-US" dirty="0"/>
              <a:t>;</a:t>
            </a:r>
            <a:endParaRPr lang="en-US" dirty="0">
              <a:cs typeface="Calibri"/>
            </a:endParaRPr>
          </a:p>
          <a:p>
            <a:r>
              <a:rPr lang="en-US" dirty="0"/>
              <a:t>		</a:t>
            </a:r>
            <a:r>
              <a:rPr lang="en-US" err="1"/>
              <a:t>cout</a:t>
            </a:r>
            <a:r>
              <a:rPr lang="en-US" dirty="0"/>
              <a:t>&lt;&lt;"</a:t>
            </a:r>
            <a:r>
              <a:rPr lang="en-US" err="1"/>
              <a:t>Vnesi</a:t>
            </a:r>
            <a:r>
              <a:rPr lang="en-US" dirty="0"/>
              <a:t> </a:t>
            </a:r>
            <a:r>
              <a:rPr lang="en-US" err="1"/>
              <a:t>godina</a:t>
            </a:r>
            <a:r>
              <a:rPr lang="en-US" dirty="0"/>
              <a:t> </a:t>
            </a:r>
            <a:r>
              <a:rPr lang="en-US" err="1"/>
              <a:t>na</a:t>
            </a:r>
            <a:r>
              <a:rPr lang="en-US" dirty="0"/>
              <a:t> </a:t>
            </a:r>
            <a:r>
              <a:rPr lang="en-US" err="1"/>
              <a:t>studii</a:t>
            </a:r>
            <a:r>
              <a:rPr lang="en-US" dirty="0"/>
              <a:t>: ";</a:t>
            </a:r>
            <a:endParaRPr lang="en-US" dirty="0">
              <a:cs typeface="Calibri"/>
            </a:endParaRPr>
          </a:p>
          <a:p>
            <a:r>
              <a:rPr lang="en-US" dirty="0"/>
              <a:t>		</a:t>
            </a:r>
            <a:r>
              <a:rPr lang="en-US" err="1"/>
              <a:t>cin</a:t>
            </a:r>
            <a:r>
              <a:rPr lang="en-US" dirty="0"/>
              <a:t>&gt;&gt;</a:t>
            </a:r>
            <a:r>
              <a:rPr lang="en-US" err="1"/>
              <a:t>godinanastudii</a:t>
            </a:r>
            <a:r>
              <a:rPr lang="en-US" dirty="0"/>
              <a:t>;</a:t>
            </a:r>
            <a:endParaRPr lang="en-US" dirty="0">
              <a:cs typeface="Calibri"/>
            </a:endParaRPr>
          </a:p>
          <a:p>
            <a:r>
              <a:rPr lang="en-US" dirty="0"/>
              <a:t>	}</a:t>
            </a:r>
          </a:p>
          <a:p>
            <a:endParaRPr lang="en-US" dirty="0"/>
          </a:p>
          <a:p>
            <a:r>
              <a:rPr lang="en-US" dirty="0"/>
              <a:t>	void </a:t>
            </a:r>
            <a:r>
              <a:rPr lang="en-US" err="1"/>
              <a:t>pecati</a:t>
            </a:r>
            <a:r>
              <a:rPr lang="en-US"/>
              <a:t>()</a:t>
            </a:r>
            <a:endParaRPr lang="en-US" dirty="0"/>
          </a:p>
          <a:p>
            <a:r>
              <a:rPr lang="en-US" dirty="0"/>
              <a:t>	{</a:t>
            </a:r>
          </a:p>
          <a:p>
            <a:r>
              <a:rPr lang="en-US" dirty="0"/>
              <a:t>		</a:t>
            </a:r>
            <a:r>
              <a:rPr lang="en-US" err="1"/>
              <a:t>cout</a:t>
            </a:r>
            <a:r>
              <a:rPr lang="en-US" dirty="0"/>
              <a:t>&lt;&lt;"</a:t>
            </a:r>
            <a:r>
              <a:rPr lang="en-US" err="1"/>
              <a:t>Studentot</a:t>
            </a:r>
            <a:r>
              <a:rPr lang="en-US" dirty="0"/>
              <a:t> "&lt;&lt;</a:t>
            </a:r>
            <a:r>
              <a:rPr lang="en-US" err="1"/>
              <a:t>imeprezime</a:t>
            </a:r>
            <a:r>
              <a:rPr lang="en-US" dirty="0"/>
              <a:t>&lt;&lt;" so </a:t>
            </a:r>
            <a:r>
              <a:rPr lang="en-US" err="1"/>
              <a:t>broj</a:t>
            </a:r>
            <a:r>
              <a:rPr lang="en-US" dirty="0"/>
              <a:t> </a:t>
            </a:r>
            <a:r>
              <a:rPr lang="en-US" err="1"/>
              <a:t>na</a:t>
            </a:r>
            <a:r>
              <a:rPr lang="en-US" dirty="0"/>
              <a:t> index "&lt;&lt;index&lt;&lt;" e </a:t>
            </a:r>
            <a:r>
              <a:rPr lang="en-US" err="1"/>
              <a:t>od</a:t>
            </a:r>
            <a:r>
              <a:rPr lang="en-US" dirty="0"/>
              <a:t> "&lt;&lt;</a:t>
            </a:r>
            <a:r>
              <a:rPr lang="en-US" err="1"/>
              <a:t>godinanastudii</a:t>
            </a:r>
            <a:r>
              <a:rPr lang="en-US" dirty="0"/>
              <a:t>&lt;&lt;" </a:t>
            </a:r>
            <a:r>
              <a:rPr lang="en-US" err="1"/>
              <a:t>godina</a:t>
            </a:r>
            <a:r>
              <a:rPr lang="en-US" dirty="0"/>
              <a:t>.\n";</a:t>
            </a:r>
            <a:endParaRPr lang="en-US" dirty="0">
              <a:cs typeface="Calibri"/>
            </a:endParaRPr>
          </a:p>
          <a:p>
            <a:r>
              <a:rPr lang="en-US" dirty="0"/>
              <a:t>	}</a:t>
            </a:r>
          </a:p>
          <a:p>
            <a:r>
              <a:rPr lang="en-US" dirty="0"/>
              <a:t>};</a:t>
            </a:r>
          </a:p>
          <a:p>
            <a:endParaRPr lang="en-US" dirty="0"/>
          </a:p>
          <a:p>
            <a:r>
              <a:rPr lang="en-US" err="1"/>
              <a:t>int</a:t>
            </a:r>
            <a:r>
              <a:rPr lang="en-US" dirty="0"/>
              <a:t> main()</a:t>
            </a:r>
            <a:endParaRPr lang="en-US" dirty="0">
              <a:cs typeface="Calibri"/>
            </a:endParaRPr>
          </a:p>
          <a:p>
            <a:r>
              <a:rPr lang="en-US" dirty="0"/>
              <a:t>{</a:t>
            </a:r>
          </a:p>
          <a:p>
            <a:r>
              <a:rPr lang="en-US" dirty="0"/>
              <a:t>	student </a:t>
            </a:r>
            <a:r>
              <a:rPr lang="en-US" err="1"/>
              <a:t>obj</a:t>
            </a:r>
            <a:r>
              <a:rPr lang="en-US" dirty="0"/>
              <a:t>;</a:t>
            </a:r>
            <a:endParaRPr lang="en-US" dirty="0">
              <a:cs typeface="Calibri"/>
            </a:endParaRPr>
          </a:p>
          <a:p>
            <a:endParaRPr lang="en-US" dirty="0"/>
          </a:p>
          <a:p>
            <a:r>
              <a:rPr lang="en-US" dirty="0"/>
              <a:t>	</a:t>
            </a:r>
            <a:r>
              <a:rPr lang="en-US" err="1"/>
              <a:t>obj.citaj</a:t>
            </a:r>
            <a:r>
              <a:rPr lang="en-US" dirty="0"/>
              <a:t>();</a:t>
            </a:r>
            <a:endParaRPr lang="en-US" dirty="0">
              <a:cs typeface="Calibri"/>
            </a:endParaRPr>
          </a:p>
          <a:p>
            <a:r>
              <a:rPr lang="en-US" dirty="0"/>
              <a:t>	</a:t>
            </a:r>
            <a:r>
              <a:rPr lang="en-US" err="1"/>
              <a:t>obj.pecati</a:t>
            </a:r>
            <a:r>
              <a:rPr lang="en-US" dirty="0"/>
              <a:t>();</a:t>
            </a:r>
            <a:endParaRPr lang="en-US" dirty="0">
              <a:cs typeface="Calibri"/>
            </a:endParaRPr>
          </a:p>
          <a:p>
            <a:endParaRPr lang="en-US" dirty="0"/>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a:t>//2. Kniga</a:t>
            </a:r>
          </a:p>
          <a:p>
            <a:r>
              <a:rPr lang="en-US" dirty="0"/>
              <a:t>#include&lt;</a:t>
            </a:r>
            <a:r>
              <a:rPr lang="en-US" err="1"/>
              <a:t>iostream</a:t>
            </a:r>
            <a:r>
              <a:rPr lang="en-US" dirty="0"/>
              <a:t>&gt;</a:t>
            </a:r>
            <a:endParaRPr lang="en-US" dirty="0">
              <a:cs typeface="Calibri"/>
            </a:endParaRPr>
          </a:p>
          <a:p>
            <a:r>
              <a:rPr lang="en-US" dirty="0"/>
              <a:t>using namespace std;</a:t>
            </a:r>
          </a:p>
          <a:p>
            <a:endParaRPr lang="en-US" dirty="0"/>
          </a:p>
          <a:p>
            <a:r>
              <a:rPr lang="en-US" err="1"/>
              <a:t>struct</a:t>
            </a:r>
            <a:r>
              <a:rPr lang="en-US" dirty="0"/>
              <a:t> </a:t>
            </a:r>
            <a:r>
              <a:rPr lang="en-US" err="1"/>
              <a:t>Kniga</a:t>
            </a:r>
            <a:endParaRPr lang="en-US"/>
          </a:p>
          <a:p>
            <a:r>
              <a:rPr lang="en-US" dirty="0"/>
              <a:t>{</a:t>
            </a:r>
          </a:p>
          <a:p>
            <a:r>
              <a:rPr lang="en-US" dirty="0"/>
              <a:t>	string </a:t>
            </a:r>
            <a:r>
              <a:rPr lang="en-US" err="1"/>
              <a:t>naslov</a:t>
            </a:r>
            <a:r>
              <a:rPr lang="en-US" dirty="0"/>
              <a:t>;</a:t>
            </a:r>
            <a:endParaRPr lang="en-US" dirty="0">
              <a:cs typeface="Calibri"/>
            </a:endParaRPr>
          </a:p>
          <a:p>
            <a:r>
              <a:rPr lang="en-US" dirty="0"/>
              <a:t>    string </a:t>
            </a:r>
            <a:r>
              <a:rPr lang="en-US" err="1"/>
              <a:t>avtor</a:t>
            </a:r>
            <a:r>
              <a:rPr lang="en-US" dirty="0"/>
              <a:t>;</a:t>
            </a:r>
            <a:endParaRPr lang="en-US" dirty="0">
              <a:cs typeface="Calibri"/>
            </a:endParaRPr>
          </a:p>
          <a:p>
            <a:r>
              <a:rPr lang="en-US" dirty="0"/>
              <a:t>    </a:t>
            </a:r>
            <a:r>
              <a:rPr lang="en-US" err="1"/>
              <a:t>int</a:t>
            </a:r>
            <a:r>
              <a:rPr lang="en-US" dirty="0"/>
              <a:t> </a:t>
            </a:r>
            <a:r>
              <a:rPr lang="en-US" err="1"/>
              <a:t>broj</a:t>
            </a:r>
            <a:r>
              <a:rPr lang="en-US" dirty="0"/>
              <a:t>;</a:t>
            </a:r>
            <a:endParaRPr lang="en-US" dirty="0">
              <a:cs typeface="Calibri"/>
            </a:endParaRPr>
          </a:p>
          <a:p>
            <a:r>
              <a:rPr lang="en-US" dirty="0"/>
              <a:t>    double </a:t>
            </a:r>
            <a:r>
              <a:rPr lang="en-US" err="1"/>
              <a:t>cena</a:t>
            </a:r>
            <a:r>
              <a:rPr lang="en-US" dirty="0"/>
              <a:t>;</a:t>
            </a:r>
            <a:endParaRPr lang="en-US" dirty="0">
              <a:cs typeface="Calibri"/>
            </a:endParaRPr>
          </a:p>
          <a:p>
            <a:r>
              <a:rPr lang="en-US" dirty="0"/>
              <a:t>};</a:t>
            </a:r>
          </a:p>
          <a:p>
            <a:endParaRPr lang="en-US" dirty="0"/>
          </a:p>
          <a:p>
            <a:r>
              <a:rPr lang="en-US" err="1"/>
              <a:t>int</a:t>
            </a:r>
            <a:r>
              <a:rPr lang="en-US" dirty="0"/>
              <a:t> main()</a:t>
            </a:r>
            <a:endParaRPr lang="en-US" dirty="0">
              <a:cs typeface="Calibri"/>
            </a:endParaRPr>
          </a:p>
          <a:p>
            <a:r>
              <a:rPr lang="en-US" dirty="0"/>
              <a:t>{</a:t>
            </a:r>
          </a:p>
          <a:p>
            <a:r>
              <a:rPr lang="en-US" dirty="0"/>
              <a:t>	</a:t>
            </a:r>
            <a:r>
              <a:rPr lang="en-US" err="1"/>
              <a:t>Kniga</a:t>
            </a:r>
            <a:r>
              <a:rPr lang="en-US" dirty="0"/>
              <a:t> </a:t>
            </a:r>
            <a:r>
              <a:rPr lang="en-US" err="1"/>
              <a:t>obj</a:t>
            </a:r>
            <a:r>
              <a:rPr lang="en-US" dirty="0"/>
              <a:t>;</a:t>
            </a:r>
            <a:endParaRPr lang="en-US" dirty="0">
              <a:cs typeface="Calibri"/>
            </a:endParaRPr>
          </a:p>
          <a:p>
            <a:r>
              <a:rPr lang="en-US" dirty="0"/>
              <a:t>	</a:t>
            </a:r>
            <a:r>
              <a:rPr lang="en-US" err="1"/>
              <a:t>cout</a:t>
            </a:r>
            <a:r>
              <a:rPr lang="en-US" dirty="0"/>
              <a:t>&lt;&lt;"</a:t>
            </a:r>
            <a:r>
              <a:rPr lang="en-US" err="1"/>
              <a:t>Vnesi</a:t>
            </a:r>
            <a:r>
              <a:rPr lang="en-US" dirty="0"/>
              <a:t> </a:t>
            </a:r>
            <a:r>
              <a:rPr lang="en-US" err="1"/>
              <a:t>naslov</a:t>
            </a:r>
            <a:r>
              <a:rPr lang="en-US" dirty="0"/>
              <a:t>: ";</a:t>
            </a:r>
            <a:endParaRPr lang="en-US" dirty="0">
              <a:cs typeface="Calibri"/>
            </a:endParaRPr>
          </a:p>
          <a:p>
            <a:r>
              <a:rPr lang="en-US" dirty="0"/>
              <a:t>    </a:t>
            </a:r>
            <a:r>
              <a:rPr lang="en-US" err="1"/>
              <a:t>cin</a:t>
            </a:r>
            <a:r>
              <a:rPr lang="en-US" dirty="0"/>
              <a:t>&gt;&gt;</a:t>
            </a:r>
            <a:r>
              <a:rPr lang="en-US" err="1"/>
              <a:t>obj.naslov</a:t>
            </a:r>
            <a:r>
              <a:rPr lang="en-US" dirty="0"/>
              <a:t>;</a:t>
            </a:r>
            <a:endParaRPr lang="en-US" dirty="0">
              <a:cs typeface="Calibri"/>
            </a:endParaRPr>
          </a:p>
          <a:p>
            <a:r>
              <a:rPr lang="en-US" dirty="0"/>
              <a:t>    </a:t>
            </a:r>
            <a:r>
              <a:rPr lang="en-US" err="1"/>
              <a:t>cout</a:t>
            </a:r>
            <a:r>
              <a:rPr lang="en-US" dirty="0"/>
              <a:t>&lt;&lt;"</a:t>
            </a:r>
            <a:r>
              <a:rPr lang="en-US" err="1"/>
              <a:t>Vnesi</a:t>
            </a:r>
            <a:r>
              <a:rPr lang="en-US" dirty="0"/>
              <a:t> </a:t>
            </a:r>
            <a:r>
              <a:rPr lang="en-US" err="1"/>
              <a:t>avtor</a:t>
            </a:r>
            <a:r>
              <a:rPr lang="en-US" dirty="0"/>
              <a:t>: ";</a:t>
            </a:r>
            <a:endParaRPr lang="en-US" dirty="0">
              <a:cs typeface="Calibri"/>
            </a:endParaRPr>
          </a:p>
          <a:p>
            <a:r>
              <a:rPr lang="en-US" dirty="0"/>
              <a:t>    </a:t>
            </a:r>
            <a:r>
              <a:rPr lang="en-US" err="1"/>
              <a:t>cin</a:t>
            </a:r>
            <a:r>
              <a:rPr lang="en-US" dirty="0"/>
              <a:t>&gt;&gt;</a:t>
            </a:r>
            <a:r>
              <a:rPr lang="en-US" err="1"/>
              <a:t>obj.avtor</a:t>
            </a:r>
            <a:r>
              <a:rPr lang="en-US" dirty="0"/>
              <a:t>;</a:t>
            </a:r>
            <a:endParaRPr lang="en-US" dirty="0">
              <a:cs typeface="Calibri"/>
            </a:endParaRPr>
          </a:p>
          <a:p>
            <a:r>
              <a:rPr lang="en-US" dirty="0"/>
              <a:t>    </a:t>
            </a:r>
            <a:r>
              <a:rPr lang="en-US" err="1"/>
              <a:t>cout</a:t>
            </a:r>
            <a:r>
              <a:rPr lang="en-US" dirty="0"/>
              <a:t>&lt;&lt;"</a:t>
            </a:r>
            <a:r>
              <a:rPr lang="en-US" err="1"/>
              <a:t>Vnesi</a:t>
            </a:r>
            <a:r>
              <a:rPr lang="en-US" dirty="0"/>
              <a:t> ISBN: ";</a:t>
            </a:r>
            <a:endParaRPr lang="en-US" dirty="0">
              <a:cs typeface="Calibri"/>
            </a:endParaRPr>
          </a:p>
          <a:p>
            <a:r>
              <a:rPr lang="en-US" dirty="0"/>
              <a:t>    </a:t>
            </a:r>
            <a:r>
              <a:rPr lang="en-US" err="1"/>
              <a:t>cin</a:t>
            </a:r>
            <a:r>
              <a:rPr lang="en-US" dirty="0"/>
              <a:t>&gt;&gt;</a:t>
            </a:r>
            <a:r>
              <a:rPr lang="en-US" err="1"/>
              <a:t>obj.broj</a:t>
            </a:r>
            <a:r>
              <a:rPr lang="en-US" dirty="0"/>
              <a:t>;</a:t>
            </a:r>
            <a:endParaRPr lang="en-US" dirty="0">
              <a:cs typeface="Calibri"/>
            </a:endParaRPr>
          </a:p>
          <a:p>
            <a:r>
              <a:rPr lang="en-US" dirty="0"/>
              <a:t>    </a:t>
            </a:r>
            <a:r>
              <a:rPr lang="en-US" err="1"/>
              <a:t>cout</a:t>
            </a:r>
            <a:r>
              <a:rPr lang="en-US" dirty="0"/>
              <a:t>&lt;&lt;"</a:t>
            </a:r>
            <a:r>
              <a:rPr lang="en-US" err="1"/>
              <a:t>Vnesi</a:t>
            </a:r>
            <a:r>
              <a:rPr lang="en-US" dirty="0"/>
              <a:t> </a:t>
            </a:r>
            <a:r>
              <a:rPr lang="en-US" err="1"/>
              <a:t>cena</a:t>
            </a:r>
            <a:r>
              <a:rPr lang="en-US" dirty="0"/>
              <a:t>: ";</a:t>
            </a:r>
            <a:endParaRPr lang="en-US" dirty="0">
              <a:cs typeface="Calibri"/>
            </a:endParaRPr>
          </a:p>
          <a:p>
            <a:r>
              <a:rPr lang="en-US" dirty="0"/>
              <a:t>    </a:t>
            </a:r>
            <a:r>
              <a:rPr lang="en-US" err="1"/>
              <a:t>cin</a:t>
            </a:r>
            <a:r>
              <a:rPr lang="en-US" dirty="0"/>
              <a:t>&gt;&gt;</a:t>
            </a:r>
            <a:r>
              <a:rPr lang="en-US" err="1"/>
              <a:t>obj.cena</a:t>
            </a:r>
            <a:r>
              <a:rPr lang="en-US" dirty="0"/>
              <a:t>;</a:t>
            </a:r>
            <a:endParaRPr lang="en-US" dirty="0">
              <a:cs typeface="Calibri"/>
            </a:endParaRPr>
          </a:p>
          <a:p>
            <a:endParaRPr lang="en-US" dirty="0"/>
          </a:p>
          <a:p>
            <a:r>
              <a:rPr lang="en-US" dirty="0"/>
              <a:t>	</a:t>
            </a:r>
            <a:r>
              <a:rPr lang="en-US" err="1"/>
              <a:t>cout</a:t>
            </a:r>
            <a:r>
              <a:rPr lang="en-US" dirty="0"/>
              <a:t>&lt;&lt;"</a:t>
            </a:r>
            <a:r>
              <a:rPr lang="en-US" err="1"/>
              <a:t>Naslov</a:t>
            </a:r>
            <a:r>
              <a:rPr lang="en-US" dirty="0"/>
              <a:t>: "&lt;&lt;</a:t>
            </a:r>
            <a:r>
              <a:rPr lang="en-US" err="1"/>
              <a:t>obj.naslov</a:t>
            </a:r>
            <a:r>
              <a:rPr lang="en-US" dirty="0"/>
              <a:t>&lt;&lt;</a:t>
            </a:r>
            <a:r>
              <a:rPr lang="en-US" err="1"/>
              <a:t>endl</a:t>
            </a:r>
            <a:r>
              <a:rPr lang="en-US" dirty="0"/>
              <a:t>;</a:t>
            </a:r>
            <a:endParaRPr lang="en-US" dirty="0">
              <a:cs typeface="Calibri"/>
            </a:endParaRPr>
          </a:p>
          <a:p>
            <a:r>
              <a:rPr lang="en-US" dirty="0"/>
              <a:t>	</a:t>
            </a:r>
            <a:r>
              <a:rPr lang="en-US" err="1"/>
              <a:t>cout</a:t>
            </a:r>
            <a:r>
              <a:rPr lang="en-US" dirty="0"/>
              <a:t>&lt;&lt;"</a:t>
            </a:r>
            <a:r>
              <a:rPr lang="en-US" err="1"/>
              <a:t>Avtor</a:t>
            </a:r>
            <a:r>
              <a:rPr lang="en-US" dirty="0"/>
              <a:t>: "&lt;&lt;</a:t>
            </a:r>
            <a:r>
              <a:rPr lang="en-US" err="1"/>
              <a:t>obj.avtor</a:t>
            </a:r>
            <a:r>
              <a:rPr lang="en-US" dirty="0"/>
              <a:t>&lt;&lt;</a:t>
            </a:r>
            <a:r>
              <a:rPr lang="en-US" err="1"/>
              <a:t>endl</a:t>
            </a:r>
            <a:r>
              <a:rPr lang="en-US" dirty="0"/>
              <a:t>;</a:t>
            </a:r>
            <a:endParaRPr lang="en-US" dirty="0">
              <a:cs typeface="Calibri"/>
            </a:endParaRPr>
          </a:p>
          <a:p>
            <a:r>
              <a:rPr lang="en-US" dirty="0"/>
              <a:t>	</a:t>
            </a:r>
            <a:r>
              <a:rPr lang="en-US" err="1"/>
              <a:t>cout</a:t>
            </a:r>
            <a:r>
              <a:rPr lang="en-US" dirty="0"/>
              <a:t>&lt;&lt;"</a:t>
            </a:r>
            <a:r>
              <a:rPr lang="en-US" err="1"/>
              <a:t>Cena</a:t>
            </a:r>
            <a:r>
              <a:rPr lang="en-US" dirty="0"/>
              <a:t>: "&lt;&lt;</a:t>
            </a:r>
            <a:r>
              <a:rPr lang="en-US" err="1"/>
              <a:t>obj.broj</a:t>
            </a:r>
            <a:r>
              <a:rPr lang="en-US" dirty="0"/>
              <a:t>&lt;&lt;</a:t>
            </a:r>
            <a:r>
              <a:rPr lang="en-US" err="1"/>
              <a:t>endl</a:t>
            </a:r>
            <a:r>
              <a:rPr lang="en-US" dirty="0"/>
              <a:t>;</a:t>
            </a:r>
            <a:endParaRPr lang="en-US" dirty="0">
              <a:cs typeface="Calibri"/>
            </a:endParaRPr>
          </a:p>
          <a:p>
            <a:r>
              <a:rPr lang="en-US" dirty="0"/>
              <a:t>	</a:t>
            </a:r>
            <a:r>
              <a:rPr lang="en-US" err="1"/>
              <a:t>cout</a:t>
            </a:r>
            <a:r>
              <a:rPr lang="en-US" dirty="0"/>
              <a:t>&lt;&lt;"</a:t>
            </a:r>
            <a:r>
              <a:rPr lang="en-US" err="1"/>
              <a:t>Cena</a:t>
            </a:r>
            <a:r>
              <a:rPr lang="en-US" dirty="0"/>
              <a:t>: "&lt;&lt;</a:t>
            </a:r>
            <a:r>
              <a:rPr lang="en-US" err="1"/>
              <a:t>obj.cena</a:t>
            </a:r>
            <a:r>
              <a:rPr lang="en-US" dirty="0"/>
              <a:t>&lt;&lt;</a:t>
            </a:r>
            <a:r>
              <a:rPr lang="en-US" err="1"/>
              <a:t>endl</a:t>
            </a:r>
            <a:r>
              <a:rPr lang="en-US" dirty="0"/>
              <a:t>;</a:t>
            </a:r>
            <a:endParaRPr lang="en-US" dirty="0">
              <a:cs typeface="Calibri"/>
            </a:endParaRP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30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a:t>//3. Knigi</a:t>
            </a:r>
          </a:p>
          <a:p>
            <a:r>
              <a:rPr lang="en-US" dirty="0"/>
              <a:t>#include &lt;</a:t>
            </a:r>
            <a:r>
              <a:rPr lang="en-US" err="1"/>
              <a:t>iostream</a:t>
            </a:r>
            <a:r>
              <a:rPr lang="en-US" dirty="0"/>
              <a:t>&gt;</a:t>
            </a:r>
            <a:endParaRPr lang="en-US" dirty="0">
              <a:cs typeface="Calibri"/>
            </a:endParaRPr>
          </a:p>
          <a:p>
            <a:endParaRPr lang="en-US" dirty="0"/>
          </a:p>
          <a:p>
            <a:r>
              <a:rPr lang="en-US" dirty="0"/>
              <a:t>using namespace std;</a:t>
            </a:r>
          </a:p>
          <a:p>
            <a:endParaRPr lang="en-US" dirty="0"/>
          </a:p>
          <a:p>
            <a:r>
              <a:rPr lang="en-US" err="1"/>
              <a:t>struct</a:t>
            </a:r>
            <a:r>
              <a:rPr lang="en-US" dirty="0"/>
              <a:t> </a:t>
            </a:r>
            <a:r>
              <a:rPr lang="en-US" err="1"/>
              <a:t>Kniga</a:t>
            </a:r>
            <a:endParaRPr lang="en-US"/>
          </a:p>
          <a:p>
            <a:r>
              <a:rPr lang="en-US" dirty="0"/>
              <a:t>{</a:t>
            </a:r>
          </a:p>
          <a:p>
            <a:r>
              <a:rPr lang="en-US" dirty="0"/>
              <a:t>    string </a:t>
            </a:r>
            <a:r>
              <a:rPr lang="en-US" err="1"/>
              <a:t>naslov</a:t>
            </a:r>
            <a:r>
              <a:rPr lang="en-US" dirty="0"/>
              <a:t>;</a:t>
            </a:r>
            <a:endParaRPr lang="en-US" dirty="0">
              <a:cs typeface="Calibri"/>
            </a:endParaRPr>
          </a:p>
          <a:p>
            <a:r>
              <a:rPr lang="en-US" dirty="0"/>
              <a:t>    string </a:t>
            </a:r>
            <a:r>
              <a:rPr lang="en-US" err="1"/>
              <a:t>avtor</a:t>
            </a:r>
            <a:r>
              <a:rPr lang="en-US" dirty="0"/>
              <a:t>;</a:t>
            </a:r>
            <a:endParaRPr lang="en-US" dirty="0">
              <a:cs typeface="Calibri"/>
            </a:endParaRPr>
          </a:p>
          <a:p>
            <a:r>
              <a:rPr lang="en-US" dirty="0"/>
              <a:t>    </a:t>
            </a:r>
            <a:r>
              <a:rPr lang="en-US" err="1"/>
              <a:t>int</a:t>
            </a:r>
            <a:r>
              <a:rPr lang="en-US" dirty="0"/>
              <a:t> </a:t>
            </a:r>
            <a:r>
              <a:rPr lang="en-US" err="1"/>
              <a:t>broj</a:t>
            </a:r>
            <a:r>
              <a:rPr lang="en-US" dirty="0"/>
              <a:t>;</a:t>
            </a:r>
            <a:endParaRPr lang="en-US" dirty="0">
              <a:cs typeface="Calibri"/>
            </a:endParaRPr>
          </a:p>
          <a:p>
            <a:r>
              <a:rPr lang="en-US" dirty="0"/>
              <a:t>    double </a:t>
            </a:r>
            <a:r>
              <a:rPr lang="en-US" err="1"/>
              <a:t>cena</a:t>
            </a:r>
            <a:r>
              <a:rPr lang="en-US" dirty="0"/>
              <a:t>;</a:t>
            </a:r>
            <a:endParaRPr lang="en-US" dirty="0">
              <a:cs typeface="Calibri"/>
            </a:endParaRPr>
          </a:p>
          <a:p>
            <a:endParaRPr lang="en-US" dirty="0"/>
          </a:p>
          <a:p>
            <a:r>
              <a:rPr lang="en-US" dirty="0"/>
              <a:t>    void </a:t>
            </a:r>
            <a:r>
              <a:rPr lang="en-US" err="1"/>
              <a:t>Vnesi</a:t>
            </a:r>
            <a:r>
              <a:rPr lang="en-US" dirty="0"/>
              <a:t>()</a:t>
            </a:r>
            <a:endParaRPr lang="en-US" dirty="0">
              <a:cs typeface="Calibri"/>
            </a:endParaRPr>
          </a:p>
          <a:p>
            <a:r>
              <a:rPr lang="en-US" dirty="0"/>
              <a:t>    {</a:t>
            </a:r>
          </a:p>
          <a:p>
            <a:r>
              <a:rPr lang="en-US" dirty="0"/>
              <a:t>        </a:t>
            </a:r>
            <a:r>
              <a:rPr lang="en-US" err="1"/>
              <a:t>cout</a:t>
            </a:r>
            <a:r>
              <a:rPr lang="en-US" dirty="0"/>
              <a:t>&lt;&lt;"</a:t>
            </a:r>
            <a:r>
              <a:rPr lang="en-US" err="1"/>
              <a:t>Vnesi</a:t>
            </a:r>
            <a:r>
              <a:rPr lang="en-US" dirty="0"/>
              <a:t> </a:t>
            </a:r>
            <a:r>
              <a:rPr lang="en-US" err="1"/>
              <a:t>naslov</a:t>
            </a:r>
            <a:r>
              <a:rPr lang="en-US" dirty="0"/>
              <a:t>: ";</a:t>
            </a:r>
            <a:endParaRPr lang="en-US" dirty="0">
              <a:cs typeface="Calibri"/>
            </a:endParaRPr>
          </a:p>
          <a:p>
            <a:r>
              <a:rPr lang="en-US" dirty="0"/>
              <a:t>        </a:t>
            </a:r>
            <a:r>
              <a:rPr lang="en-US" err="1"/>
              <a:t>cin</a:t>
            </a:r>
            <a:r>
              <a:rPr lang="en-US" dirty="0"/>
              <a:t>&gt;&gt;</a:t>
            </a:r>
            <a:r>
              <a:rPr lang="en-US" err="1"/>
              <a:t>naslov</a:t>
            </a:r>
            <a:r>
              <a:rPr lang="en-US" dirty="0"/>
              <a:t>;</a:t>
            </a:r>
            <a:endParaRPr lang="en-US" dirty="0">
              <a:cs typeface="Calibri"/>
            </a:endParaRPr>
          </a:p>
          <a:p>
            <a:r>
              <a:rPr lang="en-US" dirty="0"/>
              <a:t>        </a:t>
            </a:r>
            <a:r>
              <a:rPr lang="en-US" err="1"/>
              <a:t>cout</a:t>
            </a:r>
            <a:r>
              <a:rPr lang="en-US" dirty="0"/>
              <a:t>&lt;&lt;"</a:t>
            </a:r>
            <a:r>
              <a:rPr lang="en-US" err="1"/>
              <a:t>Vnesi</a:t>
            </a:r>
            <a:r>
              <a:rPr lang="en-US" dirty="0"/>
              <a:t> </a:t>
            </a:r>
            <a:r>
              <a:rPr lang="en-US" err="1"/>
              <a:t>avtor</a:t>
            </a:r>
            <a:r>
              <a:rPr lang="en-US" dirty="0"/>
              <a:t>: ";</a:t>
            </a:r>
            <a:endParaRPr lang="en-US" dirty="0">
              <a:cs typeface="Calibri"/>
            </a:endParaRPr>
          </a:p>
          <a:p>
            <a:r>
              <a:rPr lang="en-US" dirty="0"/>
              <a:t>        </a:t>
            </a:r>
            <a:r>
              <a:rPr lang="en-US" err="1"/>
              <a:t>cin</a:t>
            </a:r>
            <a:r>
              <a:rPr lang="en-US" dirty="0"/>
              <a:t>&gt;&gt;</a:t>
            </a:r>
            <a:r>
              <a:rPr lang="en-US" err="1"/>
              <a:t>avtor</a:t>
            </a:r>
            <a:r>
              <a:rPr lang="en-US" dirty="0"/>
              <a:t>;</a:t>
            </a:r>
            <a:endParaRPr lang="en-US" dirty="0">
              <a:cs typeface="Calibri"/>
            </a:endParaRPr>
          </a:p>
          <a:p>
            <a:r>
              <a:rPr lang="en-US" dirty="0"/>
              <a:t>        </a:t>
            </a:r>
            <a:r>
              <a:rPr lang="en-US" err="1"/>
              <a:t>cout</a:t>
            </a:r>
            <a:r>
              <a:rPr lang="en-US" dirty="0"/>
              <a:t>&lt;&lt;"</a:t>
            </a:r>
            <a:r>
              <a:rPr lang="en-US" err="1"/>
              <a:t>Vnesi</a:t>
            </a:r>
            <a:r>
              <a:rPr lang="en-US" dirty="0"/>
              <a:t> ISBN: ";</a:t>
            </a:r>
            <a:endParaRPr lang="en-US" dirty="0">
              <a:cs typeface="Calibri"/>
            </a:endParaRPr>
          </a:p>
          <a:p>
            <a:r>
              <a:rPr lang="en-US" dirty="0"/>
              <a:t>        </a:t>
            </a:r>
            <a:r>
              <a:rPr lang="en-US" err="1"/>
              <a:t>cin</a:t>
            </a:r>
            <a:r>
              <a:rPr lang="en-US" dirty="0"/>
              <a:t>&gt;&gt;</a:t>
            </a:r>
            <a:r>
              <a:rPr lang="en-US" err="1"/>
              <a:t>broj</a:t>
            </a:r>
            <a:r>
              <a:rPr lang="en-US" dirty="0"/>
              <a:t>;</a:t>
            </a:r>
            <a:endParaRPr lang="en-US" dirty="0">
              <a:cs typeface="Calibri"/>
            </a:endParaRPr>
          </a:p>
          <a:p>
            <a:r>
              <a:rPr lang="en-US" dirty="0"/>
              <a:t>        </a:t>
            </a:r>
            <a:r>
              <a:rPr lang="en-US" err="1"/>
              <a:t>cout</a:t>
            </a:r>
            <a:r>
              <a:rPr lang="en-US" dirty="0"/>
              <a:t>&lt;&lt;"</a:t>
            </a:r>
            <a:r>
              <a:rPr lang="en-US" err="1"/>
              <a:t>Vnesi</a:t>
            </a:r>
            <a:r>
              <a:rPr lang="en-US" dirty="0"/>
              <a:t> </a:t>
            </a:r>
            <a:r>
              <a:rPr lang="en-US" err="1"/>
              <a:t>cena</a:t>
            </a:r>
            <a:r>
              <a:rPr lang="en-US" dirty="0"/>
              <a:t>: ";</a:t>
            </a:r>
            <a:endParaRPr lang="en-US" dirty="0">
              <a:cs typeface="Calibri"/>
            </a:endParaRPr>
          </a:p>
          <a:p>
            <a:r>
              <a:rPr lang="en-US" dirty="0"/>
              <a:t>        </a:t>
            </a:r>
            <a:r>
              <a:rPr lang="en-US" err="1"/>
              <a:t>cin</a:t>
            </a:r>
            <a:r>
              <a:rPr lang="en-US" dirty="0"/>
              <a:t>&gt;&gt;</a:t>
            </a:r>
            <a:r>
              <a:rPr lang="en-US" err="1"/>
              <a:t>cena</a:t>
            </a:r>
            <a:r>
              <a:rPr lang="en-US" dirty="0"/>
              <a:t>;</a:t>
            </a:r>
            <a:endParaRPr lang="en-US" dirty="0">
              <a:cs typeface="Calibri"/>
            </a:endParaRPr>
          </a:p>
          <a:p>
            <a:r>
              <a:rPr lang="en-US" dirty="0"/>
              <a:t>    }</a:t>
            </a:r>
          </a:p>
          <a:p>
            <a:endParaRPr lang="en-US" dirty="0"/>
          </a:p>
          <a:p>
            <a:r>
              <a:rPr lang="en-US" dirty="0"/>
              <a:t>    void </a:t>
            </a:r>
            <a:r>
              <a:rPr lang="en-US" err="1"/>
              <a:t>Pecati</a:t>
            </a:r>
            <a:r>
              <a:rPr lang="en-US" dirty="0"/>
              <a:t>()</a:t>
            </a:r>
            <a:endParaRPr lang="en-US" dirty="0">
              <a:cs typeface="Calibri"/>
            </a:endParaRPr>
          </a:p>
          <a:p>
            <a:r>
              <a:rPr lang="en-US" dirty="0"/>
              <a:t>    {</a:t>
            </a:r>
          </a:p>
          <a:p>
            <a:r>
              <a:rPr lang="en-US" dirty="0"/>
              <a:t>        </a:t>
            </a:r>
            <a:r>
              <a:rPr lang="en-US" err="1"/>
              <a:t>cout</a:t>
            </a:r>
            <a:r>
              <a:rPr lang="en-US" dirty="0"/>
              <a:t>&lt;&lt;</a:t>
            </a:r>
            <a:r>
              <a:rPr lang="en-US" err="1"/>
              <a:t>naslov</a:t>
            </a:r>
            <a:r>
              <a:rPr lang="en-US" dirty="0"/>
              <a:t>&lt;&lt;" - "&lt;&lt;</a:t>
            </a:r>
            <a:r>
              <a:rPr lang="en-US" err="1"/>
              <a:t>avtor</a:t>
            </a:r>
            <a:r>
              <a:rPr lang="en-US" dirty="0"/>
              <a:t>&lt;&lt;", "&lt;&lt;</a:t>
            </a:r>
            <a:r>
              <a:rPr lang="en-US" err="1"/>
              <a:t>broj</a:t>
            </a:r>
            <a:r>
              <a:rPr lang="en-US" dirty="0"/>
              <a:t>&lt;&lt;", </a:t>
            </a:r>
            <a:r>
              <a:rPr lang="en-US" err="1"/>
              <a:t>cena</a:t>
            </a:r>
            <a:r>
              <a:rPr lang="en-US" dirty="0"/>
              <a:t> "&lt;&lt;</a:t>
            </a:r>
            <a:r>
              <a:rPr lang="en-US" err="1"/>
              <a:t>cena</a:t>
            </a:r>
            <a:r>
              <a:rPr lang="en-US" dirty="0"/>
              <a:t>&lt;&lt;</a:t>
            </a:r>
            <a:r>
              <a:rPr lang="en-US" err="1"/>
              <a:t>endl</a:t>
            </a:r>
            <a:r>
              <a:rPr lang="en-US" dirty="0"/>
              <a:t>;</a:t>
            </a:r>
            <a:endParaRPr lang="en-US" dirty="0">
              <a:cs typeface="Calibri"/>
            </a:endParaRPr>
          </a:p>
          <a:p>
            <a:r>
              <a:rPr lang="en-US" dirty="0"/>
              <a:t>    }</a:t>
            </a:r>
          </a:p>
          <a:p>
            <a:r>
              <a:rPr lang="en-US" dirty="0"/>
              <a:t>};</a:t>
            </a:r>
          </a:p>
          <a:p>
            <a:endParaRPr lang="en-US" dirty="0"/>
          </a:p>
          <a:p>
            <a:r>
              <a:rPr lang="en-US" err="1"/>
              <a:t>int</a:t>
            </a:r>
            <a:r>
              <a:rPr lang="en-US" dirty="0"/>
              <a:t> main()</a:t>
            </a:r>
            <a:endParaRPr lang="en-US" dirty="0">
              <a:cs typeface="Calibri"/>
            </a:endParaRPr>
          </a:p>
          <a:p>
            <a:r>
              <a:rPr lang="en-US" dirty="0"/>
              <a:t>{</a:t>
            </a:r>
          </a:p>
          <a:p>
            <a:r>
              <a:rPr lang="en-US" dirty="0"/>
              <a:t>    </a:t>
            </a:r>
            <a:r>
              <a:rPr lang="en-US" err="1"/>
              <a:t>int</a:t>
            </a:r>
            <a:r>
              <a:rPr lang="en-US" dirty="0"/>
              <a:t> n;</a:t>
            </a:r>
            <a:endParaRPr lang="en-US" dirty="0">
              <a:cs typeface="Calibri"/>
            </a:endParaRPr>
          </a:p>
          <a:p>
            <a:r>
              <a:rPr lang="en-US" dirty="0"/>
              <a:t>    </a:t>
            </a:r>
            <a:r>
              <a:rPr lang="en-US" err="1"/>
              <a:t>cout</a:t>
            </a:r>
            <a:r>
              <a:rPr lang="en-US" dirty="0"/>
              <a:t>&lt;&lt;"</a:t>
            </a:r>
            <a:r>
              <a:rPr lang="en-US" err="1"/>
              <a:t>Kolku</a:t>
            </a:r>
            <a:r>
              <a:rPr lang="en-US" dirty="0"/>
              <a:t> </a:t>
            </a:r>
            <a:r>
              <a:rPr lang="en-US" err="1"/>
              <a:t>knigi</a:t>
            </a:r>
            <a:r>
              <a:rPr lang="en-US" dirty="0"/>
              <a:t> </a:t>
            </a:r>
            <a:r>
              <a:rPr lang="en-US" err="1"/>
              <a:t>kje</a:t>
            </a:r>
            <a:r>
              <a:rPr lang="en-US" dirty="0"/>
              <a:t> </a:t>
            </a:r>
            <a:r>
              <a:rPr lang="en-US" err="1"/>
              <a:t>vnesuvas</a:t>
            </a:r>
            <a:r>
              <a:rPr lang="en-US" dirty="0"/>
              <a:t>: ";</a:t>
            </a:r>
            <a:endParaRPr lang="en-US" dirty="0">
              <a:cs typeface="Calibri"/>
            </a:endParaRPr>
          </a:p>
          <a:p>
            <a:r>
              <a:rPr lang="en-US" dirty="0"/>
              <a:t>    </a:t>
            </a:r>
            <a:r>
              <a:rPr lang="en-US" err="1"/>
              <a:t>cin</a:t>
            </a:r>
            <a:r>
              <a:rPr lang="en-US" dirty="0"/>
              <a:t>&gt;&gt;n;</a:t>
            </a:r>
            <a:endParaRPr lang="en-US" dirty="0">
              <a:cs typeface="Calibri"/>
            </a:endParaRPr>
          </a:p>
          <a:p>
            <a:r>
              <a:rPr lang="en-US" dirty="0"/>
              <a:t>    </a:t>
            </a:r>
            <a:r>
              <a:rPr lang="en-US" err="1"/>
              <a:t>Kniga</a:t>
            </a:r>
            <a:r>
              <a:rPr lang="en-US" dirty="0"/>
              <a:t> </a:t>
            </a:r>
            <a:r>
              <a:rPr lang="en-US" err="1"/>
              <a:t>knigi</a:t>
            </a:r>
            <a:r>
              <a:rPr lang="en-US" dirty="0"/>
              <a:t>[n];</a:t>
            </a:r>
            <a:endParaRPr lang="en-US" dirty="0">
              <a:cs typeface="Calibri"/>
            </a:endParaRPr>
          </a:p>
          <a:p>
            <a:r>
              <a:rPr lang="en-US" dirty="0"/>
              <a:t>    for(</a:t>
            </a:r>
            <a:r>
              <a:rPr lang="en-US" err="1"/>
              <a:t>int</a:t>
            </a:r>
            <a:r>
              <a:rPr lang="en-US" dirty="0"/>
              <a:t> </a:t>
            </a:r>
            <a:r>
              <a:rPr lang="en-US" err="1"/>
              <a:t>i</a:t>
            </a:r>
            <a:r>
              <a:rPr lang="en-US" dirty="0"/>
              <a:t>=0;i&lt;</a:t>
            </a:r>
            <a:r>
              <a:rPr lang="en-US" err="1"/>
              <a:t>n;i</a:t>
            </a:r>
            <a:r>
              <a:rPr lang="en-US" dirty="0"/>
              <a:t>++)</a:t>
            </a:r>
            <a:endParaRPr lang="en-US" dirty="0">
              <a:cs typeface="Calibri"/>
            </a:endParaRPr>
          </a:p>
          <a:p>
            <a:r>
              <a:rPr lang="en-US" dirty="0"/>
              <a:t>    {</a:t>
            </a:r>
          </a:p>
          <a:p>
            <a:r>
              <a:rPr lang="en-US" dirty="0"/>
              <a:t>        </a:t>
            </a:r>
            <a:r>
              <a:rPr lang="en-US" err="1"/>
              <a:t>Kniga</a:t>
            </a:r>
            <a:r>
              <a:rPr lang="en-US" dirty="0"/>
              <a:t> </a:t>
            </a:r>
            <a:r>
              <a:rPr lang="en-US" err="1"/>
              <a:t>obj</a:t>
            </a:r>
            <a:r>
              <a:rPr lang="en-US" dirty="0"/>
              <a:t>;</a:t>
            </a:r>
            <a:endParaRPr lang="en-US" dirty="0">
              <a:cs typeface="Calibri"/>
            </a:endParaRPr>
          </a:p>
          <a:p>
            <a:r>
              <a:rPr lang="en-US" dirty="0"/>
              <a:t>        </a:t>
            </a:r>
            <a:r>
              <a:rPr lang="en-US" err="1"/>
              <a:t>obj.Vnesi</a:t>
            </a:r>
            <a:r>
              <a:rPr lang="en-US" dirty="0"/>
              <a:t>();</a:t>
            </a:r>
            <a:endParaRPr lang="en-US" dirty="0">
              <a:cs typeface="Calibri"/>
            </a:endParaRPr>
          </a:p>
          <a:p>
            <a:r>
              <a:rPr lang="en-US" dirty="0"/>
              <a:t>        </a:t>
            </a:r>
            <a:r>
              <a:rPr lang="en-US" err="1"/>
              <a:t>knigi</a:t>
            </a:r>
            <a:r>
              <a:rPr lang="en-US" dirty="0"/>
              <a:t>[</a:t>
            </a:r>
            <a:r>
              <a:rPr lang="en-US" err="1"/>
              <a:t>i</a:t>
            </a:r>
            <a:r>
              <a:rPr lang="en-US" dirty="0"/>
              <a:t>]=</a:t>
            </a:r>
            <a:r>
              <a:rPr lang="en-US" err="1"/>
              <a:t>obj</a:t>
            </a:r>
            <a:r>
              <a:rPr lang="en-US" dirty="0"/>
              <a:t>;</a:t>
            </a:r>
            <a:endParaRPr lang="en-US" dirty="0">
              <a:cs typeface="Calibri"/>
            </a:endParaRPr>
          </a:p>
          <a:p>
            <a:r>
              <a:rPr lang="en-US" dirty="0"/>
              <a:t>    }</a:t>
            </a:r>
          </a:p>
          <a:p>
            <a:endParaRPr lang="en-US" dirty="0"/>
          </a:p>
          <a:p>
            <a:r>
              <a:rPr lang="en-US" dirty="0"/>
              <a:t>    for(</a:t>
            </a:r>
            <a:r>
              <a:rPr lang="en-US" err="1"/>
              <a:t>int</a:t>
            </a:r>
            <a:r>
              <a:rPr lang="en-US" dirty="0"/>
              <a:t> </a:t>
            </a:r>
            <a:r>
              <a:rPr lang="en-US" err="1"/>
              <a:t>i</a:t>
            </a:r>
            <a:r>
              <a:rPr lang="en-US" dirty="0"/>
              <a:t>=0;i&lt;</a:t>
            </a:r>
            <a:r>
              <a:rPr lang="en-US" err="1"/>
              <a:t>n;i</a:t>
            </a:r>
            <a:r>
              <a:rPr lang="en-US" dirty="0"/>
              <a:t>++)</a:t>
            </a:r>
            <a:endParaRPr lang="en-US" dirty="0">
              <a:cs typeface="Calibri"/>
            </a:endParaRPr>
          </a:p>
          <a:p>
            <a:r>
              <a:rPr lang="en-US" dirty="0"/>
              <a:t>    {</a:t>
            </a:r>
          </a:p>
          <a:p>
            <a:r>
              <a:rPr lang="en-US" dirty="0"/>
              <a:t>        </a:t>
            </a:r>
            <a:r>
              <a:rPr lang="en-US" err="1"/>
              <a:t>knigi</a:t>
            </a:r>
            <a:r>
              <a:rPr lang="en-US" dirty="0"/>
              <a:t>[</a:t>
            </a:r>
            <a:r>
              <a:rPr lang="en-US" err="1"/>
              <a:t>i</a:t>
            </a:r>
            <a:r>
              <a:rPr lang="en-US" dirty="0"/>
              <a:t>].</a:t>
            </a:r>
            <a:r>
              <a:rPr lang="en-US" err="1"/>
              <a:t>Pecati</a:t>
            </a:r>
            <a:r>
              <a:rPr lang="en-US" dirty="0"/>
              <a:t>();</a:t>
            </a:r>
            <a:endParaRPr lang="en-US" dirty="0">
              <a:cs typeface="Calibri"/>
            </a:endParaRPr>
          </a:p>
          <a:p>
            <a:r>
              <a:rPr lang="en-US" dirty="0"/>
              <a:t>        </a:t>
            </a:r>
            <a:r>
              <a:rPr lang="en-US" err="1"/>
              <a:t>cout</a:t>
            </a:r>
            <a:r>
              <a:rPr lang="en-US" dirty="0"/>
              <a:t>&lt;&lt;"+-+-+-+-+-+-+-+-+-+-+-+-"&lt;&lt;</a:t>
            </a:r>
            <a:r>
              <a:rPr lang="en-US" err="1"/>
              <a:t>endl</a:t>
            </a:r>
            <a:r>
              <a:rPr lang="en-US" dirty="0"/>
              <a:t>;</a:t>
            </a:r>
            <a:endParaRPr lang="en-US" dirty="0">
              <a:cs typeface="Calibri"/>
            </a:endParaRPr>
          </a:p>
          <a:p>
            <a:r>
              <a:rPr lang="en-US" dirty="0"/>
              <a:t>    }</a:t>
            </a: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31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a:t>//4. eDnevnik</a:t>
            </a:r>
          </a:p>
          <a:p>
            <a:r>
              <a:rPr lang="en-US" dirty="0"/>
              <a:t>#include &lt;</a:t>
            </a:r>
            <a:r>
              <a:rPr lang="en-US" err="1"/>
              <a:t>iostream</a:t>
            </a:r>
            <a:r>
              <a:rPr lang="en-US" dirty="0"/>
              <a:t>&gt;</a:t>
            </a:r>
            <a:endParaRPr lang="en-US" dirty="0">
              <a:cs typeface="Calibri"/>
            </a:endParaRPr>
          </a:p>
          <a:p>
            <a:endParaRPr lang="en-US" dirty="0"/>
          </a:p>
          <a:p>
            <a:r>
              <a:rPr lang="en-US" dirty="0"/>
              <a:t>using namespace std;</a:t>
            </a:r>
          </a:p>
          <a:p>
            <a:endParaRPr lang="en-US" dirty="0"/>
          </a:p>
          <a:p>
            <a:r>
              <a:rPr lang="en-US" err="1"/>
              <a:t>struct</a:t>
            </a:r>
            <a:r>
              <a:rPr lang="en-US" dirty="0"/>
              <a:t> </a:t>
            </a:r>
            <a:r>
              <a:rPr lang="en-US" err="1"/>
              <a:t>Dnevnik</a:t>
            </a:r>
            <a:endParaRPr lang="en-US"/>
          </a:p>
          <a:p>
            <a:r>
              <a:rPr lang="en-US" dirty="0"/>
              <a:t>{</a:t>
            </a:r>
          </a:p>
          <a:p>
            <a:r>
              <a:rPr lang="en-US" dirty="0"/>
              <a:t>    string predmet1="</a:t>
            </a:r>
            <a:r>
              <a:rPr lang="en-US" err="1"/>
              <a:t>matematika</a:t>
            </a:r>
            <a:r>
              <a:rPr lang="en-US" dirty="0"/>
              <a:t>";</a:t>
            </a:r>
            <a:endParaRPr lang="en-US" dirty="0">
              <a:cs typeface="Calibri"/>
            </a:endParaRPr>
          </a:p>
          <a:p>
            <a:r>
              <a:rPr lang="en-US" dirty="0"/>
              <a:t>    </a:t>
            </a:r>
            <a:r>
              <a:rPr lang="en-US" err="1"/>
              <a:t>int</a:t>
            </a:r>
            <a:r>
              <a:rPr lang="en-US" dirty="0"/>
              <a:t> ocenka1;</a:t>
            </a:r>
            <a:endParaRPr lang="en-US" dirty="0">
              <a:cs typeface="Calibri"/>
            </a:endParaRPr>
          </a:p>
          <a:p>
            <a:r>
              <a:rPr lang="en-US" dirty="0"/>
              <a:t>    string predmet2="</a:t>
            </a:r>
            <a:r>
              <a:rPr lang="en-US" err="1"/>
              <a:t>biologija</a:t>
            </a:r>
            <a:r>
              <a:rPr lang="en-US" dirty="0"/>
              <a:t>";</a:t>
            </a:r>
            <a:endParaRPr lang="en-US" dirty="0">
              <a:cs typeface="Calibri"/>
            </a:endParaRPr>
          </a:p>
          <a:p>
            <a:r>
              <a:rPr lang="en-US" dirty="0"/>
              <a:t>    </a:t>
            </a:r>
            <a:r>
              <a:rPr lang="en-US" err="1"/>
              <a:t>int</a:t>
            </a:r>
            <a:r>
              <a:rPr lang="en-US" dirty="0"/>
              <a:t> ocenka2;</a:t>
            </a:r>
            <a:endParaRPr lang="en-US" dirty="0">
              <a:cs typeface="Calibri"/>
            </a:endParaRPr>
          </a:p>
          <a:p>
            <a:r>
              <a:rPr lang="en-US" dirty="0"/>
              <a:t>    string predmet3="</a:t>
            </a:r>
            <a:r>
              <a:rPr lang="en-US" err="1"/>
              <a:t>likovno</a:t>
            </a:r>
            <a:r>
              <a:rPr lang="en-US" dirty="0"/>
              <a:t>";</a:t>
            </a:r>
            <a:endParaRPr lang="en-US" dirty="0">
              <a:cs typeface="Calibri"/>
            </a:endParaRPr>
          </a:p>
          <a:p>
            <a:r>
              <a:rPr lang="en-US" dirty="0"/>
              <a:t>    </a:t>
            </a:r>
            <a:r>
              <a:rPr lang="en-US" err="1"/>
              <a:t>int</a:t>
            </a:r>
            <a:r>
              <a:rPr lang="en-US" dirty="0"/>
              <a:t> ocenka3;</a:t>
            </a:r>
            <a:endParaRPr lang="en-US" dirty="0">
              <a:cs typeface="Calibri"/>
            </a:endParaRPr>
          </a:p>
          <a:p>
            <a:r>
              <a:rPr lang="en-US" dirty="0"/>
              <a:t>    string predmet4="</a:t>
            </a:r>
            <a:r>
              <a:rPr lang="en-US" err="1"/>
              <a:t>informatika</a:t>
            </a:r>
            <a:r>
              <a:rPr lang="en-US" dirty="0"/>
              <a:t>";</a:t>
            </a:r>
            <a:endParaRPr lang="en-US" dirty="0">
              <a:cs typeface="Calibri"/>
            </a:endParaRPr>
          </a:p>
          <a:p>
            <a:r>
              <a:rPr lang="en-US" dirty="0"/>
              <a:t>    </a:t>
            </a:r>
            <a:r>
              <a:rPr lang="en-US" err="1"/>
              <a:t>int</a:t>
            </a:r>
            <a:r>
              <a:rPr lang="en-US" dirty="0"/>
              <a:t> ocenka4;</a:t>
            </a:r>
            <a:endParaRPr lang="en-US" dirty="0">
              <a:cs typeface="Calibri"/>
            </a:endParaRPr>
          </a:p>
          <a:p>
            <a:r>
              <a:rPr lang="en-US" dirty="0"/>
              <a:t>};</a:t>
            </a:r>
          </a:p>
          <a:p>
            <a:r>
              <a:rPr lang="en-US" err="1"/>
              <a:t>struct</a:t>
            </a:r>
            <a:r>
              <a:rPr lang="en-US" dirty="0"/>
              <a:t> </a:t>
            </a:r>
            <a:r>
              <a:rPr lang="en-US" err="1"/>
              <a:t>Ucenik</a:t>
            </a:r>
            <a:endParaRPr lang="en-US"/>
          </a:p>
          <a:p>
            <a:r>
              <a:rPr lang="en-US" dirty="0"/>
              <a:t>{</a:t>
            </a:r>
          </a:p>
          <a:p>
            <a:r>
              <a:rPr lang="en-US" dirty="0"/>
              <a:t>    </a:t>
            </a:r>
            <a:r>
              <a:rPr lang="en-US" err="1"/>
              <a:t>Dnevnik</a:t>
            </a:r>
            <a:r>
              <a:rPr lang="en-US" dirty="0"/>
              <a:t> </a:t>
            </a:r>
            <a:r>
              <a:rPr lang="en-US" err="1"/>
              <a:t>obj</a:t>
            </a:r>
            <a:r>
              <a:rPr lang="en-US" dirty="0"/>
              <a:t>;</a:t>
            </a:r>
            <a:endParaRPr lang="en-US" dirty="0">
              <a:cs typeface="Calibri"/>
            </a:endParaRPr>
          </a:p>
          <a:p>
            <a:r>
              <a:rPr lang="en-US" dirty="0"/>
              <a:t>    </a:t>
            </a:r>
            <a:r>
              <a:rPr lang="en-US" err="1"/>
              <a:t>int</a:t>
            </a:r>
            <a:r>
              <a:rPr lang="en-US" dirty="0"/>
              <a:t> </a:t>
            </a:r>
            <a:r>
              <a:rPr lang="en-US" err="1"/>
              <a:t>rBr</a:t>
            </a:r>
            <a:r>
              <a:rPr lang="en-US" dirty="0"/>
              <a:t>;</a:t>
            </a:r>
            <a:endParaRPr lang="en-US" dirty="0">
              <a:cs typeface="Calibri"/>
            </a:endParaRPr>
          </a:p>
          <a:p>
            <a:r>
              <a:rPr lang="en-US" dirty="0"/>
              <a:t>    string </a:t>
            </a:r>
            <a:r>
              <a:rPr lang="en-US" err="1"/>
              <a:t>ime</a:t>
            </a:r>
            <a:r>
              <a:rPr lang="en-US" dirty="0"/>
              <a:t>;</a:t>
            </a:r>
            <a:endParaRPr lang="en-US" dirty="0">
              <a:cs typeface="Calibri"/>
            </a:endParaRPr>
          </a:p>
          <a:p>
            <a:r>
              <a:rPr lang="en-US" dirty="0"/>
              <a:t>    string </a:t>
            </a:r>
            <a:r>
              <a:rPr lang="en-US" err="1"/>
              <a:t>prezime</a:t>
            </a:r>
            <a:r>
              <a:rPr lang="en-US" dirty="0"/>
              <a:t>;</a:t>
            </a:r>
            <a:endParaRPr lang="en-US" dirty="0">
              <a:cs typeface="Calibri"/>
            </a:endParaRPr>
          </a:p>
          <a:p>
            <a:r>
              <a:rPr lang="en-US" dirty="0"/>
              <a:t>};</a:t>
            </a:r>
          </a:p>
          <a:p>
            <a:r>
              <a:rPr lang="en-US" err="1"/>
              <a:t>int</a:t>
            </a:r>
            <a:r>
              <a:rPr lang="en-US" dirty="0"/>
              <a:t> main()</a:t>
            </a:r>
            <a:endParaRPr lang="en-US" dirty="0">
              <a:cs typeface="Calibri"/>
            </a:endParaRPr>
          </a:p>
          <a:p>
            <a:r>
              <a:rPr lang="en-US" dirty="0"/>
              <a:t>{</a:t>
            </a:r>
          </a:p>
          <a:p>
            <a:r>
              <a:rPr lang="en-US" dirty="0"/>
              <a:t>    </a:t>
            </a:r>
            <a:r>
              <a:rPr lang="en-US" err="1"/>
              <a:t>int</a:t>
            </a:r>
            <a:r>
              <a:rPr lang="en-US" dirty="0"/>
              <a:t> n;</a:t>
            </a:r>
            <a:endParaRPr lang="en-US" dirty="0">
              <a:cs typeface="Calibri"/>
            </a:endParaRPr>
          </a:p>
          <a:p>
            <a:r>
              <a:rPr lang="en-US" dirty="0"/>
              <a:t>    </a:t>
            </a:r>
            <a:r>
              <a:rPr lang="en-US" err="1"/>
              <a:t>cout</a:t>
            </a:r>
            <a:r>
              <a:rPr lang="en-US" dirty="0"/>
              <a:t>&lt;&lt;"</a:t>
            </a:r>
            <a:r>
              <a:rPr lang="en-US" err="1"/>
              <a:t>Kolku</a:t>
            </a:r>
            <a:r>
              <a:rPr lang="en-US" dirty="0"/>
              <a:t> </a:t>
            </a:r>
            <a:r>
              <a:rPr lang="en-US" err="1"/>
              <a:t>ucenici</a:t>
            </a:r>
            <a:r>
              <a:rPr lang="en-US" dirty="0"/>
              <a:t> </a:t>
            </a:r>
            <a:r>
              <a:rPr lang="en-US" err="1"/>
              <a:t>imas</a:t>
            </a:r>
            <a:r>
              <a:rPr lang="en-US" dirty="0"/>
              <a:t> co </a:t>
            </a:r>
            <a:r>
              <a:rPr lang="en-US" err="1"/>
              <a:t>klasot</a:t>
            </a:r>
            <a:r>
              <a:rPr lang="en-US" dirty="0"/>
              <a:t>: ";</a:t>
            </a:r>
            <a:endParaRPr lang="en-US" dirty="0">
              <a:cs typeface="Calibri"/>
            </a:endParaRPr>
          </a:p>
          <a:p>
            <a:r>
              <a:rPr lang="en-US" dirty="0"/>
              <a:t>    </a:t>
            </a:r>
            <a:r>
              <a:rPr lang="en-US" err="1"/>
              <a:t>cin</a:t>
            </a:r>
            <a:r>
              <a:rPr lang="en-US" dirty="0"/>
              <a:t>&gt;&gt;n;</a:t>
            </a:r>
            <a:endParaRPr lang="en-US" dirty="0">
              <a:cs typeface="Calibri"/>
            </a:endParaRPr>
          </a:p>
          <a:p>
            <a:r>
              <a:rPr lang="en-US" dirty="0"/>
              <a:t>    </a:t>
            </a:r>
            <a:r>
              <a:rPr lang="en-US" err="1"/>
              <a:t>Ucenik</a:t>
            </a:r>
            <a:r>
              <a:rPr lang="en-US" dirty="0"/>
              <a:t> </a:t>
            </a:r>
            <a:r>
              <a:rPr lang="en-US" err="1"/>
              <a:t>niza</a:t>
            </a:r>
            <a:r>
              <a:rPr lang="en-US" dirty="0"/>
              <a:t>[n];</a:t>
            </a:r>
            <a:endParaRPr lang="en-US" dirty="0">
              <a:cs typeface="Calibri"/>
            </a:endParaRPr>
          </a:p>
          <a:p>
            <a:r>
              <a:rPr lang="en-US" dirty="0"/>
              <a:t>    for(</a:t>
            </a:r>
            <a:r>
              <a:rPr lang="en-US" err="1"/>
              <a:t>int</a:t>
            </a:r>
            <a:r>
              <a:rPr lang="en-US" dirty="0"/>
              <a:t> </a:t>
            </a:r>
            <a:r>
              <a:rPr lang="en-US" err="1"/>
              <a:t>i</a:t>
            </a:r>
            <a:r>
              <a:rPr lang="en-US" dirty="0"/>
              <a:t>=0;i&lt;</a:t>
            </a:r>
            <a:r>
              <a:rPr lang="en-US" err="1"/>
              <a:t>n;i</a:t>
            </a:r>
            <a:r>
              <a:rPr lang="en-US" dirty="0"/>
              <a:t>++)</a:t>
            </a:r>
            <a:endParaRPr lang="en-US" dirty="0">
              <a:cs typeface="Calibri"/>
            </a:endParaRPr>
          </a:p>
          <a:p>
            <a:r>
              <a:rPr lang="en-US" dirty="0"/>
              <a:t>    {</a:t>
            </a:r>
          </a:p>
          <a:p>
            <a:r>
              <a:rPr lang="en-US" dirty="0"/>
              <a:t>        </a:t>
            </a:r>
            <a:r>
              <a:rPr lang="en-US" err="1"/>
              <a:t>Ucenik</a:t>
            </a:r>
            <a:r>
              <a:rPr lang="en-US" dirty="0"/>
              <a:t> u;</a:t>
            </a:r>
            <a:endParaRPr lang="en-US" dirty="0">
              <a:cs typeface="Calibri"/>
            </a:endParaRPr>
          </a:p>
          <a:p>
            <a:r>
              <a:rPr lang="en-US" dirty="0"/>
              <a:t>        </a:t>
            </a:r>
            <a:r>
              <a:rPr lang="en-US" err="1"/>
              <a:t>cout</a:t>
            </a:r>
            <a:r>
              <a:rPr lang="en-US" dirty="0"/>
              <a:t>&lt;&lt;"</a:t>
            </a:r>
            <a:r>
              <a:rPr lang="en-US" err="1"/>
              <a:t>Ime</a:t>
            </a:r>
            <a:r>
              <a:rPr lang="en-US" dirty="0"/>
              <a:t>: ";</a:t>
            </a:r>
            <a:endParaRPr lang="en-US" dirty="0">
              <a:cs typeface="Calibri"/>
            </a:endParaRPr>
          </a:p>
          <a:p>
            <a:r>
              <a:rPr lang="en-US" dirty="0"/>
              <a:t>        </a:t>
            </a:r>
            <a:r>
              <a:rPr lang="en-US" err="1"/>
              <a:t>cin</a:t>
            </a:r>
            <a:r>
              <a:rPr lang="en-US" dirty="0"/>
              <a:t>&gt;&gt;u.ime;</a:t>
            </a:r>
            <a:endParaRPr lang="en-US" dirty="0">
              <a:cs typeface="Calibri"/>
            </a:endParaRPr>
          </a:p>
          <a:p>
            <a:r>
              <a:rPr lang="en-US" dirty="0"/>
              <a:t>        </a:t>
            </a:r>
            <a:r>
              <a:rPr lang="en-US" err="1"/>
              <a:t>cout</a:t>
            </a:r>
            <a:r>
              <a:rPr lang="en-US" dirty="0"/>
              <a:t>&lt;&lt;"</a:t>
            </a:r>
            <a:r>
              <a:rPr lang="en-US" err="1"/>
              <a:t>Prezime</a:t>
            </a:r>
            <a:r>
              <a:rPr lang="en-US" dirty="0"/>
              <a:t>: ";</a:t>
            </a:r>
            <a:endParaRPr lang="en-US" dirty="0">
              <a:cs typeface="Calibri"/>
            </a:endParaRPr>
          </a:p>
          <a:p>
            <a:r>
              <a:rPr lang="en-US" dirty="0"/>
              <a:t>        </a:t>
            </a:r>
            <a:r>
              <a:rPr lang="en-US" err="1"/>
              <a:t>cin</a:t>
            </a:r>
            <a:r>
              <a:rPr lang="en-US" dirty="0"/>
              <a:t>&gt;&gt;</a:t>
            </a:r>
            <a:r>
              <a:rPr lang="en-US" err="1"/>
              <a:t>u.prezime</a:t>
            </a:r>
            <a:r>
              <a:rPr lang="en-US" dirty="0"/>
              <a:t>;</a:t>
            </a:r>
            <a:endParaRPr lang="en-US" dirty="0">
              <a:cs typeface="Calibri"/>
            </a:endParaRPr>
          </a:p>
          <a:p>
            <a:r>
              <a:rPr lang="en-US" dirty="0"/>
              <a:t>        </a:t>
            </a:r>
            <a:r>
              <a:rPr lang="en-US" err="1"/>
              <a:t>u.rBr</a:t>
            </a:r>
            <a:r>
              <a:rPr lang="en-US" dirty="0"/>
              <a:t>=i+1;</a:t>
            </a:r>
            <a:endParaRPr lang="en-US" dirty="0">
              <a:cs typeface="Calibri"/>
            </a:endParaRPr>
          </a:p>
          <a:p>
            <a:r>
              <a:rPr lang="en-US" dirty="0"/>
              <a:t>        </a:t>
            </a:r>
            <a:r>
              <a:rPr lang="en-US" err="1"/>
              <a:t>cout</a:t>
            </a:r>
            <a:r>
              <a:rPr lang="en-US" dirty="0"/>
              <a:t>&lt;&lt;"</a:t>
            </a:r>
            <a:r>
              <a:rPr lang="en-US" err="1"/>
              <a:t>Reden</a:t>
            </a:r>
            <a:r>
              <a:rPr lang="en-US" dirty="0"/>
              <a:t> </a:t>
            </a:r>
            <a:r>
              <a:rPr lang="en-US" err="1"/>
              <a:t>br</a:t>
            </a:r>
            <a:r>
              <a:rPr lang="en-US" dirty="0"/>
              <a:t>: "&lt;&lt;i+1&lt;&lt;</a:t>
            </a:r>
            <a:r>
              <a:rPr lang="en-US" err="1"/>
              <a:t>endl</a:t>
            </a:r>
            <a:r>
              <a:rPr lang="en-US" dirty="0"/>
              <a:t>;</a:t>
            </a:r>
            <a:endParaRPr lang="en-US" dirty="0">
              <a:cs typeface="Calibri"/>
            </a:endParaRPr>
          </a:p>
          <a:p>
            <a:r>
              <a:rPr lang="en-US" dirty="0"/>
              <a:t>        </a:t>
            </a:r>
            <a:r>
              <a:rPr lang="en-US" err="1"/>
              <a:t>cout</a:t>
            </a:r>
            <a:r>
              <a:rPr lang="en-US" dirty="0"/>
              <a:t>&lt;&lt;u.obj.predmet1&lt;&lt;": ";</a:t>
            </a:r>
            <a:endParaRPr lang="en-US" dirty="0">
              <a:cs typeface="Calibri"/>
            </a:endParaRPr>
          </a:p>
          <a:p>
            <a:r>
              <a:rPr lang="en-US" dirty="0"/>
              <a:t>        </a:t>
            </a:r>
            <a:r>
              <a:rPr lang="en-US" err="1"/>
              <a:t>cin</a:t>
            </a:r>
            <a:r>
              <a:rPr lang="en-US" dirty="0"/>
              <a:t>&gt;&gt;u.obj.ocenka1;</a:t>
            </a:r>
            <a:endParaRPr lang="en-US" dirty="0">
              <a:cs typeface="Calibri"/>
            </a:endParaRPr>
          </a:p>
          <a:p>
            <a:r>
              <a:rPr lang="en-US" dirty="0"/>
              <a:t>        </a:t>
            </a:r>
            <a:r>
              <a:rPr lang="en-US" err="1"/>
              <a:t>cout</a:t>
            </a:r>
            <a:r>
              <a:rPr lang="en-US" dirty="0"/>
              <a:t>&lt;&lt;u.obj.predmet2&lt;&lt;": ";</a:t>
            </a:r>
            <a:endParaRPr lang="en-US" dirty="0">
              <a:cs typeface="Calibri"/>
            </a:endParaRPr>
          </a:p>
          <a:p>
            <a:r>
              <a:rPr lang="en-US" dirty="0"/>
              <a:t>        </a:t>
            </a:r>
            <a:r>
              <a:rPr lang="en-US" err="1"/>
              <a:t>cin</a:t>
            </a:r>
            <a:r>
              <a:rPr lang="en-US" dirty="0"/>
              <a:t>&gt;&gt;u.obj.ocenka2;</a:t>
            </a:r>
            <a:endParaRPr lang="en-US" dirty="0">
              <a:cs typeface="Calibri"/>
            </a:endParaRPr>
          </a:p>
          <a:p>
            <a:r>
              <a:rPr lang="en-US" dirty="0"/>
              <a:t>        </a:t>
            </a:r>
            <a:r>
              <a:rPr lang="en-US" err="1"/>
              <a:t>cout</a:t>
            </a:r>
            <a:r>
              <a:rPr lang="en-US" dirty="0"/>
              <a:t>&lt;&lt;u.obj.predmet3&lt;&lt;": ";</a:t>
            </a:r>
            <a:endParaRPr lang="en-US" dirty="0">
              <a:cs typeface="Calibri"/>
            </a:endParaRPr>
          </a:p>
          <a:p>
            <a:r>
              <a:rPr lang="en-US" dirty="0"/>
              <a:t>        </a:t>
            </a:r>
            <a:r>
              <a:rPr lang="en-US" err="1"/>
              <a:t>cin</a:t>
            </a:r>
            <a:r>
              <a:rPr lang="en-US" dirty="0"/>
              <a:t>&gt;&gt;u.obj.ocenka3;</a:t>
            </a:r>
            <a:endParaRPr lang="en-US" dirty="0">
              <a:cs typeface="Calibri"/>
            </a:endParaRPr>
          </a:p>
          <a:p>
            <a:r>
              <a:rPr lang="en-US" dirty="0"/>
              <a:t>        </a:t>
            </a:r>
            <a:r>
              <a:rPr lang="en-US" err="1"/>
              <a:t>cout</a:t>
            </a:r>
            <a:r>
              <a:rPr lang="en-US" dirty="0"/>
              <a:t>&lt;&lt;u.obj.predmet4&lt;&lt;": ";</a:t>
            </a:r>
            <a:endParaRPr lang="en-US" dirty="0">
              <a:cs typeface="Calibri"/>
            </a:endParaRPr>
          </a:p>
          <a:p>
            <a:r>
              <a:rPr lang="en-US" dirty="0"/>
              <a:t>        </a:t>
            </a:r>
            <a:r>
              <a:rPr lang="en-US" err="1"/>
              <a:t>cin</a:t>
            </a:r>
            <a:r>
              <a:rPr lang="en-US" dirty="0"/>
              <a:t>&gt;&gt;u.obj.ocenka4;</a:t>
            </a:r>
            <a:endParaRPr lang="en-US" dirty="0">
              <a:cs typeface="Calibri"/>
            </a:endParaRPr>
          </a:p>
          <a:p>
            <a:r>
              <a:rPr lang="en-US" dirty="0"/>
              <a:t>        </a:t>
            </a:r>
            <a:r>
              <a:rPr lang="en-US" err="1"/>
              <a:t>niza</a:t>
            </a:r>
            <a:r>
              <a:rPr lang="en-US" dirty="0"/>
              <a:t>[</a:t>
            </a:r>
            <a:r>
              <a:rPr lang="en-US" err="1"/>
              <a:t>i</a:t>
            </a:r>
            <a:r>
              <a:rPr lang="en-US" dirty="0"/>
              <a:t>]=u;</a:t>
            </a:r>
            <a:endParaRPr lang="en-US" dirty="0">
              <a:cs typeface="Calibri"/>
            </a:endParaRPr>
          </a:p>
          <a:p>
            <a:r>
              <a:rPr lang="en-US" dirty="0"/>
              <a:t>    }</a:t>
            </a:r>
          </a:p>
          <a:p>
            <a:endParaRPr lang="en-US" dirty="0"/>
          </a:p>
          <a:p>
            <a:r>
              <a:rPr lang="en-US" dirty="0"/>
              <a:t>    </a:t>
            </a:r>
            <a:r>
              <a:rPr lang="en-US" err="1"/>
              <a:t>int</a:t>
            </a:r>
            <a:r>
              <a:rPr lang="en-US" dirty="0"/>
              <a:t> </a:t>
            </a:r>
            <a:r>
              <a:rPr lang="en-US" err="1"/>
              <a:t>rb</a:t>
            </a:r>
            <a:r>
              <a:rPr lang="en-US" dirty="0"/>
              <a:t>;</a:t>
            </a:r>
            <a:endParaRPr lang="en-US" dirty="0">
              <a:cs typeface="Calibri"/>
            </a:endParaRPr>
          </a:p>
          <a:p>
            <a:r>
              <a:rPr lang="en-US" dirty="0"/>
              <a:t>    </a:t>
            </a:r>
            <a:r>
              <a:rPr lang="en-US" err="1"/>
              <a:t>cout</a:t>
            </a:r>
            <a:r>
              <a:rPr lang="en-US" dirty="0"/>
              <a:t>&lt;&lt;"</a:t>
            </a:r>
            <a:r>
              <a:rPr lang="en-US" err="1"/>
              <a:t>Vnesi</a:t>
            </a:r>
            <a:r>
              <a:rPr lang="en-US" dirty="0"/>
              <a:t> </a:t>
            </a:r>
            <a:r>
              <a:rPr lang="en-US" err="1"/>
              <a:t>reden</a:t>
            </a:r>
            <a:r>
              <a:rPr lang="en-US" dirty="0"/>
              <a:t> </a:t>
            </a:r>
            <a:r>
              <a:rPr lang="en-US" err="1"/>
              <a:t>broj</a:t>
            </a:r>
            <a:r>
              <a:rPr lang="en-US" dirty="0"/>
              <a:t> </a:t>
            </a:r>
            <a:r>
              <a:rPr lang="en-US" err="1"/>
              <a:t>na</a:t>
            </a:r>
            <a:r>
              <a:rPr lang="en-US" dirty="0"/>
              <a:t> </a:t>
            </a:r>
            <a:r>
              <a:rPr lang="en-US" err="1"/>
              <a:t>ucenik</a:t>
            </a:r>
            <a:r>
              <a:rPr lang="en-US" dirty="0"/>
              <a:t>: ";</a:t>
            </a:r>
            <a:endParaRPr lang="en-US" dirty="0">
              <a:cs typeface="Calibri"/>
            </a:endParaRPr>
          </a:p>
          <a:p>
            <a:r>
              <a:rPr lang="en-US" dirty="0"/>
              <a:t>    </a:t>
            </a:r>
            <a:r>
              <a:rPr lang="en-US" err="1"/>
              <a:t>cin</a:t>
            </a:r>
            <a:r>
              <a:rPr lang="en-US" dirty="0"/>
              <a:t>&gt;&gt;</a:t>
            </a:r>
            <a:r>
              <a:rPr lang="en-US" err="1"/>
              <a:t>rb</a:t>
            </a:r>
            <a:r>
              <a:rPr lang="en-US" dirty="0"/>
              <a:t>;</a:t>
            </a:r>
            <a:endParaRPr lang="en-US" dirty="0">
              <a:cs typeface="Calibri"/>
            </a:endParaRPr>
          </a:p>
          <a:p>
            <a:r>
              <a:rPr lang="en-US" dirty="0"/>
              <a:t>    if(</a:t>
            </a:r>
            <a:r>
              <a:rPr lang="en-US" err="1"/>
              <a:t>rb</a:t>
            </a:r>
            <a:r>
              <a:rPr lang="en-US" dirty="0"/>
              <a:t>&lt;=n)</a:t>
            </a:r>
            <a:endParaRPr lang="en-US" dirty="0">
              <a:cs typeface="Calibri"/>
            </a:endParaRPr>
          </a:p>
          <a:p>
            <a:r>
              <a:rPr lang="en-US" dirty="0"/>
              <a:t>    {</a:t>
            </a:r>
          </a:p>
          <a:p>
            <a:r>
              <a:rPr lang="en-US" dirty="0"/>
              <a:t>        </a:t>
            </a:r>
            <a:r>
              <a:rPr lang="en-US" err="1"/>
              <a:t>cout</a:t>
            </a:r>
            <a:r>
              <a:rPr lang="en-US" dirty="0"/>
              <a:t>&lt;&lt;"</a:t>
            </a:r>
            <a:r>
              <a:rPr lang="en-US" err="1"/>
              <a:t>Ucenikot</a:t>
            </a:r>
            <a:r>
              <a:rPr lang="en-US" dirty="0"/>
              <a:t> "&lt;&lt;</a:t>
            </a:r>
            <a:r>
              <a:rPr lang="en-US" err="1"/>
              <a:t>niza</a:t>
            </a:r>
            <a:r>
              <a:rPr lang="en-US" dirty="0"/>
              <a:t>[rb-1].</a:t>
            </a:r>
            <a:r>
              <a:rPr lang="en-US" err="1"/>
              <a:t>ime</a:t>
            </a:r>
            <a:r>
              <a:rPr lang="en-US" dirty="0"/>
              <a:t>&lt;&lt;" "&lt;&lt;</a:t>
            </a:r>
            <a:r>
              <a:rPr lang="en-US" err="1"/>
              <a:t>niza</a:t>
            </a:r>
            <a:r>
              <a:rPr lang="en-US" dirty="0"/>
              <a:t>[rb-1].</a:t>
            </a:r>
            <a:r>
              <a:rPr lang="en-US" err="1"/>
              <a:t>prezime</a:t>
            </a:r>
            <a:r>
              <a:rPr lang="en-US" dirty="0"/>
              <a:t>&lt;&lt;" so </a:t>
            </a:r>
            <a:r>
              <a:rPr lang="en-US" err="1"/>
              <a:t>reden</a:t>
            </a:r>
            <a:r>
              <a:rPr lang="en-US" dirty="0"/>
              <a:t> </a:t>
            </a:r>
            <a:r>
              <a:rPr lang="en-US" err="1"/>
              <a:t>broj</a:t>
            </a:r>
            <a:r>
              <a:rPr lang="en-US" dirty="0"/>
              <a:t> "&lt;&lt;</a:t>
            </a:r>
            <a:r>
              <a:rPr lang="en-US" err="1"/>
              <a:t>niza</a:t>
            </a:r>
            <a:r>
              <a:rPr lang="en-US" dirty="0"/>
              <a:t>[rb-1].</a:t>
            </a:r>
            <a:r>
              <a:rPr lang="en-US" err="1"/>
              <a:t>rBr</a:t>
            </a:r>
            <a:r>
              <a:rPr lang="en-US" dirty="0"/>
              <a:t>&lt;&lt;</a:t>
            </a:r>
            <a:r>
              <a:rPr lang="en-US" err="1"/>
              <a:t>endl</a:t>
            </a:r>
            <a:r>
              <a:rPr lang="en-US" dirty="0"/>
              <a:t>;</a:t>
            </a:r>
            <a:endParaRPr lang="en-US" dirty="0">
              <a:cs typeface="Calibri"/>
            </a:endParaRPr>
          </a:p>
          <a:p>
            <a:r>
              <a:rPr lang="en-US" dirty="0"/>
              <a:t>        </a:t>
            </a:r>
            <a:r>
              <a:rPr lang="en-US" err="1"/>
              <a:t>cout</a:t>
            </a:r>
            <a:r>
              <a:rPr lang="en-US" dirty="0"/>
              <a:t>&lt;&lt;"</a:t>
            </a:r>
            <a:r>
              <a:rPr lang="en-US" err="1"/>
              <a:t>Gi</a:t>
            </a:r>
            <a:r>
              <a:rPr lang="en-US" dirty="0"/>
              <a:t> </a:t>
            </a:r>
            <a:r>
              <a:rPr lang="en-US" err="1"/>
              <a:t>ima</a:t>
            </a:r>
            <a:r>
              <a:rPr lang="en-US" dirty="0"/>
              <a:t> </a:t>
            </a:r>
            <a:r>
              <a:rPr lang="en-US" err="1"/>
              <a:t>slednite</a:t>
            </a:r>
            <a:r>
              <a:rPr lang="en-US" dirty="0"/>
              <a:t> </a:t>
            </a:r>
            <a:r>
              <a:rPr lang="en-US" err="1"/>
              <a:t>ocenki</a:t>
            </a:r>
            <a:r>
              <a:rPr lang="en-US" dirty="0"/>
              <a:t>:"&lt;&lt;</a:t>
            </a:r>
            <a:r>
              <a:rPr lang="en-US" err="1"/>
              <a:t>endl</a:t>
            </a:r>
            <a:r>
              <a:rPr lang="en-US" dirty="0"/>
              <a:t>;</a:t>
            </a:r>
            <a:endParaRPr lang="en-US" dirty="0">
              <a:cs typeface="Calibri"/>
            </a:endParaRPr>
          </a:p>
          <a:p>
            <a:r>
              <a:rPr lang="en-US" dirty="0"/>
              <a:t>        </a:t>
            </a:r>
            <a:r>
              <a:rPr lang="en-US" err="1"/>
              <a:t>cout</a:t>
            </a:r>
            <a:r>
              <a:rPr lang="en-US" dirty="0"/>
              <a:t>&lt;&lt;</a:t>
            </a:r>
            <a:r>
              <a:rPr lang="en-US" err="1"/>
              <a:t>niza</a:t>
            </a:r>
            <a:r>
              <a:rPr lang="en-US" dirty="0"/>
              <a:t>[rb-1].obj.predmet1&lt;&lt;" "&lt;&lt;</a:t>
            </a:r>
            <a:r>
              <a:rPr lang="en-US" err="1"/>
              <a:t>niza</a:t>
            </a:r>
            <a:r>
              <a:rPr lang="en-US" dirty="0"/>
              <a:t>[rb-1].obj.ocenka1&lt;&lt;</a:t>
            </a:r>
            <a:r>
              <a:rPr lang="en-US" err="1"/>
              <a:t>endl</a:t>
            </a:r>
            <a:r>
              <a:rPr lang="en-US" dirty="0"/>
              <a:t>;</a:t>
            </a:r>
            <a:endParaRPr lang="en-US" dirty="0">
              <a:cs typeface="Calibri"/>
            </a:endParaRPr>
          </a:p>
          <a:p>
            <a:r>
              <a:rPr lang="en-US" dirty="0"/>
              <a:t>        </a:t>
            </a:r>
            <a:r>
              <a:rPr lang="en-US" err="1"/>
              <a:t>cout</a:t>
            </a:r>
            <a:r>
              <a:rPr lang="en-US" dirty="0"/>
              <a:t>&lt;&lt;</a:t>
            </a:r>
            <a:r>
              <a:rPr lang="en-US" err="1"/>
              <a:t>niza</a:t>
            </a:r>
            <a:r>
              <a:rPr lang="en-US" dirty="0"/>
              <a:t>[rb-1].obj.predmet2&lt;&lt;" "&lt;&lt;</a:t>
            </a:r>
            <a:r>
              <a:rPr lang="en-US" err="1"/>
              <a:t>niza</a:t>
            </a:r>
            <a:r>
              <a:rPr lang="en-US" dirty="0"/>
              <a:t>[rb-1].obj.ocenka2&lt;&lt;</a:t>
            </a:r>
            <a:r>
              <a:rPr lang="en-US" err="1"/>
              <a:t>endl</a:t>
            </a:r>
            <a:r>
              <a:rPr lang="en-US" dirty="0"/>
              <a:t>;</a:t>
            </a:r>
            <a:endParaRPr lang="en-US" dirty="0">
              <a:cs typeface="Calibri"/>
            </a:endParaRPr>
          </a:p>
          <a:p>
            <a:r>
              <a:rPr lang="en-US" dirty="0"/>
              <a:t>        </a:t>
            </a:r>
            <a:r>
              <a:rPr lang="en-US" err="1"/>
              <a:t>cout</a:t>
            </a:r>
            <a:r>
              <a:rPr lang="en-US" dirty="0"/>
              <a:t>&lt;&lt;</a:t>
            </a:r>
            <a:r>
              <a:rPr lang="en-US" err="1"/>
              <a:t>niza</a:t>
            </a:r>
            <a:r>
              <a:rPr lang="en-US" dirty="0"/>
              <a:t>[rb-1].obj.predmet3&lt;&lt;" "&lt;&lt;</a:t>
            </a:r>
            <a:r>
              <a:rPr lang="en-US" err="1"/>
              <a:t>niza</a:t>
            </a:r>
            <a:r>
              <a:rPr lang="en-US" dirty="0"/>
              <a:t>[rb-1].obj.ocenka3&lt;&lt;</a:t>
            </a:r>
            <a:r>
              <a:rPr lang="en-US" err="1"/>
              <a:t>endl</a:t>
            </a:r>
            <a:r>
              <a:rPr lang="en-US" dirty="0"/>
              <a:t>;</a:t>
            </a:r>
            <a:endParaRPr lang="en-US" dirty="0">
              <a:cs typeface="Calibri"/>
            </a:endParaRPr>
          </a:p>
          <a:p>
            <a:r>
              <a:rPr lang="en-US" dirty="0"/>
              <a:t>        </a:t>
            </a:r>
            <a:r>
              <a:rPr lang="en-US" err="1"/>
              <a:t>cout</a:t>
            </a:r>
            <a:r>
              <a:rPr lang="en-US" dirty="0"/>
              <a:t>&lt;&lt;</a:t>
            </a:r>
            <a:r>
              <a:rPr lang="en-US" err="1"/>
              <a:t>niza</a:t>
            </a:r>
            <a:r>
              <a:rPr lang="en-US" dirty="0"/>
              <a:t>[rb-1].obj.predmet3&lt;&lt;" "&lt;&lt;</a:t>
            </a:r>
            <a:r>
              <a:rPr lang="en-US" err="1"/>
              <a:t>niza</a:t>
            </a:r>
            <a:r>
              <a:rPr lang="en-US" dirty="0"/>
              <a:t>[rb-1].obj.ocenka3&lt;&lt;</a:t>
            </a:r>
            <a:r>
              <a:rPr lang="en-US" err="1"/>
              <a:t>endl</a:t>
            </a:r>
            <a:r>
              <a:rPr lang="en-US" dirty="0"/>
              <a:t>;</a:t>
            </a:r>
            <a:endParaRPr lang="en-US" dirty="0">
              <a:cs typeface="Calibri"/>
            </a:endParaRPr>
          </a:p>
          <a:p>
            <a:r>
              <a:rPr lang="en-US" dirty="0"/>
              <a:t>    }else</a:t>
            </a:r>
          </a:p>
          <a:p>
            <a:r>
              <a:rPr lang="en-US" dirty="0"/>
              <a:t>        </a:t>
            </a:r>
            <a:r>
              <a:rPr lang="en-US" err="1"/>
              <a:t>cout</a:t>
            </a:r>
            <a:r>
              <a:rPr lang="en-US" dirty="0"/>
              <a:t>&lt;&lt;"</a:t>
            </a:r>
            <a:r>
              <a:rPr lang="en-US" err="1"/>
              <a:t>Takov</a:t>
            </a:r>
            <a:r>
              <a:rPr lang="en-US" dirty="0"/>
              <a:t> </a:t>
            </a:r>
            <a:r>
              <a:rPr lang="en-US" err="1"/>
              <a:t>ucenik</a:t>
            </a:r>
            <a:r>
              <a:rPr lang="en-US" dirty="0"/>
              <a:t> ne </a:t>
            </a:r>
            <a:r>
              <a:rPr lang="en-US" err="1"/>
              <a:t>postoi</a:t>
            </a:r>
            <a:r>
              <a:rPr lang="en-US" dirty="0"/>
              <a:t>!";</a:t>
            </a:r>
            <a:endParaRPr lang="en-US" dirty="0">
              <a:cs typeface="Calibri"/>
            </a:endParaRPr>
          </a:p>
          <a:p>
            <a:endParaRPr lang="en-US" dirty="0"/>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32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a:t>//5. Presmetuvanje</a:t>
            </a:r>
            <a:r>
              <a:rPr lang="en-US" dirty="0"/>
              <a:t> </a:t>
            </a:r>
            <a:r>
              <a:rPr lang="en-US"/>
              <a:t>na</a:t>
            </a:r>
            <a:r>
              <a:rPr lang="en-US" dirty="0"/>
              <a:t> </a:t>
            </a:r>
            <a:r>
              <a:rPr lang="en-US"/>
              <a:t>plostina</a:t>
            </a:r>
            <a:r>
              <a:rPr lang="en-US" dirty="0"/>
              <a:t> </a:t>
            </a:r>
            <a:r>
              <a:rPr lang="en-US"/>
              <a:t>na</a:t>
            </a:r>
            <a:r>
              <a:rPr lang="en-US" dirty="0"/>
              <a:t> </a:t>
            </a:r>
            <a:r>
              <a:rPr lang="en-US"/>
              <a:t>pravoagolnik</a:t>
            </a:r>
          </a:p>
          <a:p>
            <a:r>
              <a:rPr lang="en-US" dirty="0"/>
              <a:t>#include &lt;</a:t>
            </a:r>
            <a:r>
              <a:rPr lang="en-US" err="1"/>
              <a:t>iostream</a:t>
            </a:r>
            <a:r>
              <a:rPr lang="en-US" dirty="0"/>
              <a:t>&gt;</a:t>
            </a:r>
            <a:endParaRPr lang="en-US" dirty="0">
              <a:cs typeface="Calibri"/>
            </a:endParaRPr>
          </a:p>
          <a:p>
            <a:endParaRPr lang="en-US" dirty="0"/>
          </a:p>
          <a:p>
            <a:r>
              <a:rPr lang="en-US" dirty="0"/>
              <a:t>using namespace std;</a:t>
            </a:r>
          </a:p>
          <a:p>
            <a:endParaRPr lang="en-US" dirty="0"/>
          </a:p>
          <a:p>
            <a:r>
              <a:rPr lang="en-US" err="1"/>
              <a:t>struct</a:t>
            </a:r>
            <a:r>
              <a:rPr lang="en-US" dirty="0"/>
              <a:t> </a:t>
            </a:r>
            <a:r>
              <a:rPr lang="en-US" err="1"/>
              <a:t>Pravoagolnik</a:t>
            </a:r>
            <a:endParaRPr lang="en-US"/>
          </a:p>
          <a:p>
            <a:r>
              <a:rPr lang="en-US" dirty="0"/>
              <a:t>{</a:t>
            </a:r>
          </a:p>
          <a:p>
            <a:r>
              <a:rPr lang="en-US" dirty="0"/>
              <a:t>    </a:t>
            </a:r>
            <a:r>
              <a:rPr lang="en-US" err="1"/>
              <a:t>int</a:t>
            </a:r>
            <a:r>
              <a:rPr lang="en-US" dirty="0"/>
              <a:t> </a:t>
            </a:r>
            <a:r>
              <a:rPr lang="en-US" err="1"/>
              <a:t>dolzina</a:t>
            </a:r>
            <a:r>
              <a:rPr lang="en-US" dirty="0"/>
              <a:t>;</a:t>
            </a:r>
            <a:endParaRPr lang="en-US" dirty="0">
              <a:cs typeface="Calibri"/>
            </a:endParaRPr>
          </a:p>
          <a:p>
            <a:r>
              <a:rPr lang="en-US" dirty="0"/>
              <a:t>    </a:t>
            </a:r>
            <a:r>
              <a:rPr lang="en-US" err="1"/>
              <a:t>int</a:t>
            </a:r>
            <a:r>
              <a:rPr lang="en-US" dirty="0"/>
              <a:t> </a:t>
            </a:r>
            <a:r>
              <a:rPr lang="en-US" err="1"/>
              <a:t>visina</a:t>
            </a:r>
            <a:r>
              <a:rPr lang="en-US" dirty="0"/>
              <a:t>;</a:t>
            </a:r>
            <a:endParaRPr lang="en-US" dirty="0">
              <a:cs typeface="Calibri"/>
            </a:endParaRPr>
          </a:p>
          <a:p>
            <a:endParaRPr lang="en-US" dirty="0"/>
          </a:p>
          <a:p>
            <a:r>
              <a:rPr lang="en-US" dirty="0"/>
              <a:t>    </a:t>
            </a:r>
            <a:r>
              <a:rPr lang="en-US" err="1"/>
              <a:t>int</a:t>
            </a:r>
            <a:r>
              <a:rPr lang="en-US" dirty="0"/>
              <a:t> </a:t>
            </a:r>
            <a:r>
              <a:rPr lang="en-US" err="1"/>
              <a:t>PresmetajPlostina</a:t>
            </a:r>
            <a:r>
              <a:rPr lang="en-US" dirty="0"/>
              <a:t>()</a:t>
            </a:r>
            <a:endParaRPr lang="en-US" dirty="0">
              <a:cs typeface="Calibri"/>
            </a:endParaRPr>
          </a:p>
          <a:p>
            <a:r>
              <a:rPr lang="en-US" dirty="0"/>
              <a:t>    {</a:t>
            </a:r>
          </a:p>
          <a:p>
            <a:r>
              <a:rPr lang="en-US" dirty="0"/>
              <a:t>        return </a:t>
            </a:r>
            <a:r>
              <a:rPr lang="en-US" err="1"/>
              <a:t>dolzina</a:t>
            </a:r>
            <a:r>
              <a:rPr lang="en-US" dirty="0"/>
              <a:t>*</a:t>
            </a:r>
            <a:r>
              <a:rPr lang="en-US" err="1"/>
              <a:t>visina</a:t>
            </a:r>
            <a:r>
              <a:rPr lang="en-US" dirty="0"/>
              <a:t>;</a:t>
            </a:r>
            <a:endParaRPr lang="en-US" dirty="0">
              <a:cs typeface="Calibri"/>
            </a:endParaRPr>
          </a:p>
          <a:p>
            <a:r>
              <a:rPr lang="en-US" dirty="0"/>
              <a:t>    }</a:t>
            </a:r>
          </a:p>
          <a:p>
            <a:r>
              <a:rPr lang="en-US" dirty="0"/>
              <a:t>};</a:t>
            </a:r>
          </a:p>
          <a:p>
            <a:endParaRPr lang="en-US" dirty="0"/>
          </a:p>
          <a:p>
            <a:endParaRPr lang="en-US" dirty="0"/>
          </a:p>
          <a:p>
            <a:r>
              <a:rPr lang="en-US" err="1"/>
              <a:t>int</a:t>
            </a:r>
            <a:r>
              <a:rPr lang="en-US" dirty="0"/>
              <a:t> main()</a:t>
            </a:r>
            <a:endParaRPr lang="en-US" dirty="0">
              <a:cs typeface="Calibri"/>
            </a:endParaRPr>
          </a:p>
          <a:p>
            <a:r>
              <a:rPr lang="en-US" dirty="0"/>
              <a:t>{</a:t>
            </a:r>
          </a:p>
          <a:p>
            <a:r>
              <a:rPr lang="en-US" dirty="0"/>
              <a:t>    </a:t>
            </a:r>
            <a:r>
              <a:rPr lang="en-US" err="1"/>
              <a:t>Pravoagolnik</a:t>
            </a:r>
            <a:r>
              <a:rPr lang="en-US" dirty="0"/>
              <a:t> </a:t>
            </a:r>
            <a:r>
              <a:rPr lang="en-US" err="1"/>
              <a:t>obj</a:t>
            </a:r>
            <a:r>
              <a:rPr lang="en-US" dirty="0"/>
              <a:t>;</a:t>
            </a:r>
            <a:endParaRPr lang="en-US" dirty="0">
              <a:cs typeface="Calibri"/>
            </a:endParaRPr>
          </a:p>
          <a:p>
            <a:r>
              <a:rPr lang="en-US" dirty="0"/>
              <a:t>    </a:t>
            </a:r>
            <a:r>
              <a:rPr lang="en-US" err="1"/>
              <a:t>cout</a:t>
            </a:r>
            <a:r>
              <a:rPr lang="en-US" dirty="0"/>
              <a:t> &lt;&lt; "</a:t>
            </a:r>
            <a:r>
              <a:rPr lang="en-US" err="1"/>
              <a:t>Vnesi</a:t>
            </a:r>
            <a:r>
              <a:rPr lang="en-US" dirty="0"/>
              <a:t> </a:t>
            </a:r>
            <a:r>
              <a:rPr lang="en-US" err="1"/>
              <a:t>dolzina</a:t>
            </a:r>
            <a:r>
              <a:rPr lang="en-US" dirty="0"/>
              <a:t>: ";</a:t>
            </a:r>
            <a:endParaRPr lang="en-US" dirty="0">
              <a:cs typeface="Calibri"/>
            </a:endParaRPr>
          </a:p>
          <a:p>
            <a:r>
              <a:rPr lang="en-US" dirty="0"/>
              <a:t>    </a:t>
            </a:r>
            <a:r>
              <a:rPr lang="en-US" err="1"/>
              <a:t>cin</a:t>
            </a:r>
            <a:r>
              <a:rPr lang="en-US" dirty="0"/>
              <a:t>&gt;&gt;</a:t>
            </a:r>
            <a:r>
              <a:rPr lang="en-US" err="1"/>
              <a:t>obj.dolzina</a:t>
            </a:r>
            <a:r>
              <a:rPr lang="en-US" dirty="0"/>
              <a:t>;</a:t>
            </a:r>
            <a:endParaRPr lang="en-US" dirty="0">
              <a:cs typeface="Calibri"/>
            </a:endParaRPr>
          </a:p>
          <a:p>
            <a:r>
              <a:rPr lang="en-US" dirty="0"/>
              <a:t>    </a:t>
            </a:r>
            <a:r>
              <a:rPr lang="en-US" err="1"/>
              <a:t>cout</a:t>
            </a:r>
            <a:r>
              <a:rPr lang="en-US" dirty="0"/>
              <a:t> &lt;&lt; "</a:t>
            </a:r>
            <a:r>
              <a:rPr lang="en-US" err="1"/>
              <a:t>Vnesi</a:t>
            </a:r>
            <a:r>
              <a:rPr lang="en-US" dirty="0"/>
              <a:t> </a:t>
            </a:r>
            <a:r>
              <a:rPr lang="en-US" err="1"/>
              <a:t>visina</a:t>
            </a:r>
            <a:r>
              <a:rPr lang="en-US" dirty="0"/>
              <a:t>: ";</a:t>
            </a:r>
            <a:endParaRPr lang="en-US" dirty="0">
              <a:cs typeface="Calibri"/>
            </a:endParaRPr>
          </a:p>
          <a:p>
            <a:r>
              <a:rPr lang="en-US" dirty="0"/>
              <a:t>    </a:t>
            </a:r>
            <a:r>
              <a:rPr lang="en-US" err="1"/>
              <a:t>cin</a:t>
            </a:r>
            <a:r>
              <a:rPr lang="en-US" dirty="0"/>
              <a:t>&gt;&gt;</a:t>
            </a:r>
            <a:r>
              <a:rPr lang="en-US" err="1"/>
              <a:t>obj.visina</a:t>
            </a:r>
            <a:r>
              <a:rPr lang="en-US" dirty="0"/>
              <a:t>;</a:t>
            </a:r>
            <a:endParaRPr lang="en-US" dirty="0">
              <a:cs typeface="Calibri"/>
            </a:endParaRPr>
          </a:p>
          <a:p>
            <a:r>
              <a:rPr lang="en-US" dirty="0"/>
              <a:t>    </a:t>
            </a:r>
            <a:r>
              <a:rPr lang="en-US" err="1"/>
              <a:t>cout</a:t>
            </a:r>
            <a:r>
              <a:rPr lang="en-US" dirty="0"/>
              <a:t>&lt;&lt;"</a:t>
            </a:r>
            <a:r>
              <a:rPr lang="en-US" err="1"/>
              <a:t>Plostinata</a:t>
            </a:r>
            <a:r>
              <a:rPr lang="en-US" dirty="0"/>
              <a:t> e "&lt;&lt;</a:t>
            </a:r>
            <a:r>
              <a:rPr lang="en-US" err="1"/>
              <a:t>obj.PresmetajPlostina</a:t>
            </a:r>
            <a:r>
              <a:rPr lang="en-US" dirty="0"/>
              <a:t>();</a:t>
            </a:r>
            <a:endParaRPr lang="en-US" dirty="0">
              <a:cs typeface="Calibri"/>
            </a:endParaRP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33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a:t>//</a:t>
            </a:r>
            <a:r>
              <a:rPr lang="mk-MK"/>
              <a:t>6</a:t>
            </a:r>
            <a:r>
              <a:rPr lang="en-US"/>
              <a:t>. Presmetuvanje</a:t>
            </a:r>
            <a:r>
              <a:rPr lang="en-US" dirty="0"/>
              <a:t> </a:t>
            </a:r>
            <a:r>
              <a:rPr lang="en-US"/>
              <a:t>na</a:t>
            </a:r>
            <a:r>
              <a:rPr lang="en-US" dirty="0"/>
              <a:t> </a:t>
            </a:r>
            <a:r>
              <a:rPr lang="en-US"/>
              <a:t>plostina</a:t>
            </a:r>
            <a:r>
              <a:rPr lang="en-US" dirty="0"/>
              <a:t> </a:t>
            </a:r>
            <a:r>
              <a:rPr lang="en-US"/>
              <a:t>na</a:t>
            </a:r>
            <a:r>
              <a:rPr lang="en-US" dirty="0"/>
              <a:t> </a:t>
            </a:r>
            <a:r>
              <a:rPr lang="en-US"/>
              <a:t>pravoagolnik</a:t>
            </a:r>
          </a:p>
          <a:p>
            <a:r>
              <a:rPr lang="en-US" dirty="0"/>
              <a:t>//</a:t>
            </a:r>
            <a:r>
              <a:rPr lang="en-US" err="1"/>
              <a:t>kade</a:t>
            </a:r>
            <a:r>
              <a:rPr lang="en-US" dirty="0"/>
              <a:t> </a:t>
            </a:r>
            <a:r>
              <a:rPr lang="en-US" err="1"/>
              <a:t>korisnikot</a:t>
            </a:r>
            <a:r>
              <a:rPr lang="en-US" dirty="0"/>
              <a:t> </a:t>
            </a:r>
            <a:r>
              <a:rPr lang="en-US" err="1"/>
              <a:t>vnesuva</a:t>
            </a:r>
            <a:r>
              <a:rPr lang="en-US" dirty="0"/>
              <a:t> </a:t>
            </a:r>
            <a:r>
              <a:rPr lang="en-US" err="1"/>
              <a:t>koordinati</a:t>
            </a:r>
            <a:r>
              <a:rPr lang="en-US" dirty="0"/>
              <a:t> </a:t>
            </a:r>
            <a:r>
              <a:rPr lang="en-US" err="1"/>
              <a:t>na</a:t>
            </a:r>
            <a:r>
              <a:rPr lang="en-US" dirty="0"/>
              <a:t> 2 </a:t>
            </a:r>
            <a:r>
              <a:rPr lang="en-US" err="1"/>
              <a:t>sprotivni</a:t>
            </a:r>
            <a:r>
              <a:rPr lang="en-US" dirty="0"/>
              <a:t> </a:t>
            </a:r>
            <a:r>
              <a:rPr lang="en-US" err="1"/>
              <a:t>tocki</a:t>
            </a:r>
            <a:endParaRPr lang="en-US"/>
          </a:p>
          <a:p>
            <a:r>
              <a:rPr lang="en-US" dirty="0"/>
              <a:t>#include &lt;</a:t>
            </a:r>
            <a:r>
              <a:rPr lang="en-US" err="1"/>
              <a:t>iostream</a:t>
            </a:r>
            <a:r>
              <a:rPr lang="en-US" dirty="0"/>
              <a:t>&gt;</a:t>
            </a:r>
            <a:endParaRPr lang="en-US" dirty="0">
              <a:cs typeface="Calibri"/>
            </a:endParaRPr>
          </a:p>
          <a:p>
            <a:r>
              <a:rPr lang="en-US" dirty="0"/>
              <a:t>#include &lt;</a:t>
            </a:r>
            <a:r>
              <a:rPr lang="en-US" err="1"/>
              <a:t>math.h</a:t>
            </a:r>
            <a:r>
              <a:rPr lang="en-US" dirty="0"/>
              <a:t>&gt;</a:t>
            </a:r>
            <a:endParaRPr lang="en-US" dirty="0">
              <a:cs typeface="Calibri"/>
            </a:endParaRPr>
          </a:p>
          <a:p>
            <a:endParaRPr lang="en-US" dirty="0"/>
          </a:p>
          <a:p>
            <a:r>
              <a:rPr lang="en-US" dirty="0"/>
              <a:t>using namespace std;</a:t>
            </a:r>
          </a:p>
          <a:p>
            <a:r>
              <a:rPr lang="en-US" err="1"/>
              <a:t>int</a:t>
            </a:r>
            <a:r>
              <a:rPr lang="en-US" dirty="0"/>
              <a:t> </a:t>
            </a:r>
            <a:r>
              <a:rPr lang="en-US" err="1"/>
              <a:t>dolzina</a:t>
            </a:r>
            <a:r>
              <a:rPr lang="en-US" dirty="0"/>
              <a:t>, </a:t>
            </a:r>
            <a:r>
              <a:rPr lang="en-US" err="1"/>
              <a:t>sirina</a:t>
            </a:r>
            <a:r>
              <a:rPr lang="en-US" dirty="0"/>
              <a:t>, </a:t>
            </a:r>
            <a:r>
              <a:rPr lang="en-US" err="1"/>
              <a:t>povrsina</a:t>
            </a:r>
            <a:r>
              <a:rPr lang="en-US" dirty="0"/>
              <a:t>;</a:t>
            </a:r>
            <a:endParaRPr lang="en-US" dirty="0">
              <a:cs typeface="Calibri"/>
            </a:endParaRPr>
          </a:p>
          <a:p>
            <a:r>
              <a:rPr lang="en-US" err="1"/>
              <a:t>struct</a:t>
            </a:r>
            <a:r>
              <a:rPr lang="en-US" dirty="0"/>
              <a:t> </a:t>
            </a:r>
            <a:r>
              <a:rPr lang="en-US" err="1"/>
              <a:t>Koordinata</a:t>
            </a:r>
            <a:endParaRPr lang="en-US"/>
          </a:p>
          <a:p>
            <a:r>
              <a:rPr lang="en-US" dirty="0"/>
              <a:t>{</a:t>
            </a:r>
          </a:p>
          <a:p>
            <a:r>
              <a:rPr lang="en-US" dirty="0"/>
              <a:t>    </a:t>
            </a:r>
            <a:r>
              <a:rPr lang="en-US" err="1"/>
              <a:t>int</a:t>
            </a:r>
            <a:r>
              <a:rPr lang="en-US" dirty="0"/>
              <a:t> x;</a:t>
            </a:r>
            <a:endParaRPr lang="en-US" dirty="0">
              <a:cs typeface="Calibri"/>
            </a:endParaRPr>
          </a:p>
          <a:p>
            <a:r>
              <a:rPr lang="en-US" dirty="0"/>
              <a:t>    </a:t>
            </a:r>
            <a:r>
              <a:rPr lang="en-US" err="1"/>
              <a:t>int</a:t>
            </a:r>
            <a:r>
              <a:rPr lang="en-US" dirty="0"/>
              <a:t> y;</a:t>
            </a:r>
            <a:endParaRPr lang="en-US" dirty="0">
              <a:cs typeface="Calibri"/>
            </a:endParaRPr>
          </a:p>
          <a:p>
            <a:r>
              <a:rPr lang="en-US" dirty="0"/>
              <a:t>};</a:t>
            </a:r>
          </a:p>
          <a:p>
            <a:endParaRPr lang="en-US" dirty="0"/>
          </a:p>
          <a:p>
            <a:r>
              <a:rPr lang="en-US" err="1"/>
              <a:t>struct</a:t>
            </a:r>
            <a:r>
              <a:rPr lang="en-US" dirty="0"/>
              <a:t> </a:t>
            </a:r>
            <a:r>
              <a:rPr lang="en-US" err="1"/>
              <a:t>Pravoagolnik</a:t>
            </a:r>
            <a:endParaRPr lang="en-US"/>
          </a:p>
          <a:p>
            <a:r>
              <a:rPr lang="en-US" dirty="0"/>
              <a:t>{</a:t>
            </a:r>
          </a:p>
          <a:p>
            <a:r>
              <a:rPr lang="en-US" dirty="0"/>
              <a:t>    </a:t>
            </a:r>
            <a:r>
              <a:rPr lang="en-US" err="1"/>
              <a:t>struct</a:t>
            </a:r>
            <a:r>
              <a:rPr lang="en-US" dirty="0"/>
              <a:t> </a:t>
            </a:r>
            <a:r>
              <a:rPr lang="en-US" err="1"/>
              <a:t>Koordinata</a:t>
            </a:r>
            <a:r>
              <a:rPr lang="en-US" dirty="0"/>
              <a:t> </a:t>
            </a:r>
            <a:r>
              <a:rPr lang="en-US" err="1"/>
              <a:t>gl</a:t>
            </a:r>
            <a:r>
              <a:rPr lang="en-US" dirty="0"/>
              <a:t>;</a:t>
            </a:r>
            <a:endParaRPr lang="en-US" dirty="0">
              <a:cs typeface="Calibri"/>
            </a:endParaRPr>
          </a:p>
          <a:p>
            <a:r>
              <a:rPr lang="en-US" dirty="0"/>
              <a:t>    </a:t>
            </a:r>
            <a:r>
              <a:rPr lang="en-US" err="1"/>
              <a:t>struct</a:t>
            </a:r>
            <a:r>
              <a:rPr lang="en-US" dirty="0"/>
              <a:t> </a:t>
            </a:r>
            <a:r>
              <a:rPr lang="en-US" err="1"/>
              <a:t>Koordinata</a:t>
            </a:r>
            <a:r>
              <a:rPr lang="en-US" dirty="0"/>
              <a:t> </a:t>
            </a:r>
            <a:r>
              <a:rPr lang="en-US" err="1"/>
              <a:t>dd</a:t>
            </a:r>
            <a:r>
              <a:rPr lang="en-US" dirty="0"/>
              <a:t>;</a:t>
            </a:r>
            <a:endParaRPr lang="en-US" dirty="0">
              <a:cs typeface="Calibri"/>
            </a:endParaRPr>
          </a:p>
          <a:p>
            <a:r>
              <a:rPr lang="en-US" dirty="0"/>
              <a:t>};</a:t>
            </a:r>
          </a:p>
          <a:p>
            <a:r>
              <a:rPr lang="en-US" err="1"/>
              <a:t>int</a:t>
            </a:r>
            <a:r>
              <a:rPr lang="en-US" dirty="0"/>
              <a:t> main()</a:t>
            </a:r>
            <a:endParaRPr lang="en-US" dirty="0">
              <a:cs typeface="Calibri"/>
            </a:endParaRPr>
          </a:p>
          <a:p>
            <a:r>
              <a:rPr lang="en-US" dirty="0"/>
              <a:t>{</a:t>
            </a:r>
          </a:p>
          <a:p>
            <a:r>
              <a:rPr lang="en-US" dirty="0"/>
              <a:t>    </a:t>
            </a:r>
            <a:r>
              <a:rPr lang="en-US" err="1"/>
              <a:t>Pravoagolnik</a:t>
            </a:r>
            <a:r>
              <a:rPr lang="en-US" dirty="0"/>
              <a:t> </a:t>
            </a:r>
            <a:r>
              <a:rPr lang="en-US" err="1"/>
              <a:t>obj</a:t>
            </a:r>
            <a:r>
              <a:rPr lang="en-US" dirty="0"/>
              <a:t>;</a:t>
            </a:r>
            <a:endParaRPr lang="en-US" dirty="0">
              <a:cs typeface="Calibri"/>
            </a:endParaRPr>
          </a:p>
          <a:p>
            <a:r>
              <a:rPr lang="en-US" dirty="0"/>
              <a:t>    </a:t>
            </a:r>
            <a:r>
              <a:rPr lang="en-US" err="1"/>
              <a:t>cout</a:t>
            </a:r>
            <a:r>
              <a:rPr lang="en-US" dirty="0"/>
              <a:t> &lt;&lt; "</a:t>
            </a:r>
            <a:r>
              <a:rPr lang="en-US" err="1"/>
              <a:t>Vnesi</a:t>
            </a:r>
            <a:r>
              <a:rPr lang="en-US" dirty="0"/>
              <a:t> </a:t>
            </a:r>
            <a:r>
              <a:rPr lang="en-US" err="1"/>
              <a:t>ja</a:t>
            </a:r>
            <a:r>
              <a:rPr lang="en-US" dirty="0"/>
              <a:t> </a:t>
            </a:r>
            <a:r>
              <a:rPr lang="en-US" err="1"/>
              <a:t>gornata</a:t>
            </a:r>
            <a:r>
              <a:rPr lang="en-US" dirty="0"/>
              <a:t> </a:t>
            </a:r>
            <a:r>
              <a:rPr lang="en-US" err="1"/>
              <a:t>leva</a:t>
            </a:r>
            <a:r>
              <a:rPr lang="en-US" dirty="0"/>
              <a:t> x </a:t>
            </a:r>
            <a:r>
              <a:rPr lang="en-US" err="1"/>
              <a:t>koordinata</a:t>
            </a:r>
            <a:r>
              <a:rPr lang="en-US" dirty="0"/>
              <a:t>: ";</a:t>
            </a:r>
            <a:endParaRPr lang="en-US" dirty="0">
              <a:cs typeface="Calibri"/>
            </a:endParaRPr>
          </a:p>
          <a:p>
            <a:r>
              <a:rPr lang="en-US" dirty="0"/>
              <a:t>    </a:t>
            </a:r>
            <a:r>
              <a:rPr lang="en-US" err="1"/>
              <a:t>cin</a:t>
            </a:r>
            <a:r>
              <a:rPr lang="en-US" dirty="0"/>
              <a:t>&gt;&gt;</a:t>
            </a:r>
            <a:r>
              <a:rPr lang="en-US" err="1"/>
              <a:t>obj.gl.x</a:t>
            </a:r>
            <a:r>
              <a:rPr lang="en-US" dirty="0"/>
              <a:t>;</a:t>
            </a:r>
            <a:endParaRPr lang="en-US" dirty="0">
              <a:cs typeface="Calibri"/>
            </a:endParaRPr>
          </a:p>
          <a:p>
            <a:r>
              <a:rPr lang="en-US" dirty="0"/>
              <a:t>    </a:t>
            </a:r>
            <a:r>
              <a:rPr lang="en-US" err="1"/>
              <a:t>cout</a:t>
            </a:r>
            <a:r>
              <a:rPr lang="en-US" dirty="0"/>
              <a:t> &lt;&lt; "</a:t>
            </a:r>
            <a:r>
              <a:rPr lang="en-US" err="1"/>
              <a:t>Vnesi</a:t>
            </a:r>
            <a:r>
              <a:rPr lang="en-US" dirty="0"/>
              <a:t> </a:t>
            </a:r>
            <a:r>
              <a:rPr lang="en-US" err="1"/>
              <a:t>ja</a:t>
            </a:r>
            <a:r>
              <a:rPr lang="en-US" dirty="0"/>
              <a:t> </a:t>
            </a:r>
            <a:r>
              <a:rPr lang="en-US" err="1"/>
              <a:t>gornata</a:t>
            </a:r>
            <a:r>
              <a:rPr lang="en-US" dirty="0"/>
              <a:t> </a:t>
            </a:r>
            <a:r>
              <a:rPr lang="en-US" err="1"/>
              <a:t>leva</a:t>
            </a:r>
            <a:r>
              <a:rPr lang="en-US" dirty="0"/>
              <a:t> y </a:t>
            </a:r>
            <a:r>
              <a:rPr lang="en-US" err="1"/>
              <a:t>koordinata</a:t>
            </a:r>
            <a:r>
              <a:rPr lang="en-US" dirty="0"/>
              <a:t>: ";</a:t>
            </a:r>
            <a:endParaRPr lang="en-US" dirty="0">
              <a:cs typeface="Calibri"/>
            </a:endParaRPr>
          </a:p>
          <a:p>
            <a:r>
              <a:rPr lang="en-US" dirty="0"/>
              <a:t>    </a:t>
            </a:r>
            <a:r>
              <a:rPr lang="en-US" err="1"/>
              <a:t>cin</a:t>
            </a:r>
            <a:r>
              <a:rPr lang="en-US" dirty="0"/>
              <a:t>&gt;&gt;</a:t>
            </a:r>
            <a:r>
              <a:rPr lang="en-US" err="1"/>
              <a:t>obj.gl.y</a:t>
            </a:r>
            <a:r>
              <a:rPr lang="en-US" dirty="0"/>
              <a:t>;</a:t>
            </a:r>
            <a:endParaRPr lang="en-US" dirty="0">
              <a:cs typeface="Calibri"/>
            </a:endParaRPr>
          </a:p>
          <a:p>
            <a:r>
              <a:rPr lang="en-US" dirty="0"/>
              <a:t>    </a:t>
            </a:r>
            <a:r>
              <a:rPr lang="en-US" err="1"/>
              <a:t>cout</a:t>
            </a:r>
            <a:r>
              <a:rPr lang="en-US" dirty="0"/>
              <a:t> &lt;&lt; "</a:t>
            </a:r>
            <a:r>
              <a:rPr lang="en-US" err="1"/>
              <a:t>Vnesi</a:t>
            </a:r>
            <a:r>
              <a:rPr lang="en-US" dirty="0"/>
              <a:t> </a:t>
            </a:r>
            <a:r>
              <a:rPr lang="en-US" err="1"/>
              <a:t>ja</a:t>
            </a:r>
            <a:r>
              <a:rPr lang="en-US" dirty="0"/>
              <a:t> </a:t>
            </a:r>
            <a:r>
              <a:rPr lang="en-US" err="1"/>
              <a:t>dolnata</a:t>
            </a:r>
            <a:r>
              <a:rPr lang="en-US" dirty="0"/>
              <a:t> </a:t>
            </a:r>
            <a:r>
              <a:rPr lang="en-US" err="1"/>
              <a:t>desna</a:t>
            </a:r>
            <a:r>
              <a:rPr lang="en-US" dirty="0"/>
              <a:t> x </a:t>
            </a:r>
            <a:r>
              <a:rPr lang="en-US" err="1"/>
              <a:t>koordinata</a:t>
            </a:r>
            <a:r>
              <a:rPr lang="en-US" dirty="0"/>
              <a:t>: ";</a:t>
            </a:r>
            <a:endParaRPr lang="en-US" dirty="0">
              <a:cs typeface="Calibri"/>
            </a:endParaRPr>
          </a:p>
          <a:p>
            <a:r>
              <a:rPr lang="en-US" dirty="0"/>
              <a:t>    </a:t>
            </a:r>
            <a:r>
              <a:rPr lang="en-US" err="1"/>
              <a:t>cin</a:t>
            </a:r>
            <a:r>
              <a:rPr lang="en-US" dirty="0"/>
              <a:t>&gt;&gt;</a:t>
            </a:r>
            <a:r>
              <a:rPr lang="en-US" err="1"/>
              <a:t>obj.dd.x</a:t>
            </a:r>
            <a:r>
              <a:rPr lang="en-US" dirty="0"/>
              <a:t>;</a:t>
            </a:r>
            <a:endParaRPr lang="en-US" dirty="0">
              <a:cs typeface="Calibri"/>
            </a:endParaRPr>
          </a:p>
          <a:p>
            <a:r>
              <a:rPr lang="en-US" dirty="0"/>
              <a:t>    </a:t>
            </a:r>
            <a:r>
              <a:rPr lang="en-US" err="1"/>
              <a:t>cout</a:t>
            </a:r>
            <a:r>
              <a:rPr lang="en-US" dirty="0"/>
              <a:t> &lt;&lt; "</a:t>
            </a:r>
            <a:r>
              <a:rPr lang="en-US" err="1"/>
              <a:t>Vnesi</a:t>
            </a:r>
            <a:r>
              <a:rPr lang="en-US" dirty="0"/>
              <a:t> </a:t>
            </a:r>
            <a:r>
              <a:rPr lang="en-US" err="1"/>
              <a:t>ja</a:t>
            </a:r>
            <a:r>
              <a:rPr lang="en-US" dirty="0"/>
              <a:t> </a:t>
            </a:r>
            <a:r>
              <a:rPr lang="en-US" err="1"/>
              <a:t>dolnata</a:t>
            </a:r>
            <a:r>
              <a:rPr lang="en-US" dirty="0"/>
              <a:t> </a:t>
            </a:r>
            <a:r>
              <a:rPr lang="en-US" err="1"/>
              <a:t>desna</a:t>
            </a:r>
            <a:r>
              <a:rPr lang="en-US" dirty="0"/>
              <a:t> y </a:t>
            </a:r>
            <a:r>
              <a:rPr lang="en-US" err="1"/>
              <a:t>koordinata</a:t>
            </a:r>
            <a:r>
              <a:rPr lang="en-US" dirty="0"/>
              <a:t>: ";</a:t>
            </a:r>
            <a:endParaRPr lang="en-US" dirty="0">
              <a:cs typeface="Calibri"/>
            </a:endParaRPr>
          </a:p>
          <a:p>
            <a:r>
              <a:rPr lang="en-US" dirty="0"/>
              <a:t>    </a:t>
            </a:r>
            <a:r>
              <a:rPr lang="en-US" err="1"/>
              <a:t>cin</a:t>
            </a:r>
            <a:r>
              <a:rPr lang="en-US" dirty="0"/>
              <a:t>&gt;&gt;</a:t>
            </a:r>
            <a:r>
              <a:rPr lang="en-US" err="1"/>
              <a:t>obj.dd.y</a:t>
            </a:r>
            <a:r>
              <a:rPr lang="en-US" dirty="0"/>
              <a:t>;</a:t>
            </a:r>
            <a:endParaRPr lang="en-US" dirty="0">
              <a:cs typeface="Calibri"/>
            </a:endParaRPr>
          </a:p>
          <a:p>
            <a:endParaRPr lang="en-US" dirty="0"/>
          </a:p>
          <a:p>
            <a:r>
              <a:rPr lang="en-US" dirty="0"/>
              <a:t>    </a:t>
            </a:r>
            <a:r>
              <a:rPr lang="en-US" err="1"/>
              <a:t>sirina</a:t>
            </a:r>
            <a:r>
              <a:rPr lang="en-US" dirty="0"/>
              <a:t> = </a:t>
            </a:r>
            <a:r>
              <a:rPr lang="en-US" err="1"/>
              <a:t>fabs</a:t>
            </a:r>
            <a:r>
              <a:rPr lang="en-US" dirty="0"/>
              <a:t>(</a:t>
            </a:r>
            <a:r>
              <a:rPr lang="en-US" err="1"/>
              <a:t>obj.dd.x-obj.gl.x</a:t>
            </a:r>
            <a:r>
              <a:rPr lang="en-US" dirty="0"/>
              <a:t>);</a:t>
            </a:r>
            <a:endParaRPr lang="en-US" dirty="0">
              <a:cs typeface="Calibri"/>
            </a:endParaRPr>
          </a:p>
          <a:p>
            <a:r>
              <a:rPr lang="en-US" dirty="0"/>
              <a:t>    </a:t>
            </a:r>
            <a:r>
              <a:rPr lang="en-US" err="1"/>
              <a:t>dolzina</a:t>
            </a:r>
            <a:r>
              <a:rPr lang="en-US" dirty="0"/>
              <a:t> = </a:t>
            </a:r>
            <a:r>
              <a:rPr lang="en-US" err="1"/>
              <a:t>fabs</a:t>
            </a:r>
            <a:r>
              <a:rPr lang="en-US" dirty="0"/>
              <a:t>(</a:t>
            </a:r>
            <a:r>
              <a:rPr lang="en-US" err="1"/>
              <a:t>obj.dd.y-obj.gl.y</a:t>
            </a:r>
            <a:r>
              <a:rPr lang="en-US" dirty="0"/>
              <a:t>);</a:t>
            </a:r>
            <a:endParaRPr lang="en-US" dirty="0">
              <a:cs typeface="Calibri"/>
            </a:endParaRPr>
          </a:p>
          <a:p>
            <a:r>
              <a:rPr lang="en-US" dirty="0"/>
              <a:t>    </a:t>
            </a:r>
            <a:r>
              <a:rPr lang="en-US" err="1"/>
              <a:t>povrsina</a:t>
            </a:r>
            <a:r>
              <a:rPr lang="en-US" dirty="0"/>
              <a:t> = </a:t>
            </a:r>
            <a:r>
              <a:rPr lang="en-US" err="1"/>
              <a:t>sirina</a:t>
            </a:r>
            <a:r>
              <a:rPr lang="en-US" dirty="0"/>
              <a:t>*</a:t>
            </a:r>
            <a:r>
              <a:rPr lang="en-US" err="1"/>
              <a:t>dolzina</a:t>
            </a:r>
            <a:r>
              <a:rPr lang="en-US" dirty="0"/>
              <a:t>;</a:t>
            </a:r>
            <a:endParaRPr lang="en-US" dirty="0">
              <a:cs typeface="Calibri"/>
            </a:endParaRPr>
          </a:p>
          <a:p>
            <a:r>
              <a:rPr lang="en-US" dirty="0"/>
              <a:t>    </a:t>
            </a:r>
            <a:r>
              <a:rPr lang="en-US" err="1"/>
              <a:t>cout</a:t>
            </a:r>
            <a:r>
              <a:rPr lang="en-US" dirty="0"/>
              <a:t> &lt;&lt; "</a:t>
            </a:r>
            <a:r>
              <a:rPr lang="en-US" err="1"/>
              <a:t>Plostinata</a:t>
            </a:r>
            <a:r>
              <a:rPr lang="en-US" dirty="0"/>
              <a:t> </a:t>
            </a:r>
            <a:r>
              <a:rPr lang="en-US" err="1"/>
              <a:t>iznesuva</a:t>
            </a:r>
            <a:r>
              <a:rPr lang="en-US" dirty="0"/>
              <a:t> "&lt;&lt;</a:t>
            </a:r>
            <a:r>
              <a:rPr lang="en-US" err="1"/>
              <a:t>povrsina</a:t>
            </a:r>
            <a:r>
              <a:rPr lang="en-US" dirty="0"/>
              <a:t>&lt;&lt;</a:t>
            </a:r>
            <a:r>
              <a:rPr lang="en-US" err="1"/>
              <a:t>endl</a:t>
            </a:r>
            <a:r>
              <a:rPr lang="en-US" dirty="0"/>
              <a:t>;</a:t>
            </a:r>
            <a:endParaRPr lang="en-US" dirty="0">
              <a:cs typeface="Calibri"/>
            </a:endParaRP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mk-MK" dirty="0"/>
              <a:t>Програмирање е процес на дизајнирање,</a:t>
            </a:r>
            <a:r>
              <a:rPr lang="mk-MK" baseline="0" dirty="0"/>
              <a:t> пишување, тестирање, дебагирање и одржување на некој изворен код од компјутерска програма.</a:t>
            </a:r>
            <a:endParaRPr lang="en-US" baseline="0" dirty="0"/>
          </a:p>
          <a:p>
            <a:endParaRPr lang="en-US" sz="1200" kern="1200" baseline="0" dirty="0">
              <a:solidFill>
                <a:schemeClr val="tx1"/>
              </a:solidFill>
              <a:latin typeface="+mn-lt"/>
              <a:ea typeface="+mn-ea"/>
              <a:cs typeface="+mn-cs"/>
            </a:endParaRPr>
          </a:p>
          <a:p>
            <a:r>
              <a:rPr lang="mk-MK" sz="1200" kern="1200" baseline="0" dirty="0">
                <a:solidFill>
                  <a:schemeClr val="tx1"/>
                </a:solidFill>
                <a:latin typeface="+mn-lt"/>
                <a:ea typeface="+mn-ea"/>
                <a:cs typeface="+mn-cs"/>
              </a:rPr>
              <a:t>Програма</a:t>
            </a:r>
            <a:r>
              <a:rPr lang="en-US" sz="1200" kern="1200" baseline="0" dirty="0">
                <a:solidFill>
                  <a:schemeClr val="tx1"/>
                </a:solidFill>
                <a:latin typeface="+mn-lt"/>
                <a:ea typeface="+mn-ea"/>
                <a:cs typeface="+mn-cs"/>
              </a:rPr>
              <a:t> </a:t>
            </a:r>
            <a:r>
              <a:rPr lang="mk-MK" sz="1200" kern="1200" baseline="0" dirty="0">
                <a:solidFill>
                  <a:schemeClr val="tx1"/>
                </a:solidFill>
                <a:latin typeface="+mn-lt"/>
                <a:ea typeface="+mn-ea"/>
                <a:cs typeface="+mn-cs"/>
              </a:rPr>
              <a:t>е</a:t>
            </a:r>
            <a:r>
              <a:rPr lang="en-US" sz="1200" kern="1200" baseline="0" dirty="0">
                <a:solidFill>
                  <a:schemeClr val="tx1"/>
                </a:solidFill>
                <a:latin typeface="+mn-lt"/>
                <a:ea typeface="+mn-ea"/>
                <a:cs typeface="+mn-cs"/>
              </a:rPr>
              <a:t> </a:t>
            </a:r>
            <a:r>
              <a:rPr lang="mk-MK" sz="1200" kern="1200" baseline="0" dirty="0">
                <a:solidFill>
                  <a:schemeClr val="tx1"/>
                </a:solidFill>
                <a:latin typeface="+mn-lt"/>
                <a:ea typeface="+mn-ea"/>
                <a:cs typeface="+mn-cs"/>
              </a:rPr>
              <a:t>низа</a:t>
            </a:r>
            <a:r>
              <a:rPr lang="en-US" sz="1200" kern="1200" baseline="0" dirty="0">
                <a:solidFill>
                  <a:schemeClr val="tx1"/>
                </a:solidFill>
                <a:latin typeface="+mn-lt"/>
                <a:ea typeface="+mn-ea"/>
                <a:cs typeface="+mn-cs"/>
              </a:rPr>
              <a:t> </a:t>
            </a:r>
            <a:r>
              <a:rPr lang="mk-MK" sz="1200" kern="1200" baseline="0" dirty="0">
                <a:solidFill>
                  <a:schemeClr val="tx1"/>
                </a:solidFill>
                <a:latin typeface="+mn-lt"/>
                <a:ea typeface="+mn-ea"/>
                <a:cs typeface="+mn-cs"/>
              </a:rPr>
              <a:t>на</a:t>
            </a:r>
            <a:r>
              <a:rPr lang="en-US" sz="1200" kern="1200" baseline="0" dirty="0">
                <a:solidFill>
                  <a:schemeClr val="tx1"/>
                </a:solidFill>
                <a:latin typeface="+mn-lt"/>
                <a:ea typeface="+mn-ea"/>
                <a:cs typeface="+mn-cs"/>
              </a:rPr>
              <a:t> </a:t>
            </a:r>
            <a:r>
              <a:rPr lang="mk-MK" sz="1200" kern="1200" baseline="0" dirty="0">
                <a:solidFill>
                  <a:schemeClr val="tx1"/>
                </a:solidFill>
                <a:latin typeface="+mn-lt"/>
                <a:ea typeface="+mn-ea"/>
                <a:cs typeface="+mn-cs"/>
              </a:rPr>
              <a:t>точно</a:t>
            </a:r>
            <a:r>
              <a:rPr lang="en-US" sz="1200" kern="1200" baseline="0" dirty="0">
                <a:solidFill>
                  <a:schemeClr val="tx1"/>
                </a:solidFill>
                <a:latin typeface="+mn-lt"/>
                <a:ea typeface="+mn-ea"/>
                <a:cs typeface="+mn-cs"/>
              </a:rPr>
              <a:t> </a:t>
            </a:r>
            <a:r>
              <a:rPr lang="mk-MK" sz="1200" kern="1200" baseline="0" dirty="0">
                <a:solidFill>
                  <a:schemeClr val="tx1"/>
                </a:solidFill>
                <a:latin typeface="+mn-lt"/>
                <a:ea typeface="+mn-ea"/>
                <a:cs typeface="+mn-cs"/>
              </a:rPr>
              <a:t>дефинирани</a:t>
            </a:r>
            <a:r>
              <a:rPr lang="en-US" sz="1200" kern="1200" baseline="0" dirty="0">
                <a:solidFill>
                  <a:schemeClr val="tx1"/>
                </a:solidFill>
                <a:latin typeface="+mn-lt"/>
                <a:ea typeface="+mn-ea"/>
                <a:cs typeface="+mn-cs"/>
              </a:rPr>
              <a:t> </a:t>
            </a:r>
            <a:r>
              <a:rPr lang="mk-MK" sz="1200" kern="1200" baseline="0" dirty="0">
                <a:solidFill>
                  <a:schemeClr val="tx1"/>
                </a:solidFill>
                <a:latin typeface="+mn-lt"/>
                <a:ea typeface="+mn-ea"/>
                <a:cs typeface="+mn-cs"/>
              </a:rPr>
              <a:t>инструкции</a:t>
            </a:r>
            <a:r>
              <a:rPr lang="en-US" sz="1200" kern="1200" baseline="0" dirty="0">
                <a:solidFill>
                  <a:schemeClr val="tx1"/>
                </a:solidFill>
                <a:latin typeface="+mn-lt"/>
                <a:ea typeface="+mn-ea"/>
                <a:cs typeface="+mn-cs"/>
              </a:rPr>
              <a:t> </a:t>
            </a:r>
            <a:r>
              <a:rPr lang="mk-MK" sz="1200" kern="1200" baseline="0" dirty="0">
                <a:solidFill>
                  <a:schemeClr val="tx1"/>
                </a:solidFill>
                <a:latin typeface="+mn-lt"/>
                <a:ea typeface="+mn-ea"/>
                <a:cs typeface="+mn-cs"/>
              </a:rPr>
              <a:t>напишани</a:t>
            </a:r>
            <a:r>
              <a:rPr lang="en-US" sz="1200" kern="1200" baseline="0" dirty="0">
                <a:solidFill>
                  <a:schemeClr val="tx1"/>
                </a:solidFill>
                <a:latin typeface="+mn-lt"/>
                <a:ea typeface="+mn-ea"/>
                <a:cs typeface="+mn-cs"/>
              </a:rPr>
              <a:t> </a:t>
            </a:r>
            <a:r>
              <a:rPr lang="mk-MK" sz="1200" kern="1200" baseline="0" dirty="0">
                <a:solidFill>
                  <a:schemeClr val="tx1"/>
                </a:solidFill>
                <a:latin typeface="+mn-lt"/>
                <a:ea typeface="+mn-ea"/>
                <a:cs typeface="+mn-cs"/>
              </a:rPr>
              <a:t>во</a:t>
            </a:r>
            <a:r>
              <a:rPr lang="en-US" sz="1200" kern="1200" baseline="0" dirty="0">
                <a:solidFill>
                  <a:schemeClr val="tx1"/>
                </a:solidFill>
                <a:latin typeface="+mn-lt"/>
                <a:ea typeface="+mn-ea"/>
                <a:cs typeface="+mn-cs"/>
              </a:rPr>
              <a:t> </a:t>
            </a:r>
            <a:r>
              <a:rPr lang="mk-MK" sz="1200" kern="1200" baseline="0" dirty="0">
                <a:solidFill>
                  <a:schemeClr val="tx1"/>
                </a:solidFill>
                <a:latin typeface="+mn-lt"/>
                <a:ea typeface="+mn-ea"/>
                <a:cs typeface="+mn-cs"/>
              </a:rPr>
              <a:t>некој</a:t>
            </a:r>
            <a:r>
              <a:rPr lang="en-US" sz="1200" kern="1200" baseline="0" dirty="0">
                <a:solidFill>
                  <a:schemeClr val="tx1"/>
                </a:solidFill>
                <a:latin typeface="+mn-lt"/>
                <a:ea typeface="+mn-ea"/>
                <a:cs typeface="+mn-cs"/>
              </a:rPr>
              <a:t> </a:t>
            </a:r>
            <a:r>
              <a:rPr lang="mk-MK" sz="1200" kern="1200" baseline="0" dirty="0">
                <a:solidFill>
                  <a:schemeClr val="tx1"/>
                </a:solidFill>
                <a:latin typeface="+mn-lt"/>
                <a:ea typeface="+mn-ea"/>
                <a:cs typeface="+mn-cs"/>
              </a:rPr>
              <a:t>програмски</a:t>
            </a:r>
            <a:r>
              <a:rPr lang="en-US" sz="1200" kern="1200" baseline="0" dirty="0">
                <a:solidFill>
                  <a:schemeClr val="tx1"/>
                </a:solidFill>
                <a:latin typeface="+mn-lt"/>
                <a:ea typeface="+mn-ea"/>
                <a:cs typeface="+mn-cs"/>
              </a:rPr>
              <a:t> </a:t>
            </a:r>
            <a:r>
              <a:rPr lang="mk-MK" sz="1200" kern="1200" baseline="0" dirty="0">
                <a:solidFill>
                  <a:schemeClr val="tx1"/>
                </a:solidFill>
                <a:latin typeface="+mn-lt"/>
                <a:ea typeface="+mn-ea"/>
                <a:cs typeface="+mn-cs"/>
              </a:rPr>
              <a:t>јазик</a:t>
            </a:r>
            <a:r>
              <a:rPr lang="en-US" sz="1200" kern="1200" baseline="0" dirty="0">
                <a:solidFill>
                  <a:schemeClr val="tx1"/>
                </a:solidFill>
                <a:latin typeface="+mn-lt"/>
                <a:ea typeface="+mn-ea"/>
                <a:cs typeface="+mn-cs"/>
              </a:rPr>
              <a:t> </a:t>
            </a:r>
            <a:r>
              <a:rPr lang="mk-MK" sz="1200" kern="1200" baseline="0" dirty="0">
                <a:solidFill>
                  <a:schemeClr val="tx1"/>
                </a:solidFill>
                <a:latin typeface="+mn-lt"/>
                <a:ea typeface="+mn-ea"/>
                <a:cs typeface="+mn-cs"/>
              </a:rPr>
              <a:t>со</a:t>
            </a:r>
            <a:r>
              <a:rPr lang="en-US" sz="1200" kern="1200" baseline="0" dirty="0">
                <a:solidFill>
                  <a:schemeClr val="tx1"/>
                </a:solidFill>
                <a:latin typeface="+mn-lt"/>
                <a:ea typeface="+mn-ea"/>
                <a:cs typeface="+mn-cs"/>
              </a:rPr>
              <a:t> </a:t>
            </a:r>
            <a:r>
              <a:rPr lang="mk-MK" sz="1200" kern="1200" baseline="0" dirty="0">
                <a:solidFill>
                  <a:schemeClr val="tx1"/>
                </a:solidFill>
                <a:latin typeface="+mn-lt"/>
                <a:ea typeface="+mn-ea"/>
                <a:cs typeface="+mn-cs"/>
              </a:rPr>
              <a:t>кои</a:t>
            </a:r>
            <a:r>
              <a:rPr lang="en-US" sz="1200" kern="1200" baseline="0" dirty="0">
                <a:solidFill>
                  <a:schemeClr val="tx1"/>
                </a:solidFill>
                <a:latin typeface="+mn-lt"/>
                <a:ea typeface="+mn-ea"/>
                <a:cs typeface="+mn-cs"/>
              </a:rPr>
              <a:t> </a:t>
            </a:r>
            <a:r>
              <a:rPr lang="mk-MK" sz="1200" kern="1200" baseline="0" dirty="0">
                <a:solidFill>
                  <a:schemeClr val="tx1"/>
                </a:solidFill>
                <a:latin typeface="+mn-lt"/>
                <a:ea typeface="+mn-ea"/>
                <a:cs typeface="+mn-cs"/>
              </a:rPr>
              <a:t>се</a:t>
            </a:r>
            <a:r>
              <a:rPr lang="en-US" sz="1200" kern="1200" baseline="0" dirty="0">
                <a:solidFill>
                  <a:schemeClr val="tx1"/>
                </a:solidFill>
                <a:latin typeface="+mn-lt"/>
                <a:ea typeface="+mn-ea"/>
                <a:cs typeface="+mn-cs"/>
              </a:rPr>
              <a:t> </a:t>
            </a:r>
            <a:r>
              <a:rPr lang="mk-MK" sz="1200" kern="1200" baseline="0" dirty="0">
                <a:solidFill>
                  <a:schemeClr val="tx1"/>
                </a:solidFill>
                <a:latin typeface="+mn-lt"/>
                <a:ea typeface="+mn-ea"/>
                <a:cs typeface="+mn-cs"/>
              </a:rPr>
              <a:t>извршуваат</a:t>
            </a:r>
            <a:r>
              <a:rPr lang="en-US" sz="1200" kern="1200" baseline="0" dirty="0">
                <a:solidFill>
                  <a:schemeClr val="tx1"/>
                </a:solidFill>
                <a:latin typeface="+mn-lt"/>
                <a:ea typeface="+mn-ea"/>
                <a:cs typeface="+mn-cs"/>
              </a:rPr>
              <a:t> </a:t>
            </a:r>
            <a:r>
              <a:rPr lang="mk-MK" sz="1200" kern="1200" baseline="0" dirty="0">
                <a:solidFill>
                  <a:schemeClr val="tx1"/>
                </a:solidFill>
                <a:latin typeface="+mn-lt"/>
                <a:ea typeface="+mn-ea"/>
                <a:cs typeface="+mn-cs"/>
              </a:rPr>
              <a:t>конкретни</a:t>
            </a:r>
            <a:r>
              <a:rPr lang="en-US" sz="1200" kern="1200" baseline="0" dirty="0">
                <a:solidFill>
                  <a:schemeClr val="tx1"/>
                </a:solidFill>
                <a:latin typeface="+mn-lt"/>
                <a:ea typeface="+mn-ea"/>
                <a:cs typeface="+mn-cs"/>
              </a:rPr>
              <a:t> </a:t>
            </a:r>
            <a:r>
              <a:rPr lang="mk-MK" sz="1200" kern="1200" baseline="0" dirty="0">
                <a:solidFill>
                  <a:schemeClr val="tx1"/>
                </a:solidFill>
                <a:latin typeface="+mn-lt"/>
                <a:ea typeface="+mn-ea"/>
                <a:cs typeface="+mn-cs"/>
              </a:rPr>
              <a:t>задачи.</a:t>
            </a:r>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Objects that more or less have similar </a:t>
            </a:r>
            <a:r>
              <a:rPr lang="en-US" sz="1200" b="0" i="0" kern="1200" dirty="0" err="1">
                <a:solidFill>
                  <a:schemeClr val="tx1"/>
                </a:solidFill>
                <a:latin typeface="+mn-lt"/>
                <a:ea typeface="+mn-ea"/>
                <a:cs typeface="+mn-cs"/>
              </a:rPr>
              <a:t>characterstics</a:t>
            </a:r>
            <a:r>
              <a:rPr lang="en-US" sz="1200" b="0" i="0" kern="1200" dirty="0">
                <a:solidFill>
                  <a:schemeClr val="tx1"/>
                </a:solidFill>
                <a:latin typeface="+mn-lt"/>
                <a:ea typeface="+mn-ea"/>
                <a:cs typeface="+mn-cs"/>
              </a:rPr>
              <a:t> can be categorized into a tree hierarchy that are most general at the top and are specified further down the tree. To simplify what is being explained, let's take a shape as an example. A shape can be any of rectangle, circle, triangle, cube, sphere and so on. But you cannot specify that a shape is a rectangle. So we have got an abstract idea of a shape - something that has got an enclosed body. A shape always has got points of origin, corners or curves. For example, a rectangle has got 4 vertices, and a circle has got a point of origin around which the line of circle is drawn.</a:t>
            </a:r>
          </a:p>
          <a:p>
            <a:r>
              <a:rPr lang="en-US" sz="1200" b="0" i="0" kern="1200" dirty="0">
                <a:solidFill>
                  <a:schemeClr val="tx1"/>
                </a:solidFill>
                <a:latin typeface="+mn-lt"/>
                <a:ea typeface="+mn-ea"/>
                <a:cs typeface="+mn-cs"/>
              </a:rPr>
              <a:t>Not all shapes have got the same characteristics. As you know, the more we go down the tree hierarchy the more we specify.</a:t>
            </a:r>
          </a:p>
          <a:p>
            <a:endParaRPr lang="mk-MK" dirty="0"/>
          </a:p>
          <a:p>
            <a:r>
              <a:rPr lang="en-US" sz="1200" b="0" i="0" kern="1200" dirty="0">
                <a:solidFill>
                  <a:schemeClr val="tx1"/>
                </a:solidFill>
                <a:latin typeface="+mn-lt"/>
                <a:ea typeface="+mn-ea"/>
                <a:cs typeface="+mn-cs"/>
              </a:rPr>
              <a:t>The class hierarchy above shows how the very general shape object is classified at every stage by other different shapes. The more we go down from the top, the more we specify the object. If we take the path of the rectangle, it is divided into three specific objects - rounded rectangle, square and a </a:t>
            </a:r>
            <a:r>
              <a:rPr lang="en-US" sz="1200" b="0" i="0" kern="1200" dirty="0" err="1">
                <a:solidFill>
                  <a:schemeClr val="tx1"/>
                </a:solidFill>
                <a:latin typeface="+mn-lt"/>
                <a:ea typeface="+mn-ea"/>
                <a:cs typeface="+mn-cs"/>
              </a:rPr>
              <a:t>cuboid</a:t>
            </a:r>
            <a:r>
              <a:rPr lang="en-US" sz="1200" b="0" i="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18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mk-MK" dirty="0"/>
              <a:t>Класите куче и мачка наследуваат од класата Животно, но сепак</a:t>
            </a:r>
            <a:r>
              <a:rPr lang="mk-MK" baseline="0" dirty="0"/>
              <a:t> се разликуваат мачката не е куче и обратно</a:t>
            </a:r>
            <a:r>
              <a:rPr lang="mk-MK" dirty="0"/>
              <a:t>. И двете имаат боја на крзно, особина (кучето пример е заштитничи</a:t>
            </a:r>
            <a:r>
              <a:rPr lang="mk-MK" baseline="0" dirty="0"/>
              <a:t> настроено, додека мачката повеќе се гали), имаат јазик (мачката мјаука, додека кучето лае).</a:t>
            </a:r>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19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“Objects are like people. They’re living, breathing things that have knowledge inside them about how to do things and have memory inside them so they can remember things. And rather than interacting with them at a very low level, you interact with them at a very high level of abstraction, like we’re doing right here.</a:t>
            </a:r>
          </a:p>
          <a:p>
            <a:r>
              <a:rPr lang="en-US" sz="1200" b="0" i="1" kern="1200" dirty="0">
                <a:solidFill>
                  <a:schemeClr val="tx1"/>
                </a:solidFill>
                <a:effectLst/>
                <a:latin typeface="+mn-lt"/>
                <a:ea typeface="+mn-ea"/>
                <a:cs typeface="+mn-cs"/>
              </a:rPr>
              <a:t>Here’s an example: If I’m your laundry object, you can give me your dirty clothes and send me a message that says, “Can you get my clothes laundered, please.” I happen to know where the best laundry place in San Francisco is. And I speak English, and I have dollars in my pockets. So I go out and hail a taxicab and tell the driver to take me to this place in San Francisco. I go get your clothes laundered, I jump back in the cab, I get back here. I give you your clean clothes and say, “Here are your clean clothes.”</a:t>
            </a:r>
          </a:p>
          <a:p>
            <a:r>
              <a:rPr lang="en-US" sz="1200" b="0" i="1" kern="1200" dirty="0">
                <a:solidFill>
                  <a:schemeClr val="tx1"/>
                </a:solidFill>
                <a:effectLst/>
                <a:latin typeface="+mn-lt"/>
                <a:ea typeface="+mn-ea"/>
                <a:cs typeface="+mn-cs"/>
              </a:rPr>
              <a:t>You have no idea how I did that. You have no knowledge of the laundry place. Maybe you speak French, and you can’t even hail a taxi. You can’t pay for one, you don’t have dollars in your pocket. Yet I knew how to do all of that. And you didn’t have to know any of it. All that complexity was hidden inside of me, and we were able to interact at a very high level of abstraction. That’s what objects are. They encapsulate complexity, and the interfaces to that complexity are high level.”</a:t>
            </a:r>
            <a:endParaRPr lang="mk-MK" sz="1200" b="0" i="1" kern="1200" dirty="0">
              <a:solidFill>
                <a:schemeClr val="tx1"/>
              </a:solidFill>
              <a:effectLst/>
              <a:latin typeface="+mn-lt"/>
              <a:ea typeface="+mn-ea"/>
              <a:cs typeface="+mn-cs"/>
            </a:endParaRPr>
          </a:p>
          <a:p>
            <a:endParaRPr lang="mk-MK" sz="1200" b="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mk-MK"/>
              <a:t>Линк</a:t>
            </a:r>
            <a:r>
              <a:rPr lang="mk-MK" baseline="0"/>
              <a:t> до статијата:</a:t>
            </a:r>
            <a:endParaRPr lang="mk-MK"/>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http://www.codingeek.com/oops/object-oriented-programming-best-explanation/</a:t>
            </a:r>
          </a:p>
          <a:p>
            <a:endParaRPr lang="en-US" dirty="0"/>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20</a:t>
            </a:fld>
            <a:endParaRPr lang="en-US"/>
          </a:p>
        </p:txBody>
      </p:sp>
    </p:spTree>
    <p:extLst>
      <p:ext uri="{BB962C8B-B14F-4D97-AF65-F5344CB8AC3E}">
        <p14:creationId xmlns:p14="http://schemas.microsoft.com/office/powerpoint/2010/main" val="78833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Hello World so </a:t>
            </a:r>
            <a:r>
              <a:rPr lang="en-US" dirty="0" err="1"/>
              <a:t>koristenje</a:t>
            </a:r>
            <a:r>
              <a:rPr lang="en-US" dirty="0"/>
              <a:t> </a:t>
            </a:r>
            <a:r>
              <a:rPr lang="en-US" dirty="0" err="1"/>
              <a:t>na</a:t>
            </a:r>
            <a:r>
              <a:rPr lang="en-US" dirty="0"/>
              <a:t> STRUCT</a:t>
            </a:r>
          </a:p>
          <a:p>
            <a:r>
              <a:rPr lang="en-US" dirty="0"/>
              <a:t>#include &lt;iostream&gt;</a:t>
            </a:r>
            <a:endParaRPr lang="en-US" dirty="0">
              <a:cs typeface="Calibri"/>
            </a:endParaRPr>
          </a:p>
          <a:p>
            <a:endParaRPr lang="en-US" dirty="0"/>
          </a:p>
          <a:p>
            <a:r>
              <a:rPr lang="en-US" dirty="0"/>
              <a:t>using namespace std;</a:t>
            </a:r>
          </a:p>
          <a:p>
            <a:endParaRPr lang="en-US" dirty="0"/>
          </a:p>
          <a:p>
            <a:r>
              <a:rPr lang="en-US" dirty="0"/>
              <a:t>struct </a:t>
            </a:r>
            <a:r>
              <a:rPr lang="en-US" dirty="0" err="1"/>
              <a:t>Klasa</a:t>
            </a:r>
            <a:endParaRPr lang="en-US" dirty="0"/>
          </a:p>
          <a:p>
            <a:r>
              <a:rPr lang="en-US" dirty="0"/>
              <a:t>{</a:t>
            </a:r>
          </a:p>
          <a:p>
            <a:r>
              <a:rPr lang="en-US" dirty="0"/>
              <a:t>    void </a:t>
            </a:r>
            <a:r>
              <a:rPr lang="en-US" dirty="0" err="1"/>
              <a:t>pecati</a:t>
            </a:r>
            <a:r>
              <a:rPr lang="en-US" dirty="0"/>
              <a:t>()</a:t>
            </a:r>
          </a:p>
          <a:p>
            <a:r>
              <a:rPr lang="en-US" dirty="0"/>
              <a:t>    {</a:t>
            </a:r>
          </a:p>
          <a:p>
            <a:r>
              <a:rPr lang="en-US" dirty="0"/>
              <a:t>        </a:t>
            </a:r>
            <a:r>
              <a:rPr lang="en-US" dirty="0" err="1"/>
              <a:t>cout</a:t>
            </a:r>
            <a:r>
              <a:rPr lang="en-US" dirty="0"/>
              <a:t>&lt;&lt;" - Hello world! - "&lt;&lt;</a:t>
            </a:r>
            <a:r>
              <a:rPr lang="en-US" dirty="0" err="1"/>
              <a:t>endl</a:t>
            </a:r>
            <a:r>
              <a:rPr lang="en-US" dirty="0"/>
              <a:t>;</a:t>
            </a:r>
          </a:p>
          <a:p>
            <a:r>
              <a:rPr lang="en-US" dirty="0"/>
              <a:t>    }</a:t>
            </a:r>
          </a:p>
          <a:p>
            <a:r>
              <a:rPr lang="en-US" dirty="0"/>
              <a:t>};</a:t>
            </a:r>
          </a:p>
          <a:p>
            <a:endParaRPr lang="en-US" dirty="0"/>
          </a:p>
          <a:p>
            <a:r>
              <a:rPr lang="en-US" dirty="0" err="1"/>
              <a:t>int</a:t>
            </a:r>
            <a:r>
              <a:rPr lang="en-US" dirty="0"/>
              <a:t> main()</a:t>
            </a:r>
          </a:p>
          <a:p>
            <a:r>
              <a:rPr lang="en-US" dirty="0"/>
              <a:t>{</a:t>
            </a:r>
          </a:p>
          <a:p>
            <a:r>
              <a:rPr lang="en-US" dirty="0"/>
              <a:t>    </a:t>
            </a:r>
            <a:r>
              <a:rPr lang="en-US" dirty="0" err="1"/>
              <a:t>Klasa</a:t>
            </a:r>
            <a:r>
              <a:rPr lang="en-US" dirty="0"/>
              <a:t> </a:t>
            </a:r>
            <a:r>
              <a:rPr lang="en-US" dirty="0" err="1"/>
              <a:t>objekt</a:t>
            </a:r>
            <a:r>
              <a:rPr lang="en-US" dirty="0"/>
              <a:t>;</a:t>
            </a:r>
          </a:p>
          <a:p>
            <a:r>
              <a:rPr lang="en-US" dirty="0"/>
              <a:t>    </a:t>
            </a:r>
            <a:r>
              <a:rPr lang="en-US" dirty="0" err="1"/>
              <a:t>objekt.pecati</a:t>
            </a:r>
            <a:r>
              <a:rPr lang="en-US" dirty="0"/>
              <a:t>();</a:t>
            </a: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//2. Primer </a:t>
            </a:r>
            <a:r>
              <a:rPr lang="en-US" dirty="0" err="1"/>
              <a:t>za</a:t>
            </a:r>
            <a:r>
              <a:rPr lang="en-US" dirty="0"/>
              <a:t> </a:t>
            </a:r>
            <a:r>
              <a:rPr lang="en-US" dirty="0" err="1"/>
              <a:t>koristenje</a:t>
            </a:r>
            <a:r>
              <a:rPr lang="en-US" dirty="0"/>
              <a:t> </a:t>
            </a:r>
            <a:r>
              <a:rPr lang="en-US" dirty="0" err="1"/>
              <a:t>na</a:t>
            </a:r>
            <a:r>
              <a:rPr lang="en-US" dirty="0"/>
              <a:t> 2 struct </a:t>
            </a:r>
            <a:r>
              <a:rPr lang="en-US" dirty="0" err="1"/>
              <a:t>klasi</a:t>
            </a:r>
            <a:endParaRPr lang="en-US" dirty="0"/>
          </a:p>
          <a:p>
            <a:r>
              <a:rPr lang="en-US" dirty="0"/>
              <a:t>#include &lt;iostream&gt;</a:t>
            </a:r>
            <a:endParaRPr lang="en-US" dirty="0">
              <a:cs typeface="Calibri"/>
            </a:endParaRPr>
          </a:p>
          <a:p>
            <a:endParaRPr lang="en-US" dirty="0"/>
          </a:p>
          <a:p>
            <a:r>
              <a:rPr lang="en-US" dirty="0"/>
              <a:t>using namespace std;</a:t>
            </a:r>
          </a:p>
          <a:p>
            <a:endParaRPr lang="en-US" dirty="0"/>
          </a:p>
          <a:p>
            <a:r>
              <a:rPr lang="en-US" dirty="0"/>
              <a:t>struct </a:t>
            </a:r>
            <a:r>
              <a:rPr lang="en-US" dirty="0" err="1"/>
              <a:t>Kuce</a:t>
            </a:r>
            <a:endParaRPr lang="en-US" dirty="0"/>
          </a:p>
          <a:p>
            <a:r>
              <a:rPr lang="en-US" dirty="0"/>
              <a:t>{</a:t>
            </a:r>
          </a:p>
          <a:p>
            <a:r>
              <a:rPr lang="en-US" dirty="0"/>
              <a:t>    string </a:t>
            </a:r>
            <a:r>
              <a:rPr lang="en-US" dirty="0" err="1"/>
              <a:t>ime</a:t>
            </a:r>
            <a:r>
              <a:rPr lang="en-US" dirty="0"/>
              <a:t> = "Snoopy";</a:t>
            </a:r>
          </a:p>
          <a:p>
            <a:r>
              <a:rPr lang="en-US" dirty="0"/>
              <a:t>    string </a:t>
            </a:r>
            <a:r>
              <a:rPr lang="en-US" dirty="0" err="1"/>
              <a:t>bojaKrzno</a:t>
            </a:r>
            <a:r>
              <a:rPr lang="en-US" dirty="0"/>
              <a:t> = "</a:t>
            </a:r>
            <a:r>
              <a:rPr lang="en-US" dirty="0" err="1"/>
              <a:t>bela</a:t>
            </a:r>
            <a:r>
              <a:rPr lang="en-US" dirty="0"/>
              <a:t>";</a:t>
            </a:r>
          </a:p>
          <a:p>
            <a:r>
              <a:rPr lang="en-US" dirty="0"/>
              <a:t>    string </a:t>
            </a:r>
            <a:r>
              <a:rPr lang="en-US" dirty="0" err="1"/>
              <a:t>jazik</a:t>
            </a:r>
            <a:r>
              <a:rPr lang="en-US" dirty="0"/>
              <a:t> = "AVAV!";</a:t>
            </a:r>
          </a:p>
          <a:p>
            <a:endParaRPr lang="en-US" dirty="0"/>
          </a:p>
          <a:p>
            <a:r>
              <a:rPr lang="en-US" dirty="0"/>
              <a:t>};</a:t>
            </a:r>
          </a:p>
          <a:p>
            <a:endParaRPr lang="en-US" dirty="0"/>
          </a:p>
          <a:p>
            <a:r>
              <a:rPr lang="en-US" dirty="0"/>
              <a:t>struct </a:t>
            </a:r>
            <a:r>
              <a:rPr lang="en-US" dirty="0" err="1"/>
              <a:t>Macka</a:t>
            </a:r>
            <a:endParaRPr lang="en-US" dirty="0"/>
          </a:p>
          <a:p>
            <a:r>
              <a:rPr lang="en-US" dirty="0"/>
              <a:t>{</a:t>
            </a:r>
          </a:p>
          <a:p>
            <a:r>
              <a:rPr lang="en-US" dirty="0"/>
              <a:t>    string </a:t>
            </a:r>
            <a:r>
              <a:rPr lang="en-US" dirty="0" err="1"/>
              <a:t>ime</a:t>
            </a:r>
            <a:r>
              <a:rPr lang="en-US" dirty="0"/>
              <a:t> = "Tom";</a:t>
            </a:r>
          </a:p>
          <a:p>
            <a:r>
              <a:rPr lang="en-US" dirty="0"/>
              <a:t>    string </a:t>
            </a:r>
            <a:r>
              <a:rPr lang="en-US" dirty="0" err="1"/>
              <a:t>bojaKrzno</a:t>
            </a:r>
            <a:r>
              <a:rPr lang="en-US" dirty="0"/>
              <a:t> = "</a:t>
            </a:r>
            <a:r>
              <a:rPr lang="en-US" dirty="0" err="1"/>
              <a:t>siva</a:t>
            </a:r>
            <a:r>
              <a:rPr lang="en-US" dirty="0"/>
              <a:t>";</a:t>
            </a:r>
          </a:p>
          <a:p>
            <a:r>
              <a:rPr lang="en-US" dirty="0"/>
              <a:t>    string </a:t>
            </a:r>
            <a:r>
              <a:rPr lang="en-US" dirty="0" err="1"/>
              <a:t>jazik</a:t>
            </a:r>
            <a:r>
              <a:rPr lang="en-US" dirty="0"/>
              <a:t> = "MJAU!";</a:t>
            </a:r>
          </a:p>
          <a:p>
            <a:endParaRPr lang="en-US" dirty="0"/>
          </a:p>
          <a:p>
            <a:r>
              <a:rPr lang="en-US" dirty="0"/>
              <a:t>};</a:t>
            </a:r>
          </a:p>
          <a:p>
            <a:r>
              <a:rPr lang="en-US" dirty="0" err="1"/>
              <a:t>int</a:t>
            </a:r>
            <a:r>
              <a:rPr lang="en-US" dirty="0"/>
              <a:t> main()</a:t>
            </a:r>
            <a:endParaRPr lang="en-US" dirty="0">
              <a:cs typeface="Calibri"/>
            </a:endParaRPr>
          </a:p>
          <a:p>
            <a:r>
              <a:rPr lang="en-US" dirty="0"/>
              <a:t>{</a:t>
            </a:r>
          </a:p>
          <a:p>
            <a:r>
              <a:rPr lang="en-US" dirty="0"/>
              <a:t>    </a:t>
            </a:r>
            <a:r>
              <a:rPr lang="en-US" err="1"/>
              <a:t>Kuce</a:t>
            </a:r>
            <a:r>
              <a:rPr lang="en-US" dirty="0"/>
              <a:t> </a:t>
            </a:r>
            <a:r>
              <a:rPr lang="en-US" err="1"/>
              <a:t>objK</a:t>
            </a:r>
            <a:r>
              <a:rPr lang="en-US" dirty="0"/>
              <a:t>;</a:t>
            </a:r>
            <a:endParaRPr lang="en-US" dirty="0">
              <a:cs typeface="Calibri"/>
            </a:endParaRPr>
          </a:p>
          <a:p>
            <a:r>
              <a:rPr lang="en-US" dirty="0"/>
              <a:t>    </a:t>
            </a:r>
            <a:r>
              <a:rPr lang="en-US" err="1"/>
              <a:t>Macka</a:t>
            </a:r>
            <a:r>
              <a:rPr lang="en-US" dirty="0"/>
              <a:t> </a:t>
            </a:r>
            <a:r>
              <a:rPr lang="en-US" err="1"/>
              <a:t>objM</a:t>
            </a:r>
            <a:r>
              <a:rPr lang="en-US" dirty="0"/>
              <a:t>;</a:t>
            </a:r>
            <a:endParaRPr lang="en-US" dirty="0">
              <a:cs typeface="Calibri"/>
            </a:endParaRPr>
          </a:p>
          <a:p>
            <a:r>
              <a:rPr lang="en-US" dirty="0"/>
              <a:t>    </a:t>
            </a:r>
            <a:r>
              <a:rPr lang="en-US" err="1"/>
              <a:t>cout</a:t>
            </a:r>
            <a:r>
              <a:rPr lang="en-US" dirty="0"/>
              <a:t> &lt;&lt; "</a:t>
            </a:r>
            <a:r>
              <a:rPr lang="en-US" err="1"/>
              <a:t>Kuceto</a:t>
            </a:r>
            <a:r>
              <a:rPr lang="en-US" dirty="0"/>
              <a:t> se </a:t>
            </a:r>
            <a:r>
              <a:rPr lang="en-US" err="1"/>
              <a:t>vika</a:t>
            </a:r>
            <a:r>
              <a:rPr lang="en-US" dirty="0"/>
              <a:t> " &lt;&lt; objK.ime &lt;&lt; </a:t>
            </a:r>
            <a:r>
              <a:rPr lang="en-US" err="1"/>
              <a:t>endl</a:t>
            </a:r>
            <a:r>
              <a:rPr lang="en-US" dirty="0"/>
              <a:t>;</a:t>
            </a:r>
            <a:endParaRPr lang="en-US" dirty="0">
              <a:cs typeface="Calibri"/>
            </a:endParaRPr>
          </a:p>
          <a:p>
            <a:endParaRPr lang="en-US" dirty="0"/>
          </a:p>
          <a:p>
            <a:r>
              <a:rPr lang="en-US" dirty="0"/>
              <a:t>    </a:t>
            </a:r>
            <a:r>
              <a:rPr lang="en-US" err="1"/>
              <a:t>cout</a:t>
            </a:r>
            <a:r>
              <a:rPr lang="en-US" dirty="0"/>
              <a:t> &lt;&lt; "</a:t>
            </a:r>
            <a:r>
              <a:rPr lang="en-US" err="1"/>
              <a:t>Mackata</a:t>
            </a:r>
            <a:r>
              <a:rPr lang="en-US" dirty="0"/>
              <a:t> " &lt;&lt; objM.ime &lt;&lt; " </a:t>
            </a:r>
            <a:r>
              <a:rPr lang="en-US" err="1"/>
              <a:t>po</a:t>
            </a:r>
            <a:r>
              <a:rPr lang="en-US" dirty="0"/>
              <a:t> </a:t>
            </a:r>
            <a:r>
              <a:rPr lang="en-US" err="1"/>
              <a:t>boja</a:t>
            </a:r>
            <a:r>
              <a:rPr lang="en-US" dirty="0"/>
              <a:t> e " &lt;&lt; </a:t>
            </a:r>
            <a:r>
              <a:rPr lang="en-US" err="1"/>
              <a:t>objM.bojaKrzno</a:t>
            </a:r>
            <a:r>
              <a:rPr lang="en-US" dirty="0"/>
              <a:t> &lt;&lt;</a:t>
            </a:r>
            <a:r>
              <a:rPr lang="en-US" err="1"/>
              <a:t>endl</a:t>
            </a:r>
            <a:r>
              <a:rPr lang="en-US" dirty="0"/>
              <a:t>;</a:t>
            </a:r>
            <a:endParaRPr lang="en-US" dirty="0">
              <a:cs typeface="Calibri"/>
            </a:endParaRP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a:t>//3. Struktura</a:t>
            </a:r>
            <a:r>
              <a:rPr lang="en-US" dirty="0"/>
              <a:t> so 3 </a:t>
            </a:r>
            <a:r>
              <a:rPr lang="en-US"/>
              <a:t>elementi</a:t>
            </a:r>
          </a:p>
          <a:p>
            <a:r>
              <a:rPr lang="en-US" dirty="0"/>
              <a:t>#include &lt;iostream&gt;</a:t>
            </a:r>
            <a:endParaRPr lang="en-US" dirty="0">
              <a:cs typeface="Calibri"/>
            </a:endParaRPr>
          </a:p>
          <a:p>
            <a:r>
              <a:rPr lang="en-US" dirty="0"/>
              <a:t>using namespace std;</a:t>
            </a:r>
          </a:p>
          <a:p>
            <a:endParaRPr lang="en-US" dirty="0"/>
          </a:p>
          <a:p>
            <a:r>
              <a:rPr lang="en-US" err="1"/>
              <a:t>struct</a:t>
            </a:r>
            <a:r>
              <a:rPr lang="en-US" dirty="0"/>
              <a:t> Struktura1</a:t>
            </a:r>
            <a:endParaRPr lang="en-US" dirty="0">
              <a:cs typeface="Calibri"/>
            </a:endParaRPr>
          </a:p>
          <a:p>
            <a:r>
              <a:rPr lang="en-US" dirty="0"/>
              <a:t>{</a:t>
            </a:r>
          </a:p>
          <a:p>
            <a:r>
              <a:rPr lang="en-US" dirty="0"/>
              <a:t>    char c;</a:t>
            </a:r>
          </a:p>
          <a:p>
            <a:r>
              <a:rPr lang="en-US" dirty="0"/>
              <a:t>    </a:t>
            </a:r>
            <a:r>
              <a:rPr lang="en-US" err="1"/>
              <a:t>int</a:t>
            </a:r>
            <a:r>
              <a:rPr lang="en-US" dirty="0"/>
              <a:t> </a:t>
            </a:r>
            <a:r>
              <a:rPr lang="en-US" err="1"/>
              <a:t>i</a:t>
            </a:r>
            <a:r>
              <a:rPr lang="en-US" dirty="0"/>
              <a:t>;</a:t>
            </a:r>
            <a:endParaRPr lang="en-US" dirty="0">
              <a:cs typeface="Calibri"/>
            </a:endParaRPr>
          </a:p>
          <a:p>
            <a:r>
              <a:rPr lang="en-US" dirty="0"/>
              <a:t>    double d;</a:t>
            </a:r>
          </a:p>
          <a:p>
            <a:r>
              <a:rPr lang="en-US" dirty="0"/>
              <a:t>};</a:t>
            </a:r>
          </a:p>
          <a:p>
            <a:endParaRPr lang="en-US" dirty="0"/>
          </a:p>
          <a:p>
            <a:r>
              <a:rPr lang="en-US" err="1"/>
              <a:t>int</a:t>
            </a:r>
            <a:r>
              <a:rPr lang="en-US" dirty="0"/>
              <a:t> main()</a:t>
            </a:r>
            <a:endParaRPr lang="en-US" dirty="0">
              <a:cs typeface="Calibri"/>
            </a:endParaRPr>
          </a:p>
          <a:p>
            <a:r>
              <a:rPr lang="en-US" dirty="0"/>
              <a:t>{</a:t>
            </a:r>
          </a:p>
          <a:p>
            <a:r>
              <a:rPr lang="en-US" dirty="0"/>
              <a:t>    Struktura1 s1, s2;</a:t>
            </a:r>
          </a:p>
          <a:p>
            <a:r>
              <a:rPr lang="en-US" dirty="0"/>
              <a:t>    s1.c='a';</a:t>
            </a:r>
          </a:p>
          <a:p>
            <a:r>
              <a:rPr lang="en-US" dirty="0"/>
              <a:t>    s1.i=1;</a:t>
            </a:r>
          </a:p>
          <a:p>
            <a:r>
              <a:rPr lang="en-US" dirty="0"/>
              <a:t>    s1.d=3.14;</a:t>
            </a:r>
          </a:p>
          <a:p>
            <a:r>
              <a:rPr lang="en-US" dirty="0"/>
              <a:t>    s2.c='w';</a:t>
            </a:r>
          </a:p>
          <a:p>
            <a:r>
              <a:rPr lang="en-US" dirty="0"/>
              <a:t>    s2.i=10;</a:t>
            </a:r>
          </a:p>
          <a:p>
            <a:r>
              <a:rPr lang="en-US" dirty="0"/>
              <a:t>    s2.d=1.1;</a:t>
            </a:r>
          </a:p>
          <a:p>
            <a:r>
              <a:rPr lang="en-US" dirty="0"/>
              <a:t>    </a:t>
            </a:r>
            <a:r>
              <a:rPr lang="en-US" err="1"/>
              <a:t>cout</a:t>
            </a:r>
            <a:r>
              <a:rPr lang="en-US" dirty="0"/>
              <a:t> &lt;&lt; "s1: " &lt;&lt; s1.c &lt;&lt;" ";</a:t>
            </a:r>
            <a:endParaRPr lang="en-US" dirty="0">
              <a:cs typeface="Calibri"/>
            </a:endParaRPr>
          </a:p>
          <a:p>
            <a:r>
              <a:rPr lang="en-US" dirty="0"/>
              <a:t>    </a:t>
            </a:r>
            <a:r>
              <a:rPr lang="en-US" err="1"/>
              <a:t>cout</a:t>
            </a:r>
            <a:r>
              <a:rPr lang="en-US" dirty="0"/>
              <a:t>&lt;&lt;s1.i&lt;&lt;" "&lt;&lt;s1.d&lt;&lt;</a:t>
            </a:r>
            <a:r>
              <a:rPr lang="en-US" err="1"/>
              <a:t>endl</a:t>
            </a:r>
            <a:r>
              <a:rPr lang="en-US" dirty="0"/>
              <a:t>;</a:t>
            </a:r>
            <a:endParaRPr lang="en-US" dirty="0">
              <a:cs typeface="Calibri"/>
            </a:endParaRPr>
          </a:p>
          <a:p>
            <a:endParaRPr lang="en-US" dirty="0"/>
          </a:p>
          <a:p>
            <a:r>
              <a:rPr lang="en-US" dirty="0"/>
              <a:t>    </a:t>
            </a:r>
            <a:r>
              <a:rPr lang="en-US" err="1"/>
              <a:t>cout</a:t>
            </a:r>
            <a:r>
              <a:rPr lang="en-US" dirty="0"/>
              <a:t> &lt;&lt; "s2: " &lt;&lt; s2.c &lt;&lt;" ";</a:t>
            </a:r>
            <a:endParaRPr lang="en-US" dirty="0">
              <a:cs typeface="Calibri"/>
            </a:endParaRPr>
          </a:p>
          <a:p>
            <a:r>
              <a:rPr lang="en-US" dirty="0"/>
              <a:t>    </a:t>
            </a:r>
            <a:r>
              <a:rPr lang="en-US" err="1"/>
              <a:t>cout</a:t>
            </a:r>
            <a:r>
              <a:rPr lang="en-US" dirty="0"/>
              <a:t>&lt;&lt;s2.i&lt;&lt;" "&lt;&lt;s2.d&lt;&lt;</a:t>
            </a:r>
            <a:r>
              <a:rPr lang="en-US" err="1"/>
              <a:t>endl</a:t>
            </a:r>
            <a:r>
              <a:rPr lang="en-US" dirty="0"/>
              <a:t>;</a:t>
            </a:r>
            <a:endParaRPr lang="en-US" dirty="0">
              <a:cs typeface="Calibri"/>
            </a:endParaRPr>
          </a:p>
          <a:p>
            <a:endParaRPr lang="en-US" dirty="0"/>
          </a:p>
          <a:p>
            <a:r>
              <a:rPr lang="en-US" dirty="0"/>
              <a:t>    </a:t>
            </a:r>
            <a:r>
              <a:rPr lang="en-US" err="1"/>
              <a:t>cout</a:t>
            </a:r>
            <a:r>
              <a:rPr lang="en-US" dirty="0"/>
              <a:t>&lt;&lt;"</a:t>
            </a:r>
            <a:r>
              <a:rPr lang="en-US" err="1"/>
              <a:t>Gi</a:t>
            </a:r>
            <a:r>
              <a:rPr lang="en-US" dirty="0"/>
              <a:t> </a:t>
            </a:r>
            <a:r>
              <a:rPr lang="en-US" err="1"/>
              <a:t>smenuvam</a:t>
            </a:r>
            <a:r>
              <a:rPr lang="en-US" dirty="0"/>
              <a:t> </a:t>
            </a:r>
            <a:r>
              <a:rPr lang="en-US" err="1"/>
              <a:t>vrednostite</a:t>
            </a:r>
            <a:r>
              <a:rPr lang="en-US" dirty="0"/>
              <a:t>!"&lt;&lt;</a:t>
            </a:r>
            <a:r>
              <a:rPr lang="en-US" err="1"/>
              <a:t>endl</a:t>
            </a:r>
            <a:r>
              <a:rPr lang="en-US" dirty="0"/>
              <a:t>;</a:t>
            </a:r>
            <a:endParaRPr lang="en-US" dirty="0">
              <a:cs typeface="Calibri"/>
            </a:endParaRPr>
          </a:p>
          <a:p>
            <a:r>
              <a:rPr lang="en-US" dirty="0"/>
              <a:t>    s2=s1;</a:t>
            </a:r>
          </a:p>
          <a:p>
            <a:r>
              <a:rPr lang="en-US" dirty="0"/>
              <a:t>    </a:t>
            </a:r>
            <a:r>
              <a:rPr lang="en-US" err="1"/>
              <a:t>cout</a:t>
            </a:r>
            <a:r>
              <a:rPr lang="en-US" dirty="0"/>
              <a:t> &lt;&lt; "s2=s1: " &lt;&lt; s2.c &lt;&lt;" ";</a:t>
            </a:r>
            <a:endParaRPr lang="en-US" dirty="0">
              <a:cs typeface="Calibri"/>
            </a:endParaRPr>
          </a:p>
          <a:p>
            <a:r>
              <a:rPr lang="en-US" dirty="0"/>
              <a:t>    </a:t>
            </a:r>
            <a:r>
              <a:rPr lang="en-US" err="1"/>
              <a:t>cout</a:t>
            </a:r>
            <a:r>
              <a:rPr lang="en-US" dirty="0"/>
              <a:t>&lt;&lt;s2.i&lt;&lt;" "&lt;&lt;s2.d&lt;&lt;</a:t>
            </a:r>
            <a:r>
              <a:rPr lang="en-US" err="1"/>
              <a:t>endl</a:t>
            </a:r>
            <a:r>
              <a:rPr lang="en-US" dirty="0"/>
              <a:t>;</a:t>
            </a:r>
            <a:endParaRPr lang="en-US" dirty="0">
              <a:cs typeface="Calibri"/>
            </a:endParaRPr>
          </a:p>
          <a:p>
            <a:endParaRPr lang="en-US" dirty="0"/>
          </a:p>
          <a:p>
            <a:endParaRPr lang="en-US" dirty="0"/>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a:t>//4. Preklopuvanjeto</a:t>
            </a:r>
            <a:r>
              <a:rPr lang="en-US" dirty="0"/>
              <a:t> </a:t>
            </a:r>
            <a:r>
              <a:rPr lang="en-US"/>
              <a:t>na</a:t>
            </a:r>
            <a:r>
              <a:rPr lang="en-US" dirty="0"/>
              <a:t> f-ii e </a:t>
            </a:r>
            <a:r>
              <a:rPr lang="en-US"/>
              <a:t>prviot</a:t>
            </a:r>
            <a:r>
              <a:rPr lang="en-US" dirty="0"/>
              <a:t> </a:t>
            </a:r>
            <a:r>
              <a:rPr lang="en-US"/>
              <a:t>cekor</a:t>
            </a:r>
            <a:r>
              <a:rPr lang="en-US" dirty="0"/>
              <a:t> </a:t>
            </a:r>
            <a:r>
              <a:rPr lang="en-US"/>
              <a:t>kon</a:t>
            </a:r>
            <a:r>
              <a:rPr lang="en-US" baseline="0" dirty="0"/>
              <a:t> </a:t>
            </a:r>
            <a:r>
              <a:rPr lang="en-US"/>
              <a:t>polimorfizam</a:t>
            </a:r>
          </a:p>
          <a:p>
            <a:r>
              <a:rPr lang="en-US" dirty="0"/>
              <a:t>#include &lt;iostream&gt;</a:t>
            </a:r>
            <a:endParaRPr lang="en-US" dirty="0">
              <a:cs typeface="Calibri"/>
            </a:endParaRPr>
          </a:p>
          <a:p>
            <a:endParaRPr lang="en-US" dirty="0"/>
          </a:p>
          <a:p>
            <a:r>
              <a:rPr lang="en-US" dirty="0"/>
              <a:t>using namespace std;</a:t>
            </a:r>
          </a:p>
          <a:p>
            <a:endParaRPr lang="en-US" dirty="0"/>
          </a:p>
          <a:p>
            <a:r>
              <a:rPr lang="en-US" dirty="0"/>
              <a:t>void f()</a:t>
            </a:r>
          </a:p>
          <a:p>
            <a:r>
              <a:rPr lang="en-US" dirty="0"/>
              <a:t>{</a:t>
            </a:r>
          </a:p>
          <a:p>
            <a:r>
              <a:rPr lang="en-US" dirty="0"/>
              <a:t>    </a:t>
            </a:r>
            <a:r>
              <a:rPr lang="en-US" err="1"/>
              <a:t>cout</a:t>
            </a:r>
            <a:r>
              <a:rPr lang="en-US" dirty="0"/>
              <a:t>&lt;&lt;"</a:t>
            </a:r>
            <a:r>
              <a:rPr lang="en-US" err="1"/>
              <a:t>pecati</a:t>
            </a:r>
            <a:r>
              <a:rPr lang="en-US" dirty="0"/>
              <a:t> f()"&lt;&lt;</a:t>
            </a:r>
            <a:r>
              <a:rPr lang="en-US" err="1"/>
              <a:t>endl</a:t>
            </a:r>
            <a:r>
              <a:rPr lang="en-US" dirty="0"/>
              <a:t>;</a:t>
            </a:r>
            <a:endParaRPr lang="en-US" dirty="0">
              <a:cs typeface="Calibri"/>
            </a:endParaRPr>
          </a:p>
          <a:p>
            <a:r>
              <a:rPr lang="en-US" dirty="0"/>
              <a:t>}</a:t>
            </a:r>
          </a:p>
          <a:p>
            <a:endParaRPr lang="en-US" dirty="0"/>
          </a:p>
          <a:p>
            <a:r>
              <a:rPr lang="en-US" dirty="0"/>
              <a:t>void f(</a:t>
            </a:r>
            <a:r>
              <a:rPr lang="en-US" err="1"/>
              <a:t>int</a:t>
            </a:r>
            <a:r>
              <a:rPr lang="en-US" dirty="0"/>
              <a:t> </a:t>
            </a:r>
            <a:r>
              <a:rPr lang="en-US" err="1"/>
              <a:t>i</a:t>
            </a:r>
            <a:r>
              <a:rPr lang="en-US" dirty="0"/>
              <a:t>)</a:t>
            </a:r>
            <a:endParaRPr lang="en-US" dirty="0">
              <a:cs typeface="Calibri"/>
            </a:endParaRPr>
          </a:p>
          <a:p>
            <a:r>
              <a:rPr lang="en-US" dirty="0"/>
              <a:t>{</a:t>
            </a:r>
          </a:p>
          <a:p>
            <a:r>
              <a:rPr lang="en-US" dirty="0"/>
              <a:t>    </a:t>
            </a:r>
            <a:r>
              <a:rPr lang="en-US" err="1"/>
              <a:t>cout</a:t>
            </a:r>
            <a:r>
              <a:rPr lang="en-US" dirty="0"/>
              <a:t>&lt;&lt;</a:t>
            </a:r>
            <a:r>
              <a:rPr lang="en-US" err="1"/>
              <a:t>i</a:t>
            </a:r>
            <a:r>
              <a:rPr lang="en-US" dirty="0"/>
              <a:t>&lt;&lt;</a:t>
            </a:r>
            <a:r>
              <a:rPr lang="en-US" err="1"/>
              <a:t>endl</a:t>
            </a:r>
            <a:r>
              <a:rPr lang="en-US" dirty="0"/>
              <a:t>;</a:t>
            </a:r>
            <a:endParaRPr lang="en-US" dirty="0">
              <a:cs typeface="Calibri"/>
            </a:endParaRPr>
          </a:p>
          <a:p>
            <a:r>
              <a:rPr lang="en-US" dirty="0"/>
              <a:t>}</a:t>
            </a:r>
          </a:p>
          <a:p>
            <a:endParaRPr lang="en-US" dirty="0"/>
          </a:p>
          <a:p>
            <a:r>
              <a:rPr lang="en-US" dirty="0"/>
              <a:t>void f(</a:t>
            </a:r>
            <a:r>
              <a:rPr lang="en-US" err="1"/>
              <a:t>int</a:t>
            </a:r>
            <a:r>
              <a:rPr lang="en-US" dirty="0"/>
              <a:t> </a:t>
            </a:r>
            <a:r>
              <a:rPr lang="en-US" err="1"/>
              <a:t>i</a:t>
            </a:r>
            <a:r>
              <a:rPr lang="en-US" dirty="0"/>
              <a:t>, </a:t>
            </a:r>
            <a:r>
              <a:rPr lang="en-US" err="1"/>
              <a:t>int</a:t>
            </a:r>
            <a:r>
              <a:rPr lang="en-US" dirty="0"/>
              <a:t> j)</a:t>
            </a:r>
            <a:endParaRPr lang="en-US" dirty="0">
              <a:cs typeface="Calibri"/>
            </a:endParaRPr>
          </a:p>
          <a:p>
            <a:r>
              <a:rPr lang="en-US" dirty="0"/>
              <a:t>{</a:t>
            </a:r>
          </a:p>
          <a:p>
            <a:r>
              <a:rPr lang="en-US" dirty="0"/>
              <a:t>    </a:t>
            </a:r>
            <a:r>
              <a:rPr lang="en-US" err="1"/>
              <a:t>cout</a:t>
            </a:r>
            <a:r>
              <a:rPr lang="en-US" dirty="0"/>
              <a:t>&lt;&lt;</a:t>
            </a:r>
            <a:r>
              <a:rPr lang="en-US" err="1"/>
              <a:t>i</a:t>
            </a:r>
            <a:r>
              <a:rPr lang="en-US" dirty="0"/>
              <a:t>&lt;&lt;", "&lt;&lt;j&lt;&lt;</a:t>
            </a:r>
            <a:r>
              <a:rPr lang="en-US" err="1"/>
              <a:t>endl</a:t>
            </a:r>
            <a:r>
              <a:rPr lang="en-US" dirty="0"/>
              <a:t>;</a:t>
            </a:r>
            <a:endParaRPr lang="en-US" dirty="0">
              <a:cs typeface="Calibri"/>
            </a:endParaRPr>
          </a:p>
          <a:p>
            <a:r>
              <a:rPr lang="en-US" dirty="0"/>
              <a:t>}</a:t>
            </a:r>
          </a:p>
          <a:p>
            <a:r>
              <a:rPr lang="en-US" err="1"/>
              <a:t>int</a:t>
            </a:r>
            <a:r>
              <a:rPr lang="en-US" dirty="0"/>
              <a:t> main()</a:t>
            </a:r>
            <a:endParaRPr lang="en-US" dirty="0">
              <a:cs typeface="Calibri"/>
            </a:endParaRPr>
          </a:p>
          <a:p>
            <a:r>
              <a:rPr lang="en-US" dirty="0"/>
              <a:t>{</a:t>
            </a:r>
          </a:p>
          <a:p>
            <a:r>
              <a:rPr lang="en-US" dirty="0"/>
              <a:t>    f();</a:t>
            </a:r>
          </a:p>
          <a:p>
            <a:r>
              <a:rPr lang="en-US" dirty="0"/>
              <a:t>    f(5);</a:t>
            </a:r>
          </a:p>
          <a:p>
            <a:r>
              <a:rPr lang="en-US" dirty="0"/>
              <a:t>    f(3,5);</a:t>
            </a:r>
          </a:p>
          <a:p>
            <a:r>
              <a:rPr lang="en-US" dirty="0"/>
              <a:t>    return 0;</a:t>
            </a:r>
          </a:p>
          <a:p>
            <a:r>
              <a:rPr lang="en-US" dirty="0"/>
              <a:t>}</a:t>
            </a:r>
          </a:p>
          <a:p>
            <a:endParaRPr lang="en-US" dirty="0"/>
          </a:p>
        </p:txBody>
      </p:sp>
      <p:sp>
        <p:nvSpPr>
          <p:cNvPr id="4" name="Slide Number Placeholder 3"/>
          <p:cNvSpPr>
            <a:spLocks noGrp="1"/>
          </p:cNvSpPr>
          <p:nvPr>
            <p:ph type="sldNum" sz="quarter" idx="10"/>
          </p:nvPr>
        </p:nvSpPr>
        <p:spPr/>
        <p:txBody>
          <a:bodyPr/>
          <a:lstStyle/>
          <a:p>
            <a:fld id="{775E4C49-DC73-428A-A17B-91EFEBCE0922}"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D81EAAC-577C-4E19-90A6-BAD6E3889738}" type="datetimeFigureOut">
              <a:rPr lang="en-US" smtClean="0"/>
              <a:pPr/>
              <a:t>6/27/2018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68B840D-CD94-474A-B9D0-48DB47C438FD}"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81EAAC-577C-4E19-90A6-BAD6E3889738}" type="datetimeFigureOut">
              <a:rPr lang="en-US" smtClean="0"/>
              <a:pPr/>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B840D-CD94-474A-B9D0-48DB47C438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81EAAC-577C-4E19-90A6-BAD6E3889738}" type="datetimeFigureOut">
              <a:rPr lang="en-US" smtClean="0"/>
              <a:pPr/>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B840D-CD94-474A-B9D0-48DB47C438F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D81EAAC-577C-4E19-90A6-BAD6E3889738}" type="datetimeFigureOut">
              <a:rPr lang="en-US" smtClean="0"/>
              <a:pPr/>
              <a:t>6/27/2018</a:t>
            </a:fld>
            <a:endParaRPr lang="en-US"/>
          </a:p>
        </p:txBody>
      </p:sp>
      <p:sp>
        <p:nvSpPr>
          <p:cNvPr id="9" name="Slide Number Placeholder 8"/>
          <p:cNvSpPr>
            <a:spLocks noGrp="1"/>
          </p:cNvSpPr>
          <p:nvPr>
            <p:ph type="sldNum" sz="quarter" idx="15"/>
          </p:nvPr>
        </p:nvSpPr>
        <p:spPr/>
        <p:txBody>
          <a:bodyPr rtlCol="0"/>
          <a:lstStyle/>
          <a:p>
            <a:fld id="{868B840D-CD94-474A-B9D0-48DB47C438F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D81EAAC-577C-4E19-90A6-BAD6E3889738}" type="datetimeFigureOut">
              <a:rPr lang="en-US" smtClean="0"/>
              <a:pPr/>
              <a:t>6/27/2018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68B840D-CD94-474A-B9D0-48DB47C438F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D81EAAC-577C-4E19-90A6-BAD6E3889738}" type="datetimeFigureOut">
              <a:rPr lang="en-US" smtClean="0"/>
              <a:pPr/>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B840D-CD94-474A-B9D0-48DB47C438F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D81EAAC-577C-4E19-90A6-BAD6E3889738}" type="datetimeFigureOut">
              <a:rPr lang="en-US" smtClean="0"/>
              <a:pPr/>
              <a:t>6/27/2018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8B840D-CD94-474A-B9D0-48DB47C438F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D81EAAC-577C-4E19-90A6-BAD6E3889738}" type="datetimeFigureOut">
              <a:rPr lang="en-US" smtClean="0"/>
              <a:pPr/>
              <a:t>6/27/2018</a:t>
            </a:fld>
            <a:endParaRPr lang="en-US"/>
          </a:p>
        </p:txBody>
      </p:sp>
      <p:sp>
        <p:nvSpPr>
          <p:cNvPr id="7" name="Slide Number Placeholder 6"/>
          <p:cNvSpPr>
            <a:spLocks noGrp="1"/>
          </p:cNvSpPr>
          <p:nvPr>
            <p:ph type="sldNum" sz="quarter" idx="11"/>
          </p:nvPr>
        </p:nvSpPr>
        <p:spPr/>
        <p:txBody>
          <a:bodyPr rtlCol="0"/>
          <a:lstStyle/>
          <a:p>
            <a:fld id="{868B840D-CD94-474A-B9D0-48DB47C438F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1EAAC-577C-4E19-90A6-BAD6E3889738}" type="datetimeFigureOut">
              <a:rPr lang="en-US" smtClean="0"/>
              <a:pPr/>
              <a:t>6/27/2018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8B840D-CD94-474A-B9D0-48DB47C438F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D81EAAC-577C-4E19-90A6-BAD6E3889738}" type="datetimeFigureOut">
              <a:rPr lang="en-US" smtClean="0"/>
              <a:pPr/>
              <a:t>6/27/2018</a:t>
            </a:fld>
            <a:endParaRPr lang="en-US"/>
          </a:p>
        </p:txBody>
      </p:sp>
      <p:sp>
        <p:nvSpPr>
          <p:cNvPr id="22" name="Slide Number Placeholder 21"/>
          <p:cNvSpPr>
            <a:spLocks noGrp="1"/>
          </p:cNvSpPr>
          <p:nvPr>
            <p:ph type="sldNum" sz="quarter" idx="15"/>
          </p:nvPr>
        </p:nvSpPr>
        <p:spPr/>
        <p:txBody>
          <a:bodyPr rtlCol="0"/>
          <a:lstStyle/>
          <a:p>
            <a:fld id="{868B840D-CD94-474A-B9D0-48DB47C438F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D81EAAC-577C-4E19-90A6-BAD6E3889738}" type="datetimeFigureOut">
              <a:rPr lang="en-US" smtClean="0"/>
              <a:pPr/>
              <a:t>6/27/2018</a:t>
            </a:fld>
            <a:endParaRPr lang="en-US"/>
          </a:p>
        </p:txBody>
      </p:sp>
      <p:sp>
        <p:nvSpPr>
          <p:cNvPr id="18" name="Slide Number Placeholder 17"/>
          <p:cNvSpPr>
            <a:spLocks noGrp="1"/>
          </p:cNvSpPr>
          <p:nvPr>
            <p:ph type="sldNum" sz="quarter" idx="11"/>
          </p:nvPr>
        </p:nvSpPr>
        <p:spPr/>
        <p:txBody>
          <a:bodyPr rtlCol="0"/>
          <a:lstStyle/>
          <a:p>
            <a:fld id="{868B840D-CD94-474A-B9D0-48DB47C438F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D81EAAC-577C-4E19-90A6-BAD6E3889738}" type="datetimeFigureOut">
              <a:rPr lang="en-US" smtClean="0"/>
              <a:pPr/>
              <a:t>6/27/2018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68B840D-CD94-474A-B9D0-48DB47C438FD}" type="slidenum">
              <a:rPr lang="en-US" smtClean="0"/>
              <a:pPr/>
              <a:t>‹#›</a:t>
            </a:fld>
            <a:endParaRPr lang="en-US"/>
          </a:p>
        </p:txBody>
      </p:sp>
      <p:pic>
        <p:nvPicPr>
          <p:cNvPr id="15" name="Picture 4" descr="C:\Users\Martin\Desktop\Untitled-1.png"/>
          <p:cNvPicPr>
            <a:picLocks noChangeAspect="1" noChangeArrowheads="1"/>
          </p:cNvPicPr>
          <p:nvPr userDrawn="1"/>
        </p:nvPicPr>
        <p:blipFill>
          <a:blip r:embed="rId13"/>
          <a:srcRect/>
          <a:stretch>
            <a:fillRect/>
          </a:stretch>
        </p:blipFill>
        <p:spPr bwMode="auto">
          <a:xfrm>
            <a:off x="152400" y="6316756"/>
            <a:ext cx="1643063" cy="541244"/>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9.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jpeg"/><Relationship Id="rId2" Type="http://schemas.openxmlformats.org/officeDocument/2006/relationships/image" Target="../media/image10.png"/><Relationship Id="rId16"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jpeg"/><Relationship Id="rId5" Type="http://schemas.openxmlformats.org/officeDocument/2006/relationships/image" Target="../media/image13.png"/><Relationship Id="rId15" Type="http://schemas.openxmlformats.org/officeDocument/2006/relationships/image" Target="../media/image23.jpe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mk-MK" dirty="0"/>
              <a:t>Напреден </a:t>
            </a:r>
            <a:r>
              <a:rPr lang="en-US" dirty="0"/>
              <a:t>C++ - </a:t>
            </a:r>
            <a:r>
              <a:rPr lang="mk-MK" dirty="0"/>
              <a:t>ООП</a:t>
            </a:r>
            <a:r>
              <a:rPr lang="en-US"/>
              <a:t> 1</a:t>
            </a:r>
            <a:endParaRPr lang="en-US" dirty="0"/>
          </a:p>
        </p:txBody>
      </p:sp>
      <p:sp>
        <p:nvSpPr>
          <p:cNvPr id="3" name="Subtitle 2"/>
          <p:cNvSpPr>
            <a:spLocks noGrp="1"/>
          </p:cNvSpPr>
          <p:nvPr>
            <p:ph type="subTitle" idx="1"/>
          </p:nvPr>
        </p:nvSpPr>
        <p:spPr/>
        <p:txBody>
          <a:bodyPr vert="horz" anchor="t">
            <a:normAutofit/>
          </a:bodyPr>
          <a:lstStyle/>
          <a:p>
            <a:r>
              <a:rPr lang="mk-MK" dirty="0"/>
              <a:t>Предавач: Сања </a:t>
            </a:r>
            <a:r>
              <a:rPr lang="mk-MK" dirty="0" err="1"/>
              <a:t>Ташковска</a:t>
            </a:r>
          </a:p>
        </p:txBody>
      </p:sp>
      <p:pic>
        <p:nvPicPr>
          <p:cNvPr id="4" name="Picture 5" descr="C:\Users\Martin\Desktop\Untitled-1.png"/>
          <p:cNvPicPr>
            <a:picLocks noChangeAspect="1" noChangeArrowheads="1"/>
          </p:cNvPicPr>
          <p:nvPr/>
        </p:nvPicPr>
        <p:blipFill>
          <a:blip r:embed="rId3"/>
          <a:srcRect/>
          <a:stretch>
            <a:fillRect/>
          </a:stretch>
        </p:blipFill>
        <p:spPr bwMode="auto">
          <a:xfrm>
            <a:off x="6477000" y="0"/>
            <a:ext cx="2560638" cy="843505"/>
          </a:xfrm>
          <a:prstGeom prst="rect">
            <a:avLst/>
          </a:prstGeom>
          <a:noFill/>
        </p:spPr>
      </p:pic>
      <p:pic>
        <p:nvPicPr>
          <p:cNvPr id="1026" name="Picture 2" descr="C:\Users\Martin\Desktop\ddd.jpg"/>
          <p:cNvPicPr>
            <a:picLocks noChangeAspect="1" noChangeArrowheads="1"/>
          </p:cNvPicPr>
          <p:nvPr/>
        </p:nvPicPr>
        <p:blipFill>
          <a:blip r:embed="rId4"/>
          <a:srcRect l="297" b="547"/>
          <a:stretch>
            <a:fillRect/>
          </a:stretch>
        </p:blipFill>
        <p:spPr bwMode="auto">
          <a:xfrm>
            <a:off x="1905000" y="1447800"/>
            <a:ext cx="6400800" cy="2743200"/>
          </a:xfrm>
          <a:prstGeom prst="rect">
            <a:avLst/>
          </a:prstGeom>
          <a:noFill/>
        </p:spPr>
      </p:pic>
      <p:sp>
        <p:nvSpPr>
          <p:cNvPr id="9" name="TextBox 8"/>
          <p:cNvSpPr txBox="1"/>
          <p:nvPr/>
        </p:nvSpPr>
        <p:spPr>
          <a:xfrm>
            <a:off x="1447800" y="4953000"/>
            <a:ext cx="360996" cy="461665"/>
          </a:xfrm>
          <a:prstGeom prst="rect">
            <a:avLst/>
          </a:prstGeom>
          <a:noFill/>
        </p:spPr>
        <p:txBody>
          <a:bodyPr wrap="none" rtlCol="0">
            <a:spAutoFit/>
          </a:bodyPr>
          <a:lstStyle/>
          <a:p>
            <a:r>
              <a:rPr lang="en-US" sz="2400" b="1" dirty="0">
                <a:solidFill>
                  <a:schemeClr val="bg1"/>
                </a:solidFill>
              </a:rPr>
              <a:t>7</a:t>
            </a:r>
          </a:p>
        </p:txBody>
      </p:sp>
      <p:sp>
        <p:nvSpPr>
          <p:cNvPr id="34818" name="AutoShape 2" descr="https://s-media-cache-ak0.pinimg.com/736x/2a/83/ac/2a83ac4bffa30105b63f3d6b3c26c19d.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4820" name="Picture 4" descr="https://s-media-cache-ak0.pinimg.com/736x/2a/83/ac/2a83ac4bffa30105b63f3d6b3c26c19d.jpg"/>
          <p:cNvPicPr>
            <a:picLocks noChangeAspect="1" noChangeArrowheads="1"/>
          </p:cNvPicPr>
          <p:nvPr/>
        </p:nvPicPr>
        <p:blipFill>
          <a:blip r:embed="rId5"/>
          <a:srcRect l="11111" t="30435" r="17778" b="20290"/>
          <a:stretch>
            <a:fillRect/>
          </a:stretch>
        </p:blipFill>
        <p:spPr bwMode="auto">
          <a:xfrm>
            <a:off x="5486400" y="5410200"/>
            <a:ext cx="3352800" cy="1295400"/>
          </a:xfrm>
          <a:prstGeom prst="rect">
            <a:avLst/>
          </a:prstGeom>
          <a:noFill/>
        </p:spPr>
      </p:pic>
      <p:pic>
        <p:nvPicPr>
          <p:cNvPr id="34822" name="Picture 6" descr="http://2.bp.blogspot.com/-o__yZPSCrOg/T3rFeqYPIDI/AAAAAAAAABU/Zv1Sgjhhisg/s1600/47oop%5B1%5D.jpg"/>
          <p:cNvPicPr>
            <a:picLocks noChangeAspect="1" noChangeArrowheads="1"/>
          </p:cNvPicPr>
          <p:nvPr/>
        </p:nvPicPr>
        <p:blipFill>
          <a:blip r:embed="rId6"/>
          <a:srcRect/>
          <a:stretch>
            <a:fillRect/>
          </a:stretch>
        </p:blipFill>
        <p:spPr bwMode="auto">
          <a:xfrm>
            <a:off x="7696200" y="3276600"/>
            <a:ext cx="1333500" cy="166687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...Примерот со возилата (1)</a:t>
            </a:r>
            <a:endParaRPr lang="en-US" dirty="0"/>
          </a:p>
        </p:txBody>
      </p:sp>
      <p:sp>
        <p:nvSpPr>
          <p:cNvPr id="3" name="Content Placeholder 2"/>
          <p:cNvSpPr>
            <a:spLocks noGrp="1"/>
          </p:cNvSpPr>
          <p:nvPr>
            <p:ph sz="quarter" idx="1"/>
          </p:nvPr>
        </p:nvSpPr>
        <p:spPr/>
        <p:txBody>
          <a:bodyPr/>
          <a:lstStyle/>
          <a:p>
            <a:r>
              <a:rPr lang="mk-MK" dirty="0"/>
              <a:t>Кои се разликите на моторните возила?</a:t>
            </a:r>
          </a:p>
          <a:p>
            <a:pPr lvl="1"/>
            <a:r>
              <a:rPr lang="mk-MK" dirty="0"/>
              <a:t>Големина</a:t>
            </a:r>
          </a:p>
          <a:p>
            <a:pPr lvl="1"/>
            <a:r>
              <a:rPr lang="mk-MK" dirty="0"/>
              <a:t>Намена</a:t>
            </a:r>
          </a:p>
          <a:p>
            <a:pPr lvl="1"/>
            <a:r>
              <a:rPr lang="mk-MK" dirty="0"/>
              <a:t>Боја</a:t>
            </a:r>
          </a:p>
          <a:p>
            <a:pPr lvl="1"/>
            <a:r>
              <a:rPr lang="mk-MK" dirty="0"/>
              <a:t>Број на тркала...</a:t>
            </a:r>
          </a:p>
          <a:p>
            <a:r>
              <a:rPr lang="mk-MK" dirty="0"/>
              <a:t>Што е слично за нив?</a:t>
            </a:r>
          </a:p>
          <a:p>
            <a:pPr lvl="1"/>
            <a:r>
              <a:rPr lang="mk-MK" dirty="0"/>
              <a:t>Имаат мотор</a:t>
            </a:r>
          </a:p>
          <a:p>
            <a:pPr lvl="1"/>
            <a:r>
              <a:rPr lang="mk-MK" dirty="0"/>
              <a:t>Имаат седишта, тркала</a:t>
            </a:r>
          </a:p>
          <a:p>
            <a:pPr lvl="1"/>
            <a:r>
              <a:rPr lang="mk-MK" dirty="0"/>
              <a:t>Управувани се од возач</a:t>
            </a:r>
          </a:p>
          <a:p>
            <a:pPr lvl="1"/>
            <a:r>
              <a:rPr lang="mk-MK" dirty="0"/>
              <a:t>Се движат...</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linds(horizontal)">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...Примерот со возилата (2)</a:t>
            </a:r>
            <a:endParaRPr lang="en-US" dirty="0"/>
          </a:p>
        </p:txBody>
      </p:sp>
      <p:sp>
        <p:nvSpPr>
          <p:cNvPr id="3" name="Content Placeholder 2"/>
          <p:cNvSpPr>
            <a:spLocks noGrp="1"/>
          </p:cNvSpPr>
          <p:nvPr>
            <p:ph sz="quarter" idx="1"/>
          </p:nvPr>
        </p:nvSpPr>
        <p:spPr/>
        <p:txBody>
          <a:bodyPr>
            <a:normAutofit/>
          </a:bodyPr>
          <a:lstStyle/>
          <a:p>
            <a:r>
              <a:rPr lang="mk-MK" sz="2200" dirty="0"/>
              <a:t>Пр. автомобилот има тркала и мотор. Исто така и камионот има тркала и мотор. И двете се возила, но автомобилот не е камион.</a:t>
            </a:r>
          </a:p>
          <a:p>
            <a:r>
              <a:rPr lang="mk-MK" sz="2200" dirty="0"/>
              <a:t>И двете припаѓаат на иста „група“ (т.н. </a:t>
            </a:r>
            <a:r>
              <a:rPr lang="mk-MK" sz="2200" b="1" dirty="0"/>
              <a:t>класа</a:t>
            </a:r>
            <a:r>
              <a:rPr lang="mk-MK" sz="2200" dirty="0"/>
              <a:t>) но може да имаат различна намена.</a:t>
            </a:r>
          </a:p>
          <a:p>
            <a:r>
              <a:rPr lang="mk-MK" sz="2200" dirty="0"/>
              <a:t>Улогата на програмерот во ООП е на најдобар можен начин да ги опише категориите на нештата во програмата (</a:t>
            </a:r>
            <a:r>
              <a:rPr lang="mk-MK" sz="2200" b="1" dirty="0"/>
              <a:t>класи</a:t>
            </a:r>
            <a:r>
              <a:rPr lang="mk-MK" sz="2200" dirty="0"/>
              <a:t>), вклучувајќи ги квалитетите што ги имаат (</a:t>
            </a:r>
            <a:r>
              <a:rPr lang="mk-MK" sz="2200" b="1" dirty="0"/>
              <a:t>променливи</a:t>
            </a:r>
            <a:r>
              <a:rPr lang="mk-MK" sz="2200" dirty="0"/>
              <a:t> или полиња) и акциите што можат да ги прават (</a:t>
            </a:r>
            <a:r>
              <a:rPr lang="mk-MK" sz="2200" b="1" dirty="0"/>
              <a:t>методи</a:t>
            </a:r>
            <a:r>
              <a:rPr lang="mk-MK" sz="2200" dirty="0"/>
              <a:t>) во контекст на таа програма.</a:t>
            </a:r>
            <a:endParaRPr lang="en-US" sz="2200" dirty="0"/>
          </a:p>
        </p:txBody>
      </p:sp>
      <p:pic>
        <p:nvPicPr>
          <p:cNvPr id="4" name="Picture 4" descr="https://s-media-cache-ak0.pinimg.com/736x/2a/83/ac/2a83ac4bffa30105b63f3d6b3c26c19d.jpg"/>
          <p:cNvPicPr>
            <a:picLocks noChangeAspect="1" noChangeArrowheads="1"/>
          </p:cNvPicPr>
          <p:nvPr/>
        </p:nvPicPr>
        <p:blipFill>
          <a:blip r:embed="rId2"/>
          <a:srcRect l="11111" t="30435" r="17778" b="20290"/>
          <a:stretch>
            <a:fillRect/>
          </a:stretch>
        </p:blipFill>
        <p:spPr bwMode="auto">
          <a:xfrm>
            <a:off x="5334000" y="5562600"/>
            <a:ext cx="3352800" cy="12954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mk-MK" dirty="0"/>
              <a:t>Објектно-ориентирано програмирање</a:t>
            </a:r>
            <a:r>
              <a:rPr lang="en-US" dirty="0"/>
              <a:t> (</a:t>
            </a:r>
            <a:r>
              <a:rPr lang="mk-MK" dirty="0"/>
              <a:t>ООП)</a:t>
            </a:r>
            <a:endParaRPr lang="en-US" dirty="0"/>
          </a:p>
        </p:txBody>
      </p:sp>
      <p:sp>
        <p:nvSpPr>
          <p:cNvPr id="6" name="Content Placeholder 5"/>
          <p:cNvSpPr>
            <a:spLocks noGrp="1"/>
          </p:cNvSpPr>
          <p:nvPr>
            <p:ph sz="quarter" idx="1"/>
          </p:nvPr>
        </p:nvSpPr>
        <p:spPr/>
        <p:txBody>
          <a:bodyPr>
            <a:normAutofit lnSpcReduction="10000"/>
          </a:bodyPr>
          <a:lstStyle/>
          <a:p>
            <a:r>
              <a:rPr lang="en-US" dirty="0"/>
              <a:t>OOP</a:t>
            </a:r>
            <a:r>
              <a:rPr lang="mk-MK" dirty="0"/>
              <a:t> (анг. </a:t>
            </a:r>
            <a:r>
              <a:rPr lang="en-US" dirty="0"/>
              <a:t>Object-oriented programming</a:t>
            </a:r>
            <a:r>
              <a:rPr lang="mk-MK" dirty="0"/>
              <a:t>)</a:t>
            </a:r>
            <a:r>
              <a:rPr lang="en-US" dirty="0"/>
              <a:t> </a:t>
            </a:r>
            <a:r>
              <a:rPr lang="mk-MK" dirty="0"/>
              <a:t>претставува програмски концепт кој содржи </a:t>
            </a:r>
            <a:r>
              <a:rPr lang="mk-MK" b="1" dirty="0"/>
              <a:t>објекти</a:t>
            </a:r>
            <a:r>
              <a:rPr lang="mk-MK" dirty="0"/>
              <a:t> – структури на податоци составени од </a:t>
            </a:r>
            <a:r>
              <a:rPr lang="mk-MK" b="1" dirty="0"/>
              <a:t>полиња со податоци </a:t>
            </a:r>
            <a:r>
              <a:rPr lang="mk-MK" dirty="0"/>
              <a:t>(</a:t>
            </a:r>
            <a:r>
              <a:rPr lang="en-US" dirty="0" err="1"/>
              <a:t>datafields</a:t>
            </a:r>
            <a:r>
              <a:rPr lang="mk-MK" dirty="0"/>
              <a:t>)</a:t>
            </a:r>
            <a:r>
              <a:rPr lang="en-US" dirty="0"/>
              <a:t> </a:t>
            </a:r>
            <a:r>
              <a:rPr lang="mk-MK" dirty="0"/>
              <a:t>и </a:t>
            </a:r>
            <a:r>
              <a:rPr lang="mk-MK" b="1" dirty="0"/>
              <a:t>методи</a:t>
            </a:r>
            <a:r>
              <a:rPr lang="mk-MK" dirty="0"/>
              <a:t> – и нивна интеракција за дизајнирање на компјутерски програми.</a:t>
            </a:r>
          </a:p>
          <a:p>
            <a:r>
              <a:rPr lang="mk-MK" dirty="0"/>
              <a:t>Поразлична организација на програмите:</a:t>
            </a:r>
          </a:p>
          <a:p>
            <a:pPr lvl="1"/>
            <a:r>
              <a:rPr lang="mk-MK" dirty="0"/>
              <a:t>Поврзани подгрупи</a:t>
            </a:r>
          </a:p>
          <a:p>
            <a:pPr lvl="1"/>
            <a:r>
              <a:rPr lang="mk-MK" dirty="0"/>
              <a:t>Секоја подгрупа доволна сама за себе и содржи функции и податоци</a:t>
            </a:r>
          </a:p>
          <a:p>
            <a:pPr lvl="1"/>
            <a:r>
              <a:rPr lang="mk-MK" dirty="0"/>
              <a:t>Комплексноста е многу помала</a:t>
            </a:r>
          </a:p>
          <a:p>
            <a:pPr lvl="1"/>
            <a:r>
              <a:rPr lang="mk-MK" dirty="0"/>
              <a:t>Може да се пишуваат огромни програми</a:t>
            </a:r>
          </a:p>
          <a:p>
            <a:pPr lvl="1"/>
            <a:r>
              <a:rPr lang="mk-MK" dirty="0"/>
              <a:t>Лесно за правење на измени</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Термини во ООП</a:t>
            </a:r>
            <a:endParaRPr lang="en-US" dirty="0"/>
          </a:p>
        </p:txBody>
      </p:sp>
      <p:sp>
        <p:nvSpPr>
          <p:cNvPr id="3" name="Content Placeholder 2"/>
          <p:cNvSpPr>
            <a:spLocks noGrp="1"/>
          </p:cNvSpPr>
          <p:nvPr>
            <p:ph sz="quarter" idx="1"/>
          </p:nvPr>
        </p:nvSpPr>
        <p:spPr/>
        <p:txBody>
          <a:bodyPr/>
          <a:lstStyle/>
          <a:p>
            <a:r>
              <a:rPr lang="mk-MK" b="1" dirty="0"/>
              <a:t>Објект</a:t>
            </a:r>
            <a:r>
              <a:rPr lang="mk-MK" dirty="0"/>
              <a:t> – може да биде личност, место, предмет (</a:t>
            </a:r>
            <a:r>
              <a:rPr lang="mk-MK" i="1" dirty="0"/>
              <a:t>именка</a:t>
            </a:r>
            <a:r>
              <a:rPr lang="mk-MK" dirty="0"/>
              <a:t>)</a:t>
            </a:r>
          </a:p>
          <a:p>
            <a:r>
              <a:rPr lang="mk-MK" b="1" dirty="0"/>
              <a:t>Метод</a:t>
            </a:r>
            <a:r>
              <a:rPr lang="mk-MK" dirty="0"/>
              <a:t> – акција која ја изведува објектот (</a:t>
            </a:r>
            <a:r>
              <a:rPr lang="mk-MK" i="1" dirty="0"/>
              <a:t>глагол</a:t>
            </a:r>
            <a:r>
              <a:rPr lang="mk-MK" dirty="0"/>
              <a:t>)</a:t>
            </a:r>
          </a:p>
          <a:p>
            <a:r>
              <a:rPr lang="mk-MK" b="1" dirty="0"/>
              <a:t>Атрибут</a:t>
            </a:r>
            <a:r>
              <a:rPr lang="mk-MK" dirty="0"/>
              <a:t> – опис на објектите во класата</a:t>
            </a:r>
          </a:p>
          <a:p>
            <a:r>
              <a:rPr lang="mk-MK" b="1" dirty="0"/>
              <a:t>Класа</a:t>
            </a:r>
            <a:r>
              <a:rPr lang="mk-MK" dirty="0"/>
              <a:t> – категорија од слични објекти (пр. автомобили)</a:t>
            </a:r>
          </a:p>
          <a:p>
            <a:pPr lvl="1"/>
            <a:r>
              <a:rPr lang="mk-MK" dirty="0"/>
              <a:t>Класата не чува вредности од атрибутите од објектот</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Според примерот за возилата</a:t>
            </a:r>
            <a:endParaRPr lang="en-US" dirty="0"/>
          </a:p>
        </p:txBody>
      </p:sp>
      <p:sp>
        <p:nvSpPr>
          <p:cNvPr id="3" name="Content Placeholder 2"/>
          <p:cNvSpPr>
            <a:spLocks noGrp="1"/>
          </p:cNvSpPr>
          <p:nvPr>
            <p:ph sz="quarter" idx="1"/>
          </p:nvPr>
        </p:nvSpPr>
        <p:spPr/>
        <p:txBody>
          <a:bodyPr/>
          <a:lstStyle/>
          <a:p>
            <a:r>
              <a:rPr lang="mk-MK" dirty="0"/>
              <a:t>Атрибути би биле:</a:t>
            </a:r>
          </a:p>
          <a:p>
            <a:pPr lvl="1"/>
            <a:r>
              <a:rPr lang="mk-MK" dirty="0"/>
              <a:t>Број на тркала</a:t>
            </a:r>
          </a:p>
          <a:p>
            <a:pPr lvl="1"/>
            <a:r>
              <a:rPr lang="mk-MK" dirty="0"/>
              <a:t>Намена на возило</a:t>
            </a:r>
          </a:p>
          <a:p>
            <a:pPr lvl="1"/>
            <a:r>
              <a:rPr lang="mk-MK" dirty="0"/>
              <a:t>Големина</a:t>
            </a:r>
          </a:p>
          <a:p>
            <a:r>
              <a:rPr lang="mk-MK" dirty="0"/>
              <a:t>Методи би биле:</a:t>
            </a:r>
          </a:p>
          <a:p>
            <a:pPr lvl="1"/>
            <a:r>
              <a:rPr lang="mk-MK" dirty="0"/>
              <a:t>Внеси број на тркала</a:t>
            </a:r>
          </a:p>
          <a:p>
            <a:pPr lvl="1"/>
            <a:r>
              <a:rPr lang="mk-MK" dirty="0"/>
              <a:t>Внеси намена на возило</a:t>
            </a:r>
          </a:p>
          <a:p>
            <a:pPr lvl="1"/>
            <a:r>
              <a:rPr lang="mk-MK" dirty="0"/>
              <a:t>Внеси големина</a:t>
            </a:r>
          </a:p>
          <a:p>
            <a:pPr lvl="1"/>
            <a:r>
              <a:rPr lang="mk-MK" dirty="0"/>
              <a:t>Испечати марка на возило</a:t>
            </a:r>
          </a:p>
          <a:p>
            <a:r>
              <a:rPr lang="mk-MK" dirty="0"/>
              <a:t>Класа би било:</a:t>
            </a:r>
          </a:p>
          <a:p>
            <a:pPr lvl="1"/>
            <a:r>
              <a:rPr lang="mk-MK" dirty="0"/>
              <a:t>Автомобили</a:t>
            </a:r>
          </a:p>
          <a:p>
            <a:pPr lvl="1"/>
            <a:r>
              <a:rPr lang="mk-MK" dirty="0"/>
              <a:t>Мотори</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ООП (2)</a:t>
            </a:r>
            <a:endParaRPr lang="en-US" dirty="0"/>
          </a:p>
        </p:txBody>
      </p:sp>
      <p:sp>
        <p:nvSpPr>
          <p:cNvPr id="3" name="Content Placeholder 2"/>
          <p:cNvSpPr>
            <a:spLocks noGrp="1"/>
          </p:cNvSpPr>
          <p:nvPr>
            <p:ph sz="quarter" idx="1"/>
          </p:nvPr>
        </p:nvSpPr>
        <p:spPr/>
        <p:txBody>
          <a:bodyPr/>
          <a:lstStyle/>
          <a:p>
            <a:r>
              <a:rPr lang="mk-MK" dirty="0"/>
              <a:t>Во ООП во прв план се „</a:t>
            </a:r>
            <a:r>
              <a:rPr lang="mk-MK" b="1" dirty="0"/>
              <a:t>објектите</a:t>
            </a:r>
            <a:r>
              <a:rPr lang="mk-MK" dirty="0"/>
              <a:t>“ и </a:t>
            </a:r>
            <a:r>
              <a:rPr lang="mk-MK" b="1" dirty="0"/>
              <a:t>дефинирањето на податоците</a:t>
            </a:r>
            <a:r>
              <a:rPr lang="mk-MK" dirty="0"/>
              <a:t>, а не акциите и логиката за решавање на проблемите.</a:t>
            </a:r>
          </a:p>
          <a:p>
            <a:r>
              <a:rPr lang="mk-MK" dirty="0"/>
              <a:t>Класа - „кутија“ која содржи спецификации за нешто.</a:t>
            </a:r>
            <a:endParaRPr lang="en-US" dirty="0"/>
          </a:p>
          <a:p>
            <a:r>
              <a:rPr lang="mk-MK" dirty="0"/>
              <a:t>Моделирање на податоци – како објектите се поврзани меѓу себе.</a:t>
            </a:r>
          </a:p>
          <a:p>
            <a:r>
              <a:rPr lang="mk-MK" dirty="0"/>
              <a:t>Методи – претставуваат акциите (функциите). </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Концепт на ООП</a:t>
            </a:r>
            <a:endParaRPr lang="en-US" dirty="0"/>
          </a:p>
        </p:txBody>
      </p:sp>
      <p:sp>
        <p:nvSpPr>
          <p:cNvPr id="3" name="Content Placeholder 2"/>
          <p:cNvSpPr>
            <a:spLocks noGrp="1"/>
          </p:cNvSpPr>
          <p:nvPr>
            <p:ph sz="quarter" idx="1"/>
          </p:nvPr>
        </p:nvSpPr>
        <p:spPr/>
        <p:txBody>
          <a:bodyPr/>
          <a:lstStyle/>
          <a:p>
            <a:r>
              <a:rPr lang="mk-MK" dirty="0"/>
              <a:t>Објектите во програмата комуницираат меѓу себе со праќање пораки еден на друг.</a:t>
            </a:r>
            <a:endParaRPr lang="en-US" dirty="0"/>
          </a:p>
        </p:txBody>
      </p:sp>
      <p:grpSp>
        <p:nvGrpSpPr>
          <p:cNvPr id="4" name="Group 3"/>
          <p:cNvGrpSpPr/>
          <p:nvPr/>
        </p:nvGrpSpPr>
        <p:grpSpPr>
          <a:xfrm>
            <a:off x="2362200" y="3048000"/>
            <a:ext cx="3352800" cy="3112532"/>
            <a:chOff x="2743200" y="3669268"/>
            <a:chExt cx="3352800" cy="3112532"/>
          </a:xfrm>
        </p:grpSpPr>
        <p:sp>
          <p:nvSpPr>
            <p:cNvPr id="5" name="Rounded Rectangle 4"/>
            <p:cNvSpPr/>
            <p:nvPr/>
          </p:nvSpPr>
          <p:spPr>
            <a:xfrm>
              <a:off x="2743200" y="4038600"/>
              <a:ext cx="3352800" cy="2743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886200" y="3669268"/>
              <a:ext cx="1095172" cy="369332"/>
            </a:xfrm>
            <a:prstGeom prst="rect">
              <a:avLst/>
            </a:prstGeom>
            <a:noFill/>
          </p:spPr>
          <p:txBody>
            <a:bodyPr wrap="none" rtlCol="0">
              <a:spAutoFit/>
            </a:bodyPr>
            <a:lstStyle/>
            <a:p>
              <a:r>
                <a:rPr lang="en-US" dirty="0"/>
                <a:t>program</a:t>
              </a:r>
            </a:p>
          </p:txBody>
        </p:sp>
        <p:sp>
          <p:nvSpPr>
            <p:cNvPr id="7" name="Rectangle 6"/>
            <p:cNvSpPr/>
            <p:nvPr/>
          </p:nvSpPr>
          <p:spPr>
            <a:xfrm>
              <a:off x="2971800" y="4419600"/>
              <a:ext cx="9144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0" y="5867400"/>
              <a:ext cx="9144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82599" y="5562600"/>
              <a:ext cx="9144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53000" y="4495800"/>
              <a:ext cx="9144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958599" y="4419600"/>
              <a:ext cx="889987" cy="646331"/>
            </a:xfrm>
            <a:prstGeom prst="rect">
              <a:avLst/>
            </a:prstGeom>
            <a:noFill/>
          </p:spPr>
          <p:txBody>
            <a:bodyPr wrap="none" rtlCol="0">
              <a:spAutoFit/>
            </a:bodyPr>
            <a:lstStyle/>
            <a:p>
              <a:pPr algn="ctr"/>
              <a:r>
                <a:rPr lang="en-US" dirty="0"/>
                <a:t>object</a:t>
              </a:r>
              <a:r>
                <a:rPr lang="en-US" baseline="-25000" dirty="0"/>
                <a:t>1</a:t>
              </a:r>
            </a:p>
            <a:p>
              <a:pPr algn="ctr"/>
              <a:r>
                <a:rPr lang="en-US" i="1" dirty="0"/>
                <a:t>data</a:t>
              </a:r>
            </a:p>
          </p:txBody>
        </p:sp>
        <p:sp>
          <p:nvSpPr>
            <p:cNvPr id="12" name="TextBox 11"/>
            <p:cNvSpPr txBox="1"/>
            <p:nvPr/>
          </p:nvSpPr>
          <p:spPr>
            <a:xfrm>
              <a:off x="3048000" y="5867400"/>
              <a:ext cx="889987" cy="646331"/>
            </a:xfrm>
            <a:prstGeom prst="rect">
              <a:avLst/>
            </a:prstGeom>
            <a:noFill/>
          </p:spPr>
          <p:txBody>
            <a:bodyPr wrap="none" rtlCol="0">
              <a:spAutoFit/>
            </a:bodyPr>
            <a:lstStyle/>
            <a:p>
              <a:pPr algn="ctr"/>
              <a:r>
                <a:rPr lang="en-US" dirty="0"/>
                <a:t>object</a:t>
              </a:r>
              <a:r>
                <a:rPr lang="en-US" baseline="-25000" dirty="0"/>
                <a:t>2</a:t>
              </a:r>
            </a:p>
            <a:p>
              <a:pPr algn="ctr"/>
              <a:r>
                <a:rPr lang="en-US" i="1" dirty="0"/>
                <a:t>data</a:t>
              </a:r>
            </a:p>
          </p:txBody>
        </p:sp>
        <p:sp>
          <p:nvSpPr>
            <p:cNvPr id="13" name="TextBox 12"/>
            <p:cNvSpPr txBox="1"/>
            <p:nvPr/>
          </p:nvSpPr>
          <p:spPr>
            <a:xfrm>
              <a:off x="4495800" y="5562600"/>
              <a:ext cx="889987" cy="646331"/>
            </a:xfrm>
            <a:prstGeom prst="rect">
              <a:avLst/>
            </a:prstGeom>
            <a:noFill/>
          </p:spPr>
          <p:txBody>
            <a:bodyPr wrap="none" rtlCol="0">
              <a:spAutoFit/>
            </a:bodyPr>
            <a:lstStyle/>
            <a:p>
              <a:pPr algn="ctr"/>
              <a:r>
                <a:rPr lang="en-US" dirty="0"/>
                <a:t>object</a:t>
              </a:r>
              <a:r>
                <a:rPr lang="en-US" baseline="-25000" dirty="0"/>
                <a:t>3</a:t>
              </a:r>
            </a:p>
            <a:p>
              <a:pPr algn="ctr"/>
              <a:r>
                <a:rPr lang="en-US" i="1" dirty="0"/>
                <a:t>data</a:t>
              </a:r>
            </a:p>
          </p:txBody>
        </p:sp>
        <p:sp>
          <p:nvSpPr>
            <p:cNvPr id="14" name="TextBox 13"/>
            <p:cNvSpPr txBox="1"/>
            <p:nvPr/>
          </p:nvSpPr>
          <p:spPr>
            <a:xfrm>
              <a:off x="4953000" y="4495800"/>
              <a:ext cx="889987" cy="646331"/>
            </a:xfrm>
            <a:prstGeom prst="rect">
              <a:avLst/>
            </a:prstGeom>
            <a:noFill/>
          </p:spPr>
          <p:txBody>
            <a:bodyPr wrap="none" rtlCol="0">
              <a:spAutoFit/>
            </a:bodyPr>
            <a:lstStyle/>
            <a:p>
              <a:pPr algn="ctr"/>
              <a:r>
                <a:rPr lang="en-US" dirty="0"/>
                <a:t>object</a:t>
              </a:r>
              <a:r>
                <a:rPr lang="en-US" baseline="-25000" dirty="0"/>
                <a:t>4</a:t>
              </a:r>
            </a:p>
            <a:p>
              <a:pPr algn="ctr"/>
              <a:r>
                <a:rPr lang="en-US" i="1" dirty="0"/>
                <a:t>data</a:t>
              </a:r>
            </a:p>
          </p:txBody>
        </p:sp>
        <p:cxnSp>
          <p:nvCxnSpPr>
            <p:cNvPr id="15" name="Straight Arrow Connector 14"/>
            <p:cNvCxnSpPr>
              <a:stCxn id="11" idx="3"/>
              <a:endCxn id="14" idx="1"/>
            </p:cNvCxnSpPr>
            <p:nvPr/>
          </p:nvCxnSpPr>
          <p:spPr>
            <a:xfrm>
              <a:off x="3848586" y="4742766"/>
              <a:ext cx="1104414" cy="762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12" idx="0"/>
            </p:cNvCxnSpPr>
            <p:nvPr/>
          </p:nvCxnSpPr>
          <p:spPr>
            <a:xfrm rot="16200000" flipH="1">
              <a:off x="3079997" y="5454403"/>
              <a:ext cx="762000" cy="63994"/>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1"/>
              <a:endCxn id="12" idx="3"/>
            </p:cNvCxnSpPr>
            <p:nvPr/>
          </p:nvCxnSpPr>
          <p:spPr>
            <a:xfrm rot="10800000" flipV="1">
              <a:off x="3937988" y="5885766"/>
              <a:ext cx="557813" cy="3048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2"/>
              <a:endCxn id="13" idx="0"/>
            </p:cNvCxnSpPr>
            <p:nvPr/>
          </p:nvCxnSpPr>
          <p:spPr>
            <a:xfrm rot="5400000">
              <a:off x="4959160" y="5123765"/>
              <a:ext cx="420469" cy="4572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810000" y="5029200"/>
              <a:ext cx="685800" cy="5334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Важни концепти на ООП</a:t>
            </a:r>
            <a:endParaRPr lang="en-US" dirty="0"/>
          </a:p>
        </p:txBody>
      </p:sp>
      <p:sp>
        <p:nvSpPr>
          <p:cNvPr id="3" name="Content Placeholder 2"/>
          <p:cNvSpPr>
            <a:spLocks noGrp="1"/>
          </p:cNvSpPr>
          <p:nvPr>
            <p:ph sz="quarter" idx="1"/>
          </p:nvPr>
        </p:nvSpPr>
        <p:spPr/>
        <p:txBody>
          <a:bodyPr/>
          <a:lstStyle/>
          <a:p>
            <a:r>
              <a:rPr lang="mk-MK" dirty="0"/>
              <a:t>Енкапсулација</a:t>
            </a:r>
            <a:endParaRPr lang="en-US" dirty="0"/>
          </a:p>
          <a:p>
            <a:r>
              <a:rPr lang="mk-MK" dirty="0"/>
              <a:t>Абстракција</a:t>
            </a:r>
          </a:p>
          <a:p>
            <a:r>
              <a:rPr lang="mk-MK" dirty="0"/>
              <a:t>Наследување</a:t>
            </a:r>
          </a:p>
          <a:p>
            <a:r>
              <a:rPr lang="mk-MK" dirty="0"/>
              <a:t>Полиморфизам</a:t>
            </a:r>
          </a:p>
          <a:p>
            <a:pPr>
              <a:buNone/>
            </a:pPr>
            <a:endParaRPr lang="mk-MK" i="1" dirty="0"/>
          </a:p>
          <a:p>
            <a:r>
              <a:rPr lang="mk-MK" i="1" dirty="0"/>
              <a:t>Ќе ги објаснуваме понатаму и подетално</a:t>
            </a:r>
            <a:endParaRPr lang="en-US"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Уште примери за ООП</a:t>
            </a:r>
            <a:endParaRPr lang="en-US" dirty="0"/>
          </a:p>
        </p:txBody>
      </p:sp>
      <p:sp>
        <p:nvSpPr>
          <p:cNvPr id="3" name="Content Placeholder 2"/>
          <p:cNvSpPr>
            <a:spLocks noGrp="1"/>
          </p:cNvSpPr>
          <p:nvPr>
            <p:ph sz="quarter" idx="1"/>
          </p:nvPr>
        </p:nvSpPr>
        <p:spPr/>
        <p:txBody>
          <a:bodyPr/>
          <a:lstStyle/>
          <a:p>
            <a:endParaRPr lang="en-US"/>
          </a:p>
        </p:txBody>
      </p:sp>
      <p:pic>
        <p:nvPicPr>
          <p:cNvPr id="4" name="Picture 2" descr="http://www.ibs.ro/~bela/Teachings/OOP/oop.jpg"/>
          <p:cNvPicPr>
            <a:picLocks noChangeAspect="1" noChangeArrowheads="1"/>
          </p:cNvPicPr>
          <p:nvPr/>
        </p:nvPicPr>
        <p:blipFill>
          <a:blip r:embed="rId3"/>
          <a:srcRect/>
          <a:stretch>
            <a:fillRect/>
          </a:stretch>
        </p:blipFill>
        <p:spPr bwMode="auto">
          <a:xfrm>
            <a:off x="381000" y="1600200"/>
            <a:ext cx="7913074" cy="41148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artoonsimages.com/sites/default/files/field/image/Snoopy1.png"/>
          <p:cNvPicPr>
            <a:picLocks noChangeAspect="1" noChangeArrowheads="1"/>
          </p:cNvPicPr>
          <p:nvPr/>
        </p:nvPicPr>
        <p:blipFill>
          <a:blip r:embed="rId3" cstate="print"/>
          <a:srcRect/>
          <a:stretch>
            <a:fillRect/>
          </a:stretch>
        </p:blipFill>
        <p:spPr bwMode="auto">
          <a:xfrm>
            <a:off x="1524000" y="1371600"/>
            <a:ext cx="2057400" cy="2561744"/>
          </a:xfrm>
          <a:prstGeom prst="rect">
            <a:avLst/>
          </a:prstGeom>
          <a:noFill/>
        </p:spPr>
      </p:pic>
      <p:pic>
        <p:nvPicPr>
          <p:cNvPr id="1028" name="Picture 4" descr="http://www.disneyclips.com/imagesnewb6/imageslwrakr01/august3113.gif"/>
          <p:cNvPicPr>
            <a:picLocks noChangeAspect="1" noChangeArrowheads="1"/>
          </p:cNvPicPr>
          <p:nvPr/>
        </p:nvPicPr>
        <p:blipFill>
          <a:blip r:embed="rId4"/>
          <a:srcRect/>
          <a:stretch>
            <a:fillRect/>
          </a:stretch>
        </p:blipFill>
        <p:spPr bwMode="auto">
          <a:xfrm>
            <a:off x="4876799" y="1600200"/>
            <a:ext cx="1711337" cy="2390776"/>
          </a:xfrm>
          <a:prstGeom prst="rect">
            <a:avLst/>
          </a:prstGeom>
          <a:noFill/>
        </p:spPr>
      </p:pic>
      <p:sp>
        <p:nvSpPr>
          <p:cNvPr id="6" name="TextBox 5"/>
          <p:cNvSpPr txBox="1"/>
          <p:nvPr/>
        </p:nvSpPr>
        <p:spPr>
          <a:xfrm>
            <a:off x="3429000" y="228600"/>
            <a:ext cx="1752600" cy="369332"/>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mk-MK" b="1" dirty="0"/>
              <a:t>Животно</a:t>
            </a:r>
            <a:endParaRPr lang="en-US" b="1" dirty="0"/>
          </a:p>
        </p:txBody>
      </p:sp>
      <p:sp>
        <p:nvSpPr>
          <p:cNvPr id="7" name="TextBox 6"/>
          <p:cNvSpPr txBox="1"/>
          <p:nvPr/>
        </p:nvSpPr>
        <p:spPr>
          <a:xfrm>
            <a:off x="1447800" y="4126468"/>
            <a:ext cx="2133600" cy="369332"/>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mk-MK" b="1" dirty="0"/>
              <a:t>Боја на крзно</a:t>
            </a:r>
            <a:endParaRPr lang="en-US" b="1" dirty="0"/>
          </a:p>
        </p:txBody>
      </p:sp>
      <p:sp>
        <p:nvSpPr>
          <p:cNvPr id="8" name="TextBox 7"/>
          <p:cNvSpPr txBox="1"/>
          <p:nvPr/>
        </p:nvSpPr>
        <p:spPr>
          <a:xfrm>
            <a:off x="4800600" y="4114800"/>
            <a:ext cx="2133600" cy="369332"/>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mk-MK" b="1" dirty="0"/>
              <a:t>Боја на крзно</a:t>
            </a:r>
            <a:endParaRPr lang="en-US" b="1" dirty="0"/>
          </a:p>
        </p:txBody>
      </p:sp>
      <p:sp>
        <p:nvSpPr>
          <p:cNvPr id="9" name="TextBox 8"/>
          <p:cNvSpPr txBox="1"/>
          <p:nvPr/>
        </p:nvSpPr>
        <p:spPr>
          <a:xfrm>
            <a:off x="1447800" y="4648200"/>
            <a:ext cx="2133600" cy="369332"/>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mk-MK" b="1" dirty="0"/>
              <a:t>Особина</a:t>
            </a:r>
            <a:endParaRPr lang="en-US" b="1" dirty="0"/>
          </a:p>
        </p:txBody>
      </p:sp>
      <p:sp>
        <p:nvSpPr>
          <p:cNvPr id="10" name="TextBox 9"/>
          <p:cNvSpPr txBox="1"/>
          <p:nvPr/>
        </p:nvSpPr>
        <p:spPr>
          <a:xfrm>
            <a:off x="4800600" y="4648200"/>
            <a:ext cx="2133600" cy="369332"/>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mk-MK" b="1" dirty="0"/>
              <a:t>Особина</a:t>
            </a:r>
            <a:endParaRPr lang="en-US" b="1" dirty="0"/>
          </a:p>
        </p:txBody>
      </p:sp>
      <p:sp>
        <p:nvSpPr>
          <p:cNvPr id="11" name="TextBox 10"/>
          <p:cNvSpPr txBox="1"/>
          <p:nvPr/>
        </p:nvSpPr>
        <p:spPr>
          <a:xfrm>
            <a:off x="1447800" y="5181600"/>
            <a:ext cx="2133600" cy="369332"/>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mk-MK" b="1" dirty="0"/>
              <a:t>Јазик</a:t>
            </a:r>
            <a:endParaRPr lang="en-US" b="1" dirty="0"/>
          </a:p>
        </p:txBody>
      </p:sp>
      <p:sp>
        <p:nvSpPr>
          <p:cNvPr id="12" name="TextBox 11"/>
          <p:cNvSpPr txBox="1"/>
          <p:nvPr/>
        </p:nvSpPr>
        <p:spPr>
          <a:xfrm>
            <a:off x="4800600" y="5181600"/>
            <a:ext cx="2133600" cy="369332"/>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mk-MK" b="1" dirty="0"/>
              <a:t>Јазик</a:t>
            </a:r>
            <a:endParaRPr lang="en-US" b="1" dirty="0"/>
          </a:p>
        </p:txBody>
      </p:sp>
      <p:cxnSp>
        <p:nvCxnSpPr>
          <p:cNvPr id="14" name="Straight Arrow Connector 13"/>
          <p:cNvCxnSpPr/>
          <p:nvPr/>
        </p:nvCxnSpPr>
        <p:spPr>
          <a:xfrm rot="5400000">
            <a:off x="2781300" y="723900"/>
            <a:ext cx="914400" cy="68580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5029200" y="762000"/>
            <a:ext cx="914400" cy="76200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38200" y="2514600"/>
            <a:ext cx="745717" cy="369332"/>
          </a:xfrm>
          <a:prstGeom prst="rect">
            <a:avLst/>
          </a:prstGeom>
          <a:noFill/>
        </p:spPr>
        <p:txBody>
          <a:bodyPr wrap="none" rtlCol="0">
            <a:spAutoFit/>
          </a:bodyPr>
          <a:lstStyle/>
          <a:p>
            <a:r>
              <a:rPr lang="mk-MK" b="1" dirty="0">
                <a:solidFill>
                  <a:srgbClr val="FF0000"/>
                </a:solidFill>
              </a:rPr>
              <a:t>куче</a:t>
            </a:r>
            <a:endParaRPr lang="en-US" b="1" dirty="0">
              <a:solidFill>
                <a:srgbClr val="FF0000"/>
              </a:solidFill>
            </a:endParaRPr>
          </a:p>
        </p:txBody>
      </p:sp>
      <p:sp>
        <p:nvSpPr>
          <p:cNvPr id="19" name="TextBox 18"/>
          <p:cNvSpPr txBox="1"/>
          <p:nvPr/>
        </p:nvSpPr>
        <p:spPr>
          <a:xfrm>
            <a:off x="6569483" y="2514600"/>
            <a:ext cx="934871" cy="369332"/>
          </a:xfrm>
          <a:prstGeom prst="rect">
            <a:avLst/>
          </a:prstGeom>
          <a:noFill/>
        </p:spPr>
        <p:txBody>
          <a:bodyPr wrap="none" rtlCol="0">
            <a:spAutoFit/>
          </a:bodyPr>
          <a:lstStyle/>
          <a:p>
            <a:r>
              <a:rPr lang="mk-MK" b="1" dirty="0">
                <a:solidFill>
                  <a:srgbClr val="FF0000"/>
                </a:solidFill>
              </a:rPr>
              <a:t>мачка</a:t>
            </a:r>
            <a:endParaRPr lang="en-US" b="1" dirty="0">
              <a:solidFill>
                <a:srgbClr val="FF0000"/>
              </a:solidFill>
            </a:endParaRPr>
          </a:p>
        </p:txBody>
      </p:sp>
      <p:sp>
        <p:nvSpPr>
          <p:cNvPr id="20" name="TextBox 19"/>
          <p:cNvSpPr txBox="1"/>
          <p:nvPr/>
        </p:nvSpPr>
        <p:spPr>
          <a:xfrm>
            <a:off x="152400" y="4659868"/>
            <a:ext cx="1250663" cy="369332"/>
          </a:xfrm>
          <a:prstGeom prst="rect">
            <a:avLst/>
          </a:prstGeom>
          <a:noFill/>
        </p:spPr>
        <p:txBody>
          <a:bodyPr wrap="none" rtlCol="0">
            <a:spAutoFit/>
          </a:bodyPr>
          <a:lstStyle/>
          <a:p>
            <a:r>
              <a:rPr lang="mk-MK" b="1" dirty="0">
                <a:solidFill>
                  <a:srgbClr val="FF0000"/>
                </a:solidFill>
              </a:rPr>
              <a:t>Заштита</a:t>
            </a:r>
            <a:endParaRPr lang="en-US" b="1" dirty="0">
              <a:solidFill>
                <a:srgbClr val="FF0000"/>
              </a:solidFill>
            </a:endParaRPr>
          </a:p>
        </p:txBody>
      </p:sp>
      <p:sp>
        <p:nvSpPr>
          <p:cNvPr id="21" name="TextBox 20"/>
          <p:cNvSpPr txBox="1"/>
          <p:nvPr/>
        </p:nvSpPr>
        <p:spPr>
          <a:xfrm>
            <a:off x="7034412" y="4459069"/>
            <a:ext cx="1423788" cy="646331"/>
          </a:xfrm>
          <a:prstGeom prst="rect">
            <a:avLst/>
          </a:prstGeom>
          <a:noFill/>
        </p:spPr>
        <p:txBody>
          <a:bodyPr wrap="none" rtlCol="0">
            <a:spAutoFit/>
          </a:bodyPr>
          <a:lstStyle/>
          <a:p>
            <a:r>
              <a:rPr lang="mk-MK" b="1" dirty="0">
                <a:solidFill>
                  <a:srgbClr val="FF0000"/>
                </a:solidFill>
              </a:rPr>
              <a:t>Домашно </a:t>
            </a:r>
          </a:p>
          <a:p>
            <a:r>
              <a:rPr lang="mk-MK" b="1" dirty="0">
                <a:solidFill>
                  <a:srgbClr val="FF0000"/>
                </a:solidFill>
              </a:rPr>
              <a:t>галениче</a:t>
            </a:r>
            <a:endParaRPr lang="en-US" b="1" dirty="0">
              <a:solidFill>
                <a:srgbClr val="FF0000"/>
              </a:solidFill>
            </a:endParaRPr>
          </a:p>
        </p:txBody>
      </p:sp>
      <p:sp>
        <p:nvSpPr>
          <p:cNvPr id="22" name="TextBox 21"/>
          <p:cNvSpPr txBox="1"/>
          <p:nvPr/>
        </p:nvSpPr>
        <p:spPr>
          <a:xfrm>
            <a:off x="762138" y="5193268"/>
            <a:ext cx="609462" cy="369332"/>
          </a:xfrm>
          <a:prstGeom prst="rect">
            <a:avLst/>
          </a:prstGeom>
          <a:noFill/>
        </p:spPr>
        <p:txBody>
          <a:bodyPr wrap="none" rtlCol="0">
            <a:spAutoFit/>
          </a:bodyPr>
          <a:lstStyle/>
          <a:p>
            <a:r>
              <a:rPr lang="mk-MK" b="1" dirty="0">
                <a:solidFill>
                  <a:srgbClr val="FF0000"/>
                </a:solidFill>
              </a:rPr>
              <a:t>лае</a:t>
            </a:r>
            <a:endParaRPr lang="en-US" b="1" dirty="0">
              <a:solidFill>
                <a:srgbClr val="FF0000"/>
              </a:solidFill>
            </a:endParaRPr>
          </a:p>
        </p:txBody>
      </p:sp>
      <p:sp>
        <p:nvSpPr>
          <p:cNvPr id="23" name="TextBox 22"/>
          <p:cNvSpPr txBox="1"/>
          <p:nvPr/>
        </p:nvSpPr>
        <p:spPr>
          <a:xfrm>
            <a:off x="7026683" y="5181600"/>
            <a:ext cx="1018227" cy="369332"/>
          </a:xfrm>
          <a:prstGeom prst="rect">
            <a:avLst/>
          </a:prstGeom>
          <a:noFill/>
        </p:spPr>
        <p:txBody>
          <a:bodyPr wrap="none" rtlCol="0">
            <a:spAutoFit/>
          </a:bodyPr>
          <a:lstStyle/>
          <a:p>
            <a:r>
              <a:rPr lang="mk-MK" b="1" dirty="0">
                <a:solidFill>
                  <a:srgbClr val="FF0000"/>
                </a:solidFill>
              </a:rPr>
              <a:t>мјаука</a:t>
            </a:r>
            <a:endParaRPr lang="en-US" b="1" dirty="0">
              <a:solidFill>
                <a:srgbClr val="FF0000"/>
              </a:solidFill>
            </a:endParaRPr>
          </a:p>
        </p:txBody>
      </p:sp>
      <p:sp>
        <p:nvSpPr>
          <p:cNvPr id="24" name="TextBox 23"/>
          <p:cNvSpPr txBox="1"/>
          <p:nvPr/>
        </p:nvSpPr>
        <p:spPr>
          <a:xfrm>
            <a:off x="1447800" y="5715000"/>
            <a:ext cx="2133600" cy="369332"/>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mk-MK" b="1" dirty="0"/>
              <a:t>Име</a:t>
            </a:r>
            <a:endParaRPr lang="en-US" b="1" dirty="0"/>
          </a:p>
        </p:txBody>
      </p:sp>
      <p:sp>
        <p:nvSpPr>
          <p:cNvPr id="25" name="TextBox 24"/>
          <p:cNvSpPr txBox="1"/>
          <p:nvPr/>
        </p:nvSpPr>
        <p:spPr>
          <a:xfrm>
            <a:off x="4800600" y="5715000"/>
            <a:ext cx="2133600" cy="369332"/>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mk-MK" b="1" dirty="0"/>
              <a:t>Име</a:t>
            </a:r>
            <a:endParaRPr lang="en-US" b="1" dirty="0"/>
          </a:p>
        </p:txBody>
      </p:sp>
      <p:sp>
        <p:nvSpPr>
          <p:cNvPr id="26" name="TextBox 25"/>
          <p:cNvSpPr txBox="1"/>
          <p:nvPr/>
        </p:nvSpPr>
        <p:spPr>
          <a:xfrm>
            <a:off x="7058973" y="5726668"/>
            <a:ext cx="673582" cy="369332"/>
          </a:xfrm>
          <a:prstGeom prst="rect">
            <a:avLst/>
          </a:prstGeom>
          <a:noFill/>
        </p:spPr>
        <p:txBody>
          <a:bodyPr wrap="none" rtlCol="0">
            <a:spAutoFit/>
          </a:bodyPr>
          <a:lstStyle/>
          <a:p>
            <a:r>
              <a:rPr lang="mk-MK" b="1" dirty="0">
                <a:solidFill>
                  <a:srgbClr val="FF0000"/>
                </a:solidFill>
              </a:rPr>
              <a:t>Том</a:t>
            </a:r>
            <a:endParaRPr lang="en-US" b="1" dirty="0">
              <a:solidFill>
                <a:srgbClr val="FF0000"/>
              </a:solidFill>
            </a:endParaRPr>
          </a:p>
        </p:txBody>
      </p:sp>
      <p:sp>
        <p:nvSpPr>
          <p:cNvPr id="27" name="TextBox 26"/>
          <p:cNvSpPr txBox="1"/>
          <p:nvPr/>
        </p:nvSpPr>
        <p:spPr>
          <a:xfrm>
            <a:off x="304800" y="5726668"/>
            <a:ext cx="1074333" cy="369332"/>
          </a:xfrm>
          <a:prstGeom prst="rect">
            <a:avLst/>
          </a:prstGeom>
          <a:noFill/>
        </p:spPr>
        <p:txBody>
          <a:bodyPr wrap="none" rtlCol="0">
            <a:spAutoFit/>
          </a:bodyPr>
          <a:lstStyle/>
          <a:p>
            <a:r>
              <a:rPr lang="en-US" b="1" dirty="0">
                <a:solidFill>
                  <a:srgbClr val="FF0000"/>
                </a:solidFill>
              </a:rPr>
              <a:t>Snoopy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Што е програмирање?</a:t>
            </a:r>
            <a:endParaRPr lang="en-US" dirty="0"/>
          </a:p>
        </p:txBody>
      </p:sp>
      <p:sp>
        <p:nvSpPr>
          <p:cNvPr id="3" name="Content Placeholder 2"/>
          <p:cNvSpPr>
            <a:spLocks noGrp="1"/>
          </p:cNvSpPr>
          <p:nvPr>
            <p:ph sz="quarter" idx="1"/>
          </p:nvPr>
        </p:nvSpPr>
        <p:spPr/>
        <p:txBody>
          <a:bodyPr/>
          <a:lstStyle/>
          <a:p>
            <a:r>
              <a:rPr lang="mk-MK" dirty="0"/>
              <a:t>Имате:</a:t>
            </a:r>
          </a:p>
          <a:p>
            <a:pPr lvl="1"/>
            <a:r>
              <a:rPr lang="mk-MK" b="1" dirty="0">
                <a:solidFill>
                  <a:srgbClr val="FF0000"/>
                </a:solidFill>
              </a:rPr>
              <a:t>Проблем</a:t>
            </a:r>
            <a:r>
              <a:rPr lang="mk-MK" dirty="0"/>
              <a:t> (пр. да се најде плоштина на правоаголник)</a:t>
            </a:r>
          </a:p>
          <a:p>
            <a:pPr lvl="1"/>
            <a:r>
              <a:rPr lang="mk-MK" b="1" dirty="0">
                <a:solidFill>
                  <a:schemeClr val="accent1">
                    <a:lumMod val="75000"/>
                  </a:schemeClr>
                </a:solidFill>
              </a:rPr>
              <a:t>Податоци</a:t>
            </a:r>
            <a:r>
              <a:rPr lang="mk-MK" dirty="0"/>
              <a:t> (должина, висина)</a:t>
            </a:r>
          </a:p>
          <a:p>
            <a:pPr lvl="1"/>
            <a:r>
              <a:rPr lang="mk-MK" b="1" dirty="0">
                <a:solidFill>
                  <a:schemeClr val="accent5">
                    <a:lumMod val="75000"/>
                  </a:schemeClr>
                </a:solidFill>
              </a:rPr>
              <a:t>Функции</a:t>
            </a:r>
            <a:r>
              <a:rPr lang="mk-MK" dirty="0"/>
              <a:t> (</a:t>
            </a:r>
            <a:r>
              <a:rPr lang="en-US" dirty="0"/>
              <a:t>p=a*b, </a:t>
            </a:r>
            <a:r>
              <a:rPr lang="mk-MK" dirty="0"/>
              <a:t>ф-ја за печатење)</a:t>
            </a:r>
          </a:p>
          <a:p>
            <a:r>
              <a:rPr lang="mk-MK" dirty="0"/>
              <a:t>Одговор:</a:t>
            </a:r>
          </a:p>
          <a:p>
            <a:pPr lvl="1"/>
            <a:r>
              <a:rPr lang="mk-MK" dirty="0"/>
              <a:t>Со примена на </a:t>
            </a:r>
            <a:r>
              <a:rPr lang="mk-MK" b="1" dirty="0">
                <a:solidFill>
                  <a:schemeClr val="accent5">
                    <a:lumMod val="75000"/>
                  </a:schemeClr>
                </a:solidFill>
              </a:rPr>
              <a:t>функциите</a:t>
            </a:r>
            <a:r>
              <a:rPr lang="mk-MK" dirty="0"/>
              <a:t> врз </a:t>
            </a:r>
            <a:r>
              <a:rPr lang="mk-MK" b="1" dirty="0">
                <a:solidFill>
                  <a:schemeClr val="accent1">
                    <a:lumMod val="75000"/>
                  </a:schemeClr>
                </a:solidFill>
              </a:rPr>
              <a:t>податоците</a:t>
            </a:r>
            <a:r>
              <a:rPr lang="mk-MK" dirty="0"/>
              <a:t> да се реши </a:t>
            </a:r>
            <a:r>
              <a:rPr lang="mk-MK" b="1" dirty="0">
                <a:solidFill>
                  <a:srgbClr val="FF0000"/>
                </a:solidFill>
              </a:rPr>
              <a:t>проблемот</a:t>
            </a:r>
            <a:r>
              <a:rPr lang="mk-MK" dirty="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Steve Jobs </a:t>
            </a:r>
            <a:r>
              <a:rPr lang="mk-MK" dirty="0"/>
              <a:t>за ООП</a:t>
            </a:r>
            <a:endParaRPr lang="en-US" dirty="0"/>
          </a:p>
        </p:txBody>
      </p:sp>
      <p:sp>
        <p:nvSpPr>
          <p:cNvPr id="3" name="Content Placeholder 2"/>
          <p:cNvSpPr>
            <a:spLocks noGrp="1"/>
          </p:cNvSpPr>
          <p:nvPr>
            <p:ph sz="quarter" idx="1"/>
          </p:nvPr>
        </p:nvSpPr>
        <p:spPr/>
        <p:txBody>
          <a:bodyPr>
            <a:normAutofit/>
          </a:bodyPr>
          <a:lstStyle/>
          <a:p>
            <a:r>
              <a:rPr lang="en-US" sz="2500" i="1" dirty="0"/>
              <a:t>“</a:t>
            </a:r>
            <a:r>
              <a:rPr lang="en-US" sz="2500" b="1" i="1" dirty="0">
                <a:solidFill>
                  <a:srgbClr val="FF0000"/>
                </a:solidFill>
              </a:rPr>
              <a:t>Objects</a:t>
            </a:r>
            <a:r>
              <a:rPr lang="en-US" sz="2500" i="1" dirty="0"/>
              <a:t> are like people. They’re living, breathing things that have </a:t>
            </a:r>
            <a:r>
              <a:rPr lang="en-US" sz="2500" b="1" i="1" dirty="0">
                <a:solidFill>
                  <a:srgbClr val="00B050"/>
                </a:solidFill>
              </a:rPr>
              <a:t>knowledge</a:t>
            </a:r>
            <a:r>
              <a:rPr lang="en-US" sz="2500" b="1" i="1" dirty="0"/>
              <a:t> </a:t>
            </a:r>
            <a:r>
              <a:rPr lang="en-US" sz="2500" i="1" dirty="0"/>
              <a:t>inside them about how to do things and have </a:t>
            </a:r>
            <a:r>
              <a:rPr lang="en-US" sz="2500" b="1" i="1" dirty="0">
                <a:solidFill>
                  <a:srgbClr val="0070C0"/>
                </a:solidFill>
              </a:rPr>
              <a:t>memory</a:t>
            </a:r>
            <a:r>
              <a:rPr lang="en-US" sz="2500" i="1" dirty="0"/>
              <a:t> inside them so they can remember things. And rather than interacting with them at a very low level, you interact with them at a very high level of abstraction, like we’re doing right here.”</a:t>
            </a:r>
            <a:endParaRPr lang="en-US" sz="25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Класи во </a:t>
            </a:r>
            <a:r>
              <a:rPr lang="en-US" dirty="0"/>
              <a:t>C++</a:t>
            </a:r>
          </a:p>
        </p:txBody>
      </p:sp>
      <p:sp>
        <p:nvSpPr>
          <p:cNvPr id="3" name="Content Placeholder 2"/>
          <p:cNvSpPr>
            <a:spLocks noGrp="1"/>
          </p:cNvSpPr>
          <p:nvPr>
            <p:ph sz="quarter" idx="1"/>
          </p:nvPr>
        </p:nvSpPr>
        <p:spPr/>
        <p:txBody>
          <a:bodyPr/>
          <a:lstStyle/>
          <a:p>
            <a:r>
              <a:rPr lang="mk-MK" dirty="0"/>
              <a:t>Во </a:t>
            </a:r>
            <a:r>
              <a:rPr lang="en-US" dirty="0"/>
              <a:t>C++ </a:t>
            </a:r>
            <a:r>
              <a:rPr lang="mk-MK" dirty="0"/>
              <a:t>постојат 2 начини за креирање на класи:</a:t>
            </a:r>
          </a:p>
          <a:p>
            <a:pPr lvl="1"/>
            <a:r>
              <a:rPr lang="en-US" dirty="0"/>
              <a:t>STRUCT</a:t>
            </a:r>
          </a:p>
          <a:p>
            <a:pPr lvl="1"/>
            <a:r>
              <a:rPr lang="en-US" dirty="0"/>
              <a:t>CLASS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Пр. за </a:t>
            </a:r>
            <a:r>
              <a:rPr lang="en-US" dirty="0" err="1"/>
              <a:t>Struct</a:t>
            </a:r>
            <a:endParaRPr lang="en-US" dirty="0"/>
          </a:p>
        </p:txBody>
      </p:sp>
      <p:sp>
        <p:nvSpPr>
          <p:cNvPr id="3" name="Content Placeholder 2"/>
          <p:cNvSpPr>
            <a:spLocks noGrp="1"/>
          </p:cNvSpPr>
          <p:nvPr>
            <p:ph sz="quarter" idx="1"/>
          </p:nvPr>
        </p:nvSpPr>
        <p:spPr/>
        <p:txBody>
          <a:bodyPr/>
          <a:lstStyle/>
          <a:p>
            <a:endParaRPr lang="en-US" dirty="0"/>
          </a:p>
        </p:txBody>
      </p:sp>
      <p:pic>
        <p:nvPicPr>
          <p:cNvPr id="37890" name="Picture 2"/>
          <p:cNvPicPr>
            <a:picLocks noChangeAspect="1" noChangeArrowheads="1"/>
          </p:cNvPicPr>
          <p:nvPr/>
        </p:nvPicPr>
        <p:blipFill>
          <a:blip r:embed="rId3"/>
          <a:srcRect/>
          <a:stretch>
            <a:fillRect/>
          </a:stretch>
        </p:blipFill>
        <p:spPr bwMode="auto">
          <a:xfrm>
            <a:off x="609600" y="1676400"/>
            <a:ext cx="4781550" cy="4421494"/>
          </a:xfrm>
          <a:prstGeom prst="rect">
            <a:avLst/>
          </a:prstGeom>
          <a:noFill/>
          <a:ln w="9525">
            <a:noFill/>
            <a:miter lim="800000"/>
            <a:headEnd/>
            <a:tailEnd/>
          </a:ln>
          <a:effectLst/>
        </p:spPr>
      </p:pic>
      <p:sp>
        <p:nvSpPr>
          <p:cNvPr id="5" name="Rectangle 4"/>
          <p:cNvSpPr/>
          <p:nvPr/>
        </p:nvSpPr>
        <p:spPr>
          <a:xfrm>
            <a:off x="457200" y="2590800"/>
            <a:ext cx="5105400" cy="1828800"/>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0" y="2209800"/>
            <a:ext cx="1098378" cy="369332"/>
          </a:xfrm>
          <a:prstGeom prst="rect">
            <a:avLst/>
          </a:prstGeom>
          <a:noFill/>
        </p:spPr>
        <p:txBody>
          <a:bodyPr wrap="none" rtlCol="0">
            <a:spAutoFit/>
          </a:bodyPr>
          <a:lstStyle/>
          <a:p>
            <a:r>
              <a:rPr lang="mk-MK" b="1" dirty="0">
                <a:solidFill>
                  <a:schemeClr val="accent2">
                    <a:lumMod val="50000"/>
                  </a:schemeClr>
                </a:solidFill>
              </a:rPr>
              <a:t>КЛАСА</a:t>
            </a:r>
            <a:endParaRPr lang="en-US" b="1" dirty="0">
              <a:solidFill>
                <a:schemeClr val="accent2">
                  <a:lumMod val="50000"/>
                </a:schemeClr>
              </a:solidFill>
            </a:endParaRPr>
          </a:p>
        </p:txBody>
      </p:sp>
      <p:sp>
        <p:nvSpPr>
          <p:cNvPr id="7" name="Rectangle 6"/>
          <p:cNvSpPr/>
          <p:nvPr/>
        </p:nvSpPr>
        <p:spPr>
          <a:xfrm>
            <a:off x="914400" y="3124200"/>
            <a:ext cx="4495800" cy="1143000"/>
          </a:xfrm>
          <a:prstGeom prst="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38600" y="2743200"/>
            <a:ext cx="1140056" cy="369332"/>
          </a:xfrm>
          <a:prstGeom prst="rect">
            <a:avLst/>
          </a:prstGeom>
          <a:noFill/>
        </p:spPr>
        <p:txBody>
          <a:bodyPr wrap="none" rtlCol="0">
            <a:spAutoFit/>
          </a:bodyPr>
          <a:lstStyle/>
          <a:p>
            <a:r>
              <a:rPr lang="mk-MK" b="1" dirty="0">
                <a:solidFill>
                  <a:srgbClr val="C00000"/>
                </a:solidFill>
              </a:rPr>
              <a:t>МЕТОД</a:t>
            </a:r>
            <a:endParaRPr lang="en-US" b="1" dirty="0">
              <a:solidFill>
                <a:srgbClr val="C00000"/>
              </a:solidFill>
            </a:endParaRPr>
          </a:p>
        </p:txBody>
      </p:sp>
      <p:sp>
        <p:nvSpPr>
          <p:cNvPr id="9" name="Rectangle 8"/>
          <p:cNvSpPr/>
          <p:nvPr/>
        </p:nvSpPr>
        <p:spPr>
          <a:xfrm>
            <a:off x="990600" y="5105400"/>
            <a:ext cx="1752600" cy="304800"/>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743200" y="4876800"/>
            <a:ext cx="2422458" cy="369332"/>
          </a:xfrm>
          <a:prstGeom prst="rect">
            <a:avLst/>
          </a:prstGeom>
          <a:noFill/>
        </p:spPr>
        <p:txBody>
          <a:bodyPr wrap="none" rtlCol="0">
            <a:spAutoFit/>
          </a:bodyPr>
          <a:lstStyle/>
          <a:p>
            <a:r>
              <a:rPr lang="mk-MK" b="1" dirty="0">
                <a:solidFill>
                  <a:srgbClr val="00B050"/>
                </a:solidFill>
              </a:rPr>
              <a:t>ОБЈЕКТ ОД </a:t>
            </a:r>
            <a:r>
              <a:rPr lang="en-US" b="1" dirty="0" err="1">
                <a:solidFill>
                  <a:srgbClr val="00B050"/>
                </a:solidFill>
              </a:rPr>
              <a:t>Klasa</a:t>
            </a:r>
            <a:endParaRPr lang="en-US" b="1" dirty="0">
              <a:solidFill>
                <a:srgbClr val="00B050"/>
              </a:solidFill>
            </a:endParaRPr>
          </a:p>
        </p:txBody>
      </p:sp>
      <p:sp>
        <p:nvSpPr>
          <p:cNvPr id="11" name="TextBox 10"/>
          <p:cNvSpPr txBox="1"/>
          <p:nvPr/>
        </p:nvSpPr>
        <p:spPr>
          <a:xfrm>
            <a:off x="4343400" y="0"/>
            <a:ext cx="4267200" cy="707886"/>
          </a:xfrm>
          <a:prstGeom prst="rect">
            <a:avLst/>
          </a:prstGeom>
          <a:noFill/>
        </p:spPr>
        <p:txBody>
          <a:bodyPr wrap="square" rtlCol="0">
            <a:spAutoFit/>
          </a:bodyPr>
          <a:lstStyle/>
          <a:p>
            <a:r>
              <a:rPr lang="mk-MK" sz="2000" b="1" dirty="0">
                <a:solidFill>
                  <a:srgbClr val="FF0000"/>
                </a:solidFill>
              </a:rPr>
              <a:t>Декларацијата на </a:t>
            </a:r>
            <a:r>
              <a:rPr lang="en-US" sz="2000" b="1" dirty="0">
                <a:solidFill>
                  <a:srgbClr val="FF0000"/>
                </a:solidFill>
              </a:rPr>
              <a:t>STRUCT </a:t>
            </a:r>
            <a:r>
              <a:rPr lang="mk-MK" sz="2000" b="1" dirty="0">
                <a:solidFill>
                  <a:srgbClr val="FF0000"/>
                </a:solidFill>
              </a:rPr>
              <a:t>мора да заврши со </a:t>
            </a:r>
            <a:r>
              <a:rPr lang="en-US" sz="2000" b="1" dirty="0">
                <a:solidFill>
                  <a:srgbClr val="FF0000"/>
                </a:solidFill>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Пр. структура без методи</a:t>
            </a:r>
            <a:endParaRPr lang="en-US" dirty="0"/>
          </a:p>
        </p:txBody>
      </p:sp>
      <p:sp>
        <p:nvSpPr>
          <p:cNvPr id="3" name="Content Placeholder 2"/>
          <p:cNvSpPr>
            <a:spLocks noGrp="1"/>
          </p:cNvSpPr>
          <p:nvPr>
            <p:ph sz="quarter" idx="1"/>
          </p:nvPr>
        </p:nvSpPr>
        <p:spPr/>
        <p:txBody>
          <a:bodyPr/>
          <a:lstStyle/>
          <a:p>
            <a:endParaRPr lang="en-US" dirty="0"/>
          </a:p>
        </p:txBody>
      </p:sp>
      <p:pic>
        <p:nvPicPr>
          <p:cNvPr id="38914" name="Picture 2"/>
          <p:cNvPicPr>
            <a:picLocks noChangeAspect="1" noChangeArrowheads="1"/>
          </p:cNvPicPr>
          <p:nvPr/>
        </p:nvPicPr>
        <p:blipFill>
          <a:blip r:embed="rId3"/>
          <a:srcRect/>
          <a:stretch>
            <a:fillRect/>
          </a:stretch>
        </p:blipFill>
        <p:spPr bwMode="auto">
          <a:xfrm>
            <a:off x="0" y="1371599"/>
            <a:ext cx="3810000" cy="5002561"/>
          </a:xfrm>
          <a:prstGeom prst="rect">
            <a:avLst/>
          </a:prstGeom>
          <a:noFill/>
          <a:ln w="9525">
            <a:noFill/>
            <a:miter lim="800000"/>
            <a:headEnd/>
            <a:tailEnd/>
          </a:ln>
          <a:effectLst/>
        </p:spPr>
      </p:pic>
      <p:pic>
        <p:nvPicPr>
          <p:cNvPr id="38915" name="Picture 3"/>
          <p:cNvPicPr>
            <a:picLocks noChangeAspect="1" noChangeArrowheads="1"/>
          </p:cNvPicPr>
          <p:nvPr/>
        </p:nvPicPr>
        <p:blipFill>
          <a:blip r:embed="rId4"/>
          <a:srcRect/>
          <a:stretch>
            <a:fillRect/>
          </a:stretch>
        </p:blipFill>
        <p:spPr bwMode="auto">
          <a:xfrm>
            <a:off x="3733800" y="1524000"/>
            <a:ext cx="5434692" cy="2254391"/>
          </a:xfrm>
          <a:prstGeom prst="rect">
            <a:avLst/>
          </a:prstGeom>
          <a:noFill/>
          <a:ln w="9525">
            <a:noFill/>
            <a:miter lim="800000"/>
            <a:headEnd/>
            <a:tailEnd/>
          </a:ln>
          <a:effectLst/>
        </p:spPr>
      </p:pic>
      <p:pic>
        <p:nvPicPr>
          <p:cNvPr id="38916" name="Picture 4"/>
          <p:cNvPicPr>
            <a:picLocks noChangeAspect="1" noChangeArrowheads="1"/>
          </p:cNvPicPr>
          <p:nvPr/>
        </p:nvPicPr>
        <p:blipFill>
          <a:blip r:embed="rId5"/>
          <a:srcRect/>
          <a:stretch>
            <a:fillRect/>
          </a:stretch>
        </p:blipFill>
        <p:spPr bwMode="auto">
          <a:xfrm>
            <a:off x="4114800" y="5029200"/>
            <a:ext cx="4555671" cy="590550"/>
          </a:xfrm>
          <a:prstGeom prst="rect">
            <a:avLst/>
          </a:prstGeom>
          <a:noFill/>
          <a:ln w="9525">
            <a:noFill/>
            <a:miter lim="800000"/>
            <a:headEnd/>
            <a:tailEnd/>
          </a:ln>
          <a:effectLst/>
        </p:spPr>
      </p:pic>
      <p:sp>
        <p:nvSpPr>
          <p:cNvPr id="7" name="TextBox 6"/>
          <p:cNvSpPr txBox="1"/>
          <p:nvPr/>
        </p:nvSpPr>
        <p:spPr>
          <a:xfrm>
            <a:off x="4114800" y="4648200"/>
            <a:ext cx="981359" cy="369332"/>
          </a:xfrm>
          <a:prstGeom prst="rect">
            <a:avLst/>
          </a:prstGeom>
          <a:noFill/>
        </p:spPr>
        <p:txBody>
          <a:bodyPr wrap="none" rtlCol="0">
            <a:spAutoFit/>
          </a:bodyPr>
          <a:lstStyle/>
          <a:p>
            <a:r>
              <a:rPr lang="mk-MK" b="1" dirty="0">
                <a:solidFill>
                  <a:srgbClr val="FF0000"/>
                </a:solidFill>
              </a:rPr>
              <a:t>Излез:</a:t>
            </a:r>
            <a:endParaRPr lang="en-US" b="1" dirty="0">
              <a:solidFill>
                <a:srgbClr val="FF0000"/>
              </a:solidFill>
            </a:endParaRPr>
          </a:p>
        </p:txBody>
      </p:sp>
      <p:sp>
        <p:nvSpPr>
          <p:cNvPr id="8" name="TextBox 7"/>
          <p:cNvSpPr txBox="1"/>
          <p:nvPr/>
        </p:nvSpPr>
        <p:spPr>
          <a:xfrm>
            <a:off x="152400" y="1"/>
            <a:ext cx="8686800" cy="923330"/>
          </a:xfrm>
          <a:prstGeom prst="rect">
            <a:avLst/>
          </a:prstGeom>
          <a:noFill/>
        </p:spPr>
        <p:txBody>
          <a:bodyPr wrap="square" rtlCol="0">
            <a:spAutoFit/>
          </a:bodyPr>
          <a:lstStyle/>
          <a:p>
            <a:r>
              <a:rPr lang="mk-MK" b="1" dirty="0">
                <a:solidFill>
                  <a:srgbClr val="FF0000"/>
                </a:solidFill>
              </a:rPr>
              <a:t>Кај некои компајлери не може да се доделат вредности на променливите директно во класата. </a:t>
            </a:r>
          </a:p>
          <a:p>
            <a:r>
              <a:rPr lang="mk-MK" b="1">
                <a:solidFill>
                  <a:srgbClr val="FF0000"/>
                </a:solidFill>
              </a:rPr>
              <a:t>Доделувањето на вредностите </a:t>
            </a:r>
            <a:r>
              <a:rPr lang="mk-MK" b="1" dirty="0">
                <a:solidFill>
                  <a:srgbClr val="FF0000"/>
                </a:solidFill>
              </a:rPr>
              <a:t>треба да оди преку конструктор!</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horizontal)">
                                      <p:cBhvr>
                                        <p:cTn id="7" dur="500"/>
                                        <p:tgtEl>
                                          <p:spTgt spid="389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Структура со 3 елементи</a:t>
            </a:r>
            <a:endParaRPr lang="en-US" dirty="0"/>
          </a:p>
        </p:txBody>
      </p:sp>
      <p:sp>
        <p:nvSpPr>
          <p:cNvPr id="3" name="Content Placeholder 2"/>
          <p:cNvSpPr>
            <a:spLocks noGrp="1"/>
          </p:cNvSpPr>
          <p:nvPr>
            <p:ph sz="quarter" idx="1"/>
          </p:nvPr>
        </p:nvSpPr>
        <p:spPr/>
        <p:txBody>
          <a:bodyPr/>
          <a:lstStyle/>
          <a:p>
            <a:endParaRPr lang="en-US"/>
          </a:p>
        </p:txBody>
      </p:sp>
      <p:pic>
        <p:nvPicPr>
          <p:cNvPr id="41986" name="Picture 2"/>
          <p:cNvPicPr>
            <a:picLocks noChangeAspect="1" noChangeArrowheads="1"/>
          </p:cNvPicPr>
          <p:nvPr/>
        </p:nvPicPr>
        <p:blipFill>
          <a:blip r:embed="rId3"/>
          <a:srcRect/>
          <a:stretch>
            <a:fillRect/>
          </a:stretch>
        </p:blipFill>
        <p:spPr bwMode="auto">
          <a:xfrm>
            <a:off x="228600" y="1447800"/>
            <a:ext cx="2695575" cy="2549429"/>
          </a:xfrm>
          <a:prstGeom prst="rect">
            <a:avLst/>
          </a:prstGeom>
          <a:noFill/>
          <a:ln w="9525">
            <a:noFill/>
            <a:miter lim="800000"/>
            <a:headEnd/>
            <a:tailEnd/>
          </a:ln>
          <a:effectLst/>
        </p:spPr>
      </p:pic>
      <p:pic>
        <p:nvPicPr>
          <p:cNvPr id="41987" name="Picture 3"/>
          <p:cNvPicPr>
            <a:picLocks noChangeAspect="1" noChangeArrowheads="1"/>
          </p:cNvPicPr>
          <p:nvPr/>
        </p:nvPicPr>
        <p:blipFill>
          <a:blip r:embed="rId4"/>
          <a:srcRect/>
          <a:stretch>
            <a:fillRect/>
          </a:stretch>
        </p:blipFill>
        <p:spPr bwMode="auto">
          <a:xfrm>
            <a:off x="3048000" y="1371600"/>
            <a:ext cx="4884576" cy="5486400"/>
          </a:xfrm>
          <a:prstGeom prst="rect">
            <a:avLst/>
          </a:prstGeom>
          <a:noFill/>
          <a:ln w="9525">
            <a:noFill/>
            <a:miter lim="800000"/>
            <a:headEnd/>
            <a:tailEnd/>
          </a:ln>
          <a:effectLst/>
        </p:spPr>
      </p:pic>
      <p:pic>
        <p:nvPicPr>
          <p:cNvPr id="41988" name="Picture 4"/>
          <p:cNvPicPr>
            <a:picLocks noChangeAspect="1" noChangeArrowheads="1"/>
          </p:cNvPicPr>
          <p:nvPr/>
        </p:nvPicPr>
        <p:blipFill>
          <a:blip r:embed="rId5"/>
          <a:srcRect/>
          <a:stretch>
            <a:fillRect/>
          </a:stretch>
        </p:blipFill>
        <p:spPr bwMode="auto">
          <a:xfrm>
            <a:off x="5715000" y="0"/>
            <a:ext cx="3008948" cy="771525"/>
          </a:xfrm>
          <a:prstGeom prst="rect">
            <a:avLst/>
          </a:prstGeom>
          <a:noFill/>
          <a:ln w="9525">
            <a:noFill/>
            <a:miter lim="800000"/>
            <a:headEnd/>
            <a:tailEnd/>
          </a:ln>
          <a:effectLst/>
        </p:spPr>
      </p:pic>
      <p:sp>
        <p:nvSpPr>
          <p:cNvPr id="7" name="TextBox 6"/>
          <p:cNvSpPr txBox="1"/>
          <p:nvPr/>
        </p:nvSpPr>
        <p:spPr>
          <a:xfrm>
            <a:off x="4724400" y="228600"/>
            <a:ext cx="981359" cy="369332"/>
          </a:xfrm>
          <a:prstGeom prst="rect">
            <a:avLst/>
          </a:prstGeom>
          <a:noFill/>
        </p:spPr>
        <p:txBody>
          <a:bodyPr wrap="none" rtlCol="0">
            <a:spAutoFit/>
          </a:bodyPr>
          <a:lstStyle/>
          <a:p>
            <a:r>
              <a:rPr lang="mk-MK" b="1" dirty="0">
                <a:solidFill>
                  <a:srgbClr val="FF0000"/>
                </a:solidFill>
              </a:rPr>
              <a:t>Излез:</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blinds(horizontal)">
                                      <p:cBhvr>
                                        <p:cTn id="7" dur="500"/>
                                        <p:tgtEl>
                                          <p:spTgt spid="4198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Преклопување на функции</a:t>
            </a:r>
            <a:endParaRPr lang="en-US" dirty="0"/>
          </a:p>
        </p:txBody>
      </p:sp>
      <p:sp>
        <p:nvSpPr>
          <p:cNvPr id="3" name="Content Placeholder 2"/>
          <p:cNvSpPr>
            <a:spLocks noGrp="1"/>
          </p:cNvSpPr>
          <p:nvPr>
            <p:ph sz="quarter" idx="1"/>
          </p:nvPr>
        </p:nvSpPr>
        <p:spPr/>
        <p:txBody>
          <a:bodyPr/>
          <a:lstStyle/>
          <a:p>
            <a:r>
              <a:rPr lang="mk-MK" dirty="0"/>
              <a:t>Во </a:t>
            </a:r>
            <a:r>
              <a:rPr lang="en-US" dirty="0"/>
              <a:t>C++ </a:t>
            </a:r>
            <a:r>
              <a:rPr lang="mk-MK" dirty="0"/>
              <a:t>повеќе функции може да се повикуваат со исто име (а различни влезни аргументи). Оваа појава е наречена </a:t>
            </a:r>
            <a:r>
              <a:rPr lang="mk-MK" b="1" dirty="0"/>
              <a:t>преклопување на функции</a:t>
            </a:r>
            <a:r>
              <a:rPr lang="en-US" b="1" dirty="0"/>
              <a:t> </a:t>
            </a:r>
            <a:r>
              <a:rPr lang="mk-MK" dirty="0"/>
              <a:t>(анг. </a:t>
            </a:r>
            <a:r>
              <a:rPr lang="en-US" dirty="0"/>
              <a:t>overloaded)</a:t>
            </a:r>
            <a:r>
              <a:rPr lang="mk-MK" dirty="0"/>
              <a:t>. Тоа е првиот чекор кон полиморфизам.</a:t>
            </a:r>
          </a:p>
          <a:p>
            <a:r>
              <a:rPr lang="mk-MK" dirty="0"/>
              <a:t>За 2 функции велиме дека се преклопени</a:t>
            </a:r>
            <a:r>
              <a:rPr lang="en-US" dirty="0"/>
              <a:t> (</a:t>
            </a:r>
            <a:r>
              <a:rPr lang="mk-MK" dirty="0"/>
              <a:t>анг. </a:t>
            </a:r>
            <a:r>
              <a:rPr lang="en-US" dirty="0"/>
              <a:t>overloaded)</a:t>
            </a:r>
            <a:r>
              <a:rPr lang="mk-MK" dirty="0"/>
              <a:t> ако:</a:t>
            </a:r>
          </a:p>
          <a:p>
            <a:pPr lvl="1"/>
            <a:r>
              <a:rPr lang="mk-MK" dirty="0"/>
              <a:t>Имаат исто име</a:t>
            </a:r>
          </a:p>
          <a:p>
            <a:pPr lvl="1"/>
            <a:r>
              <a:rPr lang="mk-MK" dirty="0"/>
              <a:t>Имаат различни листи на аргументи</a:t>
            </a:r>
          </a:p>
          <a:p>
            <a:pPr lvl="1"/>
            <a:r>
              <a:rPr lang="mk-MK" dirty="0"/>
              <a:t>Се декларирани во исто подрачје на важење</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Пр. преклопување на функции</a:t>
            </a:r>
            <a:r>
              <a:rPr lang="en-US" dirty="0"/>
              <a:t> (1)</a:t>
            </a:r>
          </a:p>
        </p:txBody>
      </p:sp>
      <p:sp>
        <p:nvSpPr>
          <p:cNvPr id="3" name="Content Placeholder 2"/>
          <p:cNvSpPr>
            <a:spLocks noGrp="1"/>
          </p:cNvSpPr>
          <p:nvPr>
            <p:ph sz="quarter" idx="1"/>
          </p:nvPr>
        </p:nvSpPr>
        <p:spPr/>
        <p:txBody>
          <a:bodyPr/>
          <a:lstStyle/>
          <a:p>
            <a:endParaRPr lang="en-US"/>
          </a:p>
        </p:txBody>
      </p:sp>
      <p:pic>
        <p:nvPicPr>
          <p:cNvPr id="39938" name="Picture 2"/>
          <p:cNvPicPr>
            <a:picLocks noChangeAspect="1" noChangeArrowheads="1"/>
          </p:cNvPicPr>
          <p:nvPr/>
        </p:nvPicPr>
        <p:blipFill>
          <a:blip r:embed="rId3"/>
          <a:srcRect/>
          <a:stretch>
            <a:fillRect/>
          </a:stretch>
        </p:blipFill>
        <p:spPr bwMode="auto">
          <a:xfrm>
            <a:off x="228600" y="1447800"/>
            <a:ext cx="3733800" cy="4914574"/>
          </a:xfrm>
          <a:prstGeom prst="rect">
            <a:avLst/>
          </a:prstGeom>
          <a:noFill/>
          <a:ln w="9525">
            <a:noFill/>
            <a:miter lim="800000"/>
            <a:headEnd/>
            <a:tailEnd/>
          </a:ln>
          <a:effectLst/>
        </p:spPr>
      </p:pic>
      <p:pic>
        <p:nvPicPr>
          <p:cNvPr id="39939" name="Picture 3"/>
          <p:cNvPicPr>
            <a:picLocks noChangeAspect="1" noChangeArrowheads="1"/>
          </p:cNvPicPr>
          <p:nvPr/>
        </p:nvPicPr>
        <p:blipFill>
          <a:blip r:embed="rId4"/>
          <a:srcRect/>
          <a:stretch>
            <a:fillRect/>
          </a:stretch>
        </p:blipFill>
        <p:spPr bwMode="auto">
          <a:xfrm>
            <a:off x="5029200" y="1447800"/>
            <a:ext cx="2152650" cy="2208322"/>
          </a:xfrm>
          <a:prstGeom prst="rect">
            <a:avLst/>
          </a:prstGeom>
          <a:noFill/>
          <a:ln w="9525">
            <a:noFill/>
            <a:miter lim="800000"/>
            <a:headEnd/>
            <a:tailEnd/>
          </a:ln>
          <a:effectLst/>
        </p:spPr>
      </p:pic>
      <p:pic>
        <p:nvPicPr>
          <p:cNvPr id="39940" name="Picture 4"/>
          <p:cNvPicPr>
            <a:picLocks noChangeAspect="1" noChangeArrowheads="1"/>
          </p:cNvPicPr>
          <p:nvPr/>
        </p:nvPicPr>
        <p:blipFill>
          <a:blip r:embed="rId5"/>
          <a:srcRect/>
          <a:stretch>
            <a:fillRect/>
          </a:stretch>
        </p:blipFill>
        <p:spPr bwMode="auto">
          <a:xfrm>
            <a:off x="4648200" y="4800600"/>
            <a:ext cx="2095500" cy="952500"/>
          </a:xfrm>
          <a:prstGeom prst="rect">
            <a:avLst/>
          </a:prstGeom>
          <a:noFill/>
          <a:ln w="9525">
            <a:noFill/>
            <a:miter lim="800000"/>
            <a:headEnd/>
            <a:tailEnd/>
          </a:ln>
          <a:effectLst/>
        </p:spPr>
      </p:pic>
      <p:sp>
        <p:nvSpPr>
          <p:cNvPr id="7" name="TextBox 6"/>
          <p:cNvSpPr txBox="1"/>
          <p:nvPr/>
        </p:nvSpPr>
        <p:spPr>
          <a:xfrm>
            <a:off x="4572000" y="4507468"/>
            <a:ext cx="981359" cy="369332"/>
          </a:xfrm>
          <a:prstGeom prst="rect">
            <a:avLst/>
          </a:prstGeom>
          <a:noFill/>
        </p:spPr>
        <p:txBody>
          <a:bodyPr wrap="none" rtlCol="0">
            <a:spAutoFit/>
          </a:bodyPr>
          <a:lstStyle/>
          <a:p>
            <a:r>
              <a:rPr lang="mk-MK" b="1" dirty="0">
                <a:solidFill>
                  <a:srgbClr val="FF0000"/>
                </a:solidFill>
              </a:rPr>
              <a:t>Излез:</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blinds(horizontal)">
                                      <p:cBhvr>
                                        <p:cTn id="7" dur="500"/>
                                        <p:tgtEl>
                                          <p:spTgt spid="3994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Пр. преклопување на функции</a:t>
            </a:r>
            <a:r>
              <a:rPr lang="en-US" dirty="0"/>
              <a:t> (2)</a:t>
            </a:r>
          </a:p>
        </p:txBody>
      </p:sp>
      <p:sp>
        <p:nvSpPr>
          <p:cNvPr id="3" name="Content Placeholder 2"/>
          <p:cNvSpPr>
            <a:spLocks noGrp="1"/>
          </p:cNvSpPr>
          <p:nvPr>
            <p:ph sz="quarter" idx="1"/>
          </p:nvPr>
        </p:nvSpPr>
        <p:spPr/>
        <p:txBody>
          <a:bodyPr/>
          <a:lstStyle/>
          <a:p>
            <a:endParaRPr lang="en-US"/>
          </a:p>
        </p:txBody>
      </p:sp>
      <p:pic>
        <p:nvPicPr>
          <p:cNvPr id="40963" name="Picture 3"/>
          <p:cNvPicPr>
            <a:picLocks noChangeAspect="1" noChangeArrowheads="1"/>
          </p:cNvPicPr>
          <p:nvPr/>
        </p:nvPicPr>
        <p:blipFill>
          <a:blip r:embed="rId3"/>
          <a:srcRect/>
          <a:stretch>
            <a:fillRect/>
          </a:stretch>
        </p:blipFill>
        <p:spPr bwMode="auto">
          <a:xfrm>
            <a:off x="4553323" y="1371600"/>
            <a:ext cx="4209677" cy="1752600"/>
          </a:xfrm>
          <a:prstGeom prst="rect">
            <a:avLst/>
          </a:prstGeom>
          <a:noFill/>
          <a:ln w="9525">
            <a:noFill/>
            <a:miter lim="800000"/>
            <a:headEnd/>
            <a:tailEnd/>
          </a:ln>
          <a:effectLst/>
        </p:spPr>
      </p:pic>
      <p:sp>
        <p:nvSpPr>
          <p:cNvPr id="7" name="TextBox 6"/>
          <p:cNvSpPr txBox="1"/>
          <p:nvPr/>
        </p:nvSpPr>
        <p:spPr>
          <a:xfrm>
            <a:off x="6553200" y="4724400"/>
            <a:ext cx="981359" cy="369332"/>
          </a:xfrm>
          <a:prstGeom prst="rect">
            <a:avLst/>
          </a:prstGeom>
          <a:noFill/>
        </p:spPr>
        <p:txBody>
          <a:bodyPr wrap="none" rtlCol="0">
            <a:spAutoFit/>
          </a:bodyPr>
          <a:lstStyle/>
          <a:p>
            <a:r>
              <a:rPr lang="mk-MK" b="1" dirty="0">
                <a:solidFill>
                  <a:srgbClr val="FF0000"/>
                </a:solidFill>
              </a:rPr>
              <a:t>Излез:</a:t>
            </a:r>
            <a:endParaRPr lang="en-US" b="1" dirty="0">
              <a:solidFill>
                <a:srgbClr val="FF0000"/>
              </a:solidFill>
            </a:endParaRPr>
          </a:p>
        </p:txBody>
      </p:sp>
      <p:pic>
        <p:nvPicPr>
          <p:cNvPr id="1026" name="Picture 2"/>
          <p:cNvPicPr>
            <a:picLocks noChangeAspect="1" noChangeArrowheads="1"/>
          </p:cNvPicPr>
          <p:nvPr/>
        </p:nvPicPr>
        <p:blipFill>
          <a:blip r:embed="rId4"/>
          <a:srcRect/>
          <a:stretch>
            <a:fillRect/>
          </a:stretch>
        </p:blipFill>
        <p:spPr bwMode="auto">
          <a:xfrm>
            <a:off x="1524000" y="1371600"/>
            <a:ext cx="2667000" cy="5317537"/>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6477000" y="5029200"/>
            <a:ext cx="1138237" cy="110152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blinds(horizontal)">
                                      <p:cBhvr>
                                        <p:cTn id="10"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Вгнездени структури</a:t>
            </a:r>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3"/>
          <a:srcRect/>
          <a:stretch>
            <a:fillRect/>
          </a:stretch>
        </p:blipFill>
        <p:spPr bwMode="auto">
          <a:xfrm>
            <a:off x="533400" y="2286000"/>
            <a:ext cx="3919729" cy="113287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28600" y="3810000"/>
            <a:ext cx="8062452" cy="3048000"/>
          </a:xfrm>
          <a:prstGeom prst="rect">
            <a:avLst/>
          </a:prstGeom>
          <a:noFill/>
          <a:ln w="9525">
            <a:noFill/>
            <a:miter lim="800000"/>
            <a:headEnd/>
            <a:tailEnd/>
          </a:ln>
          <a:effectLst/>
        </p:spPr>
      </p:pic>
      <p:sp>
        <p:nvSpPr>
          <p:cNvPr id="7" name="TextBox 6"/>
          <p:cNvSpPr txBox="1"/>
          <p:nvPr/>
        </p:nvSpPr>
        <p:spPr>
          <a:xfrm>
            <a:off x="533400" y="1905000"/>
            <a:ext cx="981359" cy="369332"/>
          </a:xfrm>
          <a:prstGeom prst="rect">
            <a:avLst/>
          </a:prstGeom>
          <a:noFill/>
        </p:spPr>
        <p:txBody>
          <a:bodyPr wrap="none" rtlCol="0">
            <a:spAutoFit/>
          </a:bodyPr>
          <a:lstStyle/>
          <a:p>
            <a:r>
              <a:rPr lang="mk-MK" b="1" dirty="0">
                <a:solidFill>
                  <a:srgbClr val="FF0000"/>
                </a:solidFill>
              </a:rPr>
              <a:t>Излез:</a:t>
            </a:r>
            <a:endParaRPr lang="en-US" b="1" dirty="0">
              <a:solidFill>
                <a:srgbClr val="FF0000"/>
              </a:solidFill>
            </a:endParaRPr>
          </a:p>
        </p:txBody>
      </p:sp>
      <p:pic>
        <p:nvPicPr>
          <p:cNvPr id="8" name="Picture 3"/>
          <p:cNvPicPr>
            <a:picLocks noChangeAspect="1" noChangeArrowheads="1"/>
          </p:cNvPicPr>
          <p:nvPr/>
        </p:nvPicPr>
        <p:blipFill>
          <a:blip r:embed="rId5"/>
          <a:srcRect/>
          <a:stretch>
            <a:fillRect/>
          </a:stretch>
        </p:blipFill>
        <p:spPr bwMode="auto">
          <a:xfrm>
            <a:off x="6037449" y="76200"/>
            <a:ext cx="2573151" cy="4191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linds(horizontal)">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1</a:t>
            </a:r>
            <a:endParaRPr lang="en-US" dirty="0"/>
          </a:p>
        </p:txBody>
      </p:sp>
      <p:sp>
        <p:nvSpPr>
          <p:cNvPr id="3" name="Content Placeholder 2"/>
          <p:cNvSpPr>
            <a:spLocks noGrp="1"/>
          </p:cNvSpPr>
          <p:nvPr>
            <p:ph sz="quarter" idx="1"/>
          </p:nvPr>
        </p:nvSpPr>
        <p:spPr/>
        <p:txBody>
          <a:bodyPr/>
          <a:lstStyle/>
          <a:p>
            <a:r>
              <a:rPr lang="mk-MK" dirty="0"/>
              <a:t>Да се креира класа </a:t>
            </a:r>
            <a:r>
              <a:rPr lang="en-US" dirty="0"/>
              <a:t>Student </a:t>
            </a:r>
            <a:r>
              <a:rPr lang="mk-MK" dirty="0"/>
              <a:t>во која ќе има атрибути (</a:t>
            </a:r>
            <a:r>
              <a:rPr lang="en-US" dirty="0"/>
              <a:t>index, </a:t>
            </a:r>
            <a:r>
              <a:rPr lang="en-US" dirty="0" err="1"/>
              <a:t>ime</a:t>
            </a:r>
            <a:r>
              <a:rPr lang="en-US" dirty="0"/>
              <a:t>, </a:t>
            </a:r>
            <a:r>
              <a:rPr lang="en-US" dirty="0" err="1"/>
              <a:t>godinaStudii</a:t>
            </a:r>
            <a:r>
              <a:rPr lang="en-US" dirty="0"/>
              <a:t>) </a:t>
            </a:r>
            <a:r>
              <a:rPr lang="mk-MK" dirty="0"/>
              <a:t>и методи за внесување на вредности од тастатура и за печатење. Да се креира инстанца од таа класа во </a:t>
            </a:r>
            <a:r>
              <a:rPr lang="en-US" dirty="0"/>
              <a:t>main </a:t>
            </a:r>
            <a:r>
              <a:rPr lang="mk-MK" dirty="0"/>
              <a:t>и да се повикаат методите.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Процес за креирање на програма</a:t>
            </a:r>
            <a:endParaRPr lang="en-US" dirty="0"/>
          </a:p>
        </p:txBody>
      </p:sp>
      <p:sp>
        <p:nvSpPr>
          <p:cNvPr id="3" name="Content Placeholder 2"/>
          <p:cNvSpPr>
            <a:spLocks noGrp="1"/>
          </p:cNvSpPr>
          <p:nvPr>
            <p:ph sz="quarter" idx="1"/>
          </p:nvPr>
        </p:nvSpPr>
        <p:spPr/>
        <p:txBody>
          <a:bodyPr/>
          <a:lstStyle/>
          <a:p>
            <a:r>
              <a:rPr lang="mk-MK" b="1" dirty="0"/>
              <a:t>Дизајнирање</a:t>
            </a:r>
            <a:r>
              <a:rPr lang="mk-MK" dirty="0"/>
              <a:t> (осмислување) на програмата – најдобро е тоа да биде на хартија преку скици или псевдо код.</a:t>
            </a:r>
          </a:p>
          <a:p>
            <a:r>
              <a:rPr lang="mk-MK" b="1" dirty="0"/>
              <a:t>Кодирање</a:t>
            </a:r>
            <a:r>
              <a:rPr lang="mk-MK" dirty="0"/>
              <a:t> (конструкција или градење) на програмата – пишување на самиот код, смислување на функциите, дизајнирање на корисничкиот интерфејс.</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2</a:t>
            </a:r>
            <a:endParaRPr lang="en-US" dirty="0"/>
          </a:p>
        </p:txBody>
      </p:sp>
      <p:sp>
        <p:nvSpPr>
          <p:cNvPr id="3" name="Content Placeholder 2"/>
          <p:cNvSpPr>
            <a:spLocks noGrp="1"/>
          </p:cNvSpPr>
          <p:nvPr>
            <p:ph sz="quarter" idx="1"/>
          </p:nvPr>
        </p:nvSpPr>
        <p:spPr/>
        <p:txBody>
          <a:bodyPr/>
          <a:lstStyle/>
          <a:p>
            <a:r>
              <a:rPr lang="mk-MK" dirty="0"/>
              <a:t>Да се напише програма со класа </a:t>
            </a:r>
            <a:r>
              <a:rPr lang="en-US" dirty="0" err="1"/>
              <a:t>Kniga</a:t>
            </a:r>
            <a:r>
              <a:rPr lang="en-US" dirty="0"/>
              <a:t> </a:t>
            </a:r>
            <a:r>
              <a:rPr lang="mk-MK" dirty="0"/>
              <a:t>со атрибути (наслов, автор, </a:t>
            </a:r>
            <a:r>
              <a:rPr lang="en-US" dirty="0"/>
              <a:t>ISBN, </a:t>
            </a:r>
            <a:r>
              <a:rPr lang="mk-MK" dirty="0"/>
              <a:t>цена). Потоа да се креира објект од таа класа во </a:t>
            </a:r>
            <a:r>
              <a:rPr lang="en-US" dirty="0"/>
              <a:t>main </a:t>
            </a:r>
            <a:r>
              <a:rPr lang="mk-MK" dirty="0"/>
              <a:t>и на корисникот да му се овозможи да ги внесе атрибутите и да ги испечати на екран.</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3</a:t>
            </a:r>
            <a:endParaRPr lang="en-US" dirty="0"/>
          </a:p>
        </p:txBody>
      </p:sp>
      <p:sp>
        <p:nvSpPr>
          <p:cNvPr id="3" name="Content Placeholder 2"/>
          <p:cNvSpPr>
            <a:spLocks noGrp="1"/>
          </p:cNvSpPr>
          <p:nvPr>
            <p:ph sz="quarter" idx="1"/>
          </p:nvPr>
        </p:nvSpPr>
        <p:spPr/>
        <p:txBody>
          <a:bodyPr/>
          <a:lstStyle/>
          <a:p>
            <a:r>
              <a:rPr lang="mk-MK" dirty="0"/>
              <a:t>Да се прошири класата од задача 2 со функции за внесување на атрибути и печатење</a:t>
            </a:r>
            <a:r>
              <a:rPr lang="en-US" dirty="0"/>
              <a:t> </a:t>
            </a:r>
            <a:r>
              <a:rPr lang="mk-MK" dirty="0"/>
              <a:t>на сите информации што ги има книгата. Потоа во </a:t>
            </a:r>
            <a:r>
              <a:rPr lang="en-US" dirty="0"/>
              <a:t>main </a:t>
            </a:r>
            <a:r>
              <a:rPr lang="mk-MK" dirty="0"/>
              <a:t>да му се овозможи на корисникот да внесе колку книги ќе внесува (</a:t>
            </a:r>
            <a:r>
              <a:rPr lang="en-US" dirty="0"/>
              <a:t>n)</a:t>
            </a:r>
            <a:r>
              <a:rPr lang="mk-MK" dirty="0"/>
              <a:t> и да се креира низа со </a:t>
            </a:r>
            <a:r>
              <a:rPr lang="en-US" dirty="0"/>
              <a:t>n</a:t>
            </a:r>
            <a:r>
              <a:rPr lang="mk-MK" dirty="0"/>
              <a:t> книги (корисникот ги внесува информациите за секоја книга од тастатура). </a:t>
            </a:r>
            <a:r>
              <a:rPr lang="mk-MK"/>
              <a:t>На крај да се испечатат информациите на сите книги од низата.</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4</a:t>
            </a:r>
            <a:endParaRPr lang="en-US" dirty="0"/>
          </a:p>
        </p:txBody>
      </p:sp>
      <p:sp>
        <p:nvSpPr>
          <p:cNvPr id="3" name="Content Placeholder 2"/>
          <p:cNvSpPr>
            <a:spLocks noGrp="1"/>
          </p:cNvSpPr>
          <p:nvPr>
            <p:ph sz="quarter" idx="1"/>
          </p:nvPr>
        </p:nvSpPr>
        <p:spPr/>
        <p:txBody>
          <a:bodyPr/>
          <a:lstStyle/>
          <a:p>
            <a:r>
              <a:rPr lang="mk-MK" dirty="0"/>
              <a:t>Да се направи програма за еДневник. Во програма ќе има 2 класи (дневник и ученик). Идејата е во </a:t>
            </a:r>
            <a:r>
              <a:rPr lang="en-US" dirty="0"/>
              <a:t>main </a:t>
            </a:r>
            <a:r>
              <a:rPr lang="mk-MK" dirty="0"/>
              <a:t>да се креира низа од објекти од некоја класа т.е. низа со ученици, а за секој ученик корисникот да може да внесе име, презиме, реден број да се внесува автоматски и оценки за предмети.</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5</a:t>
            </a:r>
            <a:endParaRPr lang="en-US" dirty="0"/>
          </a:p>
        </p:txBody>
      </p:sp>
      <p:sp>
        <p:nvSpPr>
          <p:cNvPr id="3" name="Content Placeholder 2"/>
          <p:cNvSpPr>
            <a:spLocks noGrp="1"/>
          </p:cNvSpPr>
          <p:nvPr>
            <p:ph sz="quarter" idx="1"/>
          </p:nvPr>
        </p:nvSpPr>
        <p:spPr/>
        <p:txBody>
          <a:bodyPr/>
          <a:lstStyle/>
          <a:p>
            <a:r>
              <a:rPr lang="mk-MK" dirty="0"/>
              <a:t>Да се напише програма со користење на структура </a:t>
            </a:r>
            <a:r>
              <a:rPr lang="en-US" dirty="0" err="1"/>
              <a:t>Pravoagolnik</a:t>
            </a:r>
            <a:r>
              <a:rPr lang="en-US" dirty="0"/>
              <a:t> </a:t>
            </a:r>
            <a:r>
              <a:rPr lang="mk-MK" dirty="0"/>
              <a:t>во која ќе има аргументи: должина и висина. Во </a:t>
            </a:r>
            <a:r>
              <a:rPr lang="en-US" dirty="0"/>
              <a:t>main </a:t>
            </a:r>
            <a:r>
              <a:rPr lang="mk-MK" dirty="0"/>
              <a:t>да се креира објект од таа структура и корисникот да ги внесе од тастатура должината и висината на правоаголникот и на крај да се испечати плоштината.</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Задача 6</a:t>
            </a:r>
            <a:endParaRPr lang="en-US" dirty="0"/>
          </a:p>
        </p:txBody>
      </p:sp>
      <p:sp>
        <p:nvSpPr>
          <p:cNvPr id="3" name="Content Placeholder 2"/>
          <p:cNvSpPr>
            <a:spLocks noGrp="1"/>
          </p:cNvSpPr>
          <p:nvPr>
            <p:ph sz="quarter" idx="1"/>
          </p:nvPr>
        </p:nvSpPr>
        <p:spPr/>
        <p:txBody>
          <a:bodyPr/>
          <a:lstStyle/>
          <a:p>
            <a:r>
              <a:rPr lang="mk-MK" dirty="0"/>
              <a:t>Да се напише програма со користење на структури, каде корисникот ќе внесе координати (</a:t>
            </a:r>
            <a:r>
              <a:rPr lang="en-US" dirty="0" err="1"/>
              <a:t>x,y</a:t>
            </a:r>
            <a:r>
              <a:rPr lang="mk-MK" dirty="0"/>
              <a:t>)</a:t>
            </a:r>
            <a:r>
              <a:rPr lang="en-US" dirty="0"/>
              <a:t> </a:t>
            </a:r>
            <a:r>
              <a:rPr lang="mk-MK" dirty="0"/>
              <a:t>на 2 спротивни точки од правоаголник, а програмата на излез ќе испечати плоштина на правоаголник.</a:t>
            </a:r>
            <a:endParaRPr lang="en-US" dirty="0"/>
          </a:p>
        </p:txBody>
      </p:sp>
      <p:graphicFrame>
        <p:nvGraphicFramePr>
          <p:cNvPr id="4" name="Table 3"/>
          <p:cNvGraphicFramePr>
            <a:graphicFrameLocks noGrp="1"/>
          </p:cNvGraphicFramePr>
          <p:nvPr/>
        </p:nvGraphicFramePr>
        <p:xfrm>
          <a:off x="1600200" y="3733800"/>
          <a:ext cx="3962400" cy="2438400"/>
        </p:xfrm>
        <a:graphic>
          <a:graphicData uri="http://schemas.openxmlformats.org/drawingml/2006/table">
            <a:tbl>
              <a:tblPr bandRow="1">
                <a:tableStyleId>{5940675A-B579-460E-94D1-54222C63F5DA}</a:tableStyleId>
              </a:tblPr>
              <a:tblGrid>
                <a:gridCol w="792480">
                  <a:extLst>
                    <a:ext uri="{9D8B030D-6E8A-4147-A177-3AD203B41FA5}">
                      <a16:colId xmlns:a16="http://schemas.microsoft.com/office/drawing/2014/main" val="20000"/>
                    </a:ext>
                  </a:extLst>
                </a:gridCol>
                <a:gridCol w="792480">
                  <a:extLst>
                    <a:ext uri="{9D8B030D-6E8A-4147-A177-3AD203B41FA5}">
                      <a16:colId xmlns:a16="http://schemas.microsoft.com/office/drawing/2014/main" val="20001"/>
                    </a:ext>
                  </a:extLst>
                </a:gridCol>
                <a:gridCol w="792480">
                  <a:extLst>
                    <a:ext uri="{9D8B030D-6E8A-4147-A177-3AD203B41FA5}">
                      <a16:colId xmlns:a16="http://schemas.microsoft.com/office/drawing/2014/main" val="20002"/>
                    </a:ext>
                  </a:extLst>
                </a:gridCol>
                <a:gridCol w="792480">
                  <a:extLst>
                    <a:ext uri="{9D8B030D-6E8A-4147-A177-3AD203B41FA5}">
                      <a16:colId xmlns:a16="http://schemas.microsoft.com/office/drawing/2014/main" val="20003"/>
                    </a:ext>
                  </a:extLst>
                </a:gridCol>
                <a:gridCol w="792480">
                  <a:extLst>
                    <a:ext uri="{9D8B030D-6E8A-4147-A177-3AD203B41FA5}">
                      <a16:colId xmlns:a16="http://schemas.microsoft.com/office/drawing/2014/main" val="20004"/>
                    </a:ext>
                  </a:extLst>
                </a:gridCol>
              </a:tblGrid>
              <a:tr h="48768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87680">
                <a:tc>
                  <a:txBody>
                    <a:bodyPr/>
                    <a:lstStyle/>
                    <a:p>
                      <a:endParaRPr lang="en-US"/>
                    </a:p>
                  </a:txBody>
                  <a:tcPr/>
                </a:tc>
                <a:tc>
                  <a:txBody>
                    <a:bodyPr/>
                    <a:lstStyle/>
                    <a:p>
                      <a:endParaRPr lang="en-US" dirty="0">
                        <a:solidFill>
                          <a:schemeClr val="bg2">
                            <a:lumMod val="50000"/>
                          </a:schemeClr>
                        </a:solidFill>
                      </a:endParaRPr>
                    </a:p>
                  </a:txBody>
                  <a:tcPr>
                    <a:solidFill>
                      <a:schemeClr val="accent1"/>
                    </a:solidFill>
                  </a:tcPr>
                </a:tc>
                <a:tc>
                  <a:txBody>
                    <a:bodyPr/>
                    <a:lstStyle/>
                    <a:p>
                      <a:endParaRPr lang="en-US" dirty="0">
                        <a:solidFill>
                          <a:schemeClr val="bg2">
                            <a:lumMod val="50000"/>
                          </a:schemeClr>
                        </a:solidFill>
                      </a:endParaRPr>
                    </a:p>
                  </a:txBody>
                  <a:tcPr>
                    <a:solidFill>
                      <a:schemeClr val="accent1"/>
                    </a:solidFill>
                  </a:tcPr>
                </a:tc>
                <a:tc>
                  <a:txBody>
                    <a:bodyPr/>
                    <a:lstStyle/>
                    <a:p>
                      <a:endParaRPr lang="en-US">
                        <a:solidFill>
                          <a:schemeClr val="bg2">
                            <a:lumMod val="50000"/>
                          </a:schemeClr>
                        </a:solidFill>
                      </a:endParaRPr>
                    </a:p>
                  </a:txBody>
                  <a:tcPr>
                    <a:solidFill>
                      <a:schemeClr val="accent1"/>
                    </a:solidFill>
                  </a:tcPr>
                </a:tc>
                <a:tc>
                  <a:txBody>
                    <a:bodyPr/>
                    <a:lstStyle/>
                    <a:p>
                      <a:endParaRPr lang="en-US" dirty="0"/>
                    </a:p>
                  </a:txBody>
                  <a:tcPr/>
                </a:tc>
                <a:extLst>
                  <a:ext uri="{0D108BD9-81ED-4DB2-BD59-A6C34878D82A}">
                    <a16:rowId xmlns:a16="http://schemas.microsoft.com/office/drawing/2014/main" val="10001"/>
                  </a:ext>
                </a:extLst>
              </a:tr>
              <a:tr h="487680">
                <a:tc>
                  <a:txBody>
                    <a:bodyPr/>
                    <a:lstStyle/>
                    <a:p>
                      <a:endParaRPr lang="en-US"/>
                    </a:p>
                  </a:txBody>
                  <a:tcPr/>
                </a:tc>
                <a:tc>
                  <a:txBody>
                    <a:bodyPr/>
                    <a:lstStyle/>
                    <a:p>
                      <a:endParaRPr lang="en-US" dirty="0">
                        <a:solidFill>
                          <a:schemeClr val="bg2">
                            <a:lumMod val="50000"/>
                          </a:schemeClr>
                        </a:solidFill>
                      </a:endParaRPr>
                    </a:p>
                  </a:txBody>
                  <a:tcPr>
                    <a:solidFill>
                      <a:schemeClr val="accent1"/>
                    </a:solidFill>
                  </a:tcPr>
                </a:tc>
                <a:tc>
                  <a:txBody>
                    <a:bodyPr/>
                    <a:lstStyle/>
                    <a:p>
                      <a:endParaRPr lang="en-US" dirty="0">
                        <a:solidFill>
                          <a:schemeClr val="bg2">
                            <a:lumMod val="50000"/>
                          </a:schemeClr>
                        </a:solidFill>
                      </a:endParaRPr>
                    </a:p>
                  </a:txBody>
                  <a:tcPr>
                    <a:solidFill>
                      <a:schemeClr val="accent1"/>
                    </a:solidFill>
                  </a:tcPr>
                </a:tc>
                <a:tc>
                  <a:txBody>
                    <a:bodyPr/>
                    <a:lstStyle/>
                    <a:p>
                      <a:endParaRPr lang="en-US" dirty="0">
                        <a:solidFill>
                          <a:schemeClr val="bg2">
                            <a:lumMod val="50000"/>
                          </a:schemeClr>
                        </a:solidFill>
                      </a:endParaRPr>
                    </a:p>
                  </a:txBody>
                  <a:tcPr>
                    <a:solidFill>
                      <a:schemeClr val="accent1"/>
                    </a:solidFill>
                  </a:tcPr>
                </a:tc>
                <a:tc>
                  <a:txBody>
                    <a:bodyPr/>
                    <a:lstStyle/>
                    <a:p>
                      <a:endParaRPr lang="en-US"/>
                    </a:p>
                  </a:txBody>
                  <a:tcPr/>
                </a:tc>
                <a:extLst>
                  <a:ext uri="{0D108BD9-81ED-4DB2-BD59-A6C34878D82A}">
                    <a16:rowId xmlns:a16="http://schemas.microsoft.com/office/drawing/2014/main" val="10002"/>
                  </a:ext>
                </a:extLst>
              </a:tr>
              <a:tr h="48768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3"/>
                  </a:ext>
                </a:extLst>
              </a:tr>
              <a:tr h="48768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cxnSp>
        <p:nvCxnSpPr>
          <p:cNvPr id="6" name="Straight Arrow Connector 5"/>
          <p:cNvCxnSpPr/>
          <p:nvPr/>
        </p:nvCxnSpPr>
        <p:spPr>
          <a:xfrm>
            <a:off x="1447800" y="6172200"/>
            <a:ext cx="47244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190500" y="4914900"/>
            <a:ext cx="28194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09800" y="6172200"/>
            <a:ext cx="312906" cy="369332"/>
          </a:xfrm>
          <a:prstGeom prst="rect">
            <a:avLst/>
          </a:prstGeom>
          <a:noFill/>
        </p:spPr>
        <p:txBody>
          <a:bodyPr wrap="none" rtlCol="0">
            <a:spAutoFit/>
          </a:bodyPr>
          <a:lstStyle/>
          <a:p>
            <a:r>
              <a:rPr lang="mk-MK" dirty="0"/>
              <a:t>1</a:t>
            </a:r>
            <a:endParaRPr lang="en-US" dirty="0"/>
          </a:p>
        </p:txBody>
      </p:sp>
      <p:sp>
        <p:nvSpPr>
          <p:cNvPr id="10" name="TextBox 9"/>
          <p:cNvSpPr txBox="1"/>
          <p:nvPr/>
        </p:nvSpPr>
        <p:spPr>
          <a:xfrm>
            <a:off x="3048000" y="6172200"/>
            <a:ext cx="312906" cy="369332"/>
          </a:xfrm>
          <a:prstGeom prst="rect">
            <a:avLst/>
          </a:prstGeom>
          <a:noFill/>
        </p:spPr>
        <p:txBody>
          <a:bodyPr wrap="none" rtlCol="0">
            <a:spAutoFit/>
          </a:bodyPr>
          <a:lstStyle/>
          <a:p>
            <a:r>
              <a:rPr lang="mk-MK" dirty="0"/>
              <a:t>2</a:t>
            </a:r>
            <a:endParaRPr lang="en-US" dirty="0"/>
          </a:p>
        </p:txBody>
      </p:sp>
      <p:sp>
        <p:nvSpPr>
          <p:cNvPr id="11" name="TextBox 10"/>
          <p:cNvSpPr txBox="1"/>
          <p:nvPr/>
        </p:nvSpPr>
        <p:spPr>
          <a:xfrm>
            <a:off x="3810000" y="6172200"/>
            <a:ext cx="312906" cy="369332"/>
          </a:xfrm>
          <a:prstGeom prst="rect">
            <a:avLst/>
          </a:prstGeom>
          <a:noFill/>
        </p:spPr>
        <p:txBody>
          <a:bodyPr wrap="none" rtlCol="0">
            <a:spAutoFit/>
          </a:bodyPr>
          <a:lstStyle/>
          <a:p>
            <a:r>
              <a:rPr lang="mk-MK" dirty="0"/>
              <a:t>3</a:t>
            </a:r>
            <a:endParaRPr lang="en-US" dirty="0"/>
          </a:p>
        </p:txBody>
      </p:sp>
      <p:sp>
        <p:nvSpPr>
          <p:cNvPr id="12" name="TextBox 11"/>
          <p:cNvSpPr txBox="1"/>
          <p:nvPr/>
        </p:nvSpPr>
        <p:spPr>
          <a:xfrm>
            <a:off x="4640094" y="6172200"/>
            <a:ext cx="312906" cy="369332"/>
          </a:xfrm>
          <a:prstGeom prst="rect">
            <a:avLst/>
          </a:prstGeom>
          <a:noFill/>
        </p:spPr>
        <p:txBody>
          <a:bodyPr wrap="none" rtlCol="0">
            <a:spAutoFit/>
          </a:bodyPr>
          <a:lstStyle/>
          <a:p>
            <a:r>
              <a:rPr lang="mk-MK" dirty="0"/>
              <a:t>4</a:t>
            </a:r>
            <a:endParaRPr lang="en-US" dirty="0"/>
          </a:p>
        </p:txBody>
      </p:sp>
      <p:sp>
        <p:nvSpPr>
          <p:cNvPr id="13" name="TextBox 12"/>
          <p:cNvSpPr txBox="1"/>
          <p:nvPr/>
        </p:nvSpPr>
        <p:spPr>
          <a:xfrm>
            <a:off x="5402094" y="6172200"/>
            <a:ext cx="312906" cy="369332"/>
          </a:xfrm>
          <a:prstGeom prst="rect">
            <a:avLst/>
          </a:prstGeom>
          <a:noFill/>
        </p:spPr>
        <p:txBody>
          <a:bodyPr wrap="none" rtlCol="0">
            <a:spAutoFit/>
          </a:bodyPr>
          <a:lstStyle/>
          <a:p>
            <a:r>
              <a:rPr lang="mk-MK" dirty="0"/>
              <a:t>5</a:t>
            </a:r>
            <a:endParaRPr lang="en-US" dirty="0"/>
          </a:p>
        </p:txBody>
      </p:sp>
      <p:sp>
        <p:nvSpPr>
          <p:cNvPr id="14" name="TextBox 13"/>
          <p:cNvSpPr txBox="1"/>
          <p:nvPr/>
        </p:nvSpPr>
        <p:spPr>
          <a:xfrm>
            <a:off x="1295400" y="6096000"/>
            <a:ext cx="312906" cy="369332"/>
          </a:xfrm>
          <a:prstGeom prst="rect">
            <a:avLst/>
          </a:prstGeom>
          <a:noFill/>
        </p:spPr>
        <p:txBody>
          <a:bodyPr wrap="none" rtlCol="0">
            <a:spAutoFit/>
          </a:bodyPr>
          <a:lstStyle/>
          <a:p>
            <a:r>
              <a:rPr lang="mk-MK" dirty="0"/>
              <a:t>0</a:t>
            </a:r>
            <a:endParaRPr lang="en-US" dirty="0"/>
          </a:p>
        </p:txBody>
      </p:sp>
      <p:sp>
        <p:nvSpPr>
          <p:cNvPr id="15" name="TextBox 14"/>
          <p:cNvSpPr txBox="1"/>
          <p:nvPr/>
        </p:nvSpPr>
        <p:spPr>
          <a:xfrm>
            <a:off x="1295400" y="5486400"/>
            <a:ext cx="312906" cy="369332"/>
          </a:xfrm>
          <a:prstGeom prst="rect">
            <a:avLst/>
          </a:prstGeom>
          <a:noFill/>
        </p:spPr>
        <p:txBody>
          <a:bodyPr wrap="none" rtlCol="0">
            <a:spAutoFit/>
          </a:bodyPr>
          <a:lstStyle/>
          <a:p>
            <a:r>
              <a:rPr lang="mk-MK" dirty="0"/>
              <a:t>1</a:t>
            </a:r>
            <a:endParaRPr lang="en-US" dirty="0"/>
          </a:p>
        </p:txBody>
      </p:sp>
      <p:sp>
        <p:nvSpPr>
          <p:cNvPr id="16" name="TextBox 15"/>
          <p:cNvSpPr txBox="1"/>
          <p:nvPr/>
        </p:nvSpPr>
        <p:spPr>
          <a:xfrm>
            <a:off x="1295400" y="5029200"/>
            <a:ext cx="312906" cy="369332"/>
          </a:xfrm>
          <a:prstGeom prst="rect">
            <a:avLst/>
          </a:prstGeom>
          <a:noFill/>
        </p:spPr>
        <p:txBody>
          <a:bodyPr wrap="none" rtlCol="0">
            <a:spAutoFit/>
          </a:bodyPr>
          <a:lstStyle/>
          <a:p>
            <a:r>
              <a:rPr lang="mk-MK" dirty="0"/>
              <a:t>2</a:t>
            </a:r>
            <a:endParaRPr lang="en-US" dirty="0"/>
          </a:p>
        </p:txBody>
      </p:sp>
      <p:sp>
        <p:nvSpPr>
          <p:cNvPr id="17" name="TextBox 16"/>
          <p:cNvSpPr txBox="1"/>
          <p:nvPr/>
        </p:nvSpPr>
        <p:spPr>
          <a:xfrm>
            <a:off x="1287294" y="4495800"/>
            <a:ext cx="312906" cy="369332"/>
          </a:xfrm>
          <a:prstGeom prst="rect">
            <a:avLst/>
          </a:prstGeom>
          <a:noFill/>
        </p:spPr>
        <p:txBody>
          <a:bodyPr wrap="none" rtlCol="0">
            <a:spAutoFit/>
          </a:bodyPr>
          <a:lstStyle/>
          <a:p>
            <a:r>
              <a:rPr lang="mk-MK" dirty="0"/>
              <a:t>3</a:t>
            </a:r>
            <a:endParaRPr lang="en-US" dirty="0"/>
          </a:p>
        </p:txBody>
      </p:sp>
      <p:sp>
        <p:nvSpPr>
          <p:cNvPr id="18" name="TextBox 17"/>
          <p:cNvSpPr txBox="1"/>
          <p:nvPr/>
        </p:nvSpPr>
        <p:spPr>
          <a:xfrm>
            <a:off x="1295400" y="4050268"/>
            <a:ext cx="312906" cy="369332"/>
          </a:xfrm>
          <a:prstGeom prst="rect">
            <a:avLst/>
          </a:prstGeom>
          <a:noFill/>
        </p:spPr>
        <p:txBody>
          <a:bodyPr wrap="none" rtlCol="0">
            <a:spAutoFit/>
          </a:bodyPr>
          <a:lstStyle/>
          <a:p>
            <a:r>
              <a:rPr lang="mk-MK" dirty="0"/>
              <a:t>4</a:t>
            </a:r>
            <a:endParaRPr lang="en-US" dirty="0"/>
          </a:p>
        </p:txBody>
      </p:sp>
      <p:sp>
        <p:nvSpPr>
          <p:cNvPr id="19" name="TextBox 18"/>
          <p:cNvSpPr txBox="1"/>
          <p:nvPr/>
        </p:nvSpPr>
        <p:spPr>
          <a:xfrm>
            <a:off x="1287294" y="3593068"/>
            <a:ext cx="312906" cy="369332"/>
          </a:xfrm>
          <a:prstGeom prst="rect">
            <a:avLst/>
          </a:prstGeom>
          <a:noFill/>
        </p:spPr>
        <p:txBody>
          <a:bodyPr wrap="none" rtlCol="0">
            <a:spAutoFit/>
          </a:bodyPr>
          <a:lstStyle/>
          <a:p>
            <a:r>
              <a:rPr lang="mk-MK" dirty="0"/>
              <a:t>5</a:t>
            </a:r>
            <a:endParaRPr lang="en-US" dirty="0"/>
          </a:p>
        </p:txBody>
      </p:sp>
      <p:sp>
        <p:nvSpPr>
          <p:cNvPr id="20" name="TextBox 19"/>
          <p:cNvSpPr txBox="1"/>
          <p:nvPr/>
        </p:nvSpPr>
        <p:spPr>
          <a:xfrm>
            <a:off x="6019800" y="6107668"/>
            <a:ext cx="325730" cy="369332"/>
          </a:xfrm>
          <a:prstGeom prst="rect">
            <a:avLst/>
          </a:prstGeom>
          <a:noFill/>
        </p:spPr>
        <p:txBody>
          <a:bodyPr wrap="none" rtlCol="0">
            <a:spAutoFit/>
          </a:bodyPr>
          <a:lstStyle/>
          <a:p>
            <a:r>
              <a:rPr lang="en-US" b="1" dirty="0">
                <a:solidFill>
                  <a:schemeClr val="accent2">
                    <a:lumMod val="75000"/>
                  </a:schemeClr>
                </a:solidFill>
              </a:rPr>
              <a:t>x</a:t>
            </a:r>
          </a:p>
        </p:txBody>
      </p:sp>
      <p:sp>
        <p:nvSpPr>
          <p:cNvPr id="21" name="TextBox 20"/>
          <p:cNvSpPr txBox="1"/>
          <p:nvPr/>
        </p:nvSpPr>
        <p:spPr>
          <a:xfrm>
            <a:off x="1295400" y="3352800"/>
            <a:ext cx="325730" cy="369332"/>
          </a:xfrm>
          <a:prstGeom prst="rect">
            <a:avLst/>
          </a:prstGeom>
          <a:noFill/>
        </p:spPr>
        <p:txBody>
          <a:bodyPr wrap="none" rtlCol="0">
            <a:spAutoFit/>
          </a:bodyPr>
          <a:lstStyle/>
          <a:p>
            <a:r>
              <a:rPr lang="en-US" b="1" dirty="0">
                <a:solidFill>
                  <a:schemeClr val="accent2">
                    <a:lumMod val="75000"/>
                  </a:schemeClr>
                </a:solidFill>
              </a:rPr>
              <a:t>y</a:t>
            </a:r>
          </a:p>
        </p:txBody>
      </p:sp>
      <p:sp>
        <p:nvSpPr>
          <p:cNvPr id="22" name="TextBox 21"/>
          <p:cNvSpPr txBox="1"/>
          <p:nvPr/>
        </p:nvSpPr>
        <p:spPr>
          <a:xfrm>
            <a:off x="1828800" y="3886200"/>
            <a:ext cx="694421" cy="369332"/>
          </a:xfrm>
          <a:prstGeom prst="rect">
            <a:avLst/>
          </a:prstGeom>
          <a:noFill/>
        </p:spPr>
        <p:txBody>
          <a:bodyPr wrap="none" rtlCol="0">
            <a:spAutoFit/>
          </a:bodyPr>
          <a:lstStyle/>
          <a:p>
            <a:r>
              <a:rPr lang="en-US" b="1" dirty="0">
                <a:solidFill>
                  <a:srgbClr val="C00000"/>
                </a:solidFill>
              </a:rPr>
              <a:t>(1,4)</a:t>
            </a:r>
          </a:p>
        </p:txBody>
      </p:sp>
      <p:sp>
        <p:nvSpPr>
          <p:cNvPr id="23" name="TextBox 22"/>
          <p:cNvSpPr txBox="1"/>
          <p:nvPr/>
        </p:nvSpPr>
        <p:spPr>
          <a:xfrm>
            <a:off x="4724400" y="5193268"/>
            <a:ext cx="694421" cy="369332"/>
          </a:xfrm>
          <a:prstGeom prst="rect">
            <a:avLst/>
          </a:prstGeom>
          <a:noFill/>
        </p:spPr>
        <p:txBody>
          <a:bodyPr wrap="none" rtlCol="0">
            <a:spAutoFit/>
          </a:bodyPr>
          <a:lstStyle/>
          <a:p>
            <a:r>
              <a:rPr lang="en-US" b="1" dirty="0">
                <a:solidFill>
                  <a:srgbClr val="C00000"/>
                </a:solidFill>
              </a:rPr>
              <a:t>(4,2)</a:t>
            </a:r>
          </a:p>
        </p:txBody>
      </p:sp>
      <p:sp>
        <p:nvSpPr>
          <p:cNvPr id="24" name="Oval 23"/>
          <p:cNvSpPr/>
          <p:nvPr/>
        </p:nvSpPr>
        <p:spPr>
          <a:xfrm>
            <a:off x="2362200" y="4191000"/>
            <a:ext cx="152400" cy="152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724400" y="5105400"/>
            <a:ext cx="152400" cy="152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3"/>
          <a:srcRect/>
          <a:stretch>
            <a:fillRect/>
          </a:stretch>
        </p:blipFill>
        <p:spPr bwMode="auto">
          <a:xfrm>
            <a:off x="3581400" y="0"/>
            <a:ext cx="5120640" cy="1066800"/>
          </a:xfrm>
          <a:prstGeom prst="rect">
            <a:avLst/>
          </a:prstGeom>
          <a:noFill/>
          <a:ln w="9525">
            <a:noFill/>
            <a:miter lim="800000"/>
            <a:headEnd/>
            <a:tailEnd/>
          </a:ln>
          <a:effectLst/>
        </p:spPr>
      </p:pic>
      <p:sp>
        <p:nvSpPr>
          <p:cNvPr id="27" name="TextBox 26"/>
          <p:cNvSpPr txBox="1"/>
          <p:nvPr/>
        </p:nvSpPr>
        <p:spPr>
          <a:xfrm>
            <a:off x="2676241" y="240268"/>
            <a:ext cx="981359" cy="369332"/>
          </a:xfrm>
          <a:prstGeom prst="rect">
            <a:avLst/>
          </a:prstGeom>
          <a:noFill/>
        </p:spPr>
        <p:txBody>
          <a:bodyPr wrap="none" rtlCol="0">
            <a:spAutoFit/>
          </a:bodyPr>
          <a:lstStyle/>
          <a:p>
            <a:r>
              <a:rPr lang="mk-MK" b="1" dirty="0">
                <a:solidFill>
                  <a:srgbClr val="FF0000"/>
                </a:solidFill>
              </a:rPr>
              <a:t>Излез:</a:t>
            </a:r>
            <a:endParaRPr lang="en-US" b="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Програмски концепти (1)</a:t>
            </a:r>
            <a:endParaRPr lang="en-US" dirty="0"/>
          </a:p>
        </p:txBody>
      </p:sp>
      <p:sp>
        <p:nvSpPr>
          <p:cNvPr id="3" name="Content Placeholder 2"/>
          <p:cNvSpPr>
            <a:spLocks noGrp="1"/>
          </p:cNvSpPr>
          <p:nvPr>
            <p:ph sz="quarter" idx="1"/>
          </p:nvPr>
        </p:nvSpPr>
        <p:spPr/>
        <p:txBody>
          <a:bodyPr/>
          <a:lstStyle/>
          <a:p>
            <a:r>
              <a:rPr lang="mk-MK" b="1" dirty="0"/>
              <a:t>Не-структурирано програмирање</a:t>
            </a:r>
          </a:p>
          <a:p>
            <a:pPr lvl="1"/>
            <a:r>
              <a:rPr lang="mk-MK" dirty="0"/>
              <a:t>добро за решавање на мали проблеми, каде цела програма е во </a:t>
            </a:r>
            <a:r>
              <a:rPr lang="en-US" dirty="0"/>
              <a:t>main </a:t>
            </a:r>
            <a:r>
              <a:rPr lang="mk-MK" dirty="0"/>
              <a:t>делот, </a:t>
            </a:r>
          </a:p>
          <a:p>
            <a:pPr lvl="1"/>
            <a:r>
              <a:rPr lang="mk-MK" dirty="0"/>
              <a:t>обично почетнички пристап,</a:t>
            </a:r>
          </a:p>
          <a:p>
            <a:pPr lvl="1"/>
            <a:r>
              <a:rPr lang="mk-MK" dirty="0"/>
              <a:t>тешко за снаоѓање доколку напишеме поголем код („шпагети“ код</a:t>
            </a:r>
            <a:r>
              <a:rPr lang="en-US" dirty="0"/>
              <a:t> </a:t>
            </a:r>
            <a:r>
              <a:rPr lang="mk-MK" dirty="0"/>
              <a:t>со многу </a:t>
            </a:r>
            <a:r>
              <a:rPr lang="en-US" dirty="0"/>
              <a:t>GOTO </a:t>
            </a:r>
            <a:r>
              <a:rPr lang="mk-MK" dirty="0"/>
              <a:t>наредби),</a:t>
            </a:r>
          </a:p>
          <a:p>
            <a:pPr lvl="1"/>
            <a:r>
              <a:rPr lang="mk-MK" dirty="0"/>
              <a:t>некои програмски јазици кои работат само на овој начин се </a:t>
            </a:r>
            <a:r>
              <a:rPr lang="en-US" dirty="0"/>
              <a:t>COBOL, FORTRAN, </a:t>
            </a:r>
            <a:r>
              <a:rPr lang="mk-MK" dirty="0"/>
              <a:t>машински код, </a:t>
            </a:r>
            <a:r>
              <a:rPr lang="en-US" dirty="0"/>
              <a:t>MS-DOS batch file </a:t>
            </a:r>
            <a:r>
              <a:rPr lang="mk-MK" dirty="0"/>
              <a:t>јазикот.</a:t>
            </a:r>
            <a:endParaRPr lang="en-US" dirty="0"/>
          </a:p>
        </p:txBody>
      </p:sp>
      <p:pic>
        <p:nvPicPr>
          <p:cNvPr id="1028" name="Picture 4" descr="http://www.tiem.utk.edu/~gross/c++man/img1.gif"/>
          <p:cNvPicPr>
            <a:picLocks noChangeAspect="1" noChangeArrowheads="1"/>
          </p:cNvPicPr>
          <p:nvPr/>
        </p:nvPicPr>
        <p:blipFill>
          <a:blip r:embed="rId2"/>
          <a:srcRect/>
          <a:stretch>
            <a:fillRect/>
          </a:stretch>
        </p:blipFill>
        <p:spPr bwMode="auto">
          <a:xfrm>
            <a:off x="1981200" y="4980114"/>
            <a:ext cx="2552697" cy="1676400"/>
          </a:xfrm>
          <a:prstGeom prst="rect">
            <a:avLst/>
          </a:prstGeom>
          <a:noFill/>
        </p:spPr>
      </p:pic>
      <p:pic>
        <p:nvPicPr>
          <p:cNvPr id="4" name="Picture 4" descr="http://www.i-programmer.info/images/stories/News/2015/May/A/spagcod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521290"/>
            <a:ext cx="2667000" cy="23532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Програмски концепти (2)</a:t>
            </a:r>
            <a:endParaRPr lang="en-US" dirty="0"/>
          </a:p>
        </p:txBody>
      </p:sp>
      <p:sp>
        <p:nvSpPr>
          <p:cNvPr id="3" name="Content Placeholder 2"/>
          <p:cNvSpPr>
            <a:spLocks noGrp="1"/>
          </p:cNvSpPr>
          <p:nvPr>
            <p:ph sz="quarter" idx="1"/>
          </p:nvPr>
        </p:nvSpPr>
        <p:spPr/>
        <p:txBody>
          <a:bodyPr/>
          <a:lstStyle/>
          <a:p>
            <a:r>
              <a:rPr lang="mk-MK" b="1" dirty="0"/>
              <a:t>Структурирано програмирање</a:t>
            </a:r>
          </a:p>
          <a:p>
            <a:pPr lvl="1"/>
            <a:r>
              <a:rPr lang="mk-MK" dirty="0"/>
              <a:t>главна цел е да се подобри квалитетот, чистотата и времето потребно за пишување на компјутерска програма,</a:t>
            </a:r>
          </a:p>
          <a:p>
            <a:pPr lvl="1"/>
            <a:r>
              <a:rPr lang="mk-MK" dirty="0"/>
              <a:t>користи подпрограми (процедури, функции, методи), блок структури (пр. </a:t>
            </a:r>
            <a:r>
              <a:rPr lang="en-US" dirty="0"/>
              <a:t>“{”… ”}”</a:t>
            </a:r>
            <a:r>
              <a:rPr lang="mk-MK" dirty="0"/>
              <a:t>, или </a:t>
            </a:r>
            <a:r>
              <a:rPr lang="en-US" dirty="0"/>
              <a:t>“BEGIN”…“END”</a:t>
            </a:r>
            <a:r>
              <a:rPr lang="mk-MK" dirty="0"/>
              <a:t>) за подобра организација на кодот,</a:t>
            </a:r>
          </a:p>
          <a:p>
            <a:pPr lvl="1"/>
            <a:r>
              <a:rPr lang="mk-MK" b="1" dirty="0"/>
              <a:t>процедурално</a:t>
            </a:r>
            <a:r>
              <a:rPr lang="mk-MK" dirty="0"/>
              <a:t> и </a:t>
            </a:r>
            <a:r>
              <a:rPr lang="mk-MK" b="1" dirty="0"/>
              <a:t>објектно-ориентирано програмирање</a:t>
            </a:r>
          </a:p>
        </p:txBody>
      </p:sp>
      <p:pic>
        <p:nvPicPr>
          <p:cNvPr id="2050" name="Picture 2" descr="http://www.proun-game.com/Oogst3D/BLOG/Italian%20Food%20Coding%20Raviol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4817059"/>
            <a:ext cx="3543300" cy="20409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Процедурално програмирање (1)</a:t>
            </a:r>
            <a:endParaRPr lang="en-US" dirty="0"/>
          </a:p>
        </p:txBody>
      </p:sp>
      <p:sp>
        <p:nvSpPr>
          <p:cNvPr id="3" name="Content Placeholder 2"/>
          <p:cNvSpPr>
            <a:spLocks noGrp="1"/>
          </p:cNvSpPr>
          <p:nvPr>
            <p:ph sz="quarter" idx="1"/>
          </p:nvPr>
        </p:nvSpPr>
        <p:spPr/>
        <p:txBody>
          <a:bodyPr/>
          <a:lstStyle/>
          <a:p>
            <a:r>
              <a:rPr lang="mk-MK" dirty="0"/>
              <a:t>Издвојување на повторувачките делови (целини) во процедури (функции)</a:t>
            </a:r>
          </a:p>
          <a:p>
            <a:pPr lvl="1"/>
            <a:r>
              <a:rPr lang="mk-MK" dirty="0"/>
              <a:t>преку главниот дел ги повикуваме процедурите (подпрограмите) и притоа се пренесуваат податоците како параметри</a:t>
            </a:r>
            <a:endParaRPr lang="en-US" dirty="0"/>
          </a:p>
        </p:txBody>
      </p:sp>
      <p:pic>
        <p:nvPicPr>
          <p:cNvPr id="21506" name="Picture 2" descr="http://www.desy.de/gna/html/cc/Tutorial/img4.gif"/>
          <p:cNvPicPr>
            <a:picLocks noChangeAspect="1" noChangeArrowheads="1"/>
          </p:cNvPicPr>
          <p:nvPr/>
        </p:nvPicPr>
        <p:blipFill>
          <a:blip r:embed="rId2"/>
          <a:srcRect/>
          <a:stretch>
            <a:fillRect/>
          </a:stretch>
        </p:blipFill>
        <p:spPr bwMode="auto">
          <a:xfrm>
            <a:off x="4191000" y="1828800"/>
            <a:ext cx="4480674" cy="3810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Процедурално програмирање (2)</a:t>
            </a:r>
            <a:endParaRPr lang="en-US" dirty="0"/>
          </a:p>
        </p:txBody>
      </p:sp>
      <p:sp>
        <p:nvSpPr>
          <p:cNvPr id="5" name="Content Placeholder 4"/>
          <p:cNvSpPr>
            <a:spLocks noGrp="1"/>
          </p:cNvSpPr>
          <p:nvPr>
            <p:ph sz="quarter" idx="1"/>
          </p:nvPr>
        </p:nvSpPr>
        <p:spPr/>
        <p:txBody>
          <a:bodyPr/>
          <a:lstStyle/>
          <a:p>
            <a:r>
              <a:rPr lang="mk-MK" dirty="0"/>
              <a:t>Функцијата решава одреден проблем и притоа враќа вредност</a:t>
            </a:r>
          </a:p>
          <a:p>
            <a:r>
              <a:rPr lang="mk-MK" dirty="0"/>
              <a:t>Може да се повикува повеќе пати</a:t>
            </a:r>
          </a:p>
          <a:p>
            <a:r>
              <a:rPr lang="mk-MK" dirty="0"/>
              <a:t>За примерот со правоаголникот може да напишеме функција</a:t>
            </a:r>
            <a:r>
              <a:rPr lang="en-US" dirty="0"/>
              <a:t>:</a:t>
            </a:r>
            <a:endParaRPr lang="mk-MK" dirty="0"/>
          </a:p>
          <a:p>
            <a:pPr>
              <a:buNone/>
            </a:pPr>
            <a:r>
              <a:rPr lang="en-US" i="1" dirty="0" err="1"/>
              <a:t>int</a:t>
            </a:r>
            <a:r>
              <a:rPr lang="en-US" i="1" dirty="0"/>
              <a:t> </a:t>
            </a:r>
            <a:r>
              <a:rPr lang="en-US" i="1" dirty="0" err="1"/>
              <a:t>PresmetajPlostina</a:t>
            </a:r>
            <a:r>
              <a:rPr lang="en-US" i="1" dirty="0"/>
              <a:t> (</a:t>
            </a:r>
            <a:r>
              <a:rPr lang="en-US" i="1" dirty="0" err="1"/>
              <a:t>int</a:t>
            </a:r>
            <a:r>
              <a:rPr lang="en-US" i="1" dirty="0"/>
              <a:t> </a:t>
            </a:r>
            <a:r>
              <a:rPr lang="en-US" i="1" dirty="0" err="1"/>
              <a:t>dolzina</a:t>
            </a:r>
            <a:r>
              <a:rPr lang="en-US" i="1" dirty="0"/>
              <a:t>, </a:t>
            </a:r>
            <a:r>
              <a:rPr lang="en-US" i="1" dirty="0" err="1"/>
              <a:t>int</a:t>
            </a:r>
            <a:r>
              <a:rPr lang="en-US" i="1" dirty="0"/>
              <a:t> </a:t>
            </a:r>
            <a:r>
              <a:rPr lang="en-US" i="1" dirty="0" err="1"/>
              <a:t>visina</a:t>
            </a:r>
            <a:r>
              <a:rPr lang="en-US" i="1" dirty="0"/>
              <a:t>)</a:t>
            </a:r>
          </a:p>
          <a:p>
            <a:pPr>
              <a:buNone/>
            </a:pPr>
            <a:r>
              <a:rPr lang="en-US" i="1" dirty="0"/>
              <a:t>{</a:t>
            </a:r>
          </a:p>
          <a:p>
            <a:pPr>
              <a:buNone/>
            </a:pPr>
            <a:r>
              <a:rPr lang="en-US" i="1" dirty="0"/>
              <a:t>	return </a:t>
            </a:r>
            <a:r>
              <a:rPr lang="en-US" i="1" dirty="0" err="1"/>
              <a:t>dolzina</a:t>
            </a:r>
            <a:r>
              <a:rPr lang="en-US" i="1" dirty="0"/>
              <a:t>*</a:t>
            </a:r>
            <a:r>
              <a:rPr lang="en-US" i="1" dirty="0" err="1"/>
              <a:t>visina</a:t>
            </a:r>
            <a:r>
              <a:rPr lang="en-US" i="1" dirty="0"/>
              <a:t>;</a:t>
            </a:r>
          </a:p>
          <a:p>
            <a:pPr>
              <a:buNone/>
            </a:pPr>
            <a:r>
              <a:rPr lang="en-US" i="1"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До сега беше супер, но...</a:t>
            </a:r>
            <a:endParaRPr lang="en-US" dirty="0"/>
          </a:p>
        </p:txBody>
      </p:sp>
      <p:sp>
        <p:nvSpPr>
          <p:cNvPr id="3" name="Content Placeholder 2"/>
          <p:cNvSpPr>
            <a:spLocks noGrp="1"/>
          </p:cNvSpPr>
          <p:nvPr>
            <p:ph sz="quarter" idx="1"/>
          </p:nvPr>
        </p:nvSpPr>
        <p:spPr/>
        <p:txBody>
          <a:bodyPr/>
          <a:lstStyle/>
          <a:p>
            <a:r>
              <a:rPr lang="mk-MK" dirty="0"/>
              <a:t>Што ако имаме многу поголеми апликации, пример апликации со над 50 000 линии код?</a:t>
            </a:r>
          </a:p>
          <a:p>
            <a:r>
              <a:rPr lang="mk-MK" dirty="0"/>
              <a:t>Во тој случај дури и со процедури би добиле код тежок за одржување.</a:t>
            </a:r>
          </a:p>
          <a:p>
            <a:r>
              <a:rPr lang="mk-MK" dirty="0"/>
              <a:t>За креирање на покомплексни програми се користи нов пристап – </a:t>
            </a:r>
            <a:r>
              <a:rPr lang="mk-MK" b="1" dirty="0"/>
              <a:t>ООП</a:t>
            </a:r>
            <a:r>
              <a:rPr lang="mk-MK" dirty="0"/>
              <a:t> или </a:t>
            </a:r>
            <a:r>
              <a:rPr lang="mk-MK" b="1" dirty="0"/>
              <a:t>О</a:t>
            </a:r>
            <a:r>
              <a:rPr lang="mk-MK" dirty="0"/>
              <a:t>бјектно </a:t>
            </a:r>
            <a:r>
              <a:rPr lang="mk-MK" b="1" dirty="0"/>
              <a:t>О</a:t>
            </a:r>
            <a:r>
              <a:rPr lang="mk-MK" dirty="0"/>
              <a:t>риентирано </a:t>
            </a:r>
            <a:r>
              <a:rPr lang="mk-MK" b="1" dirty="0"/>
              <a:t>П</a:t>
            </a:r>
            <a:r>
              <a:rPr lang="mk-MK" dirty="0"/>
              <a:t>рограмирање – најдоброто од структурирано програмирање.</a:t>
            </a:r>
            <a:endParaRPr lang="en-US" dirty="0"/>
          </a:p>
        </p:txBody>
      </p:sp>
      <p:pic>
        <p:nvPicPr>
          <p:cNvPr id="4" name="Picture 6" descr="http://2.bp.blogspot.com/-o__yZPSCrOg/T3rFeqYPIDI/AAAAAAAAABU/Zv1Sgjhhisg/s1600/47oop%5B1%5D.jpg"/>
          <p:cNvPicPr>
            <a:picLocks noChangeAspect="1" noChangeArrowheads="1"/>
          </p:cNvPicPr>
          <p:nvPr/>
        </p:nvPicPr>
        <p:blipFill>
          <a:blip r:embed="rId2"/>
          <a:srcRect/>
          <a:stretch>
            <a:fillRect/>
          </a:stretch>
        </p:blipFill>
        <p:spPr bwMode="auto">
          <a:xfrm>
            <a:off x="6210300" y="4448175"/>
            <a:ext cx="1866900" cy="23336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pixabay.com/static/uploads/photo/2014/04/02/10/18/driving-303413_640.png"/>
          <p:cNvPicPr>
            <a:picLocks noChangeAspect="1" noChangeArrowheads="1"/>
          </p:cNvPicPr>
          <p:nvPr/>
        </p:nvPicPr>
        <p:blipFill>
          <a:blip r:embed="rId2" cstate="print"/>
          <a:srcRect/>
          <a:stretch>
            <a:fillRect/>
          </a:stretch>
        </p:blipFill>
        <p:spPr bwMode="auto">
          <a:xfrm>
            <a:off x="3886200" y="81916"/>
            <a:ext cx="1219200" cy="984884"/>
          </a:xfrm>
          <a:prstGeom prst="rect">
            <a:avLst/>
          </a:prstGeom>
          <a:noFill/>
        </p:spPr>
      </p:pic>
      <p:pic>
        <p:nvPicPr>
          <p:cNvPr id="26626" name="Picture 2" descr="http://4vector.com/i/free-vector-car-symbol-clip-art_120538_car-symbol-clip-art/Car_Symbol_clip_art_hight.png"/>
          <p:cNvPicPr>
            <a:picLocks noChangeAspect="1" noChangeArrowheads="1"/>
          </p:cNvPicPr>
          <p:nvPr/>
        </p:nvPicPr>
        <p:blipFill>
          <a:blip r:embed="rId3" cstate="print"/>
          <a:srcRect/>
          <a:stretch>
            <a:fillRect/>
          </a:stretch>
        </p:blipFill>
        <p:spPr bwMode="auto">
          <a:xfrm>
            <a:off x="2514600" y="1905000"/>
            <a:ext cx="1295400" cy="498729"/>
          </a:xfrm>
          <a:prstGeom prst="rect">
            <a:avLst/>
          </a:prstGeom>
          <a:noFill/>
        </p:spPr>
      </p:pic>
      <p:pic>
        <p:nvPicPr>
          <p:cNvPr id="26628" name="Picture 4" descr="http://www2.psd100.com/ppp/2013/10/0501/motorbike-icon-1005073228.png"/>
          <p:cNvPicPr>
            <a:picLocks noChangeAspect="1" noChangeArrowheads="1"/>
          </p:cNvPicPr>
          <p:nvPr/>
        </p:nvPicPr>
        <p:blipFill>
          <a:blip r:embed="rId4"/>
          <a:srcRect/>
          <a:stretch>
            <a:fillRect/>
          </a:stretch>
        </p:blipFill>
        <p:spPr bwMode="auto">
          <a:xfrm>
            <a:off x="609600" y="1524000"/>
            <a:ext cx="1143000" cy="1143000"/>
          </a:xfrm>
          <a:prstGeom prst="rect">
            <a:avLst/>
          </a:prstGeom>
          <a:noFill/>
        </p:spPr>
      </p:pic>
      <p:pic>
        <p:nvPicPr>
          <p:cNvPr id="26630" name="Picture 6" descr="https://upload.wikimedia.org/wikipedia/commons/thumb/e/e1/Bus_aus_Zusatzzeichen_1024-14.svg/720px-Bus_aus_Zusatzzeichen_1024-14.svg.png"/>
          <p:cNvPicPr>
            <a:picLocks noChangeAspect="1" noChangeArrowheads="1"/>
          </p:cNvPicPr>
          <p:nvPr/>
        </p:nvPicPr>
        <p:blipFill>
          <a:blip r:embed="rId5" cstate="print"/>
          <a:srcRect/>
          <a:stretch>
            <a:fillRect/>
          </a:stretch>
        </p:blipFill>
        <p:spPr bwMode="auto">
          <a:xfrm>
            <a:off x="4724400" y="1676400"/>
            <a:ext cx="1524000" cy="762000"/>
          </a:xfrm>
          <a:prstGeom prst="rect">
            <a:avLst/>
          </a:prstGeom>
          <a:noFill/>
        </p:spPr>
      </p:pic>
      <p:pic>
        <p:nvPicPr>
          <p:cNvPr id="26632" name="Picture 8" descr="Truck, Vehicle, Semi, Freight, Cargo, Delivery"/>
          <p:cNvPicPr>
            <a:picLocks noChangeAspect="1" noChangeArrowheads="1"/>
          </p:cNvPicPr>
          <p:nvPr/>
        </p:nvPicPr>
        <p:blipFill>
          <a:blip r:embed="rId6" cstate="print"/>
          <a:srcRect/>
          <a:stretch>
            <a:fillRect/>
          </a:stretch>
        </p:blipFill>
        <p:spPr bwMode="auto">
          <a:xfrm>
            <a:off x="7010400" y="1676400"/>
            <a:ext cx="1342238" cy="685800"/>
          </a:xfrm>
          <a:prstGeom prst="rect">
            <a:avLst/>
          </a:prstGeom>
          <a:noFill/>
        </p:spPr>
      </p:pic>
      <p:sp>
        <p:nvSpPr>
          <p:cNvPr id="9" name="TextBox 8"/>
          <p:cNvSpPr txBox="1"/>
          <p:nvPr/>
        </p:nvSpPr>
        <p:spPr>
          <a:xfrm>
            <a:off x="5257800" y="76200"/>
            <a:ext cx="2667000" cy="646331"/>
          </a:xfrm>
          <a:prstGeom prst="rect">
            <a:avLst/>
          </a:prstGeom>
          <a:noFill/>
        </p:spPr>
        <p:txBody>
          <a:bodyPr wrap="square" rtlCol="0">
            <a:spAutoFit/>
          </a:bodyPr>
          <a:lstStyle/>
          <a:p>
            <a:r>
              <a:rPr lang="mk-MK" b="1" dirty="0"/>
              <a:t>Што претставува моторно возило?</a:t>
            </a:r>
            <a:endParaRPr lang="en-US" b="1" dirty="0"/>
          </a:p>
        </p:txBody>
      </p:sp>
      <p:pic>
        <p:nvPicPr>
          <p:cNvPr id="26634" name="Picture 10" descr="http://mondialmotor.tv/files/2013/05/scooter.png"/>
          <p:cNvPicPr>
            <a:picLocks noChangeAspect="1" noChangeArrowheads="1"/>
          </p:cNvPicPr>
          <p:nvPr/>
        </p:nvPicPr>
        <p:blipFill>
          <a:blip r:embed="rId7" cstate="print"/>
          <a:srcRect/>
          <a:stretch>
            <a:fillRect/>
          </a:stretch>
        </p:blipFill>
        <p:spPr bwMode="auto">
          <a:xfrm>
            <a:off x="-609600" y="2971800"/>
            <a:ext cx="2400300" cy="1600200"/>
          </a:xfrm>
          <a:prstGeom prst="rect">
            <a:avLst/>
          </a:prstGeom>
          <a:noFill/>
        </p:spPr>
      </p:pic>
      <p:pic>
        <p:nvPicPr>
          <p:cNvPr id="26636" name="Picture 12" descr="http://cdn.motocross.transworld.net/wp-content/blogs.dir/441/files/2010/09/geicohondausa2.png"/>
          <p:cNvPicPr>
            <a:picLocks noChangeAspect="1" noChangeArrowheads="1"/>
          </p:cNvPicPr>
          <p:nvPr/>
        </p:nvPicPr>
        <p:blipFill>
          <a:blip r:embed="rId8" cstate="print"/>
          <a:srcRect/>
          <a:stretch>
            <a:fillRect/>
          </a:stretch>
        </p:blipFill>
        <p:spPr bwMode="auto">
          <a:xfrm>
            <a:off x="177548" y="5804139"/>
            <a:ext cx="1727452" cy="1053861"/>
          </a:xfrm>
          <a:prstGeom prst="rect">
            <a:avLst/>
          </a:prstGeom>
          <a:noFill/>
        </p:spPr>
      </p:pic>
      <p:pic>
        <p:nvPicPr>
          <p:cNvPr id="26638" name="Picture 14" descr="http://www.easyinsurancequote.co.uk/images/bigbike_img.png"/>
          <p:cNvPicPr>
            <a:picLocks noChangeAspect="1" noChangeArrowheads="1"/>
          </p:cNvPicPr>
          <p:nvPr/>
        </p:nvPicPr>
        <p:blipFill>
          <a:blip r:embed="rId9"/>
          <a:srcRect/>
          <a:stretch>
            <a:fillRect/>
          </a:stretch>
        </p:blipFill>
        <p:spPr bwMode="auto">
          <a:xfrm>
            <a:off x="152400" y="4572000"/>
            <a:ext cx="1583623" cy="1047751"/>
          </a:xfrm>
          <a:prstGeom prst="rect">
            <a:avLst/>
          </a:prstGeom>
          <a:noFill/>
        </p:spPr>
      </p:pic>
      <p:pic>
        <p:nvPicPr>
          <p:cNvPr id="26642" name="Picture 18" descr="http://laguna3p.com/2013_site/img/cars/crownvic.png"/>
          <p:cNvPicPr>
            <a:picLocks noChangeAspect="1" noChangeArrowheads="1"/>
          </p:cNvPicPr>
          <p:nvPr/>
        </p:nvPicPr>
        <p:blipFill>
          <a:blip r:embed="rId10"/>
          <a:srcRect/>
          <a:stretch>
            <a:fillRect/>
          </a:stretch>
        </p:blipFill>
        <p:spPr bwMode="auto">
          <a:xfrm>
            <a:off x="1981200" y="4267200"/>
            <a:ext cx="1992929" cy="981075"/>
          </a:xfrm>
          <a:prstGeom prst="rect">
            <a:avLst/>
          </a:prstGeom>
          <a:noFill/>
        </p:spPr>
      </p:pic>
      <p:pic>
        <p:nvPicPr>
          <p:cNvPr id="26644" name="Picture 20" descr="http://j.luxlux.pl/l1292/95f1b959000e49594c6991c6"/>
          <p:cNvPicPr>
            <a:picLocks noChangeAspect="1" noChangeArrowheads="1"/>
          </p:cNvPicPr>
          <p:nvPr/>
        </p:nvPicPr>
        <p:blipFill>
          <a:blip r:embed="rId11"/>
          <a:srcRect/>
          <a:stretch>
            <a:fillRect/>
          </a:stretch>
        </p:blipFill>
        <p:spPr bwMode="auto">
          <a:xfrm>
            <a:off x="2362200" y="5200649"/>
            <a:ext cx="1657351" cy="1657351"/>
          </a:xfrm>
          <a:prstGeom prst="rect">
            <a:avLst/>
          </a:prstGeom>
          <a:noFill/>
        </p:spPr>
      </p:pic>
      <p:pic>
        <p:nvPicPr>
          <p:cNvPr id="26646" name="Picture 22" descr="http://images.angelpub.com/2010/37/5894/august-2010-yugo.png"/>
          <p:cNvPicPr>
            <a:picLocks noChangeAspect="1" noChangeArrowheads="1"/>
          </p:cNvPicPr>
          <p:nvPr/>
        </p:nvPicPr>
        <p:blipFill>
          <a:blip r:embed="rId12" cstate="print"/>
          <a:srcRect/>
          <a:stretch>
            <a:fillRect/>
          </a:stretch>
        </p:blipFill>
        <p:spPr bwMode="auto">
          <a:xfrm>
            <a:off x="2133600" y="3200400"/>
            <a:ext cx="1524000" cy="990600"/>
          </a:xfrm>
          <a:prstGeom prst="rect">
            <a:avLst/>
          </a:prstGeom>
          <a:noFill/>
        </p:spPr>
      </p:pic>
      <p:pic>
        <p:nvPicPr>
          <p:cNvPr id="26648" name="Picture 24" descr="http://pngimg.com/upload/bus_PNG8635.png"/>
          <p:cNvPicPr>
            <a:picLocks noChangeAspect="1" noChangeArrowheads="1"/>
          </p:cNvPicPr>
          <p:nvPr/>
        </p:nvPicPr>
        <p:blipFill>
          <a:blip r:embed="rId13" cstate="print"/>
          <a:srcRect/>
          <a:stretch>
            <a:fillRect/>
          </a:stretch>
        </p:blipFill>
        <p:spPr bwMode="auto">
          <a:xfrm>
            <a:off x="3962400" y="2819400"/>
            <a:ext cx="1676400" cy="1111364"/>
          </a:xfrm>
          <a:prstGeom prst="rect">
            <a:avLst/>
          </a:prstGeom>
          <a:noFill/>
        </p:spPr>
      </p:pic>
      <p:pic>
        <p:nvPicPr>
          <p:cNvPr id="26650" name="Picture 26" descr="http://www.eurologos-brussels.com/uploads/images/bus-london.png"/>
          <p:cNvPicPr>
            <a:picLocks noChangeAspect="1" noChangeArrowheads="1"/>
          </p:cNvPicPr>
          <p:nvPr/>
        </p:nvPicPr>
        <p:blipFill>
          <a:blip r:embed="rId14"/>
          <a:srcRect/>
          <a:stretch>
            <a:fillRect/>
          </a:stretch>
        </p:blipFill>
        <p:spPr bwMode="auto">
          <a:xfrm>
            <a:off x="4343400" y="4191000"/>
            <a:ext cx="1375832" cy="990600"/>
          </a:xfrm>
          <a:prstGeom prst="rect">
            <a:avLst/>
          </a:prstGeom>
          <a:noFill/>
        </p:spPr>
      </p:pic>
      <p:pic>
        <p:nvPicPr>
          <p:cNvPr id="26652" name="Picture 28" descr="http://images1.wikia.nocookie.net/__cb20100228022905/zombie/images/4/4b/Armoredcar_1.png"/>
          <p:cNvPicPr>
            <a:picLocks noChangeAspect="1" noChangeArrowheads="1"/>
          </p:cNvPicPr>
          <p:nvPr/>
        </p:nvPicPr>
        <p:blipFill>
          <a:blip r:embed="rId15" cstate="print"/>
          <a:srcRect/>
          <a:stretch>
            <a:fillRect/>
          </a:stretch>
        </p:blipFill>
        <p:spPr bwMode="auto">
          <a:xfrm>
            <a:off x="4038600" y="5410200"/>
            <a:ext cx="2105025" cy="1259942"/>
          </a:xfrm>
          <a:prstGeom prst="rect">
            <a:avLst/>
          </a:prstGeom>
          <a:noFill/>
        </p:spPr>
      </p:pic>
      <p:pic>
        <p:nvPicPr>
          <p:cNvPr id="26654" name="Picture 30" descr="http://www.abemoving.com/images/white_truck.png"/>
          <p:cNvPicPr>
            <a:picLocks noChangeAspect="1" noChangeArrowheads="1"/>
          </p:cNvPicPr>
          <p:nvPr/>
        </p:nvPicPr>
        <p:blipFill>
          <a:blip r:embed="rId16" cstate="print"/>
          <a:srcRect/>
          <a:stretch>
            <a:fillRect/>
          </a:stretch>
        </p:blipFill>
        <p:spPr bwMode="auto">
          <a:xfrm>
            <a:off x="6324600" y="2971800"/>
            <a:ext cx="1981200" cy="764743"/>
          </a:xfrm>
          <a:prstGeom prst="rect">
            <a:avLst/>
          </a:prstGeom>
          <a:noFill/>
        </p:spPr>
      </p:pic>
      <p:pic>
        <p:nvPicPr>
          <p:cNvPr id="26656" name="Picture 32" descr="http://image2.cccme.org.cn/i_supply/2012-07-23/20120723084248000573384.png"/>
          <p:cNvPicPr>
            <a:picLocks noChangeAspect="1" noChangeArrowheads="1"/>
          </p:cNvPicPr>
          <p:nvPr/>
        </p:nvPicPr>
        <p:blipFill>
          <a:blip r:embed="rId17" cstate="print"/>
          <a:srcRect/>
          <a:stretch>
            <a:fillRect/>
          </a:stretch>
        </p:blipFill>
        <p:spPr bwMode="auto">
          <a:xfrm>
            <a:off x="6477000" y="3886200"/>
            <a:ext cx="1640170" cy="1295400"/>
          </a:xfrm>
          <a:prstGeom prst="rect">
            <a:avLst/>
          </a:prstGeom>
          <a:noFill/>
        </p:spPr>
      </p:pic>
      <p:pic>
        <p:nvPicPr>
          <p:cNvPr id="26658" name="Picture 34" descr="http://srtrucktire.com/wp-content/uploads/firetruck.png"/>
          <p:cNvPicPr>
            <a:picLocks noChangeAspect="1" noChangeArrowheads="1"/>
          </p:cNvPicPr>
          <p:nvPr/>
        </p:nvPicPr>
        <p:blipFill>
          <a:blip r:embed="rId18" cstate="print"/>
          <a:srcRect/>
          <a:stretch>
            <a:fillRect/>
          </a:stretch>
        </p:blipFill>
        <p:spPr bwMode="auto">
          <a:xfrm>
            <a:off x="6352462" y="5457825"/>
            <a:ext cx="2334338" cy="1095375"/>
          </a:xfrm>
          <a:prstGeom prst="rect">
            <a:avLst/>
          </a:prstGeom>
          <a:noFill/>
        </p:spPr>
      </p:pic>
      <p:cxnSp>
        <p:nvCxnSpPr>
          <p:cNvPr id="24" name="Straight Connector 23"/>
          <p:cNvCxnSpPr/>
          <p:nvPr/>
        </p:nvCxnSpPr>
        <p:spPr>
          <a:xfrm rot="10800000" flipV="1">
            <a:off x="1447800" y="914400"/>
            <a:ext cx="2438400" cy="914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3276600" y="1143000"/>
            <a:ext cx="838200" cy="685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4610100" y="952500"/>
            <a:ext cx="914400" cy="838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6632" idx="0"/>
          </p:cNvCxnSpPr>
          <p:nvPr/>
        </p:nvCxnSpPr>
        <p:spPr>
          <a:xfrm>
            <a:off x="5105400" y="990600"/>
            <a:ext cx="2576119" cy="685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228600" y="3810000"/>
            <a:ext cx="3810000" cy="762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0800000" flipV="1">
            <a:off x="914400" y="3581400"/>
            <a:ext cx="68580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0800000" flipV="1">
            <a:off x="1600200" y="5029200"/>
            <a:ext cx="30480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0800000" flipV="1">
            <a:off x="1447800" y="6096000"/>
            <a:ext cx="60960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2247900" y="3467100"/>
            <a:ext cx="3276600" cy="762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flipV="1">
            <a:off x="3124200" y="3276600"/>
            <a:ext cx="609600" cy="304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flipV="1">
            <a:off x="3276600" y="4191000"/>
            <a:ext cx="685800" cy="304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0800000" flipV="1">
            <a:off x="3276600" y="5486400"/>
            <a:ext cx="990600" cy="381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4572000" y="3352800"/>
            <a:ext cx="297180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0800000" flipV="1">
            <a:off x="5257800" y="3124200"/>
            <a:ext cx="685800" cy="304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0800000" flipV="1">
            <a:off x="5486400" y="4343400"/>
            <a:ext cx="685800" cy="304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5715000" y="5105400"/>
            <a:ext cx="609600" cy="609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6200000" flipH="1">
            <a:off x="6896100" y="3390900"/>
            <a:ext cx="3124200" cy="457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0800000" flipV="1">
            <a:off x="7620000" y="2971800"/>
            <a:ext cx="762000" cy="304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flipV="1">
            <a:off x="7696200" y="4267200"/>
            <a:ext cx="838200" cy="381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0800000" flipV="1">
            <a:off x="8001000" y="5181600"/>
            <a:ext cx="685800" cy="609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par>
                                <p:cTn id="8" presetID="3" presetClass="entr" presetSubtype="10" fill="hold" nodeType="withEffect">
                                  <p:stCondLst>
                                    <p:cond delay="0"/>
                                  </p:stCondLst>
                                  <p:childTnLst>
                                    <p:set>
                                      <p:cBhvr>
                                        <p:cTn id="9" dur="1" fill="hold">
                                          <p:stCondLst>
                                            <p:cond delay="0"/>
                                          </p:stCondLst>
                                        </p:cTn>
                                        <p:tgtEl>
                                          <p:spTgt spid="26628"/>
                                        </p:tgtEl>
                                        <p:attrNameLst>
                                          <p:attrName>style.visibility</p:attrName>
                                        </p:attrNameLst>
                                      </p:cBhvr>
                                      <p:to>
                                        <p:strVal val="visible"/>
                                      </p:to>
                                    </p:set>
                                    <p:animEffect transition="in" filter="blinds(horizontal)">
                                      <p:cBhvr>
                                        <p:cTn id="10" dur="500"/>
                                        <p:tgtEl>
                                          <p:spTgt spid="2662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linds(horizontal)">
                                      <p:cBhvr>
                                        <p:cTn id="15" dur="500"/>
                                        <p:tgtEl>
                                          <p:spTgt spid="25"/>
                                        </p:tgtEl>
                                      </p:cBhvr>
                                    </p:animEffect>
                                  </p:childTnLst>
                                </p:cTn>
                              </p:par>
                              <p:par>
                                <p:cTn id="16" presetID="3" presetClass="entr" presetSubtype="10" fill="hold" nodeType="withEffect">
                                  <p:stCondLst>
                                    <p:cond delay="0"/>
                                  </p:stCondLst>
                                  <p:childTnLst>
                                    <p:set>
                                      <p:cBhvr>
                                        <p:cTn id="17" dur="1" fill="hold">
                                          <p:stCondLst>
                                            <p:cond delay="0"/>
                                          </p:stCondLst>
                                        </p:cTn>
                                        <p:tgtEl>
                                          <p:spTgt spid="26626"/>
                                        </p:tgtEl>
                                        <p:attrNameLst>
                                          <p:attrName>style.visibility</p:attrName>
                                        </p:attrNameLst>
                                      </p:cBhvr>
                                      <p:to>
                                        <p:strVal val="visible"/>
                                      </p:to>
                                    </p:set>
                                    <p:animEffect transition="in" filter="blinds(horizontal)">
                                      <p:cBhvr>
                                        <p:cTn id="18" dur="500"/>
                                        <p:tgtEl>
                                          <p:spTgt spid="266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linds(horizontal)">
                                      <p:cBhvr>
                                        <p:cTn id="23" dur="500"/>
                                        <p:tgtEl>
                                          <p:spTgt spid="27"/>
                                        </p:tgtEl>
                                      </p:cBhvr>
                                    </p:animEffect>
                                  </p:childTnLst>
                                </p:cTn>
                              </p:par>
                              <p:par>
                                <p:cTn id="24" presetID="3" presetClass="entr" presetSubtype="10" fill="hold" nodeType="withEffect">
                                  <p:stCondLst>
                                    <p:cond delay="0"/>
                                  </p:stCondLst>
                                  <p:childTnLst>
                                    <p:set>
                                      <p:cBhvr>
                                        <p:cTn id="25" dur="1" fill="hold">
                                          <p:stCondLst>
                                            <p:cond delay="0"/>
                                          </p:stCondLst>
                                        </p:cTn>
                                        <p:tgtEl>
                                          <p:spTgt spid="26630"/>
                                        </p:tgtEl>
                                        <p:attrNameLst>
                                          <p:attrName>style.visibility</p:attrName>
                                        </p:attrNameLst>
                                      </p:cBhvr>
                                      <p:to>
                                        <p:strVal val="visible"/>
                                      </p:to>
                                    </p:set>
                                    <p:animEffect transition="in" filter="blinds(horizontal)">
                                      <p:cBhvr>
                                        <p:cTn id="26" dur="500"/>
                                        <p:tgtEl>
                                          <p:spTgt spid="2663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linds(horizontal)">
                                      <p:cBhvr>
                                        <p:cTn id="31" dur="500"/>
                                        <p:tgtEl>
                                          <p:spTgt spid="30"/>
                                        </p:tgtEl>
                                      </p:cBhvr>
                                    </p:animEffect>
                                  </p:childTnLst>
                                </p:cTn>
                              </p:par>
                              <p:par>
                                <p:cTn id="32" presetID="3" presetClass="entr" presetSubtype="10" fill="hold" nodeType="withEffect">
                                  <p:stCondLst>
                                    <p:cond delay="0"/>
                                  </p:stCondLst>
                                  <p:childTnLst>
                                    <p:set>
                                      <p:cBhvr>
                                        <p:cTn id="33" dur="1" fill="hold">
                                          <p:stCondLst>
                                            <p:cond delay="0"/>
                                          </p:stCondLst>
                                        </p:cTn>
                                        <p:tgtEl>
                                          <p:spTgt spid="26632"/>
                                        </p:tgtEl>
                                        <p:attrNameLst>
                                          <p:attrName>style.visibility</p:attrName>
                                        </p:attrNameLst>
                                      </p:cBhvr>
                                      <p:to>
                                        <p:strVal val="visible"/>
                                      </p:to>
                                    </p:set>
                                    <p:animEffect transition="in" filter="blinds(horizontal)">
                                      <p:cBhvr>
                                        <p:cTn id="34" dur="500"/>
                                        <p:tgtEl>
                                          <p:spTgt spid="2663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blinds(horizontal)">
                                      <p:cBhvr>
                                        <p:cTn id="39" dur="500"/>
                                        <p:tgtEl>
                                          <p:spTgt spid="37"/>
                                        </p:tgtEl>
                                      </p:cBhvr>
                                    </p:animEffect>
                                  </p:childTnLst>
                                </p:cTn>
                              </p:par>
                              <p:par>
                                <p:cTn id="40" presetID="3" presetClass="entr" presetSubtype="10" fill="hold"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blinds(horizontal)">
                                      <p:cBhvr>
                                        <p:cTn id="42" dur="500"/>
                                        <p:tgtEl>
                                          <p:spTgt spid="40"/>
                                        </p:tgtEl>
                                      </p:cBhvr>
                                    </p:animEffect>
                                  </p:childTnLst>
                                </p:cTn>
                              </p:par>
                              <p:par>
                                <p:cTn id="43" presetID="3" presetClass="entr" presetSubtype="10" fill="hold" nodeType="withEffect">
                                  <p:stCondLst>
                                    <p:cond delay="0"/>
                                  </p:stCondLst>
                                  <p:childTnLst>
                                    <p:set>
                                      <p:cBhvr>
                                        <p:cTn id="44" dur="1" fill="hold">
                                          <p:stCondLst>
                                            <p:cond delay="0"/>
                                          </p:stCondLst>
                                        </p:cTn>
                                        <p:tgtEl>
                                          <p:spTgt spid="26634"/>
                                        </p:tgtEl>
                                        <p:attrNameLst>
                                          <p:attrName>style.visibility</p:attrName>
                                        </p:attrNameLst>
                                      </p:cBhvr>
                                      <p:to>
                                        <p:strVal val="visible"/>
                                      </p:to>
                                    </p:set>
                                    <p:animEffect transition="in" filter="blinds(horizontal)">
                                      <p:cBhvr>
                                        <p:cTn id="45" dur="500"/>
                                        <p:tgtEl>
                                          <p:spTgt spid="2663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linds(horizontal)">
                                      <p:cBhvr>
                                        <p:cTn id="50" dur="500"/>
                                        <p:tgtEl>
                                          <p:spTgt spid="42"/>
                                        </p:tgtEl>
                                      </p:cBhvr>
                                    </p:animEffect>
                                  </p:childTnLst>
                                </p:cTn>
                              </p:par>
                              <p:par>
                                <p:cTn id="51" presetID="3" presetClass="entr" presetSubtype="10" fill="hold" nodeType="withEffect">
                                  <p:stCondLst>
                                    <p:cond delay="0"/>
                                  </p:stCondLst>
                                  <p:childTnLst>
                                    <p:set>
                                      <p:cBhvr>
                                        <p:cTn id="52" dur="1" fill="hold">
                                          <p:stCondLst>
                                            <p:cond delay="0"/>
                                          </p:stCondLst>
                                        </p:cTn>
                                        <p:tgtEl>
                                          <p:spTgt spid="26638"/>
                                        </p:tgtEl>
                                        <p:attrNameLst>
                                          <p:attrName>style.visibility</p:attrName>
                                        </p:attrNameLst>
                                      </p:cBhvr>
                                      <p:to>
                                        <p:strVal val="visible"/>
                                      </p:to>
                                    </p:set>
                                    <p:animEffect transition="in" filter="blinds(horizontal)">
                                      <p:cBhvr>
                                        <p:cTn id="53" dur="500"/>
                                        <p:tgtEl>
                                          <p:spTgt spid="2663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blinds(horizontal)">
                                      <p:cBhvr>
                                        <p:cTn id="58" dur="500"/>
                                        <p:tgtEl>
                                          <p:spTgt spid="46"/>
                                        </p:tgtEl>
                                      </p:cBhvr>
                                    </p:animEffect>
                                  </p:childTnLst>
                                </p:cTn>
                              </p:par>
                              <p:par>
                                <p:cTn id="59" presetID="3" presetClass="entr" presetSubtype="10" fill="hold" nodeType="withEffect">
                                  <p:stCondLst>
                                    <p:cond delay="0"/>
                                  </p:stCondLst>
                                  <p:childTnLst>
                                    <p:set>
                                      <p:cBhvr>
                                        <p:cTn id="60" dur="1" fill="hold">
                                          <p:stCondLst>
                                            <p:cond delay="0"/>
                                          </p:stCondLst>
                                        </p:cTn>
                                        <p:tgtEl>
                                          <p:spTgt spid="26636"/>
                                        </p:tgtEl>
                                        <p:attrNameLst>
                                          <p:attrName>style.visibility</p:attrName>
                                        </p:attrNameLst>
                                      </p:cBhvr>
                                      <p:to>
                                        <p:strVal val="visible"/>
                                      </p:to>
                                    </p:set>
                                    <p:animEffect transition="in" filter="blinds(horizontal)">
                                      <p:cBhvr>
                                        <p:cTn id="61" dur="500"/>
                                        <p:tgtEl>
                                          <p:spTgt spid="26636"/>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blinds(horizontal)">
                                      <p:cBhvr>
                                        <p:cTn id="66" dur="500"/>
                                        <p:tgtEl>
                                          <p:spTgt spid="48"/>
                                        </p:tgtEl>
                                      </p:cBhvr>
                                    </p:animEffect>
                                  </p:childTnLst>
                                </p:cTn>
                              </p:par>
                              <p:par>
                                <p:cTn id="67" presetID="3" presetClass="entr" presetSubtype="10"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blinds(horizontal)">
                                      <p:cBhvr>
                                        <p:cTn id="69" dur="500"/>
                                        <p:tgtEl>
                                          <p:spTgt spid="52"/>
                                        </p:tgtEl>
                                      </p:cBhvr>
                                    </p:animEffect>
                                  </p:childTnLst>
                                </p:cTn>
                              </p:par>
                              <p:par>
                                <p:cTn id="70" presetID="3" presetClass="entr" presetSubtype="10" fill="hold" nodeType="withEffect">
                                  <p:stCondLst>
                                    <p:cond delay="0"/>
                                  </p:stCondLst>
                                  <p:childTnLst>
                                    <p:set>
                                      <p:cBhvr>
                                        <p:cTn id="71" dur="1" fill="hold">
                                          <p:stCondLst>
                                            <p:cond delay="0"/>
                                          </p:stCondLst>
                                        </p:cTn>
                                        <p:tgtEl>
                                          <p:spTgt spid="26646"/>
                                        </p:tgtEl>
                                        <p:attrNameLst>
                                          <p:attrName>style.visibility</p:attrName>
                                        </p:attrNameLst>
                                      </p:cBhvr>
                                      <p:to>
                                        <p:strVal val="visible"/>
                                      </p:to>
                                    </p:set>
                                    <p:animEffect transition="in" filter="blinds(horizontal)">
                                      <p:cBhvr>
                                        <p:cTn id="72" dur="500"/>
                                        <p:tgtEl>
                                          <p:spTgt spid="2664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6642"/>
                                        </p:tgtEl>
                                        <p:attrNameLst>
                                          <p:attrName>style.visibility</p:attrName>
                                        </p:attrNameLst>
                                      </p:cBhvr>
                                      <p:to>
                                        <p:strVal val="visible"/>
                                      </p:to>
                                    </p:set>
                                    <p:animEffect transition="in" filter="blinds(horizontal)">
                                      <p:cBhvr>
                                        <p:cTn id="77" dur="500"/>
                                        <p:tgtEl>
                                          <p:spTgt spid="26642"/>
                                        </p:tgtEl>
                                      </p:cBhvr>
                                    </p:animEffect>
                                  </p:childTnLst>
                                </p:cTn>
                              </p:par>
                              <p:par>
                                <p:cTn id="78" presetID="3" presetClass="entr" presetSubtype="10" fill="hold" nodeType="withEffect">
                                  <p:stCondLst>
                                    <p:cond delay="0"/>
                                  </p:stCondLst>
                                  <p:childTnLst>
                                    <p:set>
                                      <p:cBhvr>
                                        <p:cTn id="79" dur="1" fill="hold">
                                          <p:stCondLst>
                                            <p:cond delay="0"/>
                                          </p:stCondLst>
                                        </p:cTn>
                                        <p:tgtEl>
                                          <p:spTgt spid="54"/>
                                        </p:tgtEl>
                                        <p:attrNameLst>
                                          <p:attrName>style.visibility</p:attrName>
                                        </p:attrNameLst>
                                      </p:cBhvr>
                                      <p:to>
                                        <p:strVal val="visible"/>
                                      </p:to>
                                    </p:set>
                                    <p:animEffect transition="in" filter="blinds(horizontal)">
                                      <p:cBhvr>
                                        <p:cTn id="80" dur="500"/>
                                        <p:tgtEl>
                                          <p:spTgt spid="54"/>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26644"/>
                                        </p:tgtEl>
                                        <p:attrNameLst>
                                          <p:attrName>style.visibility</p:attrName>
                                        </p:attrNameLst>
                                      </p:cBhvr>
                                      <p:to>
                                        <p:strVal val="visible"/>
                                      </p:to>
                                    </p:set>
                                    <p:animEffect transition="in" filter="blinds(horizontal)">
                                      <p:cBhvr>
                                        <p:cTn id="85" dur="500"/>
                                        <p:tgtEl>
                                          <p:spTgt spid="26644"/>
                                        </p:tgtEl>
                                      </p:cBhvr>
                                    </p:animEffect>
                                  </p:childTnLst>
                                </p:cTn>
                              </p:par>
                              <p:par>
                                <p:cTn id="86" presetID="3" presetClass="entr" presetSubtype="10" fill="hold" nodeType="withEffect">
                                  <p:stCondLst>
                                    <p:cond delay="0"/>
                                  </p:stCondLst>
                                  <p:childTnLst>
                                    <p:set>
                                      <p:cBhvr>
                                        <p:cTn id="87" dur="1" fill="hold">
                                          <p:stCondLst>
                                            <p:cond delay="0"/>
                                          </p:stCondLst>
                                        </p:cTn>
                                        <p:tgtEl>
                                          <p:spTgt spid="56"/>
                                        </p:tgtEl>
                                        <p:attrNameLst>
                                          <p:attrName>style.visibility</p:attrName>
                                        </p:attrNameLst>
                                      </p:cBhvr>
                                      <p:to>
                                        <p:strVal val="visible"/>
                                      </p:to>
                                    </p:set>
                                    <p:animEffect transition="in" filter="blinds(horizontal)">
                                      <p:cBhvr>
                                        <p:cTn id="88" dur="500"/>
                                        <p:tgtEl>
                                          <p:spTgt spid="56"/>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60"/>
                                        </p:tgtEl>
                                        <p:attrNameLst>
                                          <p:attrName>style.visibility</p:attrName>
                                        </p:attrNameLst>
                                      </p:cBhvr>
                                      <p:to>
                                        <p:strVal val="visible"/>
                                      </p:to>
                                    </p:set>
                                    <p:animEffect transition="in" filter="blinds(horizontal)">
                                      <p:cBhvr>
                                        <p:cTn id="93" dur="500"/>
                                        <p:tgtEl>
                                          <p:spTgt spid="60"/>
                                        </p:tgtEl>
                                      </p:cBhvr>
                                    </p:animEffect>
                                  </p:childTnLst>
                                </p:cTn>
                              </p:par>
                              <p:par>
                                <p:cTn id="94" presetID="3" presetClass="entr" presetSubtype="10" fill="hold" nodeType="with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blinds(horizontal)">
                                      <p:cBhvr>
                                        <p:cTn id="96" dur="500"/>
                                        <p:tgtEl>
                                          <p:spTgt spid="64"/>
                                        </p:tgtEl>
                                      </p:cBhvr>
                                    </p:animEffect>
                                  </p:childTnLst>
                                </p:cTn>
                              </p:par>
                              <p:par>
                                <p:cTn id="97" presetID="3" presetClass="entr" presetSubtype="10" fill="hold" nodeType="withEffect">
                                  <p:stCondLst>
                                    <p:cond delay="0"/>
                                  </p:stCondLst>
                                  <p:childTnLst>
                                    <p:set>
                                      <p:cBhvr>
                                        <p:cTn id="98" dur="1" fill="hold">
                                          <p:stCondLst>
                                            <p:cond delay="0"/>
                                          </p:stCondLst>
                                        </p:cTn>
                                        <p:tgtEl>
                                          <p:spTgt spid="26648"/>
                                        </p:tgtEl>
                                        <p:attrNameLst>
                                          <p:attrName>style.visibility</p:attrName>
                                        </p:attrNameLst>
                                      </p:cBhvr>
                                      <p:to>
                                        <p:strVal val="visible"/>
                                      </p:to>
                                    </p:set>
                                    <p:animEffect transition="in" filter="blinds(horizontal)">
                                      <p:cBhvr>
                                        <p:cTn id="99" dur="500"/>
                                        <p:tgtEl>
                                          <p:spTgt spid="26648"/>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66"/>
                                        </p:tgtEl>
                                        <p:attrNameLst>
                                          <p:attrName>style.visibility</p:attrName>
                                        </p:attrNameLst>
                                      </p:cBhvr>
                                      <p:to>
                                        <p:strVal val="visible"/>
                                      </p:to>
                                    </p:set>
                                    <p:animEffect transition="in" filter="blinds(horizontal)">
                                      <p:cBhvr>
                                        <p:cTn id="104" dur="500"/>
                                        <p:tgtEl>
                                          <p:spTgt spid="66"/>
                                        </p:tgtEl>
                                      </p:cBhvr>
                                    </p:animEffect>
                                  </p:childTnLst>
                                </p:cTn>
                              </p:par>
                              <p:par>
                                <p:cTn id="105" presetID="3" presetClass="entr" presetSubtype="10" fill="hold" nodeType="withEffect">
                                  <p:stCondLst>
                                    <p:cond delay="0"/>
                                  </p:stCondLst>
                                  <p:childTnLst>
                                    <p:set>
                                      <p:cBhvr>
                                        <p:cTn id="106" dur="1" fill="hold">
                                          <p:stCondLst>
                                            <p:cond delay="0"/>
                                          </p:stCondLst>
                                        </p:cTn>
                                        <p:tgtEl>
                                          <p:spTgt spid="26650"/>
                                        </p:tgtEl>
                                        <p:attrNameLst>
                                          <p:attrName>style.visibility</p:attrName>
                                        </p:attrNameLst>
                                      </p:cBhvr>
                                      <p:to>
                                        <p:strVal val="visible"/>
                                      </p:to>
                                    </p:set>
                                    <p:animEffect transition="in" filter="blinds(horizontal)">
                                      <p:cBhvr>
                                        <p:cTn id="107" dur="500"/>
                                        <p:tgtEl>
                                          <p:spTgt spid="26650"/>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68"/>
                                        </p:tgtEl>
                                        <p:attrNameLst>
                                          <p:attrName>style.visibility</p:attrName>
                                        </p:attrNameLst>
                                      </p:cBhvr>
                                      <p:to>
                                        <p:strVal val="visible"/>
                                      </p:to>
                                    </p:set>
                                    <p:animEffect transition="in" filter="blinds(horizontal)">
                                      <p:cBhvr>
                                        <p:cTn id="112" dur="500"/>
                                        <p:tgtEl>
                                          <p:spTgt spid="68"/>
                                        </p:tgtEl>
                                      </p:cBhvr>
                                    </p:animEffect>
                                  </p:childTnLst>
                                </p:cTn>
                              </p:par>
                              <p:par>
                                <p:cTn id="113" presetID="3" presetClass="entr" presetSubtype="10" fill="hold" nodeType="withEffect">
                                  <p:stCondLst>
                                    <p:cond delay="0"/>
                                  </p:stCondLst>
                                  <p:childTnLst>
                                    <p:set>
                                      <p:cBhvr>
                                        <p:cTn id="114" dur="1" fill="hold">
                                          <p:stCondLst>
                                            <p:cond delay="0"/>
                                          </p:stCondLst>
                                        </p:cTn>
                                        <p:tgtEl>
                                          <p:spTgt spid="26652"/>
                                        </p:tgtEl>
                                        <p:attrNameLst>
                                          <p:attrName>style.visibility</p:attrName>
                                        </p:attrNameLst>
                                      </p:cBhvr>
                                      <p:to>
                                        <p:strVal val="visible"/>
                                      </p:to>
                                    </p:set>
                                    <p:animEffect transition="in" filter="blinds(horizontal)">
                                      <p:cBhvr>
                                        <p:cTn id="115" dur="500"/>
                                        <p:tgtEl>
                                          <p:spTgt spid="26652"/>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nodeType="clickEffect">
                                  <p:stCondLst>
                                    <p:cond delay="0"/>
                                  </p:stCondLst>
                                  <p:childTnLst>
                                    <p:set>
                                      <p:cBhvr>
                                        <p:cTn id="119" dur="1" fill="hold">
                                          <p:stCondLst>
                                            <p:cond delay="0"/>
                                          </p:stCondLst>
                                        </p:cTn>
                                        <p:tgtEl>
                                          <p:spTgt spid="70"/>
                                        </p:tgtEl>
                                        <p:attrNameLst>
                                          <p:attrName>style.visibility</p:attrName>
                                        </p:attrNameLst>
                                      </p:cBhvr>
                                      <p:to>
                                        <p:strVal val="visible"/>
                                      </p:to>
                                    </p:set>
                                    <p:animEffect transition="in" filter="blinds(horizontal)">
                                      <p:cBhvr>
                                        <p:cTn id="120" dur="500"/>
                                        <p:tgtEl>
                                          <p:spTgt spid="70"/>
                                        </p:tgtEl>
                                      </p:cBhvr>
                                    </p:animEffect>
                                  </p:childTnLst>
                                </p:cTn>
                              </p:par>
                              <p:par>
                                <p:cTn id="121" presetID="3" presetClass="entr" presetSubtype="10" fill="hold" nodeType="withEffect">
                                  <p:stCondLst>
                                    <p:cond delay="0"/>
                                  </p:stCondLst>
                                  <p:childTnLst>
                                    <p:set>
                                      <p:cBhvr>
                                        <p:cTn id="122" dur="1" fill="hold">
                                          <p:stCondLst>
                                            <p:cond delay="0"/>
                                          </p:stCondLst>
                                        </p:cTn>
                                        <p:tgtEl>
                                          <p:spTgt spid="73"/>
                                        </p:tgtEl>
                                        <p:attrNameLst>
                                          <p:attrName>style.visibility</p:attrName>
                                        </p:attrNameLst>
                                      </p:cBhvr>
                                      <p:to>
                                        <p:strVal val="visible"/>
                                      </p:to>
                                    </p:set>
                                    <p:animEffect transition="in" filter="blinds(horizontal)">
                                      <p:cBhvr>
                                        <p:cTn id="123" dur="500"/>
                                        <p:tgtEl>
                                          <p:spTgt spid="73"/>
                                        </p:tgtEl>
                                      </p:cBhvr>
                                    </p:animEffect>
                                  </p:childTnLst>
                                </p:cTn>
                              </p:par>
                              <p:par>
                                <p:cTn id="124" presetID="3" presetClass="entr" presetSubtype="10" fill="hold" nodeType="withEffect">
                                  <p:stCondLst>
                                    <p:cond delay="0"/>
                                  </p:stCondLst>
                                  <p:childTnLst>
                                    <p:set>
                                      <p:cBhvr>
                                        <p:cTn id="125" dur="1" fill="hold">
                                          <p:stCondLst>
                                            <p:cond delay="0"/>
                                          </p:stCondLst>
                                        </p:cTn>
                                        <p:tgtEl>
                                          <p:spTgt spid="26654"/>
                                        </p:tgtEl>
                                        <p:attrNameLst>
                                          <p:attrName>style.visibility</p:attrName>
                                        </p:attrNameLst>
                                      </p:cBhvr>
                                      <p:to>
                                        <p:strVal val="visible"/>
                                      </p:to>
                                    </p:set>
                                    <p:animEffect transition="in" filter="blinds(horizontal)">
                                      <p:cBhvr>
                                        <p:cTn id="126" dur="500"/>
                                        <p:tgtEl>
                                          <p:spTgt spid="26654"/>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nodeType="clickEffect">
                                  <p:stCondLst>
                                    <p:cond delay="0"/>
                                  </p:stCondLst>
                                  <p:childTnLst>
                                    <p:set>
                                      <p:cBhvr>
                                        <p:cTn id="130" dur="1" fill="hold">
                                          <p:stCondLst>
                                            <p:cond delay="0"/>
                                          </p:stCondLst>
                                        </p:cTn>
                                        <p:tgtEl>
                                          <p:spTgt spid="75"/>
                                        </p:tgtEl>
                                        <p:attrNameLst>
                                          <p:attrName>style.visibility</p:attrName>
                                        </p:attrNameLst>
                                      </p:cBhvr>
                                      <p:to>
                                        <p:strVal val="visible"/>
                                      </p:to>
                                    </p:set>
                                    <p:animEffect transition="in" filter="blinds(horizontal)">
                                      <p:cBhvr>
                                        <p:cTn id="131" dur="500"/>
                                        <p:tgtEl>
                                          <p:spTgt spid="75"/>
                                        </p:tgtEl>
                                      </p:cBhvr>
                                    </p:animEffect>
                                  </p:childTnLst>
                                </p:cTn>
                              </p:par>
                              <p:par>
                                <p:cTn id="132" presetID="3" presetClass="entr" presetSubtype="10" fill="hold" nodeType="withEffect">
                                  <p:stCondLst>
                                    <p:cond delay="0"/>
                                  </p:stCondLst>
                                  <p:childTnLst>
                                    <p:set>
                                      <p:cBhvr>
                                        <p:cTn id="133" dur="1" fill="hold">
                                          <p:stCondLst>
                                            <p:cond delay="0"/>
                                          </p:stCondLst>
                                        </p:cTn>
                                        <p:tgtEl>
                                          <p:spTgt spid="26656"/>
                                        </p:tgtEl>
                                        <p:attrNameLst>
                                          <p:attrName>style.visibility</p:attrName>
                                        </p:attrNameLst>
                                      </p:cBhvr>
                                      <p:to>
                                        <p:strVal val="visible"/>
                                      </p:to>
                                    </p:set>
                                    <p:animEffect transition="in" filter="blinds(horizontal)">
                                      <p:cBhvr>
                                        <p:cTn id="134" dur="500"/>
                                        <p:tgtEl>
                                          <p:spTgt spid="26656"/>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nodeType="clickEffect">
                                  <p:stCondLst>
                                    <p:cond delay="0"/>
                                  </p:stCondLst>
                                  <p:childTnLst>
                                    <p:set>
                                      <p:cBhvr>
                                        <p:cTn id="138" dur="1" fill="hold">
                                          <p:stCondLst>
                                            <p:cond delay="0"/>
                                          </p:stCondLst>
                                        </p:cTn>
                                        <p:tgtEl>
                                          <p:spTgt spid="77"/>
                                        </p:tgtEl>
                                        <p:attrNameLst>
                                          <p:attrName>style.visibility</p:attrName>
                                        </p:attrNameLst>
                                      </p:cBhvr>
                                      <p:to>
                                        <p:strVal val="visible"/>
                                      </p:to>
                                    </p:set>
                                    <p:animEffect transition="in" filter="blinds(horizontal)">
                                      <p:cBhvr>
                                        <p:cTn id="139" dur="500"/>
                                        <p:tgtEl>
                                          <p:spTgt spid="77"/>
                                        </p:tgtEl>
                                      </p:cBhvr>
                                    </p:animEffect>
                                  </p:childTnLst>
                                </p:cTn>
                              </p:par>
                              <p:par>
                                <p:cTn id="140" presetID="3" presetClass="entr" presetSubtype="10" fill="hold" nodeType="withEffect">
                                  <p:stCondLst>
                                    <p:cond delay="0"/>
                                  </p:stCondLst>
                                  <p:childTnLst>
                                    <p:set>
                                      <p:cBhvr>
                                        <p:cTn id="141" dur="1" fill="hold">
                                          <p:stCondLst>
                                            <p:cond delay="0"/>
                                          </p:stCondLst>
                                        </p:cTn>
                                        <p:tgtEl>
                                          <p:spTgt spid="26658"/>
                                        </p:tgtEl>
                                        <p:attrNameLst>
                                          <p:attrName>style.visibility</p:attrName>
                                        </p:attrNameLst>
                                      </p:cBhvr>
                                      <p:to>
                                        <p:strVal val="visible"/>
                                      </p:to>
                                    </p:set>
                                    <p:animEffect transition="in" filter="blinds(horizontal)">
                                      <p:cBhvr>
                                        <p:cTn id="142" dur="500"/>
                                        <p:tgtEl>
                                          <p:spTgt spid="26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5495</TotalTime>
  <Words>3474</Words>
  <Application>Microsoft Office PowerPoint</Application>
  <PresentationFormat>On-screen Show (4:3)</PresentationFormat>
  <Paragraphs>639</Paragraphs>
  <Slides>34</Slides>
  <Notes>17</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Oriel</vt:lpstr>
      <vt:lpstr>Напреден C++ - ООП 1</vt:lpstr>
      <vt:lpstr>Што е програмирање?</vt:lpstr>
      <vt:lpstr>Процес за креирање на програма</vt:lpstr>
      <vt:lpstr>Програмски концепти (1)</vt:lpstr>
      <vt:lpstr>Програмски концепти (2)</vt:lpstr>
      <vt:lpstr>Процедурално програмирање (1)</vt:lpstr>
      <vt:lpstr>Процедурално програмирање (2)</vt:lpstr>
      <vt:lpstr>До сега беше супер, но...</vt:lpstr>
      <vt:lpstr>PowerPoint Presentation</vt:lpstr>
      <vt:lpstr>...Примерот со возилата (1)</vt:lpstr>
      <vt:lpstr>...Примерот со возилата (2)</vt:lpstr>
      <vt:lpstr>Објектно-ориентирано програмирање (ООП)</vt:lpstr>
      <vt:lpstr>Термини во ООП</vt:lpstr>
      <vt:lpstr>Според примерот за возилата</vt:lpstr>
      <vt:lpstr>ООП (2)</vt:lpstr>
      <vt:lpstr>Концепт на ООП</vt:lpstr>
      <vt:lpstr>Важни концепти на ООП</vt:lpstr>
      <vt:lpstr>Уште примери за ООП</vt:lpstr>
      <vt:lpstr>PowerPoint Presentation</vt:lpstr>
      <vt:lpstr>Steve Jobs за ООП</vt:lpstr>
      <vt:lpstr>Класи во C++</vt:lpstr>
      <vt:lpstr>Пр. за Struct</vt:lpstr>
      <vt:lpstr>Пр. структура без методи</vt:lpstr>
      <vt:lpstr>Структура со 3 елементи</vt:lpstr>
      <vt:lpstr>Преклопување на функции</vt:lpstr>
      <vt:lpstr>Пр. преклопување на функции (1)</vt:lpstr>
      <vt:lpstr>Пр. преклопување на функции (2)</vt:lpstr>
      <vt:lpstr>Вгнездени структури</vt:lpstr>
      <vt:lpstr>Задача 1</vt:lpstr>
      <vt:lpstr>Задача 2</vt:lpstr>
      <vt:lpstr>Задача 3</vt:lpstr>
      <vt:lpstr>Задача 4</vt:lpstr>
      <vt:lpstr>Задача 5</vt:lpstr>
      <vt:lpstr>Задача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Martin</dc:creator>
  <cp:lastModifiedBy>Windows User</cp:lastModifiedBy>
  <cp:revision>919</cp:revision>
  <dcterms:created xsi:type="dcterms:W3CDTF">2015-09-10T17:20:06Z</dcterms:created>
  <dcterms:modified xsi:type="dcterms:W3CDTF">2018-06-27T19:41:28Z</dcterms:modified>
</cp:coreProperties>
</file>