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9" r:id="rId3"/>
    <p:sldId id="343" r:id="rId4"/>
    <p:sldId id="344" r:id="rId5"/>
    <p:sldId id="345" r:id="rId6"/>
    <p:sldId id="342" r:id="rId7"/>
    <p:sldId id="341" r:id="rId8"/>
    <p:sldId id="346" r:id="rId9"/>
    <p:sldId id="331" r:id="rId10"/>
    <p:sldId id="294" r:id="rId11"/>
    <p:sldId id="298" r:id="rId12"/>
    <p:sldId id="347" r:id="rId13"/>
    <p:sldId id="348" r:id="rId14"/>
    <p:sldId id="349" r:id="rId15"/>
    <p:sldId id="35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C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83" autoAdjust="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9CBB44E-5782-4906-8E97-D69027ED3A8C}"/>
    <pc:docChg chg="modSld">
      <pc:chgData name="" userId="" providerId="" clId="Web-{D9CBB44E-5782-4906-8E97-D69027ED3A8C}" dt="2018-06-27T19:45:08.561" v="25"/>
      <pc:docMkLst>
        <pc:docMk/>
      </pc:docMkLst>
      <pc:sldChg chg="modSp modNotes">
        <pc:chgData name="" userId="" providerId="" clId="Web-{D9CBB44E-5782-4906-8E97-D69027ED3A8C}" dt="2018-06-27T19:44:29.997" v="8" actId="20577"/>
        <pc:sldMkLst>
          <pc:docMk/>
          <pc:sldMk cId="0" sldId="256"/>
        </pc:sldMkLst>
        <pc:spChg chg="mod">
          <ac:chgData name="" userId="" providerId="" clId="Web-{D9CBB44E-5782-4906-8E97-D69027ED3A8C}" dt="2018-06-27T19:44:29.997" v="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Notes">
        <pc:chgData name="" userId="" providerId="" clId="Web-{D9CBB44E-5782-4906-8E97-D69027ED3A8C}" dt="2018-06-27T19:44:49.966" v="18"/>
        <pc:sldMkLst>
          <pc:docMk/>
          <pc:sldMk cId="0" sldId="341"/>
        </pc:sldMkLst>
      </pc:sldChg>
      <pc:sldChg chg="modNotes">
        <pc:chgData name="" userId="" providerId="" clId="Web-{D9CBB44E-5782-4906-8E97-D69027ED3A8C}" dt="2018-06-27T19:44:44.310" v="16"/>
        <pc:sldMkLst>
          <pc:docMk/>
          <pc:sldMk cId="0" sldId="342"/>
        </pc:sldMkLst>
      </pc:sldChg>
      <pc:sldChg chg="modNotes">
        <pc:chgData name="" userId="" providerId="" clId="Web-{D9CBB44E-5782-4906-8E97-D69027ED3A8C}" dt="2018-06-27T19:44:36.997" v="12"/>
        <pc:sldMkLst>
          <pc:docMk/>
          <pc:sldMk cId="0" sldId="344"/>
        </pc:sldMkLst>
      </pc:sldChg>
      <pc:sldChg chg="modNotes">
        <pc:chgData name="" userId="" providerId="" clId="Web-{D9CBB44E-5782-4906-8E97-D69027ED3A8C}" dt="2018-06-27T19:44:40.310" v="14"/>
        <pc:sldMkLst>
          <pc:docMk/>
          <pc:sldMk cId="0" sldId="345"/>
        </pc:sldMkLst>
      </pc:sldChg>
      <pc:sldChg chg="modNotes">
        <pc:chgData name="" userId="" providerId="" clId="Web-{D9CBB44E-5782-4906-8E97-D69027ED3A8C}" dt="2018-06-27T19:44:54.279" v="20"/>
        <pc:sldMkLst>
          <pc:docMk/>
          <pc:sldMk cId="0" sldId="346"/>
        </pc:sldMkLst>
      </pc:sldChg>
      <pc:sldChg chg="modNotes">
        <pc:chgData name="" userId="" providerId="" clId="Web-{D9CBB44E-5782-4906-8E97-D69027ED3A8C}" dt="2018-06-27T19:45:02.169" v="22"/>
        <pc:sldMkLst>
          <pc:docMk/>
          <pc:sldMk cId="0" sldId="348"/>
        </pc:sldMkLst>
      </pc:sldChg>
      <pc:sldChg chg="modNotes">
        <pc:chgData name="" userId="" providerId="" clId="Web-{D9CBB44E-5782-4906-8E97-D69027ED3A8C}" dt="2018-06-27T19:45:05.560" v="24"/>
        <pc:sldMkLst>
          <pc:docMk/>
          <pc:sldMk cId="0" sldId="349"/>
        </pc:sldMkLst>
      </pc:sldChg>
      <pc:sldChg chg="modNotes">
        <pc:chgData name="" userId="" providerId="" clId="Web-{D9CBB44E-5782-4906-8E97-D69027ED3A8C}" dt="2018-06-27T19:45:08.561" v="25"/>
        <pc:sldMkLst>
          <pc:docMk/>
          <pc:sldMk cId="0" sldId="3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C8EF-6A41-4FDE-AC5A-6E24D3A4CE7E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419F-82DB-4F88-A732-4301244F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411F-8989-4E8F-842B-4ABED895FDF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E4C49-DC73-428A-A17B-91EFEBCE0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//6. Virtuelni</a:t>
            </a:r>
            <a:r>
              <a:rPr lang="en-US" dirty="0"/>
              <a:t> </a:t>
            </a:r>
            <a:r>
              <a:rPr lang="en-US"/>
              <a:t>funkcii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osnovna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osnovna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x)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i</a:t>
            </a:r>
            <a:r>
              <a:rPr lang="en-US" dirty="0"/>
              <a:t>=x;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virtual void </a:t>
            </a:r>
            <a:r>
              <a:rPr lang="en-US" err="1"/>
              <a:t>func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Verzijata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func</a:t>
            </a:r>
            <a:r>
              <a:rPr lang="en-US" dirty="0"/>
              <a:t>()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osnovna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i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izvedena1:public </a:t>
            </a:r>
            <a:r>
              <a:rPr lang="en-US" err="1"/>
              <a:t>osnovna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izvedena1(</a:t>
            </a:r>
            <a:r>
              <a:rPr lang="en-US" err="1"/>
              <a:t>int</a:t>
            </a:r>
            <a:r>
              <a:rPr lang="en-US" dirty="0"/>
              <a:t> x):</a:t>
            </a:r>
            <a:r>
              <a:rPr lang="en-US" err="1"/>
              <a:t>osnovna</a:t>
            </a:r>
            <a:r>
              <a:rPr lang="en-US" dirty="0"/>
              <a:t>(x){}</a:t>
            </a:r>
            <a:endParaRPr lang="en-US" dirty="0">
              <a:cs typeface="Calibri"/>
            </a:endParaRPr>
          </a:p>
          <a:p>
            <a:r>
              <a:rPr lang="en-US" dirty="0"/>
              <a:t>    void </a:t>
            </a:r>
            <a:r>
              <a:rPr lang="en-US" err="1"/>
              <a:t>func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&lt;&lt;"Vo izvedena1: "&lt;&lt;</a:t>
            </a:r>
            <a:r>
              <a:rPr lang="en-US" err="1"/>
              <a:t>i</a:t>
            </a:r>
            <a:r>
              <a:rPr lang="en-US" dirty="0"/>
              <a:t>*</a:t>
            </a:r>
            <a:r>
              <a:rPr lang="en-US" err="1"/>
              <a:t>i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izvedena2:public </a:t>
            </a:r>
            <a:r>
              <a:rPr lang="en-US" err="1"/>
              <a:t>osnovna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izvedena2(</a:t>
            </a:r>
            <a:r>
              <a:rPr lang="en-US" err="1"/>
              <a:t>int</a:t>
            </a:r>
            <a:r>
              <a:rPr lang="en-US" dirty="0"/>
              <a:t> x):</a:t>
            </a:r>
            <a:r>
              <a:rPr lang="en-US" err="1"/>
              <a:t>osnovna</a:t>
            </a:r>
            <a:r>
              <a:rPr lang="en-US" dirty="0"/>
              <a:t>(x){}</a:t>
            </a:r>
            <a:endParaRPr lang="en-US" dirty="0">
              <a:cs typeface="Calibri"/>
            </a:endParaRPr>
          </a:p>
          <a:p>
            <a:r>
              <a:rPr lang="en-US" dirty="0"/>
              <a:t>    void </a:t>
            </a:r>
            <a:r>
              <a:rPr lang="en-US" err="1"/>
              <a:t>func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&lt;&lt;"Vo izvedena2: "&lt;&lt;</a:t>
            </a:r>
            <a:r>
              <a:rPr lang="en-US" err="1"/>
              <a:t>i+i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osnovna</a:t>
            </a:r>
            <a:r>
              <a:rPr lang="en-US" dirty="0"/>
              <a:t> ob(10);</a:t>
            </a:r>
            <a:endParaRPr lang="en-US" dirty="0">
              <a:cs typeface="Calibri"/>
            </a:endParaRPr>
          </a:p>
          <a:p>
            <a:r>
              <a:rPr lang="en-US" dirty="0"/>
              <a:t>    izvedena1 izOb1(10);</a:t>
            </a:r>
          </a:p>
          <a:p>
            <a:r>
              <a:rPr lang="en-US" dirty="0"/>
              <a:t>    izvedena2 izOb2(10);</a:t>
            </a:r>
          </a:p>
          <a:p>
            <a:r>
              <a:rPr lang="en-US" dirty="0"/>
              <a:t>    </a:t>
            </a:r>
            <a:r>
              <a:rPr lang="en-US" err="1"/>
              <a:t>ob.func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    izOb1.func();</a:t>
            </a:r>
          </a:p>
          <a:p>
            <a:r>
              <a:rPr lang="en-US" dirty="0"/>
              <a:t>    izOb2.func();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//6. Virtuelni</a:t>
            </a:r>
            <a:r>
              <a:rPr lang="en-US" dirty="0"/>
              <a:t> </a:t>
            </a:r>
            <a:r>
              <a:rPr lang="en-US"/>
              <a:t>funkcii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osnovna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osnovna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virtual void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Verzijata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()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osnovna</a:t>
            </a:r>
            <a:r>
              <a:rPr lang="en-US" dirty="0"/>
              <a:t>: ";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izvedena1:public </a:t>
            </a:r>
            <a:r>
              <a:rPr lang="en-US" dirty="0" err="1"/>
              <a:t>osnovna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izvedena1(</a:t>
            </a:r>
            <a:r>
              <a:rPr lang="en-US" dirty="0" err="1"/>
              <a:t>int</a:t>
            </a:r>
            <a:r>
              <a:rPr lang="en-US" dirty="0"/>
              <a:t> x):</a:t>
            </a:r>
            <a:r>
              <a:rPr lang="en-US" dirty="0" err="1"/>
              <a:t>osnovna</a:t>
            </a:r>
            <a:r>
              <a:rPr lang="en-US" dirty="0"/>
              <a:t>(x){}</a:t>
            </a:r>
          </a:p>
          <a:p>
            <a:r>
              <a:rPr lang="en-US" dirty="0"/>
              <a:t>    void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&lt;&lt;"Vo izvedena1: "&lt;&lt;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izvedena2:public </a:t>
            </a:r>
            <a:r>
              <a:rPr lang="en-US" dirty="0" err="1"/>
              <a:t>osnovna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izvedena2(</a:t>
            </a:r>
            <a:r>
              <a:rPr lang="en-US" dirty="0" err="1"/>
              <a:t>int</a:t>
            </a:r>
            <a:r>
              <a:rPr lang="en-US" dirty="0"/>
              <a:t> x):</a:t>
            </a:r>
            <a:r>
              <a:rPr lang="en-US" dirty="0" err="1"/>
              <a:t>osnovna</a:t>
            </a:r>
            <a:r>
              <a:rPr lang="en-US" dirty="0"/>
              <a:t>(x){}</a:t>
            </a:r>
          </a:p>
          <a:p>
            <a:r>
              <a:rPr lang="en-US" dirty="0"/>
              <a:t>    void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&lt;&lt;"Vo izvedena2: "&lt;&lt;</a:t>
            </a:r>
            <a:r>
              <a:rPr lang="en-US" dirty="0" err="1"/>
              <a:t>i+i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osnovna</a:t>
            </a:r>
            <a:r>
              <a:rPr lang="en-US" dirty="0"/>
              <a:t> ob(10);</a:t>
            </a:r>
          </a:p>
          <a:p>
            <a:r>
              <a:rPr lang="en-US" dirty="0"/>
              <a:t>    izvedena1 izOb1(10);</a:t>
            </a:r>
          </a:p>
          <a:p>
            <a:r>
              <a:rPr lang="en-US" dirty="0"/>
              <a:t>    izvedena2 izOb2(10);</a:t>
            </a:r>
          </a:p>
          <a:p>
            <a:r>
              <a:rPr lang="en-US" dirty="0"/>
              <a:t>    </a:t>
            </a:r>
            <a:r>
              <a:rPr lang="en-US" dirty="0" err="1"/>
              <a:t>ob.func</a:t>
            </a:r>
            <a:r>
              <a:rPr lang="en-US" dirty="0"/>
              <a:t>();</a:t>
            </a:r>
          </a:p>
          <a:p>
            <a:r>
              <a:rPr lang="en-US" dirty="0"/>
              <a:t>    izOb1.func();</a:t>
            </a:r>
          </a:p>
          <a:p>
            <a:r>
              <a:rPr lang="en-US" dirty="0"/>
              <a:t>    izOb2.func();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Линк од сликата</a:t>
            </a:r>
            <a:r>
              <a:rPr lang="mk-MK" dirty="0"/>
              <a:t>: </a:t>
            </a:r>
            <a:r>
              <a:rPr lang="en-US" dirty="0"/>
              <a:t>http://www.cppforschool.com/tutorial/inheritance.html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//5. </a:t>
            </a:r>
            <a:r>
              <a:rPr lang="en-US" dirty="0" err="1"/>
              <a:t>Klasna</a:t>
            </a:r>
            <a:r>
              <a:rPr lang="en-US" dirty="0"/>
              <a:t> </a:t>
            </a:r>
            <a:r>
              <a:rPr lang="en-US" dirty="0" err="1"/>
              <a:t>hierarhija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a=n;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a;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C:public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x,int</a:t>
            </a:r>
            <a:r>
              <a:rPr lang="en-US" dirty="0"/>
              <a:t> y):B(y) //</a:t>
            </a:r>
            <a:r>
              <a:rPr lang="en-US" dirty="0" err="1"/>
              <a:t>predaj</a:t>
            </a:r>
            <a:r>
              <a:rPr lang="en-US" dirty="0"/>
              <a:t> y do B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b=x;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getB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//ja </a:t>
            </a:r>
            <a:r>
              <a:rPr lang="en-US" dirty="0" err="1"/>
              <a:t>nasleduva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C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indirektno</a:t>
            </a:r>
            <a:r>
              <a:rPr lang="en-US" dirty="0"/>
              <a:t> B</a:t>
            </a:r>
            <a:endParaRPr lang="en-US" dirty="0">
              <a:cs typeface="Calibri"/>
            </a:endParaRPr>
          </a:p>
          <a:p>
            <a:r>
              <a:rPr lang="en-US" dirty="0"/>
              <a:t>class D:public C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c;</a:t>
            </a:r>
            <a:endParaRPr lang="en-US" dirty="0">
              <a:cs typeface="Calibri"/>
            </a:endParaRPr>
          </a:p>
          <a:p>
            <a:r>
              <a:rPr lang="en-US" dirty="0"/>
              <a:t>public:</a:t>
            </a:r>
          </a:p>
          <a:p>
            <a:r>
              <a:rPr lang="en-US" dirty="0"/>
              <a:t>    D(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x,int</a:t>
            </a:r>
            <a:r>
              <a:rPr lang="en-US" dirty="0"/>
              <a:t> </a:t>
            </a:r>
            <a:r>
              <a:rPr lang="en-US" err="1"/>
              <a:t>y,int</a:t>
            </a:r>
            <a:r>
              <a:rPr lang="en-US" dirty="0"/>
              <a:t> z):C(</a:t>
            </a:r>
            <a:r>
              <a:rPr lang="en-US" err="1"/>
              <a:t>y,z</a:t>
            </a:r>
            <a:r>
              <a:rPr lang="en-US" dirty="0"/>
              <a:t>) //</a:t>
            </a:r>
            <a:r>
              <a:rPr lang="en-US" err="1"/>
              <a:t>predaj</a:t>
            </a:r>
            <a:r>
              <a:rPr lang="en-US" dirty="0"/>
              <a:t> </a:t>
            </a:r>
            <a:r>
              <a:rPr lang="en-US" err="1"/>
              <a:t>argumenti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C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c=x;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//</a:t>
            </a:r>
            <a:r>
              <a:rPr lang="en-US" err="1"/>
              <a:t>bidejki</a:t>
            </a:r>
            <a:r>
              <a:rPr lang="en-US" dirty="0"/>
              <a:t> </a:t>
            </a:r>
            <a:r>
              <a:rPr lang="en-US" err="1"/>
              <a:t>osnovnite</a:t>
            </a:r>
            <a:r>
              <a:rPr lang="en-US" dirty="0"/>
              <a:t> </a:t>
            </a:r>
            <a:r>
              <a:rPr lang="en-US" err="1"/>
              <a:t>klasi</a:t>
            </a:r>
            <a:r>
              <a:rPr lang="en-US" dirty="0"/>
              <a:t> se </a:t>
            </a:r>
            <a:r>
              <a:rPr lang="en-US" err="1"/>
              <a:t>nasleduvaat</a:t>
            </a:r>
            <a:r>
              <a:rPr lang="en-US" dirty="0"/>
              <a:t> </a:t>
            </a:r>
            <a:r>
              <a:rPr lang="en-US" err="1"/>
              <a:t>kako</a:t>
            </a:r>
            <a:r>
              <a:rPr lang="en-US" dirty="0"/>
              <a:t> public</a:t>
            </a:r>
            <a:endParaRPr lang="en-US" dirty="0">
              <a:cs typeface="Calibri"/>
            </a:endParaRPr>
          </a:p>
          <a:p>
            <a:r>
              <a:rPr lang="en-US" dirty="0"/>
              <a:t>    //D </a:t>
            </a:r>
            <a:r>
              <a:rPr lang="en-US" err="1"/>
              <a:t>ima</a:t>
            </a:r>
            <a:r>
              <a:rPr lang="en-US" dirty="0"/>
              <a:t> </a:t>
            </a:r>
            <a:r>
              <a:rPr lang="en-US" err="1"/>
              <a:t>pristap</a:t>
            </a:r>
            <a:r>
              <a:rPr lang="en-US" dirty="0"/>
              <a:t> do </a:t>
            </a:r>
            <a:r>
              <a:rPr lang="en-US" err="1"/>
              <a:t>javnite</a:t>
            </a:r>
            <a:r>
              <a:rPr lang="en-US" dirty="0"/>
              <a:t> </a:t>
            </a:r>
            <a:r>
              <a:rPr lang="en-US" err="1"/>
              <a:t>clenki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B </a:t>
            </a:r>
            <a:r>
              <a:rPr lang="en-US" err="1"/>
              <a:t>i</a:t>
            </a:r>
            <a:r>
              <a:rPr lang="en-US" dirty="0"/>
              <a:t> C</a:t>
            </a:r>
            <a:endParaRPr lang="en-US" dirty="0">
              <a:cs typeface="Calibri"/>
            </a:endParaRPr>
          </a:p>
          <a:p>
            <a:r>
              <a:rPr lang="en-US" dirty="0"/>
              <a:t>    void </a:t>
            </a:r>
            <a:r>
              <a:rPr lang="en-US" err="1"/>
              <a:t>prikazi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getA</a:t>
            </a:r>
            <a:r>
              <a:rPr lang="en-US" dirty="0"/>
              <a:t>()&lt;&lt;" "&lt;&lt;</a:t>
            </a:r>
            <a:r>
              <a:rPr lang="en-US" err="1"/>
              <a:t>getB</a:t>
            </a:r>
            <a:r>
              <a:rPr lang="en-US" dirty="0"/>
              <a:t>()&lt;&lt;" "&lt;&lt;c&lt;&lt;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D </a:t>
            </a:r>
            <a:r>
              <a:rPr lang="en-US" err="1"/>
              <a:t>obj</a:t>
            </a:r>
            <a:r>
              <a:rPr lang="en-US" dirty="0"/>
              <a:t>(1,2,3);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obj.prikazi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obj.getA</a:t>
            </a:r>
            <a:r>
              <a:rPr lang="en-US" dirty="0"/>
              <a:t>()&lt;&lt;" "&lt;&lt;</a:t>
            </a:r>
            <a:r>
              <a:rPr lang="en-US" err="1"/>
              <a:t>obj.getB</a:t>
            </a:r>
            <a:r>
              <a:rPr lang="en-US" dirty="0"/>
              <a:t>()&lt;&lt;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//5. Klasna</a:t>
            </a:r>
            <a:r>
              <a:rPr lang="en-US" dirty="0"/>
              <a:t> </a:t>
            </a:r>
            <a:r>
              <a:rPr lang="en-US"/>
              <a:t>hierarhija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a;</a:t>
            </a:r>
            <a:endParaRPr lang="en-US" dirty="0">
              <a:cs typeface="Calibri"/>
            </a:endParaRPr>
          </a:p>
          <a:p>
            <a:r>
              <a:rPr lang="en-US" dirty="0"/>
              <a:t>public:</a:t>
            </a:r>
          </a:p>
          <a:p>
            <a:r>
              <a:rPr lang="en-US" dirty="0"/>
              <a:t>    B(</a:t>
            </a:r>
            <a:r>
              <a:rPr lang="en-US" err="1"/>
              <a:t>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a=n;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getA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a;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C:public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b;</a:t>
            </a:r>
            <a:endParaRPr lang="en-US" dirty="0">
              <a:cs typeface="Calibri"/>
            </a:endParaRPr>
          </a:p>
          <a:p>
            <a:r>
              <a:rPr lang="en-US" dirty="0"/>
              <a:t>public:</a:t>
            </a:r>
          </a:p>
          <a:p>
            <a:r>
              <a:rPr lang="en-US" dirty="0"/>
              <a:t>    C(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x,int</a:t>
            </a:r>
            <a:r>
              <a:rPr lang="en-US" dirty="0"/>
              <a:t> y):B(y) //</a:t>
            </a:r>
            <a:r>
              <a:rPr lang="en-US" err="1"/>
              <a:t>predaj</a:t>
            </a:r>
            <a:r>
              <a:rPr lang="en-US" dirty="0"/>
              <a:t> y do B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b=x;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getB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nasleduva</a:t>
            </a:r>
            <a:r>
              <a:rPr lang="en-US" dirty="0"/>
              <a:t> </a:t>
            </a:r>
            <a:r>
              <a:rPr lang="en-US" err="1"/>
              <a:t>direktno</a:t>
            </a:r>
            <a:r>
              <a:rPr lang="en-US" dirty="0"/>
              <a:t> C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indirektno</a:t>
            </a:r>
            <a:r>
              <a:rPr lang="en-US" dirty="0"/>
              <a:t> B</a:t>
            </a:r>
            <a:endParaRPr lang="en-US" dirty="0">
              <a:cs typeface="Calibri"/>
            </a:endParaRPr>
          </a:p>
          <a:p>
            <a:r>
              <a:rPr lang="en-US" dirty="0"/>
              <a:t>class D:public C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c;</a:t>
            </a:r>
            <a:endParaRPr lang="en-US" dirty="0">
              <a:cs typeface="Calibri"/>
            </a:endParaRPr>
          </a:p>
          <a:p>
            <a:r>
              <a:rPr lang="en-US" dirty="0"/>
              <a:t>public:</a:t>
            </a:r>
          </a:p>
          <a:p>
            <a:r>
              <a:rPr lang="en-US" dirty="0"/>
              <a:t>    D(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x,int</a:t>
            </a:r>
            <a:r>
              <a:rPr lang="en-US" dirty="0"/>
              <a:t> </a:t>
            </a:r>
            <a:r>
              <a:rPr lang="en-US" err="1"/>
              <a:t>y,int</a:t>
            </a:r>
            <a:r>
              <a:rPr lang="en-US" dirty="0"/>
              <a:t> z):C(</a:t>
            </a:r>
            <a:r>
              <a:rPr lang="en-US" err="1"/>
              <a:t>y,z</a:t>
            </a:r>
            <a:r>
              <a:rPr lang="en-US" dirty="0"/>
              <a:t>) //</a:t>
            </a:r>
            <a:r>
              <a:rPr lang="en-US" err="1"/>
              <a:t>predaj</a:t>
            </a:r>
            <a:r>
              <a:rPr lang="en-US" dirty="0"/>
              <a:t> </a:t>
            </a:r>
            <a:r>
              <a:rPr lang="en-US" err="1"/>
              <a:t>argumenti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C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c=x;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//</a:t>
            </a:r>
            <a:r>
              <a:rPr lang="en-US" err="1"/>
              <a:t>bidejki</a:t>
            </a:r>
            <a:r>
              <a:rPr lang="en-US" dirty="0"/>
              <a:t> </a:t>
            </a:r>
            <a:r>
              <a:rPr lang="en-US" err="1"/>
              <a:t>osnovnite</a:t>
            </a:r>
            <a:r>
              <a:rPr lang="en-US" dirty="0"/>
              <a:t> </a:t>
            </a:r>
            <a:r>
              <a:rPr lang="en-US" err="1"/>
              <a:t>klasi</a:t>
            </a:r>
            <a:r>
              <a:rPr lang="en-US" dirty="0"/>
              <a:t> se </a:t>
            </a:r>
            <a:r>
              <a:rPr lang="en-US" err="1"/>
              <a:t>nasleduvaat</a:t>
            </a:r>
            <a:r>
              <a:rPr lang="en-US" dirty="0"/>
              <a:t> </a:t>
            </a:r>
            <a:r>
              <a:rPr lang="en-US" err="1"/>
              <a:t>kako</a:t>
            </a:r>
            <a:r>
              <a:rPr lang="en-US" dirty="0"/>
              <a:t> public</a:t>
            </a:r>
            <a:endParaRPr lang="en-US" dirty="0">
              <a:cs typeface="Calibri"/>
            </a:endParaRPr>
          </a:p>
          <a:p>
            <a:r>
              <a:rPr lang="en-US" dirty="0"/>
              <a:t>    //D </a:t>
            </a:r>
            <a:r>
              <a:rPr lang="en-US" err="1"/>
              <a:t>ima</a:t>
            </a:r>
            <a:r>
              <a:rPr lang="en-US" dirty="0"/>
              <a:t> </a:t>
            </a:r>
            <a:r>
              <a:rPr lang="en-US" err="1"/>
              <a:t>pristap</a:t>
            </a:r>
            <a:r>
              <a:rPr lang="en-US" dirty="0"/>
              <a:t> do </a:t>
            </a:r>
            <a:r>
              <a:rPr lang="en-US" err="1"/>
              <a:t>javnite</a:t>
            </a:r>
            <a:r>
              <a:rPr lang="en-US" dirty="0"/>
              <a:t> </a:t>
            </a:r>
            <a:r>
              <a:rPr lang="en-US" err="1"/>
              <a:t>clenki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B </a:t>
            </a:r>
            <a:r>
              <a:rPr lang="en-US" err="1"/>
              <a:t>i</a:t>
            </a:r>
            <a:r>
              <a:rPr lang="en-US" dirty="0"/>
              <a:t> C</a:t>
            </a:r>
            <a:endParaRPr lang="en-US" dirty="0">
              <a:cs typeface="Calibri"/>
            </a:endParaRPr>
          </a:p>
          <a:p>
            <a:r>
              <a:rPr lang="en-US" dirty="0"/>
              <a:t>    void </a:t>
            </a:r>
            <a:r>
              <a:rPr lang="en-US" err="1"/>
              <a:t>prikazi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getA</a:t>
            </a:r>
            <a:r>
              <a:rPr lang="en-US" dirty="0"/>
              <a:t>()&lt;&lt;" "&lt;&lt;</a:t>
            </a:r>
            <a:r>
              <a:rPr lang="en-US" err="1"/>
              <a:t>getB</a:t>
            </a:r>
            <a:r>
              <a:rPr lang="en-US" dirty="0"/>
              <a:t>()&lt;&lt;" "&lt;&lt;c&lt;&lt;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D </a:t>
            </a:r>
            <a:r>
              <a:rPr lang="en-US" err="1"/>
              <a:t>obj</a:t>
            </a:r>
            <a:r>
              <a:rPr lang="en-US" dirty="0"/>
              <a:t>(1,2,3);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obj.prikazi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obj.getA</a:t>
            </a:r>
            <a:r>
              <a:rPr lang="en-US" dirty="0"/>
              <a:t>()&lt;&lt;" "&lt;&lt;</a:t>
            </a:r>
            <a:r>
              <a:rPr lang="en-US" err="1"/>
              <a:t>obj.getB</a:t>
            </a:r>
            <a:r>
              <a:rPr lang="en-US" dirty="0"/>
              <a:t>()&lt;&lt;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//3. Nasleduvanje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Cicach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    string </a:t>
            </a:r>
            <a:r>
              <a:rPr lang="en-US" err="1"/>
              <a:t>ime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public:</a:t>
            </a:r>
          </a:p>
          <a:p>
            <a:r>
              <a:rPr lang="en-US" dirty="0"/>
              <a:t>    </a:t>
            </a:r>
            <a:r>
              <a:rPr lang="en-US" err="1"/>
              <a:t>Cicach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ime</a:t>
            </a:r>
            <a:r>
              <a:rPr lang="en-US" dirty="0"/>
              <a:t>="</a:t>
            </a:r>
            <a:r>
              <a:rPr lang="en-US" err="1"/>
              <a:t>Bezimenko</a:t>
            </a:r>
            <a:r>
              <a:rPr lang="en-US" dirty="0"/>
              <a:t>";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void </a:t>
            </a:r>
            <a:r>
              <a:rPr lang="en-US" err="1"/>
              <a:t>Imenuvaj</a:t>
            </a:r>
            <a:r>
              <a:rPr lang="en-US" dirty="0"/>
              <a:t>(string </a:t>
            </a:r>
            <a:r>
              <a:rPr lang="en-US" err="1"/>
              <a:t>i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ime</a:t>
            </a:r>
            <a:r>
              <a:rPr lang="en-US" dirty="0"/>
              <a:t>=</a:t>
            </a:r>
            <a:r>
              <a:rPr lang="en-US" err="1"/>
              <a:t>i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void </a:t>
            </a:r>
            <a:r>
              <a:rPr lang="en-US" err="1"/>
              <a:t>ImaIme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&lt;&lt;"Se </a:t>
            </a:r>
            <a:r>
              <a:rPr lang="en-US" err="1"/>
              <a:t>vikam</a:t>
            </a:r>
            <a:r>
              <a:rPr lang="en-US" dirty="0"/>
              <a:t> "&lt;&lt;</a:t>
            </a:r>
            <a:r>
              <a:rPr lang="en-US" err="1"/>
              <a:t>ime</a:t>
            </a:r>
            <a:r>
              <a:rPr lang="en-US" dirty="0"/>
              <a:t>&lt;&lt;"."&lt;&lt;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void </a:t>
            </a:r>
            <a:r>
              <a:rPr lang="en-US" err="1"/>
              <a:t>Zboruva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Zboruva</a:t>
            </a:r>
            <a:r>
              <a:rPr lang="en-US" dirty="0"/>
              <a:t> </a:t>
            </a:r>
            <a:r>
              <a:rPr lang="en-US" err="1"/>
              <a:t>cicachot</a:t>
            </a:r>
            <a:r>
              <a:rPr lang="en-US" dirty="0"/>
              <a:t>!..."&lt;&lt;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Kuce:public</a:t>
            </a:r>
            <a:r>
              <a:rPr lang="en-US" dirty="0"/>
              <a:t> </a:t>
            </a:r>
            <a:r>
              <a:rPr lang="en-US" err="1"/>
              <a:t>Cicach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void </a:t>
            </a:r>
            <a:r>
              <a:rPr lang="en-US" err="1"/>
              <a:t>Zboruva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&lt;&lt;"Av </a:t>
            </a:r>
            <a:r>
              <a:rPr lang="en-US" err="1"/>
              <a:t>av</a:t>
            </a:r>
            <a:r>
              <a:rPr lang="en-US" dirty="0"/>
              <a:t>!"&lt;&lt;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Macka:public</a:t>
            </a:r>
            <a:r>
              <a:rPr lang="en-US" dirty="0"/>
              <a:t> </a:t>
            </a:r>
            <a:r>
              <a:rPr lang="en-US" err="1"/>
              <a:t>Cicach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void </a:t>
            </a:r>
            <a:r>
              <a:rPr lang="en-US" err="1"/>
              <a:t>Zboruva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Mjauuu</a:t>
            </a:r>
            <a:r>
              <a:rPr lang="en-US" dirty="0"/>
              <a:t>!"&lt;&lt;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void </a:t>
            </a:r>
            <a:r>
              <a:rPr lang="en-US" err="1"/>
              <a:t>Prede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Prrrrr</a:t>
            </a:r>
            <a:r>
              <a:rPr lang="en-US" dirty="0"/>
              <a:t>..."&lt;&lt;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Cicach</a:t>
            </a:r>
            <a:r>
              <a:rPr lang="en-US" dirty="0"/>
              <a:t> c;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c.Imenuvaj</a:t>
            </a:r>
            <a:r>
              <a:rPr lang="en-US" dirty="0"/>
              <a:t>("Miki");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c.ImaIme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c.Zboruva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err="1"/>
              <a:t>cout</a:t>
            </a:r>
            <a:r>
              <a:rPr lang="en-US" dirty="0"/>
              <a:t>&lt;&lt;"------------"&lt;&lt;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Macka</a:t>
            </a:r>
            <a:r>
              <a:rPr lang="en-US" dirty="0"/>
              <a:t> m;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m.Imenuvaj</a:t>
            </a:r>
            <a:r>
              <a:rPr lang="en-US" dirty="0"/>
              <a:t>("Tom");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m.ImaIme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m.Zboruva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m.Prede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err="1"/>
              <a:t>cout</a:t>
            </a:r>
            <a:r>
              <a:rPr lang="en-US" dirty="0"/>
              <a:t>&lt;&lt;"------------"&lt;&lt;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Kuce</a:t>
            </a:r>
            <a:r>
              <a:rPr lang="en-US" dirty="0"/>
              <a:t> k;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k.Imenuvaj</a:t>
            </a:r>
            <a:r>
              <a:rPr lang="en-US" dirty="0"/>
              <a:t>("Snoopy");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k.ImaIme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k.Zboruva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err="1"/>
              <a:t>cout</a:t>
            </a:r>
            <a:r>
              <a:rPr lang="en-US" dirty="0"/>
              <a:t>&lt;&lt;"------------"&lt;&lt;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//</a:t>
            </a:r>
            <a:r>
              <a:rPr lang="en-US" err="1"/>
              <a:t>Dokolku</a:t>
            </a:r>
            <a:r>
              <a:rPr lang="en-US" dirty="0"/>
              <a:t> ne 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povikame</a:t>
            </a:r>
            <a:r>
              <a:rPr lang="en-US" dirty="0"/>
              <a:t> f-</a:t>
            </a:r>
            <a:r>
              <a:rPr lang="en-US" err="1"/>
              <a:t>jata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inicijalizacija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ime</a:t>
            </a:r>
            <a:endParaRPr lang="en-US"/>
          </a:p>
          <a:p>
            <a:r>
              <a:rPr lang="en-US" dirty="0"/>
              <a:t>    //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toj</a:t>
            </a:r>
            <a:r>
              <a:rPr lang="en-US" dirty="0"/>
              <a:t> </a:t>
            </a:r>
            <a:r>
              <a:rPr lang="en-US" err="1"/>
              <a:t>slucaj</a:t>
            </a:r>
            <a:r>
              <a:rPr lang="en-US" dirty="0"/>
              <a:t> se </a:t>
            </a:r>
            <a:r>
              <a:rPr lang="en-US" err="1"/>
              <a:t>povikuva</a:t>
            </a:r>
            <a:r>
              <a:rPr lang="en-US" dirty="0"/>
              <a:t> default </a:t>
            </a:r>
            <a:r>
              <a:rPr lang="en-US" err="1"/>
              <a:t>konstruktorot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Kuce</a:t>
            </a:r>
            <a:r>
              <a:rPr lang="en-US" dirty="0"/>
              <a:t> test;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test.ImaIme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k.Zboruva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//4. Vozila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Vozilo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god_proizvodstvo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pocetna_cena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string </a:t>
            </a:r>
            <a:r>
              <a:rPr lang="en-US" err="1"/>
              <a:t>proizvoditelModel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void </a:t>
            </a:r>
            <a:r>
              <a:rPr lang="en-US" err="1"/>
              <a:t>Pecati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cout</a:t>
            </a:r>
            <a:r>
              <a:rPr lang="en-US" dirty="0"/>
              <a:t>&lt;&lt;"god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proiz</a:t>
            </a:r>
            <a:r>
              <a:rPr lang="en-US" dirty="0"/>
              <a:t>: "&lt;&lt;</a:t>
            </a:r>
            <a:r>
              <a:rPr lang="en-US" err="1"/>
              <a:t>god_proizvodstvo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&lt;&lt;"</a:t>
            </a:r>
            <a:r>
              <a:rPr lang="en-US" err="1"/>
              <a:t>pocetna</a:t>
            </a:r>
            <a:r>
              <a:rPr lang="en-US" dirty="0"/>
              <a:t> </a:t>
            </a:r>
            <a:r>
              <a:rPr lang="en-US" err="1"/>
              <a:t>cena</a:t>
            </a:r>
            <a:r>
              <a:rPr lang="en-US" dirty="0"/>
              <a:t>: "&lt;&lt;</a:t>
            </a:r>
            <a:r>
              <a:rPr lang="en-US" err="1"/>
              <a:t>pocetna_cena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&lt;&lt;"</a:t>
            </a:r>
            <a:r>
              <a:rPr lang="en-US" err="1"/>
              <a:t>proiz.Model</a:t>
            </a:r>
            <a:r>
              <a:rPr lang="en-US" dirty="0"/>
              <a:t>: "&lt;&lt;</a:t>
            </a:r>
            <a:r>
              <a:rPr lang="en-US" err="1"/>
              <a:t>proizvoditelModel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public:</a:t>
            </a:r>
          </a:p>
          <a:p>
            <a:r>
              <a:rPr lang="en-US" dirty="0"/>
              <a:t>   </a:t>
            </a:r>
            <a:r>
              <a:rPr lang="en-US" err="1"/>
              <a:t>Vozilo</a:t>
            </a:r>
            <a:r>
              <a:rPr lang="en-US" dirty="0"/>
              <a:t>(){};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Vozilo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g, </a:t>
            </a:r>
            <a:r>
              <a:rPr lang="en-US" err="1"/>
              <a:t>int</a:t>
            </a:r>
            <a:r>
              <a:rPr lang="en-US" dirty="0"/>
              <a:t> pc, string pro)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god_proizvodstvo</a:t>
            </a:r>
            <a:r>
              <a:rPr lang="en-US" dirty="0"/>
              <a:t>=g;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pocetna_cena</a:t>
            </a:r>
            <a:r>
              <a:rPr lang="en-US" dirty="0"/>
              <a:t>=pc;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proizvoditelModel</a:t>
            </a:r>
            <a:r>
              <a:rPr lang="en-US" dirty="0"/>
              <a:t>=pro;</a:t>
            </a:r>
            <a:endParaRPr lang="en-US" dirty="0">
              <a:cs typeface="Calibri"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Avtomobil</a:t>
            </a:r>
            <a:r>
              <a:rPr lang="en-US" dirty="0"/>
              <a:t>: public </a:t>
            </a:r>
            <a:r>
              <a:rPr lang="en-US" err="1"/>
              <a:t>Vozilo</a:t>
            </a:r>
            <a:endParaRPr lang="en-US"/>
          </a:p>
          <a:p>
            <a:r>
              <a:rPr lang="en-US" dirty="0"/>
              <a:t> 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br_sedista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max_brzina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public:</a:t>
            </a:r>
          </a:p>
          <a:p>
            <a:r>
              <a:rPr lang="en-US" dirty="0"/>
              <a:t>   float </a:t>
            </a:r>
            <a:r>
              <a:rPr lang="en-US" err="1"/>
              <a:t>PresmetajVrednost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tekovnaGod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float </a:t>
            </a:r>
            <a:r>
              <a:rPr lang="en-US" err="1"/>
              <a:t>vrednost</a:t>
            </a:r>
            <a:r>
              <a:rPr lang="en-US" dirty="0"/>
              <a:t>=</a:t>
            </a:r>
            <a:r>
              <a:rPr lang="en-US" err="1"/>
              <a:t>pocetna_cena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</a:t>
            </a:r>
            <a:r>
              <a:rPr lang="en-US" err="1"/>
              <a:t>god_proizvodstvo;i</a:t>
            </a:r>
            <a:r>
              <a:rPr lang="en-US" dirty="0"/>
              <a:t>&lt;</a:t>
            </a:r>
            <a:r>
              <a:rPr lang="en-US" err="1"/>
              <a:t>tekovnaGod;i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	   </a:t>
            </a:r>
            <a:r>
              <a:rPr lang="en-US" err="1"/>
              <a:t>vrednost</a:t>
            </a:r>
            <a:r>
              <a:rPr lang="en-US" dirty="0"/>
              <a:t>-=(</a:t>
            </a:r>
            <a:r>
              <a:rPr lang="en-US" err="1"/>
              <a:t>vrednost</a:t>
            </a:r>
            <a:r>
              <a:rPr lang="en-US" dirty="0"/>
              <a:t>*0.0095);</a:t>
            </a:r>
            <a:endParaRPr lang="en-US" dirty="0">
              <a:cs typeface="Calibri"/>
            </a:endParaRPr>
          </a:p>
          <a:p>
            <a:r>
              <a:rPr lang="en-US" dirty="0"/>
              <a:t>	 return </a:t>
            </a:r>
            <a:r>
              <a:rPr lang="en-US" err="1"/>
              <a:t>vrednost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   void </a:t>
            </a:r>
            <a:r>
              <a:rPr lang="en-US" err="1"/>
              <a:t>ShowData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Pecati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br</a:t>
            </a:r>
            <a:r>
              <a:rPr lang="en-US" dirty="0"/>
              <a:t> </a:t>
            </a:r>
            <a:r>
              <a:rPr lang="en-US" err="1"/>
              <a:t>sedista</a:t>
            </a:r>
            <a:r>
              <a:rPr lang="en-US" dirty="0"/>
              <a:t> "&lt;&lt;</a:t>
            </a:r>
            <a:r>
              <a:rPr lang="en-US" err="1"/>
              <a:t>br_sedista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&lt;&lt;"max speed "&lt;&lt;</a:t>
            </a:r>
            <a:r>
              <a:rPr lang="en-US" err="1"/>
              <a:t>max_brzina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 </a:t>
            </a:r>
            <a:r>
              <a:rPr lang="en-US" err="1"/>
              <a:t>Avtomobil</a:t>
            </a:r>
            <a:r>
              <a:rPr lang="en-US" dirty="0"/>
              <a:t>(){};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Avtomobil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mb</a:t>
            </a:r>
            <a:r>
              <a:rPr lang="en-US" dirty="0"/>
              <a:t>,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, </a:t>
            </a:r>
            <a:r>
              <a:rPr lang="en-US" err="1"/>
              <a:t>int</a:t>
            </a:r>
            <a:r>
              <a:rPr lang="en-US" dirty="0"/>
              <a:t> a, </a:t>
            </a:r>
            <a:r>
              <a:rPr lang="en-US" err="1"/>
              <a:t>int</a:t>
            </a:r>
            <a:r>
              <a:rPr lang="en-US" dirty="0"/>
              <a:t> b, string c):</a:t>
            </a:r>
            <a:r>
              <a:rPr lang="en-US" err="1"/>
              <a:t>Vozilo</a:t>
            </a:r>
            <a:r>
              <a:rPr lang="en-US" dirty="0"/>
              <a:t> (</a:t>
            </a:r>
            <a:r>
              <a:rPr lang="en-US" err="1"/>
              <a:t>a,b,c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max_brzina</a:t>
            </a:r>
            <a:r>
              <a:rPr lang="en-US" dirty="0"/>
              <a:t>=</a:t>
            </a:r>
            <a:r>
              <a:rPr lang="en-US" err="1"/>
              <a:t>mb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br_sedista</a:t>
            </a:r>
            <a:r>
              <a:rPr lang="en-US" dirty="0"/>
              <a:t>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Tovarno</a:t>
            </a:r>
            <a:r>
              <a:rPr lang="en-US" dirty="0"/>
              <a:t>: public </a:t>
            </a:r>
            <a:r>
              <a:rPr lang="en-US" err="1"/>
              <a:t>Vozilo</a:t>
            </a:r>
            <a:endParaRPr lang="en-US"/>
          </a:p>
          <a:p>
            <a:r>
              <a:rPr lang="en-US" dirty="0"/>
              <a:t> 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nosivost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public:</a:t>
            </a:r>
          </a:p>
          <a:p>
            <a:r>
              <a:rPr lang="en-US" dirty="0"/>
              <a:t>   void </a:t>
            </a:r>
            <a:r>
              <a:rPr lang="en-US" err="1"/>
              <a:t>ShowData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Pecati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nosivost</a:t>
            </a:r>
            <a:r>
              <a:rPr lang="en-US" dirty="0"/>
              <a:t>: "&lt;&lt;</a:t>
            </a:r>
            <a:r>
              <a:rPr lang="en-US" err="1"/>
              <a:t>nosivost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 </a:t>
            </a:r>
            <a:r>
              <a:rPr lang="en-US" err="1"/>
              <a:t>Tovarno</a:t>
            </a:r>
            <a:r>
              <a:rPr lang="en-US" dirty="0"/>
              <a:t>(){}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 </a:t>
            </a:r>
            <a:r>
              <a:rPr lang="en-US" err="1"/>
              <a:t>Tovarno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n, </a:t>
            </a:r>
            <a:r>
              <a:rPr lang="en-US" err="1"/>
              <a:t>int</a:t>
            </a:r>
            <a:r>
              <a:rPr lang="en-US" dirty="0"/>
              <a:t> a, </a:t>
            </a:r>
            <a:r>
              <a:rPr lang="en-US" err="1"/>
              <a:t>int</a:t>
            </a:r>
            <a:r>
              <a:rPr lang="en-US" dirty="0"/>
              <a:t> b, string c):</a:t>
            </a:r>
            <a:r>
              <a:rPr lang="en-US" err="1"/>
              <a:t>Vozilo</a:t>
            </a:r>
            <a:r>
              <a:rPr lang="en-US" dirty="0"/>
              <a:t> (</a:t>
            </a:r>
            <a:r>
              <a:rPr lang="en-US" err="1"/>
              <a:t>a,b,c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nosivost</a:t>
            </a:r>
            <a:r>
              <a:rPr lang="en-US" dirty="0"/>
              <a:t>=n;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 float </a:t>
            </a:r>
            <a:r>
              <a:rPr lang="en-US" err="1"/>
              <a:t>PresmetajVrednost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tekovnaGod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{</a:t>
            </a:r>
          </a:p>
          <a:p>
            <a:r>
              <a:rPr lang="en-US" dirty="0"/>
              <a:t>     float </a:t>
            </a:r>
            <a:r>
              <a:rPr lang="en-US" err="1"/>
              <a:t>vrednost</a:t>
            </a:r>
            <a:r>
              <a:rPr lang="en-US" dirty="0"/>
              <a:t>=</a:t>
            </a:r>
            <a:r>
              <a:rPr lang="en-US" err="1"/>
              <a:t>pocetna_cena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</a:t>
            </a:r>
            <a:r>
              <a:rPr lang="en-US" err="1"/>
              <a:t>god_proizvodstvo;i</a:t>
            </a:r>
            <a:r>
              <a:rPr lang="en-US" dirty="0"/>
              <a:t>&lt;</a:t>
            </a:r>
            <a:r>
              <a:rPr lang="en-US" err="1"/>
              <a:t>tekovnaGod;i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	  </a:t>
            </a:r>
            <a:r>
              <a:rPr lang="en-US" err="1"/>
              <a:t>vrednost</a:t>
            </a:r>
            <a:r>
              <a:rPr lang="en-US" dirty="0"/>
              <a:t>-=(</a:t>
            </a:r>
            <a:r>
              <a:rPr lang="en-US" err="1"/>
              <a:t>vrednost</a:t>
            </a:r>
            <a:r>
              <a:rPr lang="en-US" dirty="0"/>
              <a:t>*0.0098);</a:t>
            </a:r>
            <a:endParaRPr lang="en-US" dirty="0">
              <a:cs typeface="Calibri"/>
            </a:endParaRPr>
          </a:p>
          <a:p>
            <a:r>
              <a:rPr lang="en-US" dirty="0"/>
              <a:t>	 return </a:t>
            </a:r>
            <a:r>
              <a:rPr lang="en-US" err="1"/>
              <a:t>vrednost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err="1"/>
              <a:t>Avtomobil</a:t>
            </a:r>
            <a:r>
              <a:rPr lang="en-US" dirty="0"/>
              <a:t> golf(180,4, 2001,15000,"VW Golf");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golf.ShowData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za</a:t>
            </a:r>
            <a:r>
              <a:rPr lang="en-US" dirty="0"/>
              <a:t> 2015 </a:t>
            </a:r>
            <a:r>
              <a:rPr lang="en-US" err="1"/>
              <a:t>cena</a:t>
            </a:r>
            <a:r>
              <a:rPr lang="en-US" dirty="0"/>
              <a:t>: "&lt;&lt;</a:t>
            </a:r>
            <a:r>
              <a:rPr lang="en-US" err="1"/>
              <a:t>golf.PresmetajVrednost</a:t>
            </a:r>
            <a:r>
              <a:rPr lang="en-US" dirty="0"/>
              <a:t>(2015)&lt;&lt;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err="1"/>
              <a:t>cout</a:t>
            </a:r>
            <a:r>
              <a:rPr lang="en-US" dirty="0"/>
              <a:t>&lt;&lt;"----"&lt;&lt;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Tovarno</a:t>
            </a:r>
            <a:r>
              <a:rPr lang="en-US" dirty="0"/>
              <a:t> </a:t>
            </a:r>
            <a:r>
              <a:rPr lang="en-US" err="1"/>
              <a:t>fap</a:t>
            </a:r>
            <a:r>
              <a:rPr lang="en-US" dirty="0"/>
              <a:t>(100,1990,20000, "FAP 14");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fap.ShowData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za</a:t>
            </a:r>
            <a:r>
              <a:rPr lang="en-US" dirty="0"/>
              <a:t> 2015 </a:t>
            </a:r>
            <a:r>
              <a:rPr lang="en-US" err="1"/>
              <a:t>cena</a:t>
            </a:r>
            <a:r>
              <a:rPr lang="en-US" dirty="0"/>
              <a:t>: "&lt;&lt;</a:t>
            </a:r>
            <a:r>
              <a:rPr lang="en-US" err="1"/>
              <a:t>fap.PresmetajVrednost</a:t>
            </a:r>
            <a:r>
              <a:rPr lang="en-US" dirty="0"/>
              <a:t>(2015)&lt;&lt;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//4. Vozila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Vozilo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god_proizvodstvo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pocetna_cena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string </a:t>
            </a:r>
            <a:r>
              <a:rPr lang="en-US" err="1"/>
              <a:t>proizvoditelModel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void </a:t>
            </a:r>
            <a:r>
              <a:rPr lang="en-US" err="1"/>
              <a:t>Pecati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cout</a:t>
            </a:r>
            <a:r>
              <a:rPr lang="en-US" dirty="0"/>
              <a:t>&lt;&lt;"god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proiz</a:t>
            </a:r>
            <a:r>
              <a:rPr lang="en-US" dirty="0"/>
              <a:t>: "&lt;&lt;</a:t>
            </a:r>
            <a:r>
              <a:rPr lang="en-US" err="1"/>
              <a:t>god_proizvodstvo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&lt;&lt;"</a:t>
            </a:r>
            <a:r>
              <a:rPr lang="en-US" err="1"/>
              <a:t>pocetna</a:t>
            </a:r>
            <a:r>
              <a:rPr lang="en-US" dirty="0"/>
              <a:t> </a:t>
            </a:r>
            <a:r>
              <a:rPr lang="en-US" err="1"/>
              <a:t>cena</a:t>
            </a:r>
            <a:r>
              <a:rPr lang="en-US" dirty="0"/>
              <a:t>: "&lt;&lt;</a:t>
            </a:r>
            <a:r>
              <a:rPr lang="en-US" err="1"/>
              <a:t>pocetna_cena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&lt;&lt;"</a:t>
            </a:r>
            <a:r>
              <a:rPr lang="en-US" err="1"/>
              <a:t>proiz.Model</a:t>
            </a:r>
            <a:r>
              <a:rPr lang="en-US" dirty="0"/>
              <a:t>: "&lt;&lt;</a:t>
            </a:r>
            <a:r>
              <a:rPr lang="en-US" err="1"/>
              <a:t>proizvoditelModel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public:</a:t>
            </a:r>
          </a:p>
          <a:p>
            <a:r>
              <a:rPr lang="en-US" dirty="0"/>
              <a:t>   </a:t>
            </a:r>
            <a:r>
              <a:rPr lang="en-US" err="1"/>
              <a:t>Vozilo</a:t>
            </a:r>
            <a:r>
              <a:rPr lang="en-US" dirty="0"/>
              <a:t>(){};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Vozilo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g, </a:t>
            </a:r>
            <a:r>
              <a:rPr lang="en-US" err="1"/>
              <a:t>int</a:t>
            </a:r>
            <a:r>
              <a:rPr lang="en-US" dirty="0"/>
              <a:t> pc, string pro)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god_proizvodstvo</a:t>
            </a:r>
            <a:r>
              <a:rPr lang="en-US" dirty="0"/>
              <a:t>=g;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pocetna_cena</a:t>
            </a:r>
            <a:r>
              <a:rPr lang="en-US" dirty="0"/>
              <a:t>=pc;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proizvoditelModel</a:t>
            </a:r>
            <a:r>
              <a:rPr lang="en-US" dirty="0"/>
              <a:t>=pro;</a:t>
            </a:r>
            <a:endParaRPr lang="en-US" dirty="0">
              <a:cs typeface="Calibri"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Avtomobil</a:t>
            </a:r>
            <a:r>
              <a:rPr lang="en-US" dirty="0"/>
              <a:t>: public </a:t>
            </a:r>
            <a:r>
              <a:rPr lang="en-US" err="1"/>
              <a:t>Vozilo</a:t>
            </a:r>
            <a:endParaRPr lang="en-US"/>
          </a:p>
          <a:p>
            <a:r>
              <a:rPr lang="en-US" dirty="0"/>
              <a:t> 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br_sedista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max_brzina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public:</a:t>
            </a:r>
          </a:p>
          <a:p>
            <a:r>
              <a:rPr lang="en-US" dirty="0"/>
              <a:t>   float </a:t>
            </a:r>
            <a:r>
              <a:rPr lang="en-US" err="1"/>
              <a:t>PresmetajVrednost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tekovnaGod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float </a:t>
            </a:r>
            <a:r>
              <a:rPr lang="en-US" err="1"/>
              <a:t>vrednost</a:t>
            </a:r>
            <a:r>
              <a:rPr lang="en-US" dirty="0"/>
              <a:t>=</a:t>
            </a:r>
            <a:r>
              <a:rPr lang="en-US" err="1"/>
              <a:t>pocetna_cena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</a:t>
            </a:r>
            <a:r>
              <a:rPr lang="en-US" err="1"/>
              <a:t>god_proizvodstvo;i</a:t>
            </a:r>
            <a:r>
              <a:rPr lang="en-US" dirty="0"/>
              <a:t>&lt;</a:t>
            </a:r>
            <a:r>
              <a:rPr lang="en-US" err="1"/>
              <a:t>tekovnaGod;i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	   </a:t>
            </a:r>
            <a:r>
              <a:rPr lang="en-US" err="1"/>
              <a:t>vrednost</a:t>
            </a:r>
            <a:r>
              <a:rPr lang="en-US" dirty="0"/>
              <a:t>-=(</a:t>
            </a:r>
            <a:r>
              <a:rPr lang="en-US" err="1"/>
              <a:t>vrednost</a:t>
            </a:r>
            <a:r>
              <a:rPr lang="en-US" dirty="0"/>
              <a:t>*0.0095);</a:t>
            </a:r>
            <a:endParaRPr lang="en-US" dirty="0">
              <a:cs typeface="Calibri"/>
            </a:endParaRPr>
          </a:p>
          <a:p>
            <a:r>
              <a:rPr lang="en-US" dirty="0"/>
              <a:t>	 return </a:t>
            </a:r>
            <a:r>
              <a:rPr lang="en-US" err="1"/>
              <a:t>vrednost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   void </a:t>
            </a:r>
            <a:r>
              <a:rPr lang="en-US" err="1"/>
              <a:t>ShowData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Pecati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br</a:t>
            </a:r>
            <a:r>
              <a:rPr lang="en-US" dirty="0"/>
              <a:t> </a:t>
            </a:r>
            <a:r>
              <a:rPr lang="en-US" err="1"/>
              <a:t>sedista</a:t>
            </a:r>
            <a:r>
              <a:rPr lang="en-US" dirty="0"/>
              <a:t> "&lt;&lt;</a:t>
            </a:r>
            <a:r>
              <a:rPr lang="en-US" err="1"/>
              <a:t>br_sedista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&lt;&lt;"max speed "&lt;&lt;</a:t>
            </a:r>
            <a:r>
              <a:rPr lang="en-US" err="1"/>
              <a:t>max_brzina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 </a:t>
            </a:r>
            <a:r>
              <a:rPr lang="en-US" err="1"/>
              <a:t>Avtomobil</a:t>
            </a:r>
            <a:r>
              <a:rPr lang="en-US" dirty="0"/>
              <a:t>(){};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Avtomobil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mb</a:t>
            </a:r>
            <a:r>
              <a:rPr lang="en-US" dirty="0"/>
              <a:t>,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, </a:t>
            </a:r>
            <a:r>
              <a:rPr lang="en-US" err="1"/>
              <a:t>int</a:t>
            </a:r>
            <a:r>
              <a:rPr lang="en-US" dirty="0"/>
              <a:t> a, </a:t>
            </a:r>
            <a:r>
              <a:rPr lang="en-US" err="1"/>
              <a:t>int</a:t>
            </a:r>
            <a:r>
              <a:rPr lang="en-US" dirty="0"/>
              <a:t> b, string c):</a:t>
            </a:r>
            <a:r>
              <a:rPr lang="en-US" err="1"/>
              <a:t>Vozilo</a:t>
            </a:r>
            <a:r>
              <a:rPr lang="en-US" dirty="0"/>
              <a:t> (</a:t>
            </a:r>
            <a:r>
              <a:rPr lang="en-US" err="1"/>
              <a:t>a,b,c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max_brzina</a:t>
            </a:r>
            <a:r>
              <a:rPr lang="en-US" dirty="0"/>
              <a:t>=</a:t>
            </a:r>
            <a:r>
              <a:rPr lang="en-US" err="1"/>
              <a:t>mb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br_sedista</a:t>
            </a:r>
            <a:r>
              <a:rPr lang="en-US" dirty="0"/>
              <a:t>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Tovarno</a:t>
            </a:r>
            <a:r>
              <a:rPr lang="en-US" dirty="0"/>
              <a:t>: public </a:t>
            </a:r>
            <a:r>
              <a:rPr lang="en-US" err="1"/>
              <a:t>Vozilo</a:t>
            </a:r>
            <a:endParaRPr lang="en-US"/>
          </a:p>
          <a:p>
            <a:r>
              <a:rPr lang="en-US" dirty="0"/>
              <a:t> 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nosivost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public:</a:t>
            </a:r>
          </a:p>
          <a:p>
            <a:r>
              <a:rPr lang="en-US" dirty="0"/>
              <a:t>   void </a:t>
            </a:r>
            <a:r>
              <a:rPr lang="en-US" err="1"/>
              <a:t>ShowData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Pecati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	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nosivost</a:t>
            </a:r>
            <a:r>
              <a:rPr lang="en-US" dirty="0"/>
              <a:t>: "&lt;&lt;</a:t>
            </a:r>
            <a:r>
              <a:rPr lang="en-US" err="1"/>
              <a:t>nosivost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 </a:t>
            </a:r>
            <a:r>
              <a:rPr lang="en-US" err="1"/>
              <a:t>Tovarno</a:t>
            </a:r>
            <a:r>
              <a:rPr lang="en-US" dirty="0"/>
              <a:t>(){}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 </a:t>
            </a:r>
            <a:r>
              <a:rPr lang="en-US" err="1"/>
              <a:t>Tovarno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n, </a:t>
            </a:r>
            <a:r>
              <a:rPr lang="en-US" err="1"/>
              <a:t>int</a:t>
            </a:r>
            <a:r>
              <a:rPr lang="en-US" dirty="0"/>
              <a:t> a, </a:t>
            </a:r>
            <a:r>
              <a:rPr lang="en-US" err="1"/>
              <a:t>int</a:t>
            </a:r>
            <a:r>
              <a:rPr lang="en-US" dirty="0"/>
              <a:t> b, string c):</a:t>
            </a:r>
            <a:r>
              <a:rPr lang="en-US" err="1"/>
              <a:t>Vozilo</a:t>
            </a:r>
            <a:r>
              <a:rPr lang="en-US" dirty="0"/>
              <a:t> (</a:t>
            </a:r>
            <a:r>
              <a:rPr lang="en-US" err="1"/>
              <a:t>a,b,c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	 </a:t>
            </a:r>
            <a:r>
              <a:rPr lang="en-US" err="1"/>
              <a:t>nosivost</a:t>
            </a:r>
            <a:r>
              <a:rPr lang="en-US" dirty="0"/>
              <a:t>=n;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 float </a:t>
            </a:r>
            <a:r>
              <a:rPr lang="en-US" err="1"/>
              <a:t>PresmetajVrednost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tekovnaGod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{</a:t>
            </a:r>
          </a:p>
          <a:p>
            <a:r>
              <a:rPr lang="en-US" dirty="0"/>
              <a:t>     float </a:t>
            </a:r>
            <a:r>
              <a:rPr lang="en-US" err="1"/>
              <a:t>vrednost</a:t>
            </a:r>
            <a:r>
              <a:rPr lang="en-US" dirty="0"/>
              <a:t>=</a:t>
            </a:r>
            <a:r>
              <a:rPr lang="en-US" err="1"/>
              <a:t>pocetna_cena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	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</a:t>
            </a:r>
            <a:r>
              <a:rPr lang="en-US" err="1"/>
              <a:t>god_proizvodstvo;i</a:t>
            </a:r>
            <a:r>
              <a:rPr lang="en-US" dirty="0"/>
              <a:t>&lt;</a:t>
            </a:r>
            <a:r>
              <a:rPr lang="en-US" err="1"/>
              <a:t>tekovnaGod;i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	  </a:t>
            </a:r>
            <a:r>
              <a:rPr lang="en-US" err="1"/>
              <a:t>vrednost</a:t>
            </a:r>
            <a:r>
              <a:rPr lang="en-US" dirty="0"/>
              <a:t>-=(</a:t>
            </a:r>
            <a:r>
              <a:rPr lang="en-US" err="1"/>
              <a:t>vrednost</a:t>
            </a:r>
            <a:r>
              <a:rPr lang="en-US" dirty="0"/>
              <a:t>*0.0098);</a:t>
            </a:r>
            <a:endParaRPr lang="en-US" dirty="0">
              <a:cs typeface="Calibri"/>
            </a:endParaRPr>
          </a:p>
          <a:p>
            <a:r>
              <a:rPr lang="en-US" dirty="0"/>
              <a:t>	 return </a:t>
            </a:r>
            <a:r>
              <a:rPr lang="en-US" err="1"/>
              <a:t>vrednost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err="1"/>
              <a:t>Avtomobil</a:t>
            </a:r>
            <a:r>
              <a:rPr lang="en-US" dirty="0"/>
              <a:t> golf(180,4, 2001,15000,"VW Golf");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golf.ShowData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za</a:t>
            </a:r>
            <a:r>
              <a:rPr lang="en-US" dirty="0"/>
              <a:t> 2015 </a:t>
            </a:r>
            <a:r>
              <a:rPr lang="en-US" err="1"/>
              <a:t>cena</a:t>
            </a:r>
            <a:r>
              <a:rPr lang="en-US" dirty="0"/>
              <a:t>: "&lt;&lt;</a:t>
            </a:r>
            <a:r>
              <a:rPr lang="en-US" err="1"/>
              <a:t>golf.PresmetajVrednost</a:t>
            </a:r>
            <a:r>
              <a:rPr lang="en-US" dirty="0"/>
              <a:t>(2015)&lt;&lt;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err="1"/>
              <a:t>cout</a:t>
            </a:r>
            <a:r>
              <a:rPr lang="en-US" dirty="0"/>
              <a:t>&lt;&lt;"----"&lt;&lt;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Tovarno</a:t>
            </a:r>
            <a:r>
              <a:rPr lang="en-US" dirty="0"/>
              <a:t> </a:t>
            </a:r>
            <a:r>
              <a:rPr lang="en-US" err="1"/>
              <a:t>fap</a:t>
            </a:r>
            <a:r>
              <a:rPr lang="en-US" dirty="0"/>
              <a:t>(100,1990,20000, "FAP 14");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fap.ShowData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za</a:t>
            </a:r>
            <a:r>
              <a:rPr lang="en-US" dirty="0"/>
              <a:t> 2015 </a:t>
            </a:r>
            <a:r>
              <a:rPr lang="en-US" err="1"/>
              <a:t>cena</a:t>
            </a:r>
            <a:r>
              <a:rPr lang="en-US" dirty="0"/>
              <a:t>: "&lt;&lt;</a:t>
            </a:r>
            <a:r>
              <a:rPr lang="en-US" err="1"/>
              <a:t>fap.PresmetajVrednost</a:t>
            </a:r>
            <a:r>
              <a:rPr lang="en-US" dirty="0"/>
              <a:t>(2015)&lt;&lt;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http://www.tenouk.com/Module17.html</a:t>
            </a:r>
          </a:p>
          <a:p>
            <a:r>
              <a:rPr lang="en-US"/>
              <a:t>http://www.tutorialspoint.com/cplusplus/cpp_polymorphism.htm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//6. Virtuelni</a:t>
            </a:r>
            <a:r>
              <a:rPr lang="en-US" dirty="0"/>
              <a:t> </a:t>
            </a:r>
            <a:r>
              <a:rPr lang="en-US"/>
              <a:t>funkcii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err="1"/>
              <a:t>osnovna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osnovna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x)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i</a:t>
            </a:r>
            <a:r>
              <a:rPr lang="en-US" dirty="0"/>
              <a:t>=x;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virtual void </a:t>
            </a:r>
            <a:r>
              <a:rPr lang="en-US" err="1"/>
              <a:t>func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Verzijata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func</a:t>
            </a:r>
            <a:r>
              <a:rPr lang="en-US" dirty="0"/>
              <a:t>()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osnovna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i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izvedena1:public </a:t>
            </a:r>
            <a:r>
              <a:rPr lang="en-US" err="1"/>
              <a:t>osnovna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izvedena1(</a:t>
            </a:r>
            <a:r>
              <a:rPr lang="en-US" err="1"/>
              <a:t>int</a:t>
            </a:r>
            <a:r>
              <a:rPr lang="en-US" dirty="0"/>
              <a:t> x):</a:t>
            </a:r>
            <a:r>
              <a:rPr lang="en-US" err="1"/>
              <a:t>osnovna</a:t>
            </a:r>
            <a:r>
              <a:rPr lang="en-US" dirty="0"/>
              <a:t>(x){}</a:t>
            </a:r>
            <a:endParaRPr lang="en-US" dirty="0">
              <a:cs typeface="Calibri"/>
            </a:endParaRPr>
          </a:p>
          <a:p>
            <a:r>
              <a:rPr lang="en-US" dirty="0"/>
              <a:t>    void </a:t>
            </a:r>
            <a:r>
              <a:rPr lang="en-US" err="1"/>
              <a:t>func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&lt;&lt;"Vo izvedena1: "&lt;&lt;</a:t>
            </a:r>
            <a:r>
              <a:rPr lang="en-US" err="1"/>
              <a:t>i</a:t>
            </a:r>
            <a:r>
              <a:rPr lang="en-US" dirty="0"/>
              <a:t>*</a:t>
            </a:r>
            <a:r>
              <a:rPr lang="en-US" err="1"/>
              <a:t>i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izvedena2:public </a:t>
            </a:r>
            <a:r>
              <a:rPr lang="en-US" err="1"/>
              <a:t>osnovna</a:t>
            </a:r>
            <a:endParaRPr lang="en-US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   izvedena2(</a:t>
            </a:r>
            <a:r>
              <a:rPr lang="en-US" err="1"/>
              <a:t>int</a:t>
            </a:r>
            <a:r>
              <a:rPr lang="en-US" dirty="0"/>
              <a:t> x):</a:t>
            </a:r>
            <a:r>
              <a:rPr lang="en-US" err="1"/>
              <a:t>osnovna</a:t>
            </a:r>
            <a:r>
              <a:rPr lang="en-US" dirty="0"/>
              <a:t>(x){}</a:t>
            </a:r>
            <a:endParaRPr lang="en-US" dirty="0">
              <a:cs typeface="Calibri"/>
            </a:endParaRPr>
          </a:p>
          <a:p>
            <a:r>
              <a:rPr lang="en-US" dirty="0"/>
              <a:t>    void </a:t>
            </a:r>
            <a:r>
              <a:rPr lang="en-US" err="1"/>
              <a:t>func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&lt;&lt;"Vo izvedena2: "&lt;&lt;</a:t>
            </a:r>
            <a:r>
              <a:rPr lang="en-US" err="1"/>
              <a:t>i+i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osnovna</a:t>
            </a:r>
            <a:r>
              <a:rPr lang="en-US" dirty="0"/>
              <a:t> ob(10);</a:t>
            </a:r>
            <a:endParaRPr lang="en-US" dirty="0">
              <a:cs typeface="Calibri"/>
            </a:endParaRPr>
          </a:p>
          <a:p>
            <a:r>
              <a:rPr lang="en-US" dirty="0"/>
              <a:t>    izvedena1 izOb1(10);</a:t>
            </a:r>
          </a:p>
          <a:p>
            <a:r>
              <a:rPr lang="en-US" dirty="0"/>
              <a:t>    izvedena2 izOb2(10);</a:t>
            </a:r>
          </a:p>
          <a:p>
            <a:r>
              <a:rPr lang="en-US" dirty="0"/>
              <a:t>    </a:t>
            </a:r>
            <a:r>
              <a:rPr lang="en-US" err="1"/>
              <a:t>ob.func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    izOb1.func();</a:t>
            </a:r>
          </a:p>
          <a:p>
            <a:r>
              <a:rPr lang="en-US" dirty="0"/>
              <a:t>    izOb2.func();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1EAAC-577C-4E19-90A6-BAD6E3889738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4" descr="C:\Users\Martin\Desktop\Untitled-1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16756"/>
            <a:ext cx="1643063" cy="5412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Напреден </a:t>
            </a:r>
            <a:r>
              <a:rPr lang="en-US" dirty="0"/>
              <a:t>C++ - </a:t>
            </a:r>
            <a:r>
              <a:rPr lang="mk-MK" dirty="0"/>
              <a:t>ООП</a:t>
            </a:r>
            <a:r>
              <a:rPr lang="en-US" dirty="0"/>
              <a:t>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mk-MK" dirty="0"/>
              <a:t>Предавач: Сања </a:t>
            </a:r>
            <a:r>
              <a:rPr lang="mk-MK" dirty="0" err="1"/>
              <a:t>Ташковска</a:t>
            </a:r>
            <a:endParaRPr lang="en-US" dirty="0" err="1"/>
          </a:p>
        </p:txBody>
      </p:sp>
      <p:pic>
        <p:nvPicPr>
          <p:cNvPr id="4" name="Picture 5" descr="C:\Users\Martin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0"/>
            <a:ext cx="2560638" cy="843505"/>
          </a:xfrm>
          <a:prstGeom prst="rect">
            <a:avLst/>
          </a:prstGeom>
          <a:noFill/>
        </p:spPr>
      </p:pic>
      <p:pic>
        <p:nvPicPr>
          <p:cNvPr id="1026" name="Picture 2" descr="C:\Users\Martin\Desktop\ddd.jpg"/>
          <p:cNvPicPr>
            <a:picLocks noChangeAspect="1" noChangeArrowheads="1"/>
          </p:cNvPicPr>
          <p:nvPr/>
        </p:nvPicPr>
        <p:blipFill>
          <a:blip r:embed="rId4"/>
          <a:srcRect l="297" b="547"/>
          <a:stretch>
            <a:fillRect/>
          </a:stretch>
        </p:blipFill>
        <p:spPr bwMode="auto">
          <a:xfrm>
            <a:off x="1905000" y="1447800"/>
            <a:ext cx="6400800" cy="2743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67673" y="495300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818" name="AutoShape 2" descr="https://s-media-cache-ak0.pinimg.com/736x/2a/83/ac/2a83ac4bffa30105b63f3d6b3c26c19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98" name="AutoShape 2" descr="https://cdn.tutsplus.com/gamedev/authors/legacy/Steven%20Lambert/2012/10/28/object-oriented-programming-gamedev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AutoShape 4" descr="https://cdn.tutsplus.com/gamedev/authors/legacy/Steven%20Lambert/2012/10/28/object-oriented-programming-gamedev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Полиморфизам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mk-MK" b="1" dirty="0"/>
              <a:t>Полиморфизам</a:t>
            </a:r>
            <a:r>
              <a:rPr lang="mk-MK" dirty="0"/>
              <a:t> (анг. </a:t>
            </a:r>
            <a:r>
              <a:rPr lang="en-US" i="1" dirty="0"/>
              <a:t>Polymorphism</a:t>
            </a:r>
            <a:r>
              <a:rPr lang="en-US" dirty="0"/>
              <a:t>) – </a:t>
            </a:r>
            <a:r>
              <a:rPr lang="mk-MK" dirty="0"/>
              <a:t>повеќе форми.</a:t>
            </a:r>
          </a:p>
          <a:p>
            <a:r>
              <a:rPr lang="mk-MK" dirty="0"/>
              <a:t>Еден интерфејс – повеќе методи.</a:t>
            </a:r>
          </a:p>
          <a:p>
            <a:r>
              <a:rPr lang="mk-MK" dirty="0"/>
              <a:t>Различни објекти може една иста функција да ја интерпретираат поинаку.</a:t>
            </a:r>
            <a:endParaRPr lang="en-US" dirty="0"/>
          </a:p>
          <a:p>
            <a:r>
              <a:rPr lang="mk-MK" dirty="0"/>
              <a:t>Во </a:t>
            </a:r>
            <a:r>
              <a:rPr lang="en-US" dirty="0"/>
              <a:t>C++ </a:t>
            </a:r>
            <a:r>
              <a:rPr lang="mk-MK" dirty="0"/>
              <a:t>имплементирано со виртуелни ф-ии</a:t>
            </a:r>
          </a:p>
          <a:p>
            <a:r>
              <a:rPr lang="mk-MK" dirty="0"/>
              <a:t>Пр. Оператор +</a:t>
            </a:r>
          </a:p>
          <a:p>
            <a:pPr lvl="1"/>
            <a:r>
              <a:rPr lang="mk-MK" dirty="0"/>
              <a:t>Собирање цели броеви</a:t>
            </a:r>
          </a:p>
          <a:p>
            <a:pPr lvl="1"/>
            <a:r>
              <a:rPr lang="mk-MK" dirty="0"/>
              <a:t>Собирање децимални броеви</a:t>
            </a:r>
          </a:p>
          <a:p>
            <a:pPr lvl="1"/>
            <a:r>
              <a:rPr lang="mk-MK" dirty="0"/>
              <a:t>Собирање карактери</a:t>
            </a:r>
          </a:p>
          <a:p>
            <a:pPr lvl="1"/>
            <a:r>
              <a:rPr lang="mk-MK" dirty="0"/>
              <a:t>Собирање стрингови</a:t>
            </a:r>
          </a:p>
          <a:p>
            <a:pPr lvl="1"/>
            <a:r>
              <a:rPr lang="mk-MK" dirty="0"/>
              <a:t>Собирање матрици</a:t>
            </a:r>
          </a:p>
          <a:p>
            <a:pPr lvl="1"/>
            <a:r>
              <a:rPr lang="mk-MK" dirty="0"/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Полиморфизам</a:t>
            </a:r>
            <a:endParaRPr lang="en-US" dirty="0"/>
          </a:p>
        </p:txBody>
      </p:sp>
      <p:pic>
        <p:nvPicPr>
          <p:cNvPr id="78850" name="Picture 2" descr="http://www.byte-notes.com/sites/default/files/field/image/plymorphism-in-C%2B%2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851" y="1452372"/>
            <a:ext cx="6664549" cy="4948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Виртуелни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Виртуелна функција е функција членка која се декларира во основната класа, а се редекларира во изведената класа.</a:t>
            </a:r>
          </a:p>
          <a:p>
            <a:r>
              <a:rPr lang="mk-MK" dirty="0"/>
              <a:t>За да се создаде виртуелна функција, на функциската декларација и претходи клучниот збор </a:t>
            </a:r>
            <a:r>
              <a:rPr lang="en-US" dirty="0"/>
              <a:t>virtual</a:t>
            </a:r>
            <a:r>
              <a:rPr lang="mk-MK" dirty="0"/>
              <a:t> (но тоа зависи од компајлерот, некој компајлер зборчето го подразбира, а друг може да јави предупредување)</a:t>
            </a:r>
            <a:r>
              <a:rPr lang="en-US" dirty="0"/>
              <a:t>.</a:t>
            </a:r>
          </a:p>
          <a:p>
            <a:r>
              <a:rPr lang="mk-MK" dirty="0"/>
              <a:t>Кога класата која содржи виртуелна функција се наследува, изведената класа ја редефинира виртуелната функција од свој аспект.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Пр. Виртуелни ф-ии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1371600"/>
            <a:ext cx="6534651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Пр. Виртуелни ф-ии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447800"/>
            <a:ext cx="5676549" cy="541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Пр. Виртуелни ф-ии (</a:t>
            </a:r>
            <a:r>
              <a:rPr lang="en-US" dirty="0"/>
              <a:t>3</a:t>
            </a:r>
            <a:r>
              <a:rPr lang="mk-M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76400"/>
            <a:ext cx="3681413" cy="31581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1247" y="5734050"/>
            <a:ext cx="717795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54102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Излез: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Зошто наследност?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Наследноста е механизам за:</a:t>
            </a:r>
          </a:p>
          <a:p>
            <a:pPr lvl="1"/>
            <a:r>
              <a:rPr lang="mk-MK" dirty="0"/>
              <a:t>Градење класи од веќе постоечки класи</a:t>
            </a:r>
          </a:p>
          <a:p>
            <a:pPr lvl="1"/>
            <a:r>
              <a:rPr lang="mk-MK" dirty="0"/>
              <a:t>Нема потреба од дефинирање на класи со слични особини повеќе пати (обопштување)</a:t>
            </a:r>
          </a:p>
          <a:p>
            <a:r>
              <a:rPr lang="mk-MK" dirty="0"/>
              <a:t>Основната класа (базна класа) останува и од неа може да се создаваат нови објекти.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Начини на наследување: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AutoShape 2" descr="http://www.cppforschool.com/images/inheri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http://www.cppforschool.com/images/inheri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http://www.cppforschool.com/images/inheri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http://www.cppforschool.com/images/inheri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http://www.cppforschool.com/images/inherita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1" name="Picture 11" descr="C:\Users\Martin\Desktop\inheritan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24000"/>
            <a:ext cx="6248400" cy="4998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Пр. класна хиерархија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2957512" cy="46565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447799"/>
            <a:ext cx="4038600" cy="4755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7696200" cy="42513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614863"/>
            <a:ext cx="6842510" cy="2243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334000"/>
            <a:ext cx="156142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37841" y="49530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Излез: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mk-MK" sz="2200" dirty="0"/>
              <a:t>Да се напишат класите како што се дадени на цртежот, потоа во </a:t>
            </a:r>
            <a:r>
              <a:rPr lang="en-US" sz="2200" dirty="0"/>
              <a:t>main </a:t>
            </a:r>
            <a:r>
              <a:rPr lang="mk-MK" sz="2200" dirty="0"/>
              <a:t>да се креираат објекти од: </a:t>
            </a:r>
            <a:r>
              <a:rPr lang="en-US" sz="2200" dirty="0" err="1"/>
              <a:t>Cicach</a:t>
            </a:r>
            <a:r>
              <a:rPr lang="en-US" sz="2200" dirty="0"/>
              <a:t> </a:t>
            </a:r>
            <a:r>
              <a:rPr lang="mk-MK" sz="2200" dirty="0"/>
              <a:t>(и да се повикаат сите функции но со претходно именување), </a:t>
            </a:r>
            <a:r>
              <a:rPr lang="en-US" sz="2200" dirty="0" err="1"/>
              <a:t>Macka</a:t>
            </a:r>
            <a:r>
              <a:rPr lang="en-US" sz="2200" dirty="0"/>
              <a:t> (</a:t>
            </a:r>
            <a:r>
              <a:rPr lang="mk-MK" sz="2200" dirty="0"/>
              <a:t>сите ф-ии</a:t>
            </a:r>
            <a:r>
              <a:rPr lang="en-US" sz="2200" dirty="0"/>
              <a:t>)</a:t>
            </a:r>
            <a:r>
              <a:rPr lang="mk-MK" sz="2200" dirty="0"/>
              <a:t>, </a:t>
            </a:r>
            <a:r>
              <a:rPr lang="en-US" sz="2200" dirty="0" err="1"/>
              <a:t>Kuce</a:t>
            </a:r>
            <a:r>
              <a:rPr lang="en-US" sz="2200" dirty="0"/>
              <a:t> (</a:t>
            </a:r>
            <a:r>
              <a:rPr lang="mk-MK" sz="2200" dirty="0"/>
              <a:t>сите ф-ии) и повторно од </a:t>
            </a:r>
            <a:r>
              <a:rPr lang="en-US" sz="2200" dirty="0" err="1"/>
              <a:t>Cicach</a:t>
            </a:r>
            <a:r>
              <a:rPr lang="en-US" sz="2200" dirty="0"/>
              <a:t> (</a:t>
            </a:r>
            <a:r>
              <a:rPr lang="mk-MK" sz="2200" dirty="0"/>
              <a:t>без претходно именување).</a:t>
            </a:r>
            <a:endParaRPr lang="en-US" sz="2200" dirty="0"/>
          </a:p>
        </p:txBody>
      </p:sp>
      <p:pic>
        <p:nvPicPr>
          <p:cNvPr id="1028" name="Picture 4" descr="http://png.clipart.me/graphics/thumbs/931/animal-paw-prints-icons-with-shadow-effect_931592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905000"/>
            <a:ext cx="1428750" cy="1009650"/>
          </a:xfrm>
          <a:prstGeom prst="rect">
            <a:avLst/>
          </a:prstGeom>
          <a:noFill/>
        </p:spPr>
      </p:pic>
      <p:pic>
        <p:nvPicPr>
          <p:cNvPr id="1030" name="Picture 6" descr="https://wonko.de/images/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810000"/>
            <a:ext cx="1540212" cy="1447800"/>
          </a:xfrm>
          <a:prstGeom prst="rect">
            <a:avLst/>
          </a:prstGeom>
          <a:noFill/>
        </p:spPr>
      </p:pic>
      <p:pic>
        <p:nvPicPr>
          <p:cNvPr id="1032" name="Picture 8" descr="http://www2.psd100.com/ppp/2013/11/2701/Puppy-112723591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7010400" y="3733800"/>
            <a:ext cx="1447800" cy="154432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5295900" y="3009900"/>
            <a:ext cx="1371600" cy="685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286500" y="2933700"/>
            <a:ext cx="12192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2600" y="87868"/>
            <a:ext cx="1867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Cicach</a:t>
            </a:r>
            <a:r>
              <a:rPr lang="en-US" sz="2200" b="1" dirty="0">
                <a:solidFill>
                  <a:srgbClr val="FF0000"/>
                </a:solidFill>
              </a:rPr>
              <a:t>() { };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2600" y="533400"/>
            <a:ext cx="32688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Default </a:t>
            </a:r>
            <a:r>
              <a:rPr lang="mk-MK" sz="2200" b="1" dirty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</a:p>
          <a:p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Imenuvaj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(string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ImaIme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Zboruva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5257800"/>
            <a:ext cx="163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Zboruva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Prede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6600" y="5257800"/>
            <a:ext cx="16321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Zboruva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4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напишат 2 класи </a:t>
            </a:r>
            <a:r>
              <a:rPr lang="en-US" dirty="0" err="1"/>
              <a:t>Avtomobil</a:t>
            </a:r>
            <a:r>
              <a:rPr lang="en-US" dirty="0"/>
              <a:t> </a:t>
            </a:r>
            <a:r>
              <a:rPr lang="mk-MK" dirty="0"/>
              <a:t>и </a:t>
            </a:r>
            <a:r>
              <a:rPr lang="en-US" dirty="0" err="1"/>
              <a:t>Tovarno</a:t>
            </a:r>
            <a:r>
              <a:rPr lang="en-US" dirty="0"/>
              <a:t> </a:t>
            </a:r>
            <a:r>
              <a:rPr lang="mk-MK" dirty="0"/>
              <a:t>кои ќе наследуваат од класа </a:t>
            </a:r>
            <a:r>
              <a:rPr lang="en-US" dirty="0" err="1"/>
              <a:t>Vozilo</a:t>
            </a:r>
            <a:r>
              <a:rPr lang="en-US" dirty="0"/>
              <a:t>. </a:t>
            </a:r>
            <a:r>
              <a:rPr lang="mk-MK" dirty="0"/>
              <a:t>Во </a:t>
            </a:r>
            <a:r>
              <a:rPr lang="en-US" dirty="0" err="1"/>
              <a:t>Vozilo</a:t>
            </a:r>
            <a:r>
              <a:rPr lang="en-US" dirty="0"/>
              <a:t> </a:t>
            </a:r>
            <a:r>
              <a:rPr lang="mk-MK" dirty="0"/>
              <a:t>ќе ги има следните аргументи: година на производство, почетна цена, производител, ф-ја за печатење на аргументите, </a:t>
            </a:r>
            <a:r>
              <a:rPr lang="en-US" dirty="0"/>
              <a:t>default </a:t>
            </a:r>
            <a:r>
              <a:rPr lang="mk-MK" dirty="0"/>
              <a:t>и конструктор со 3 параметри. </a:t>
            </a:r>
            <a:r>
              <a:rPr lang="en-US" dirty="0" err="1"/>
              <a:t>Avtomobil</a:t>
            </a:r>
            <a:r>
              <a:rPr lang="en-US" dirty="0"/>
              <a:t> </a:t>
            </a:r>
            <a:r>
              <a:rPr lang="mk-MK" dirty="0"/>
              <a:t>ќе има: број на седишта, </a:t>
            </a:r>
            <a:r>
              <a:rPr lang="en-US" dirty="0"/>
              <a:t>max </a:t>
            </a:r>
            <a:r>
              <a:rPr lang="mk-MK" dirty="0"/>
              <a:t>брзина, приказ на податоците, </a:t>
            </a:r>
            <a:r>
              <a:rPr lang="en-US" dirty="0"/>
              <a:t>default </a:t>
            </a:r>
            <a:r>
              <a:rPr lang="mk-MK" dirty="0"/>
              <a:t>и конструктор со 5 параметри (2 нејзини и другите 3 да ги проследи во </a:t>
            </a:r>
            <a:r>
              <a:rPr lang="en-US" dirty="0" err="1"/>
              <a:t>Vozilo</a:t>
            </a:r>
            <a:r>
              <a:rPr lang="en-US" dirty="0"/>
              <a:t>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7467600" cy="4873752"/>
          </a:xfrm>
        </p:spPr>
        <p:txBody>
          <a:bodyPr>
            <a:normAutofit/>
          </a:bodyPr>
          <a:lstStyle/>
          <a:p>
            <a:r>
              <a:rPr lang="en-US" sz="2200" dirty="0" err="1"/>
              <a:t>Tovarno</a:t>
            </a:r>
            <a:r>
              <a:rPr lang="en-US" sz="2200" dirty="0"/>
              <a:t> </a:t>
            </a:r>
            <a:r>
              <a:rPr lang="mk-MK" sz="2200" dirty="0"/>
              <a:t>ќе има: носивост, ф-ја за приказ на податоци, </a:t>
            </a:r>
            <a:r>
              <a:rPr lang="en-US" sz="2200" dirty="0"/>
              <a:t>default </a:t>
            </a:r>
            <a:r>
              <a:rPr lang="mk-MK" sz="2200" dirty="0"/>
              <a:t>и конструктор со 4 параметри (1 од таа класа и другите 3 да ги проследува во </a:t>
            </a:r>
            <a:r>
              <a:rPr lang="en-US" sz="2200" dirty="0" err="1"/>
              <a:t>Vozilo</a:t>
            </a:r>
            <a:r>
              <a:rPr lang="en-US" sz="2200" dirty="0"/>
              <a:t>). </a:t>
            </a:r>
            <a:endParaRPr lang="mk-MK" sz="2200" dirty="0"/>
          </a:p>
          <a:p>
            <a:r>
              <a:rPr lang="mk-MK" sz="2200" dirty="0"/>
              <a:t>И двете класи </a:t>
            </a:r>
            <a:r>
              <a:rPr lang="en-US" sz="2200" dirty="0" err="1"/>
              <a:t>Avtomobil</a:t>
            </a:r>
            <a:r>
              <a:rPr lang="en-US" sz="2200" dirty="0"/>
              <a:t> </a:t>
            </a:r>
            <a:r>
              <a:rPr lang="mk-MK" sz="2200" dirty="0"/>
              <a:t>и </a:t>
            </a:r>
            <a:r>
              <a:rPr lang="en-US" sz="2200" dirty="0" err="1"/>
              <a:t>Tovarno</a:t>
            </a:r>
            <a:r>
              <a:rPr lang="en-US" sz="2200" dirty="0"/>
              <a:t> </a:t>
            </a:r>
            <a:r>
              <a:rPr lang="mk-MK" sz="2200" dirty="0"/>
              <a:t>да имаат функција која ќе прима влезен параметар тековна година и ќе пресметува вредност. Вредноста се намалува од годината на производство до тековната година за </a:t>
            </a:r>
            <a:r>
              <a:rPr lang="en-US" sz="2200" dirty="0"/>
              <a:t>0.0098.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962400"/>
            <a:ext cx="8973967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359306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Пример за код во </a:t>
            </a:r>
            <a:r>
              <a:rPr lang="en-US" b="1" dirty="0">
                <a:solidFill>
                  <a:srgbClr val="FF0000"/>
                </a:solidFill>
              </a:rPr>
              <a:t>main():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Важни концепти на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Енкапсулација</a:t>
            </a:r>
            <a:endParaRPr lang="en-US" dirty="0"/>
          </a:p>
          <a:p>
            <a:r>
              <a:rPr lang="mk-MK" dirty="0"/>
              <a:t>Абстракција</a:t>
            </a:r>
          </a:p>
          <a:p>
            <a:r>
              <a:rPr lang="mk-MK" dirty="0"/>
              <a:t>Наследување</a:t>
            </a:r>
          </a:p>
          <a:p>
            <a:r>
              <a:rPr lang="mk-MK" dirty="0"/>
              <a:t>Полиморфизам</a:t>
            </a:r>
          </a:p>
          <a:p>
            <a:endParaRPr lang="mk-MK" dirty="0"/>
          </a:p>
          <a:p>
            <a:endParaRPr lang="mk-MK" dirty="0"/>
          </a:p>
          <a:p>
            <a:endParaRPr lang="mk-MK" i="1" dirty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3352800" y="3047999"/>
            <a:ext cx="7620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234" y="2895600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>
                <a:solidFill>
                  <a:srgbClr val="FF0000"/>
                </a:solidFill>
              </a:rPr>
              <a:t>Полиморфизам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6868</TotalTime>
  <Words>1681</Words>
  <Application>Microsoft Office PowerPoint</Application>
  <PresentationFormat>On-screen Show (4:3)</PresentationFormat>
  <Paragraphs>595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Напреден C++ - ООП 4</vt:lpstr>
      <vt:lpstr>Зошто наследност?</vt:lpstr>
      <vt:lpstr>Начини на наследување:</vt:lpstr>
      <vt:lpstr>Пр. класна хиерархија</vt:lpstr>
      <vt:lpstr>PowerPoint Presentation</vt:lpstr>
      <vt:lpstr>Задача 3</vt:lpstr>
      <vt:lpstr>Задача 4…</vt:lpstr>
      <vt:lpstr>PowerPoint Presentation</vt:lpstr>
      <vt:lpstr>Важни концепти на ООП</vt:lpstr>
      <vt:lpstr>Полиморфизам</vt:lpstr>
      <vt:lpstr>Полиморфизам</vt:lpstr>
      <vt:lpstr>Виртуелни функции</vt:lpstr>
      <vt:lpstr>Пр. Виртуелни ф-ии (1)</vt:lpstr>
      <vt:lpstr>Пр. Виртуелни ф-ии (2)</vt:lpstr>
      <vt:lpstr>Пр. Виртуелни ф-ии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1077</cp:revision>
  <dcterms:created xsi:type="dcterms:W3CDTF">2015-09-10T17:20:06Z</dcterms:created>
  <dcterms:modified xsi:type="dcterms:W3CDTF">2018-06-27T19:45:12Z</dcterms:modified>
</cp:coreProperties>
</file>