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embeddedFontLst>
    <p:embeddedFont>
      <p:font typeface="Technika" panose="020B0604020202020204" charset="0"/>
      <p:regular r:id="rId23"/>
      <p:bold r:id="rId24"/>
      <p:italic r:id="rId25"/>
      <p:boldItalic r:id="rId26"/>
    </p:embeddedFont>
    <p:embeddedFont>
      <p:font typeface="Technika-Bold" panose="00000600000000000000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214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0"/>
            <a:ext cx="10076688" cy="7557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  <p:pic>
        <p:nvPicPr>
          <p:cNvPr id="6" name="Obráze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1" y="27000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" b="-10"/>
          <a:stretch/>
        </p:blipFill>
        <p:spPr>
          <a:xfrm>
            <a:off x="0" y="1"/>
            <a:ext cx="10076688" cy="7557503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5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PRESENTATION TITLE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en-US" sz="4800" b="1" i="0" u="none" strike="noStrike" baseline="0" dirty="0">
                <a:latin typeface="Technika-Bold" panose="00000600000000000000" pitchFamily="50" charset="-18"/>
              </a:rPr>
              <a:t>SUBTITLE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6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FACULTIES, INSTITUTES AND OTHER PARTS</a:t>
            </a:r>
            <a:br>
              <a:rPr lang="en-US" dirty="0"/>
            </a:br>
            <a:r>
              <a:rPr lang="en-US" dirty="0"/>
              <a:t>AUTHOR/TITLE</a:t>
            </a:r>
            <a:r>
              <a:rPr lang="cs-CZ" dirty="0"/>
              <a:t> </a:t>
            </a:r>
            <a:r>
              <a:rPr lang="en-US" dirty="0"/>
              <a:t>NAME</a:t>
            </a:r>
            <a:r>
              <a:rPr lang="cs-CZ" dirty="0"/>
              <a:t> </a:t>
            </a:r>
            <a:r>
              <a:rPr lang="en-US" dirty="0"/>
              <a:t>SURNAME</a:t>
            </a:r>
            <a:br>
              <a:rPr lang="en-US" dirty="0"/>
            </a:br>
            <a:r>
              <a:rPr lang="en-US" dirty="0"/>
              <a:t>DATE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en-US" dirty="0"/>
              <a:t>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80000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200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3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en-US" dirty="0"/>
              <a:t>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02" y="27000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ctrTitle"/>
          </p:nvPr>
        </p:nvSpPr>
        <p:spPr>
          <a:xfrm>
            <a:off x="1079999" y="1390811"/>
            <a:ext cx="7736694" cy="2893202"/>
          </a:xfrm>
        </p:spPr>
        <p:txBody>
          <a:bodyPr>
            <a:normAutofit/>
          </a:bodyPr>
          <a:lstStyle/>
          <a:p>
            <a:r>
              <a:rPr lang="en-US" sz="4000" dirty="0"/>
              <a:t>PERFORMANCE DRIVEN STOCK EXCHANGE ARCHITECTURE AND IMPLEMENTATION</a:t>
            </a:r>
          </a:p>
        </p:txBody>
      </p:sp>
      <p:sp>
        <p:nvSpPr>
          <p:cNvPr id="11" name="Podnadpis 10"/>
          <p:cNvSpPr>
            <a:spLocks noGrp="1"/>
          </p:cNvSpPr>
          <p:nvPr>
            <p:ph type="subTitle" idx="1"/>
          </p:nvPr>
        </p:nvSpPr>
        <p:spPr>
          <a:xfrm>
            <a:off x="1037738" y="4179403"/>
            <a:ext cx="7736693" cy="1771721"/>
          </a:xfrm>
        </p:spPr>
        <p:txBody>
          <a:bodyPr/>
          <a:lstStyle/>
          <a:p>
            <a:r>
              <a:rPr lang="en-US" dirty="0"/>
              <a:t>Jakub Filipovský,</a:t>
            </a:r>
          </a:p>
          <a:p>
            <a:r>
              <a:rPr lang="en-US" dirty="0"/>
              <a:t>Ing. Jan Horáček</a:t>
            </a:r>
          </a:p>
        </p:txBody>
      </p:sp>
    </p:spTree>
    <p:extLst>
      <p:ext uri="{BB962C8B-B14F-4D97-AF65-F5344CB8AC3E}">
        <p14:creationId xmlns:p14="http://schemas.microsoft.com/office/powerpoint/2010/main" val="1844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32AD194E-463E-6897-FF62-0681B78C8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2" y="1264473"/>
            <a:ext cx="7121772" cy="5323528"/>
          </a:xfrm>
          <a:noFill/>
        </p:spPr>
      </p:pic>
    </p:spTree>
    <p:extLst>
      <p:ext uri="{BB962C8B-B14F-4D97-AF65-F5344CB8AC3E}">
        <p14:creationId xmlns:p14="http://schemas.microsoft.com/office/powerpoint/2010/main" val="412063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AB359360-B57A-CCF0-C0B0-7FC66FEA5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1" y="1480114"/>
            <a:ext cx="8968941" cy="4753539"/>
          </a:xfrm>
          <a:noFill/>
        </p:spPr>
      </p:pic>
    </p:spTree>
    <p:extLst>
      <p:ext uri="{BB962C8B-B14F-4D97-AF65-F5344CB8AC3E}">
        <p14:creationId xmlns:p14="http://schemas.microsoft.com/office/powerpoint/2010/main" val="336575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orange bars&#10;&#10;AI-generated content may be incorrect.">
            <a:extLst>
              <a:ext uri="{FF2B5EF4-FFF2-40B4-BE49-F238E27FC236}">
                <a16:creationId xmlns:a16="http://schemas.microsoft.com/office/drawing/2014/main" id="{FA705A9D-1033-49DE-BB40-5211258A8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2" y="1278396"/>
            <a:ext cx="8897067" cy="5138055"/>
          </a:xfrm>
          <a:noFill/>
        </p:spPr>
      </p:pic>
    </p:spTree>
    <p:extLst>
      <p:ext uri="{BB962C8B-B14F-4D97-AF65-F5344CB8AC3E}">
        <p14:creationId xmlns:p14="http://schemas.microsoft.com/office/powerpoint/2010/main" val="288084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0F0887C-2477-172F-46AC-54FE03D6B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62113"/>
              </p:ext>
            </p:extLst>
          </p:nvPr>
        </p:nvGraphicFramePr>
        <p:xfrm>
          <a:off x="1177925" y="1800225"/>
          <a:ext cx="7696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264757131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410264956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713082927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872839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Persistance</a:t>
                      </a:r>
                      <a:r>
                        <a:rPr lang="en-US" dirty="0"/>
                        <a:t> Method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Engine Time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Logger Thread Catch up Time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86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12</a:t>
                      </a:r>
                      <a:r>
                        <a:rPr lang="en-US" dirty="0"/>
                        <a:t>9</a:t>
                      </a:r>
                      <a:r>
                        <a:rPr lang="cs-CZ" dirty="0"/>
                        <a:t> 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 s 157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 s 28</a:t>
                      </a:r>
                      <a:r>
                        <a:rPr lang="en-US" dirty="0"/>
                        <a:t>6</a:t>
                      </a:r>
                      <a:r>
                        <a:rPr lang="cs-CZ" dirty="0"/>
                        <a:t>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42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KDB+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 </a:t>
                      </a:r>
                      <a:r>
                        <a:rPr lang="en-US" dirty="0" err="1"/>
                        <a:t>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 </a:t>
                      </a:r>
                      <a:r>
                        <a:rPr lang="en-US" dirty="0" err="1"/>
                        <a:t>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513 </a:t>
                      </a:r>
                      <a:r>
                        <a:rPr lang="en-US" dirty="0" err="1"/>
                        <a:t>ms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08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logger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226 </a:t>
                      </a:r>
                      <a:r>
                        <a:rPr lang="en-US" dirty="0" err="1"/>
                        <a:t>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 </a:t>
                      </a:r>
                      <a:r>
                        <a:rPr lang="en-US" dirty="0" err="1"/>
                        <a:t>ms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254 </a:t>
                      </a:r>
                      <a:r>
                        <a:rPr lang="en-US" dirty="0" err="1"/>
                        <a:t>ms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4004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6DDC08-DD27-2B53-EEE9-245427F01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553996"/>
              </p:ext>
            </p:extLst>
          </p:nvPr>
        </p:nvGraphicFramePr>
        <p:xfrm>
          <a:off x="1177925" y="4332301"/>
          <a:ext cx="7696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>
                  <a:extLst>
                    <a:ext uri="{9D8B030D-6E8A-4147-A177-3AD203B41FA5}">
                      <a16:colId xmlns:a16="http://schemas.microsoft.com/office/drawing/2014/main" val="538824322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305440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Flask Server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Crow server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3,200 requests/s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15,900 request/s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87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85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4BBE410-76DB-3614-F5B6-D7AE6390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880761"/>
              </p:ext>
            </p:extLst>
          </p:nvPr>
        </p:nvGraphicFramePr>
        <p:xfrm>
          <a:off x="837560" y="1800225"/>
          <a:ext cx="803656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83">
                  <a:extLst>
                    <a:ext uri="{9D8B030D-6E8A-4147-A177-3AD203B41FA5}">
                      <a16:colId xmlns:a16="http://schemas.microsoft.com/office/drawing/2014/main" val="1237279457"/>
                    </a:ext>
                  </a:extLst>
                </a:gridCol>
                <a:gridCol w="4018283">
                  <a:extLst>
                    <a:ext uri="{9D8B030D-6E8A-4147-A177-3AD203B41FA5}">
                      <a16:colId xmlns:a16="http://schemas.microsoft.com/office/drawing/2014/main" val="1038400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Persistent TCP Connection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Connection per Order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50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77,400 requests/s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14,300 requests/s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0688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2700B9-1838-C4A1-9676-142D2B418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72730"/>
              </p:ext>
            </p:extLst>
          </p:nvPr>
        </p:nvGraphicFramePr>
        <p:xfrm>
          <a:off x="837560" y="3203175"/>
          <a:ext cx="803656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140">
                  <a:extLst>
                    <a:ext uri="{9D8B030D-6E8A-4147-A177-3AD203B41FA5}">
                      <a16:colId xmlns:a16="http://schemas.microsoft.com/office/drawing/2014/main" val="364485145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927366854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1303977760"/>
                    </a:ext>
                  </a:extLst>
                </a:gridCol>
                <a:gridCol w="2009140">
                  <a:extLst>
                    <a:ext uri="{9D8B030D-6E8A-4147-A177-3AD203B41FA5}">
                      <a16:colId xmlns:a16="http://schemas.microsoft.com/office/drawing/2014/main" val="15683251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Kafka Producer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Consumer (no access)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Consumer (store to vector)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Consumer (parse and print)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3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3,439,000 messages/s 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478,000 messages/s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239,000 messages/s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123,000 messages/s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5066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299E2B-8CDE-6B89-1D7B-E286956D1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412728"/>
              </p:ext>
            </p:extLst>
          </p:nvPr>
        </p:nvGraphicFramePr>
        <p:xfrm>
          <a:off x="837559" y="5204439"/>
          <a:ext cx="803655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279">
                  <a:extLst>
                    <a:ext uri="{9D8B030D-6E8A-4147-A177-3AD203B41FA5}">
                      <a16:colId xmlns:a16="http://schemas.microsoft.com/office/drawing/2014/main" val="1710477872"/>
                    </a:ext>
                  </a:extLst>
                </a:gridCol>
                <a:gridCol w="4018279">
                  <a:extLst>
                    <a:ext uri="{9D8B030D-6E8A-4147-A177-3AD203B41FA5}">
                      <a16:colId xmlns:a16="http://schemas.microsoft.com/office/drawing/2014/main" val="694281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UDP Multicast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UDP Multicast (IGMP Snooping)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37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101,000 updates/s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2,710,000 updates/s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66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514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72CF-977D-EA84-0479-5DA919B3A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D8DC-5869-E5C6-AD43-ACB1374F7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FINAL ARCHITECURE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A79C-4F87-3C91-9EB3-236819104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950670"/>
            <a:ext cx="7736693" cy="2551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REST/TCP gateways publish to Kafka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C++ engine: match, log, multicast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Notifier service: </a:t>
            </a:r>
            <a:r>
              <a:rPr lang="en-US" dirty="0" err="1"/>
              <a:t>WebSockets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Independent horizontal scaling</a:t>
            </a:r>
          </a:p>
        </p:txBody>
      </p:sp>
    </p:spTree>
    <p:extLst>
      <p:ext uri="{BB962C8B-B14F-4D97-AF65-F5344CB8AC3E}">
        <p14:creationId xmlns:p14="http://schemas.microsoft.com/office/powerpoint/2010/main" val="5607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E87383A1-8273-59DB-8491-47F2C9B06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" y="207469"/>
            <a:ext cx="8946856" cy="63075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92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D01DF6B1-B13B-54A8-E016-C1CC11885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5" y="28151"/>
            <a:ext cx="7111966" cy="6590710"/>
          </a:xfrm>
        </p:spPr>
      </p:pic>
    </p:spTree>
    <p:extLst>
      <p:ext uri="{BB962C8B-B14F-4D97-AF65-F5344CB8AC3E}">
        <p14:creationId xmlns:p14="http://schemas.microsoft.com/office/powerpoint/2010/main" val="318353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DD78-9245-6214-23A3-FEEA351D8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0D3B-5051-12E8-0745-F3F7E045A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IMPLEMENTATION RESULTS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8137E-3E07-5445-2434-7C60BDE41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523130"/>
            <a:ext cx="7736693" cy="2551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Crow REST (multithreaded): ~25 k orders/s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TCP gateway (multithreaded): ~120 k orders/s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Market-data multicast latency: </a:t>
            </a:r>
            <a:r>
              <a:rPr lang="en-US" dirty="0"/>
              <a:t>~</a:t>
            </a:r>
            <a:r>
              <a:rPr lang="cs-CZ" dirty="0"/>
              <a:t> 1 ms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WebSocket notification latency: ~ 5–6 </a:t>
            </a:r>
            <a:r>
              <a:rPr lang="en-US" dirty="0" err="1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1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2E5A-E265-E613-9215-65325F2F5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7D7AF-9F98-26F1-428A-6214E1FC91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1" y="2780909"/>
            <a:ext cx="7736693" cy="1771721"/>
          </a:xfrm>
        </p:spPr>
        <p:txBody>
          <a:bodyPr/>
          <a:lstStyle/>
          <a:p>
            <a:r>
              <a:rPr lang="cs-CZ" dirty="0">
                <a:solidFill>
                  <a:schemeClr val="accent1">
                    <a:lumMod val="75000"/>
                  </a:schemeClr>
                </a:solidFill>
              </a:rPr>
              <a:t>Optimizations Learned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Offloading to a different thread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BD0E8C-3F24-FD1C-F860-B346A9FCD6F2}"/>
              </a:ext>
            </a:extLst>
          </p:cNvPr>
          <p:cNvSpPr txBox="1">
            <a:spLocks/>
          </p:cNvSpPr>
          <p:nvPr/>
        </p:nvSpPr>
        <p:spPr>
          <a:xfrm>
            <a:off x="1080001" y="4301067"/>
            <a:ext cx="7736693" cy="1771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tests ran on one 8-core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multi-node or real network deployment yet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28B4-9A88-03C7-DD7B-2356FA991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MOTIVATION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A167C-F686-597E-96FB-8E8A4A341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441736"/>
            <a:ext cx="8617250" cy="247497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9600" dirty="0"/>
              <a:t>Exchanges power</a:t>
            </a:r>
            <a:r>
              <a:rPr lang="en-US" sz="9600" dirty="0"/>
              <a:t> the</a:t>
            </a:r>
            <a:r>
              <a:rPr lang="cs-CZ" sz="9600" dirty="0"/>
              <a:t> global economy</a:t>
            </a:r>
            <a:endParaRPr lang="en-US" sz="9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Interesting technical and architectural challenge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Electronic trading demands sub-millisecond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Millions of messages per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9600" dirty="0"/>
              <a:t>My p</a:t>
            </a:r>
            <a:r>
              <a:rPr lang="cs-CZ" sz="9600" dirty="0"/>
              <a:t>assion for markets,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86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DFE4F-5E92-838F-A3DE-C88C3415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1586-3252-4509-A859-46D103A69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233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ED12-596F-10AF-3E83-8E3D842A1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YOUR ATTENTION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B1E23-F549-FD78-57F6-9028E67F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358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914D-202B-7C10-100B-39136D2B8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GOALS</a:t>
            </a:r>
            <a:r>
              <a:rPr lang="en-US" dirty="0"/>
              <a:t> 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0462B-BE47-8BAA-10BE-C8D2AD022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441736"/>
            <a:ext cx="8183103" cy="26248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dirty="0"/>
              <a:t>Capture functional &amp; non-functional requirements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measurable performance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architectural styles and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Benchmark and select key system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and validate the optimized exchange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5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F3F5-189D-B37A-EF74-A77B6CACF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KEY TERMS (1/2)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576F-E0F4-C33C-466E-73819A7D2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950670"/>
            <a:ext cx="7736693" cy="1851851"/>
          </a:xfrm>
        </p:spPr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Stock Exchange</a:t>
            </a:r>
            <a:endParaRPr lang="en-US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marketplace that matches buy/sell orders for equities &amp; securities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fair, transparent price discovery</a:t>
            </a:r>
            <a:endParaRPr lang="cs-CZ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B1AC54-6E93-F3D2-3B4E-E3EF6574DC0B}"/>
              </a:ext>
            </a:extLst>
          </p:cNvPr>
          <p:cNvSpPr txBox="1">
            <a:spLocks/>
          </p:cNvSpPr>
          <p:nvPr/>
        </p:nvSpPr>
        <p:spPr>
          <a:xfrm>
            <a:off x="1047983" y="4851187"/>
            <a:ext cx="7736693" cy="1851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45716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914332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371498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182866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28583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/>
                </a:solidFill>
              </a:rPr>
              <a:t>Order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bg2">
                    <a:lumMod val="25000"/>
                  </a:schemeClr>
                </a:solidFill>
              </a:rPr>
              <a:t>Limit Order </a:t>
            </a:r>
            <a:r>
              <a:rPr lang="en-US" sz="2000" b="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000" b="0" dirty="0"/>
              <a:t>buy or sell at a specified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Market Order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- </a:t>
            </a:r>
            <a:r>
              <a:rPr lang="en-US" sz="2000" dirty="0"/>
              <a:t>buy or sell immediately at the best available price</a:t>
            </a:r>
          </a:p>
        </p:txBody>
      </p:sp>
    </p:spTree>
    <p:extLst>
      <p:ext uri="{BB962C8B-B14F-4D97-AF65-F5344CB8AC3E}">
        <p14:creationId xmlns:p14="http://schemas.microsoft.com/office/powerpoint/2010/main" val="3995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F9CE2-BC64-6B38-838F-BE25A2F0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4A6A-DDC0-DB84-0489-777FF3247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KEY TERMS (2/2)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5033D-80A2-4D71-BCCA-D69FE9537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950670"/>
            <a:ext cx="7736693" cy="1851851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Limit order 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structure holding all active limit orders, sorted by price &amp;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Bids on one side (buy), asks on the other (sell)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7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87C90D5-9126-513A-8ECC-B17EFA56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5" r="-3" b="-3"/>
          <a:stretch/>
        </p:blipFill>
        <p:spPr>
          <a:xfrm>
            <a:off x="918242" y="1177919"/>
            <a:ext cx="7367554" cy="5410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318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F823D-9EDE-ECB1-F16B-B65333DC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1A80-475F-205B-ACBF-050D8B07C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REQUIREMENTS</a:t>
            </a:r>
            <a:endParaRPr lang="cs-CZ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BCEB3-BEB9-4B34-5582-FB197CC43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2950670"/>
            <a:ext cx="7736693" cy="255109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Users can submit limit, market, and cancel 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Users receive order-status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Real-time order-book updates are broadcast to all clients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End-to-end latency: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sub-millisecond </a:t>
            </a:r>
            <a:r>
              <a:rPr lang="en-US" sz="2600" dirty="0"/>
              <a:t>on LAN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Throughput target: ≥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</a:rPr>
              <a:t>100 000 </a:t>
            </a:r>
            <a:r>
              <a:rPr lang="en-US" sz="2600" dirty="0"/>
              <a:t>orders per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33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F67A-D911-14D5-BC06-964844F9F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C0565-DBBF-90B4-88D7-FCCEF29EF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441736"/>
            <a:ext cx="7736693" cy="2352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/>
              <a:t>Core</a:t>
            </a:r>
            <a:r>
              <a:rPr lang="fr-FR" b="1" dirty="0"/>
              <a:t> Engine </a:t>
            </a:r>
            <a:r>
              <a:rPr lang="fr-FR" b="1" dirty="0" err="1"/>
              <a:t>Languages</a:t>
            </a:r>
            <a:r>
              <a:rPr lang="fr-FR" b="1" dirty="0"/>
              <a:t>:</a:t>
            </a:r>
            <a:r>
              <a:rPr lang="fr-FR" dirty="0"/>
              <a:t> C++, Java,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Persistence Methods:</a:t>
            </a:r>
            <a:r>
              <a:rPr lang="en-US" dirty="0"/>
              <a:t> PostgreSQL, KDB+, File-based logging</a:t>
            </a: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b="1" dirty="0"/>
              <a:t>Communication Protocols:</a:t>
            </a:r>
            <a:r>
              <a:rPr lang="cs-CZ" dirty="0"/>
              <a:t> REST, TCP, Kafka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Market-Data Dissemination:</a:t>
            </a:r>
            <a:r>
              <a:rPr lang="en-US" dirty="0"/>
              <a:t> UDP multicast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954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graph&#10;&#10;AI-generated content may be incorrect.">
            <a:extLst>
              <a:ext uri="{FF2B5EF4-FFF2-40B4-BE49-F238E27FC236}">
                <a16:creationId xmlns:a16="http://schemas.microsoft.com/office/drawing/2014/main" id="{76EAAFF4-84CE-8465-FB6E-C8EAE7CA8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23" y="1191025"/>
            <a:ext cx="6482852" cy="5396976"/>
          </a:xfrm>
          <a:noFill/>
        </p:spPr>
      </p:pic>
    </p:spTree>
    <p:extLst>
      <p:ext uri="{BB962C8B-B14F-4D97-AF65-F5344CB8AC3E}">
        <p14:creationId xmlns:p14="http://schemas.microsoft.com/office/powerpoint/2010/main" val="22957068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EN.potx" id="{85124E30-21F6-4C83-A696-812BABA56D47}" vid="{5A47DAE0-05F1-4017-9477-116C585F2A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438</Words>
  <Application>Microsoft Office PowerPoint</Application>
  <PresentationFormat>On-screen Show (4:3)</PresentationFormat>
  <Paragraphs>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Technika-Bold</vt:lpstr>
      <vt:lpstr>Technika</vt:lpstr>
      <vt:lpstr>Motiv Office</vt:lpstr>
      <vt:lpstr>PERFORMANCE DRIVEN STOCK EXCHANGE ARCHITECTURE AND IMPLEMENTATION</vt:lpstr>
      <vt:lpstr>MOTIVATION</vt:lpstr>
      <vt:lpstr>GOALS </vt:lpstr>
      <vt:lpstr>KEY TERMS (1/2)</vt:lpstr>
      <vt:lpstr>KEY TERMS (2/2)</vt:lpstr>
      <vt:lpstr>PowerPoint Presentation</vt:lpstr>
      <vt:lpstr>REQUIREMENTS</vt:lpstr>
      <vt:lpstr>BENCHMARKING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ARCHITECURE</vt:lpstr>
      <vt:lpstr>PowerPoint Presentation</vt:lpstr>
      <vt:lpstr>PowerPoint Presentation</vt:lpstr>
      <vt:lpstr>IMPLEMENTATION RESULTS</vt:lpstr>
      <vt:lpstr>CONCLUSION</vt:lpstr>
      <vt:lpstr>DISCUSSION</vt:lpstr>
      <vt:lpstr>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IEUser</dc:creator>
  <cp:lastModifiedBy>Filipovsky, Jakub</cp:lastModifiedBy>
  <cp:revision>21</cp:revision>
  <dcterms:created xsi:type="dcterms:W3CDTF">2016-08-07T17:42:06Z</dcterms:created>
  <dcterms:modified xsi:type="dcterms:W3CDTF">2025-05-12T03:06:35Z</dcterms:modified>
</cp:coreProperties>
</file>