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61" r:id="rId1"/>
    <p:sldMasterId id="2147483773" r:id="rId2"/>
  </p:sldMasterIdLst>
  <p:handoutMasterIdLst>
    <p:handoutMasterId r:id="rId26"/>
  </p:handoutMasterIdLst>
  <p:sldIdLst>
    <p:sldId id="256" r:id="rId3"/>
    <p:sldId id="257" r:id="rId4"/>
    <p:sldId id="275" r:id="rId5"/>
    <p:sldId id="276" r:id="rId6"/>
    <p:sldId id="277" r:id="rId7"/>
    <p:sldId id="278" r:id="rId8"/>
    <p:sldId id="279" r:id="rId9"/>
    <p:sldId id="280" r:id="rId10"/>
    <p:sldId id="259" r:id="rId11"/>
    <p:sldId id="260" r:id="rId12"/>
    <p:sldId id="261" r:id="rId13"/>
    <p:sldId id="281" r:id="rId14"/>
    <p:sldId id="262" r:id="rId15"/>
    <p:sldId id="263" r:id="rId16"/>
    <p:sldId id="264" r:id="rId17"/>
    <p:sldId id="265" r:id="rId18"/>
    <p:sldId id="266" r:id="rId19"/>
    <p:sldId id="267" r:id="rId20"/>
    <p:sldId id="269" r:id="rId21"/>
    <p:sldId id="270" r:id="rId22"/>
    <p:sldId id="271" r:id="rId23"/>
    <p:sldId id="273" r:id="rId24"/>
    <p:sldId id="274" r:id="rId25"/>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90" d="100"/>
          <a:sy n="90" d="100"/>
        </p:scale>
        <p:origin x="546" y="9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6" d="100"/>
          <a:sy n="66" d="100"/>
        </p:scale>
        <p:origin x="333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2B2950-58C9-4981-859C-191C298663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r-Cyrl-RS"/>
          </a:p>
        </p:txBody>
      </p:sp>
      <p:sp>
        <p:nvSpPr>
          <p:cNvPr id="3" name="Date Placeholder 2">
            <a:extLst>
              <a:ext uri="{FF2B5EF4-FFF2-40B4-BE49-F238E27FC236}">
                <a16:creationId xmlns:a16="http://schemas.microsoft.com/office/drawing/2014/main" id="{208CB2F6-3E2A-4CE7-B083-1F3084ED6E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23EA31-611C-4D5B-8205-D003DA1716F2}" type="datetimeFigureOut">
              <a:rPr lang="sr-Cyrl-RS" smtClean="0"/>
              <a:t>28.09.2021.</a:t>
            </a:fld>
            <a:endParaRPr lang="sr-Cyrl-RS"/>
          </a:p>
        </p:txBody>
      </p:sp>
      <p:sp>
        <p:nvSpPr>
          <p:cNvPr id="4" name="Footer Placeholder 3">
            <a:extLst>
              <a:ext uri="{FF2B5EF4-FFF2-40B4-BE49-F238E27FC236}">
                <a16:creationId xmlns:a16="http://schemas.microsoft.com/office/drawing/2014/main" id="{5A4BBE3C-31CB-4FFD-AB3C-19CABFC0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r-Cyrl-RS"/>
          </a:p>
        </p:txBody>
      </p:sp>
      <p:sp>
        <p:nvSpPr>
          <p:cNvPr id="5" name="Slide Number Placeholder 4">
            <a:extLst>
              <a:ext uri="{FF2B5EF4-FFF2-40B4-BE49-F238E27FC236}">
                <a16:creationId xmlns:a16="http://schemas.microsoft.com/office/drawing/2014/main" id="{54A531B1-4A06-445D-A232-E63143C1F6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7D13C7-1E48-4FAA-B85A-C1D90FA98405}" type="slidenum">
              <a:rPr lang="sr-Cyrl-RS" smtClean="0"/>
              <a:t>‹#›</a:t>
            </a:fld>
            <a:endParaRPr lang="sr-Cyrl-RS"/>
          </a:p>
        </p:txBody>
      </p:sp>
    </p:spTree>
    <p:extLst>
      <p:ext uri="{BB962C8B-B14F-4D97-AF65-F5344CB8AC3E}">
        <p14:creationId xmlns:p14="http://schemas.microsoft.com/office/powerpoint/2010/main" val="169813469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2526-B2EA-4C33-A1F8-02B0B2EB16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r-Cyrl-RS"/>
          </a:p>
        </p:txBody>
      </p:sp>
      <p:sp>
        <p:nvSpPr>
          <p:cNvPr id="3" name="Subtitle 2">
            <a:extLst>
              <a:ext uri="{FF2B5EF4-FFF2-40B4-BE49-F238E27FC236}">
                <a16:creationId xmlns:a16="http://schemas.microsoft.com/office/drawing/2014/main" id="{D5C134CE-9CEA-415C-9075-2688D7E4C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r-Cyrl-RS"/>
          </a:p>
        </p:txBody>
      </p:sp>
      <p:sp>
        <p:nvSpPr>
          <p:cNvPr id="4" name="Date Placeholder 3">
            <a:extLst>
              <a:ext uri="{FF2B5EF4-FFF2-40B4-BE49-F238E27FC236}">
                <a16:creationId xmlns:a16="http://schemas.microsoft.com/office/drawing/2014/main" id="{BFDB2985-C7EB-45DA-A14D-527A193ECA1F}"/>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5" name="Footer Placeholder 4">
            <a:extLst>
              <a:ext uri="{FF2B5EF4-FFF2-40B4-BE49-F238E27FC236}">
                <a16:creationId xmlns:a16="http://schemas.microsoft.com/office/drawing/2014/main" id="{F066BB1A-24EA-4B6F-9867-6CE7BB8AFE9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13F4F4A6-9ADA-4EBC-80FB-59874EA7F9FB}"/>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7" name="Picture 6" descr="A picture containing sign, stop, reading, outdoor&#10;&#10;Description automatically generated">
            <a:extLst>
              <a:ext uri="{FF2B5EF4-FFF2-40B4-BE49-F238E27FC236}">
                <a16:creationId xmlns:a16="http://schemas.microsoft.com/office/drawing/2014/main" id="{C87774C3-4F59-4466-A437-6898D257F52E}"/>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pic>
        <p:nvPicPr>
          <p:cNvPr id="8" name="Picture 7" descr="A close up of a logo&#10;&#10;Description automatically generated">
            <a:extLst>
              <a:ext uri="{FF2B5EF4-FFF2-40B4-BE49-F238E27FC236}">
                <a16:creationId xmlns:a16="http://schemas.microsoft.com/office/drawing/2014/main" id="{9A7C8081-D033-4841-9777-834F330761C9}"/>
              </a:ext>
            </a:extLst>
          </p:cNvPr>
          <p:cNvPicPr>
            <a:picLocks noChangeAspect="1"/>
          </p:cNvPicPr>
          <p:nvPr userDrawn="1"/>
        </p:nvPicPr>
        <p:blipFill rotWithShape="1">
          <a:blip r:embed="rId3"/>
          <a:srcRect l="83967" t="24189" r="6067" b="24064"/>
          <a:stretch/>
        </p:blipFill>
        <p:spPr>
          <a:xfrm>
            <a:off x="10982195" y="0"/>
            <a:ext cx="1177446" cy="1366598"/>
          </a:xfrm>
          <a:prstGeom prst="rect">
            <a:avLst/>
          </a:prstGeom>
        </p:spPr>
      </p:pic>
    </p:spTree>
    <p:extLst>
      <p:ext uri="{BB962C8B-B14F-4D97-AF65-F5344CB8AC3E}">
        <p14:creationId xmlns:p14="http://schemas.microsoft.com/office/powerpoint/2010/main" val="319268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F744D-2619-411E-8206-CB3ADA5A9580}"/>
              </a:ext>
            </a:extLst>
          </p:cNvPr>
          <p:cNvSpPr>
            <a:spLocks noGrp="1"/>
          </p:cNvSpPr>
          <p:nvPr>
            <p:ph type="title"/>
          </p:nvPr>
        </p:nvSpPr>
        <p:spPr/>
        <p:txBody>
          <a:bodyPr/>
          <a:lstStyle/>
          <a:p>
            <a:r>
              <a:rPr lang="en-US"/>
              <a:t>Click to edit Master title style</a:t>
            </a:r>
            <a:endParaRPr lang="sr-Cyrl-RS"/>
          </a:p>
        </p:txBody>
      </p:sp>
      <p:sp>
        <p:nvSpPr>
          <p:cNvPr id="3" name="Vertical Text Placeholder 2">
            <a:extLst>
              <a:ext uri="{FF2B5EF4-FFF2-40B4-BE49-F238E27FC236}">
                <a16:creationId xmlns:a16="http://schemas.microsoft.com/office/drawing/2014/main" id="{DCC0F10D-B5D0-4A32-831B-5BF4E22FC0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4" name="Date Placeholder 3">
            <a:extLst>
              <a:ext uri="{FF2B5EF4-FFF2-40B4-BE49-F238E27FC236}">
                <a16:creationId xmlns:a16="http://schemas.microsoft.com/office/drawing/2014/main" id="{54C79E00-E9FC-46AF-A878-5DF150FBFF50}"/>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5" name="Footer Placeholder 4">
            <a:extLst>
              <a:ext uri="{FF2B5EF4-FFF2-40B4-BE49-F238E27FC236}">
                <a16:creationId xmlns:a16="http://schemas.microsoft.com/office/drawing/2014/main" id="{4298C307-152E-4337-A467-41EB57DA853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F5C87DE-522E-4818-AD41-312718E7C2B6}"/>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7" name="Picture 6" descr="A picture containing sign, stop, reading, outdoor&#10;&#10;Description automatically generated">
            <a:extLst>
              <a:ext uri="{FF2B5EF4-FFF2-40B4-BE49-F238E27FC236}">
                <a16:creationId xmlns:a16="http://schemas.microsoft.com/office/drawing/2014/main" id="{34678A1F-2AA2-47F2-9422-76FCE1A0A6A9}"/>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268536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FBB5F-2CA6-45A5-8337-A0951639B5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r-Cyrl-RS"/>
          </a:p>
        </p:txBody>
      </p:sp>
      <p:sp>
        <p:nvSpPr>
          <p:cNvPr id="3" name="Vertical Text Placeholder 2">
            <a:extLst>
              <a:ext uri="{FF2B5EF4-FFF2-40B4-BE49-F238E27FC236}">
                <a16:creationId xmlns:a16="http://schemas.microsoft.com/office/drawing/2014/main" id="{DB938901-6F06-4D6D-BEEF-81D65150EA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4" name="Date Placeholder 3">
            <a:extLst>
              <a:ext uri="{FF2B5EF4-FFF2-40B4-BE49-F238E27FC236}">
                <a16:creationId xmlns:a16="http://schemas.microsoft.com/office/drawing/2014/main" id="{70BAE426-9111-4DA7-A33D-E28D54CA1DE2}"/>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5" name="Footer Placeholder 4">
            <a:extLst>
              <a:ext uri="{FF2B5EF4-FFF2-40B4-BE49-F238E27FC236}">
                <a16:creationId xmlns:a16="http://schemas.microsoft.com/office/drawing/2014/main" id="{86A1D65C-B84A-43EE-9CE2-58EB9837179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F9B5BB16-65EB-4370-8B7D-E3010FA559F4}"/>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7" name="Picture 6" descr="A picture containing sign, stop, reading, outdoor&#10;&#10;Description automatically generated">
            <a:extLst>
              <a:ext uri="{FF2B5EF4-FFF2-40B4-BE49-F238E27FC236}">
                <a16:creationId xmlns:a16="http://schemas.microsoft.com/office/drawing/2014/main" id="{7C5DEB7B-31C7-4C1C-B984-43B6A42F6875}"/>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3530458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2526-B2EA-4C33-A1F8-02B0B2EB16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r-Cyrl-RS"/>
          </a:p>
        </p:txBody>
      </p:sp>
      <p:sp>
        <p:nvSpPr>
          <p:cNvPr id="3" name="Subtitle 2">
            <a:extLst>
              <a:ext uri="{FF2B5EF4-FFF2-40B4-BE49-F238E27FC236}">
                <a16:creationId xmlns:a16="http://schemas.microsoft.com/office/drawing/2014/main" id="{D5C134CE-9CEA-415C-9075-2688D7E4C1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r-Cyrl-RS"/>
          </a:p>
        </p:txBody>
      </p:sp>
      <p:sp>
        <p:nvSpPr>
          <p:cNvPr id="4" name="Date Placeholder 3">
            <a:extLst>
              <a:ext uri="{FF2B5EF4-FFF2-40B4-BE49-F238E27FC236}">
                <a16:creationId xmlns:a16="http://schemas.microsoft.com/office/drawing/2014/main" id="{BFDB2985-C7EB-45DA-A14D-527A193ECA1F}"/>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5" name="Footer Placeholder 4">
            <a:extLst>
              <a:ext uri="{FF2B5EF4-FFF2-40B4-BE49-F238E27FC236}">
                <a16:creationId xmlns:a16="http://schemas.microsoft.com/office/drawing/2014/main" id="{F066BB1A-24EA-4B6F-9867-6CE7BB8AFE9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13F4F4A6-9ADA-4EBC-80FB-59874EA7F9FB}"/>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7" name="Picture 6" descr="A picture containing sign, stop, reading, outdoor&#10;&#10;Description automatically generated">
            <a:extLst>
              <a:ext uri="{FF2B5EF4-FFF2-40B4-BE49-F238E27FC236}">
                <a16:creationId xmlns:a16="http://schemas.microsoft.com/office/drawing/2014/main" id="{410FB8D7-3763-4858-87E6-AFF281F59FC3}"/>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pic>
        <p:nvPicPr>
          <p:cNvPr id="8" name="Picture 7" descr="A close up of a logo&#10;&#10;Description automatically generated">
            <a:extLst>
              <a:ext uri="{FF2B5EF4-FFF2-40B4-BE49-F238E27FC236}">
                <a16:creationId xmlns:a16="http://schemas.microsoft.com/office/drawing/2014/main" id="{AC5C49C5-0D05-4427-A266-B827110CDEC5}"/>
              </a:ext>
            </a:extLst>
          </p:cNvPr>
          <p:cNvPicPr>
            <a:picLocks noChangeAspect="1"/>
          </p:cNvPicPr>
          <p:nvPr userDrawn="1"/>
        </p:nvPicPr>
        <p:blipFill rotWithShape="1">
          <a:blip r:embed="rId3"/>
          <a:srcRect l="83967" t="24189" r="6067" b="24064"/>
          <a:stretch/>
        </p:blipFill>
        <p:spPr>
          <a:xfrm>
            <a:off x="10982195" y="0"/>
            <a:ext cx="1177446" cy="1366598"/>
          </a:xfrm>
          <a:prstGeom prst="rect">
            <a:avLst/>
          </a:prstGeom>
        </p:spPr>
      </p:pic>
    </p:spTree>
    <p:extLst>
      <p:ext uri="{BB962C8B-B14F-4D97-AF65-F5344CB8AC3E}">
        <p14:creationId xmlns:p14="http://schemas.microsoft.com/office/powerpoint/2010/main" val="4090349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029E-4C2B-418C-885B-76866A4573E4}"/>
              </a:ext>
            </a:extLst>
          </p:cNvPr>
          <p:cNvSpPr>
            <a:spLocks noGrp="1"/>
          </p:cNvSpPr>
          <p:nvPr>
            <p:ph type="title"/>
          </p:nvPr>
        </p:nvSpPr>
        <p:spPr/>
        <p:txBody>
          <a:bodyPr/>
          <a:lstStyle/>
          <a:p>
            <a:r>
              <a:rPr lang="en-US"/>
              <a:t>Click to edit Master title style</a:t>
            </a:r>
            <a:endParaRPr lang="sr-Cyrl-RS"/>
          </a:p>
        </p:txBody>
      </p:sp>
      <p:sp>
        <p:nvSpPr>
          <p:cNvPr id="3" name="Content Placeholder 2">
            <a:extLst>
              <a:ext uri="{FF2B5EF4-FFF2-40B4-BE49-F238E27FC236}">
                <a16:creationId xmlns:a16="http://schemas.microsoft.com/office/drawing/2014/main" id="{0B81A65A-83DB-4973-87D7-994EE7631B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4" name="Date Placeholder 3">
            <a:extLst>
              <a:ext uri="{FF2B5EF4-FFF2-40B4-BE49-F238E27FC236}">
                <a16:creationId xmlns:a16="http://schemas.microsoft.com/office/drawing/2014/main" id="{2D5C0EF0-F108-4C53-9FA9-4123D062AE90}"/>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5" name="Footer Placeholder 4">
            <a:extLst>
              <a:ext uri="{FF2B5EF4-FFF2-40B4-BE49-F238E27FC236}">
                <a16:creationId xmlns:a16="http://schemas.microsoft.com/office/drawing/2014/main" id="{13538CC8-A151-4F7C-BE19-32AC12544C6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1A5BA3D7-965A-4C28-8EFE-63AA3FEBBE42}"/>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7" name="Picture 6" descr="A picture containing sign, stop, reading, outdoor&#10;&#10;Description automatically generated">
            <a:extLst>
              <a:ext uri="{FF2B5EF4-FFF2-40B4-BE49-F238E27FC236}">
                <a16:creationId xmlns:a16="http://schemas.microsoft.com/office/drawing/2014/main" id="{55EE60B5-DEBF-4107-99A2-F91D1C4DF26B}"/>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2366732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3C52-F7C3-4A77-AAAD-6747F7D55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r-Cyrl-RS"/>
          </a:p>
        </p:txBody>
      </p:sp>
      <p:sp>
        <p:nvSpPr>
          <p:cNvPr id="3" name="Text Placeholder 2">
            <a:extLst>
              <a:ext uri="{FF2B5EF4-FFF2-40B4-BE49-F238E27FC236}">
                <a16:creationId xmlns:a16="http://schemas.microsoft.com/office/drawing/2014/main" id="{77858E75-D4AE-45BE-AD78-F34480AA2E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AEB85-FB9D-4021-8961-81E1E48DF529}"/>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5" name="Footer Placeholder 4">
            <a:extLst>
              <a:ext uri="{FF2B5EF4-FFF2-40B4-BE49-F238E27FC236}">
                <a16:creationId xmlns:a16="http://schemas.microsoft.com/office/drawing/2014/main" id="{4BF91477-61CB-4E2A-A39C-F31DBEA5A92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25371D8F-303B-4679-97B0-BA9205BA6494}"/>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7" name="Picture 6" descr="A picture containing sign, stop, reading, outdoor&#10;&#10;Description automatically generated">
            <a:extLst>
              <a:ext uri="{FF2B5EF4-FFF2-40B4-BE49-F238E27FC236}">
                <a16:creationId xmlns:a16="http://schemas.microsoft.com/office/drawing/2014/main" id="{840FE6EE-53A7-461F-8FD0-34EB70AC8FD7}"/>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3113894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047E-5BA1-473F-AFD4-5F283CB4335E}"/>
              </a:ext>
            </a:extLst>
          </p:cNvPr>
          <p:cNvSpPr>
            <a:spLocks noGrp="1"/>
          </p:cNvSpPr>
          <p:nvPr>
            <p:ph type="title"/>
          </p:nvPr>
        </p:nvSpPr>
        <p:spPr/>
        <p:txBody>
          <a:bodyPr/>
          <a:lstStyle/>
          <a:p>
            <a:r>
              <a:rPr lang="en-US"/>
              <a:t>Click to edit Master title style</a:t>
            </a:r>
            <a:endParaRPr lang="sr-Cyrl-RS"/>
          </a:p>
        </p:txBody>
      </p:sp>
      <p:sp>
        <p:nvSpPr>
          <p:cNvPr id="3" name="Content Placeholder 2">
            <a:extLst>
              <a:ext uri="{FF2B5EF4-FFF2-40B4-BE49-F238E27FC236}">
                <a16:creationId xmlns:a16="http://schemas.microsoft.com/office/drawing/2014/main" id="{41B66300-D318-43F1-9FFF-B16A29B3F4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4" name="Content Placeholder 3">
            <a:extLst>
              <a:ext uri="{FF2B5EF4-FFF2-40B4-BE49-F238E27FC236}">
                <a16:creationId xmlns:a16="http://schemas.microsoft.com/office/drawing/2014/main" id="{A22F852F-CCAB-4431-AF42-1D952AE26E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5" name="Date Placeholder 4">
            <a:extLst>
              <a:ext uri="{FF2B5EF4-FFF2-40B4-BE49-F238E27FC236}">
                <a16:creationId xmlns:a16="http://schemas.microsoft.com/office/drawing/2014/main" id="{EE1A2F8B-F35A-434F-880D-C78DA2C7B438}"/>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6" name="Footer Placeholder 5">
            <a:extLst>
              <a:ext uri="{FF2B5EF4-FFF2-40B4-BE49-F238E27FC236}">
                <a16:creationId xmlns:a16="http://schemas.microsoft.com/office/drawing/2014/main" id="{AFA864A9-AE2C-496D-BB21-64CB5225D004}"/>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5B839194-7BFA-44D3-B9A7-3D04557C5624}"/>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8" name="Picture 7" descr="A picture containing sign, stop, reading, outdoor&#10;&#10;Description automatically generated">
            <a:extLst>
              <a:ext uri="{FF2B5EF4-FFF2-40B4-BE49-F238E27FC236}">
                <a16:creationId xmlns:a16="http://schemas.microsoft.com/office/drawing/2014/main" id="{3451F3F3-9C1E-4A35-9AE8-E5B6B0E26D7B}"/>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2860691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F841-10D6-4E5E-A60D-34FA136D2403}"/>
              </a:ext>
            </a:extLst>
          </p:cNvPr>
          <p:cNvSpPr>
            <a:spLocks noGrp="1"/>
          </p:cNvSpPr>
          <p:nvPr>
            <p:ph type="title"/>
          </p:nvPr>
        </p:nvSpPr>
        <p:spPr>
          <a:xfrm>
            <a:off x="839788" y="365125"/>
            <a:ext cx="10515600" cy="1325563"/>
          </a:xfrm>
        </p:spPr>
        <p:txBody>
          <a:bodyPr/>
          <a:lstStyle/>
          <a:p>
            <a:r>
              <a:rPr lang="en-US"/>
              <a:t>Click to edit Master title style</a:t>
            </a:r>
            <a:endParaRPr lang="sr-Cyrl-RS"/>
          </a:p>
        </p:txBody>
      </p:sp>
      <p:sp>
        <p:nvSpPr>
          <p:cNvPr id="3" name="Text Placeholder 2">
            <a:extLst>
              <a:ext uri="{FF2B5EF4-FFF2-40B4-BE49-F238E27FC236}">
                <a16:creationId xmlns:a16="http://schemas.microsoft.com/office/drawing/2014/main" id="{3EFDFBA0-7B02-4275-858D-DFB900C0D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026643-E87B-4C61-BC5E-7D9DAB67D6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5" name="Text Placeholder 4">
            <a:extLst>
              <a:ext uri="{FF2B5EF4-FFF2-40B4-BE49-F238E27FC236}">
                <a16:creationId xmlns:a16="http://schemas.microsoft.com/office/drawing/2014/main" id="{D5D621CD-5608-49FE-A01D-4BDDE4F2F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7431D2-254C-440E-8C84-C297862262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7" name="Date Placeholder 6">
            <a:extLst>
              <a:ext uri="{FF2B5EF4-FFF2-40B4-BE49-F238E27FC236}">
                <a16:creationId xmlns:a16="http://schemas.microsoft.com/office/drawing/2014/main" id="{FFDAED12-5EF9-4372-A5CD-F5A2B1129AB1}"/>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8" name="Footer Placeholder 7">
            <a:extLst>
              <a:ext uri="{FF2B5EF4-FFF2-40B4-BE49-F238E27FC236}">
                <a16:creationId xmlns:a16="http://schemas.microsoft.com/office/drawing/2014/main" id="{F87409AE-C914-4E81-AA08-CE35E8619E24}"/>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9621F290-57B6-493C-B191-E6D43C655708}"/>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10" name="Picture 9" descr="A picture containing sign, stop, reading, outdoor&#10;&#10;Description automatically generated">
            <a:extLst>
              <a:ext uri="{FF2B5EF4-FFF2-40B4-BE49-F238E27FC236}">
                <a16:creationId xmlns:a16="http://schemas.microsoft.com/office/drawing/2014/main" id="{FDF130E1-00E6-439B-84A8-A9E933B6B894}"/>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1282616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E632-50D9-4718-A1EC-75CFE4995A6D}"/>
              </a:ext>
            </a:extLst>
          </p:cNvPr>
          <p:cNvSpPr>
            <a:spLocks noGrp="1"/>
          </p:cNvSpPr>
          <p:nvPr>
            <p:ph type="title"/>
          </p:nvPr>
        </p:nvSpPr>
        <p:spPr/>
        <p:txBody>
          <a:bodyPr/>
          <a:lstStyle/>
          <a:p>
            <a:r>
              <a:rPr lang="en-US"/>
              <a:t>Click to edit Master title style</a:t>
            </a:r>
            <a:endParaRPr lang="sr-Cyrl-RS"/>
          </a:p>
        </p:txBody>
      </p:sp>
      <p:sp>
        <p:nvSpPr>
          <p:cNvPr id="3" name="Date Placeholder 2">
            <a:extLst>
              <a:ext uri="{FF2B5EF4-FFF2-40B4-BE49-F238E27FC236}">
                <a16:creationId xmlns:a16="http://schemas.microsoft.com/office/drawing/2014/main" id="{F49E76CA-379A-4665-9057-3D91922911DE}"/>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4" name="Footer Placeholder 3">
            <a:extLst>
              <a:ext uri="{FF2B5EF4-FFF2-40B4-BE49-F238E27FC236}">
                <a16:creationId xmlns:a16="http://schemas.microsoft.com/office/drawing/2014/main" id="{7E6E3B69-9470-47F7-8613-D46C8DC5D900}"/>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A237C3D1-EA62-4588-9BB0-289CD78F9A5A}"/>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6" name="Picture 5" descr="A picture containing sign, stop, reading, outdoor&#10;&#10;Description automatically generated">
            <a:extLst>
              <a:ext uri="{FF2B5EF4-FFF2-40B4-BE49-F238E27FC236}">
                <a16:creationId xmlns:a16="http://schemas.microsoft.com/office/drawing/2014/main" id="{9DE9B415-8703-46F7-8364-4F8A1E1D69DE}"/>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3728256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C1466F-BAEC-4E40-88E5-D642A3913657}"/>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3" name="Footer Placeholder 2">
            <a:extLst>
              <a:ext uri="{FF2B5EF4-FFF2-40B4-BE49-F238E27FC236}">
                <a16:creationId xmlns:a16="http://schemas.microsoft.com/office/drawing/2014/main" id="{5814D8B6-4433-42E9-8921-20C711BC8ECB}"/>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2FCA9297-18FB-454D-A181-A477BAED923D}"/>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5" name="Picture 4" descr="A picture containing sign, stop, reading, outdoor&#10;&#10;Description automatically generated">
            <a:extLst>
              <a:ext uri="{FF2B5EF4-FFF2-40B4-BE49-F238E27FC236}">
                <a16:creationId xmlns:a16="http://schemas.microsoft.com/office/drawing/2014/main" id="{85F58A63-E54A-4B99-94B0-7F576B419BD0}"/>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10416228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9930-96B1-4A82-A289-E83D440DA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r-Cyrl-RS"/>
          </a:p>
        </p:txBody>
      </p:sp>
      <p:sp>
        <p:nvSpPr>
          <p:cNvPr id="3" name="Content Placeholder 2">
            <a:extLst>
              <a:ext uri="{FF2B5EF4-FFF2-40B4-BE49-F238E27FC236}">
                <a16:creationId xmlns:a16="http://schemas.microsoft.com/office/drawing/2014/main" id="{711A488B-147E-4342-B804-C4B8E6D528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4" name="Text Placeholder 3">
            <a:extLst>
              <a:ext uri="{FF2B5EF4-FFF2-40B4-BE49-F238E27FC236}">
                <a16:creationId xmlns:a16="http://schemas.microsoft.com/office/drawing/2014/main" id="{13B752CA-FC8C-4461-B746-7285BC433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9353C-1F70-42DF-BCFB-D089833CB3D7}"/>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6" name="Footer Placeholder 5">
            <a:extLst>
              <a:ext uri="{FF2B5EF4-FFF2-40B4-BE49-F238E27FC236}">
                <a16:creationId xmlns:a16="http://schemas.microsoft.com/office/drawing/2014/main" id="{C961FFFA-B544-4293-9E6C-F58ACEE7C5BC}"/>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F6F345E9-1BD6-4B7E-BF76-C89441FFC83A}"/>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8" name="Picture 7" descr="A picture containing sign, stop, reading, outdoor&#10;&#10;Description automatically generated">
            <a:extLst>
              <a:ext uri="{FF2B5EF4-FFF2-40B4-BE49-F238E27FC236}">
                <a16:creationId xmlns:a16="http://schemas.microsoft.com/office/drawing/2014/main" id="{27A94AE1-73F7-430E-A1A4-D6DA6DC092A6}"/>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80210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029E-4C2B-418C-885B-76866A4573E4}"/>
              </a:ext>
            </a:extLst>
          </p:cNvPr>
          <p:cNvSpPr>
            <a:spLocks noGrp="1"/>
          </p:cNvSpPr>
          <p:nvPr>
            <p:ph type="title"/>
          </p:nvPr>
        </p:nvSpPr>
        <p:spPr/>
        <p:txBody>
          <a:bodyPr/>
          <a:lstStyle/>
          <a:p>
            <a:r>
              <a:rPr lang="en-US"/>
              <a:t>Click to edit Master title style</a:t>
            </a:r>
            <a:endParaRPr lang="sr-Cyrl-RS"/>
          </a:p>
        </p:txBody>
      </p:sp>
      <p:sp>
        <p:nvSpPr>
          <p:cNvPr id="3" name="Content Placeholder 2">
            <a:extLst>
              <a:ext uri="{FF2B5EF4-FFF2-40B4-BE49-F238E27FC236}">
                <a16:creationId xmlns:a16="http://schemas.microsoft.com/office/drawing/2014/main" id="{0B81A65A-83DB-4973-87D7-994EE7631B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4" name="Date Placeholder 3">
            <a:extLst>
              <a:ext uri="{FF2B5EF4-FFF2-40B4-BE49-F238E27FC236}">
                <a16:creationId xmlns:a16="http://schemas.microsoft.com/office/drawing/2014/main" id="{2D5C0EF0-F108-4C53-9FA9-4123D062AE90}"/>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5" name="Footer Placeholder 4">
            <a:extLst>
              <a:ext uri="{FF2B5EF4-FFF2-40B4-BE49-F238E27FC236}">
                <a16:creationId xmlns:a16="http://schemas.microsoft.com/office/drawing/2014/main" id="{13538CC8-A151-4F7C-BE19-32AC12544C6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1A5BA3D7-965A-4C28-8EFE-63AA3FEBBE42}"/>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7" name="Picture 6" descr="A picture containing sign, stop, reading, outdoor&#10;&#10;Description automatically generated">
            <a:extLst>
              <a:ext uri="{FF2B5EF4-FFF2-40B4-BE49-F238E27FC236}">
                <a16:creationId xmlns:a16="http://schemas.microsoft.com/office/drawing/2014/main" id="{97B3E741-DD0E-4B10-B00E-E4B61226F8C4}"/>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56232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2CF8-EDED-43D3-A7EF-A141E0FE4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r-Cyrl-RS"/>
          </a:p>
        </p:txBody>
      </p:sp>
      <p:sp>
        <p:nvSpPr>
          <p:cNvPr id="3" name="Picture Placeholder 2">
            <a:extLst>
              <a:ext uri="{FF2B5EF4-FFF2-40B4-BE49-F238E27FC236}">
                <a16:creationId xmlns:a16="http://schemas.microsoft.com/office/drawing/2014/main" id="{1056A02D-F2C9-4287-AADE-7D08D49FA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Cyrl-RS"/>
          </a:p>
        </p:txBody>
      </p:sp>
      <p:sp>
        <p:nvSpPr>
          <p:cNvPr id="4" name="Text Placeholder 3">
            <a:extLst>
              <a:ext uri="{FF2B5EF4-FFF2-40B4-BE49-F238E27FC236}">
                <a16:creationId xmlns:a16="http://schemas.microsoft.com/office/drawing/2014/main" id="{07EBCD3A-B20B-42F4-8063-4F713DBD4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C3F36-C839-480C-AC81-3E7587A874E4}"/>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6" name="Footer Placeholder 5">
            <a:extLst>
              <a:ext uri="{FF2B5EF4-FFF2-40B4-BE49-F238E27FC236}">
                <a16:creationId xmlns:a16="http://schemas.microsoft.com/office/drawing/2014/main" id="{1074BEAD-227B-4CCA-B41A-AF2C2F934903}"/>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19DFE78A-AE35-4315-8448-A7A4BE3617D2}"/>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8" name="Picture 7" descr="A picture containing sign, stop, reading, outdoor&#10;&#10;Description automatically generated">
            <a:extLst>
              <a:ext uri="{FF2B5EF4-FFF2-40B4-BE49-F238E27FC236}">
                <a16:creationId xmlns:a16="http://schemas.microsoft.com/office/drawing/2014/main" id="{6DAC674C-44AF-4D28-A138-3F1E97118A85}"/>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8134852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F744D-2619-411E-8206-CB3ADA5A9580}"/>
              </a:ext>
            </a:extLst>
          </p:cNvPr>
          <p:cNvSpPr>
            <a:spLocks noGrp="1"/>
          </p:cNvSpPr>
          <p:nvPr>
            <p:ph type="title"/>
          </p:nvPr>
        </p:nvSpPr>
        <p:spPr/>
        <p:txBody>
          <a:bodyPr/>
          <a:lstStyle/>
          <a:p>
            <a:r>
              <a:rPr lang="en-US"/>
              <a:t>Click to edit Master title style</a:t>
            </a:r>
            <a:endParaRPr lang="sr-Cyrl-RS"/>
          </a:p>
        </p:txBody>
      </p:sp>
      <p:sp>
        <p:nvSpPr>
          <p:cNvPr id="3" name="Vertical Text Placeholder 2">
            <a:extLst>
              <a:ext uri="{FF2B5EF4-FFF2-40B4-BE49-F238E27FC236}">
                <a16:creationId xmlns:a16="http://schemas.microsoft.com/office/drawing/2014/main" id="{DCC0F10D-B5D0-4A32-831B-5BF4E22FC0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4" name="Date Placeholder 3">
            <a:extLst>
              <a:ext uri="{FF2B5EF4-FFF2-40B4-BE49-F238E27FC236}">
                <a16:creationId xmlns:a16="http://schemas.microsoft.com/office/drawing/2014/main" id="{54C79E00-E9FC-46AF-A878-5DF150FBFF50}"/>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5" name="Footer Placeholder 4">
            <a:extLst>
              <a:ext uri="{FF2B5EF4-FFF2-40B4-BE49-F238E27FC236}">
                <a16:creationId xmlns:a16="http://schemas.microsoft.com/office/drawing/2014/main" id="{4298C307-152E-4337-A467-41EB57DA853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F5C87DE-522E-4818-AD41-312718E7C2B6}"/>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7" name="Picture 6" descr="A picture containing sign, stop, reading, outdoor&#10;&#10;Description automatically generated">
            <a:extLst>
              <a:ext uri="{FF2B5EF4-FFF2-40B4-BE49-F238E27FC236}">
                <a16:creationId xmlns:a16="http://schemas.microsoft.com/office/drawing/2014/main" id="{8FF847CC-E8C8-440D-AF43-4D32985667F0}"/>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30476591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FBB5F-2CA6-45A5-8337-A0951639B5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r-Cyrl-RS"/>
          </a:p>
        </p:txBody>
      </p:sp>
      <p:sp>
        <p:nvSpPr>
          <p:cNvPr id="3" name="Vertical Text Placeholder 2">
            <a:extLst>
              <a:ext uri="{FF2B5EF4-FFF2-40B4-BE49-F238E27FC236}">
                <a16:creationId xmlns:a16="http://schemas.microsoft.com/office/drawing/2014/main" id="{DB938901-6F06-4D6D-BEEF-81D65150EA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4" name="Date Placeholder 3">
            <a:extLst>
              <a:ext uri="{FF2B5EF4-FFF2-40B4-BE49-F238E27FC236}">
                <a16:creationId xmlns:a16="http://schemas.microsoft.com/office/drawing/2014/main" id="{70BAE426-9111-4DA7-A33D-E28D54CA1DE2}"/>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5" name="Footer Placeholder 4">
            <a:extLst>
              <a:ext uri="{FF2B5EF4-FFF2-40B4-BE49-F238E27FC236}">
                <a16:creationId xmlns:a16="http://schemas.microsoft.com/office/drawing/2014/main" id="{86A1D65C-B84A-43EE-9CE2-58EB9837179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F9B5BB16-65EB-4370-8B7D-E3010FA559F4}"/>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7" name="Picture 6" descr="A picture containing sign, stop, reading, outdoor&#10;&#10;Description automatically generated">
            <a:extLst>
              <a:ext uri="{FF2B5EF4-FFF2-40B4-BE49-F238E27FC236}">
                <a16:creationId xmlns:a16="http://schemas.microsoft.com/office/drawing/2014/main" id="{D6B07E38-D83F-40DE-8B44-07B22E5AA8AB}"/>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282503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3C52-F7C3-4A77-AAAD-6747F7D55C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r-Cyrl-RS"/>
          </a:p>
        </p:txBody>
      </p:sp>
      <p:sp>
        <p:nvSpPr>
          <p:cNvPr id="3" name="Text Placeholder 2">
            <a:extLst>
              <a:ext uri="{FF2B5EF4-FFF2-40B4-BE49-F238E27FC236}">
                <a16:creationId xmlns:a16="http://schemas.microsoft.com/office/drawing/2014/main" id="{77858E75-D4AE-45BE-AD78-F34480AA2E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AEB85-FB9D-4021-8961-81E1E48DF529}"/>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5" name="Footer Placeholder 4">
            <a:extLst>
              <a:ext uri="{FF2B5EF4-FFF2-40B4-BE49-F238E27FC236}">
                <a16:creationId xmlns:a16="http://schemas.microsoft.com/office/drawing/2014/main" id="{4BF91477-61CB-4E2A-A39C-F31DBEA5A92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25371D8F-303B-4679-97B0-BA9205BA6494}"/>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7" name="Picture 6" descr="A picture containing sign, stop, reading, outdoor&#10;&#10;Description automatically generated">
            <a:extLst>
              <a:ext uri="{FF2B5EF4-FFF2-40B4-BE49-F238E27FC236}">
                <a16:creationId xmlns:a16="http://schemas.microsoft.com/office/drawing/2014/main" id="{93B98115-4ADE-4EE5-A479-C910B3C4BE80}"/>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4003395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047E-5BA1-473F-AFD4-5F283CB4335E}"/>
              </a:ext>
            </a:extLst>
          </p:cNvPr>
          <p:cNvSpPr>
            <a:spLocks noGrp="1"/>
          </p:cNvSpPr>
          <p:nvPr>
            <p:ph type="title"/>
          </p:nvPr>
        </p:nvSpPr>
        <p:spPr/>
        <p:txBody>
          <a:bodyPr/>
          <a:lstStyle/>
          <a:p>
            <a:r>
              <a:rPr lang="en-US"/>
              <a:t>Click to edit Master title style</a:t>
            </a:r>
            <a:endParaRPr lang="sr-Cyrl-RS"/>
          </a:p>
        </p:txBody>
      </p:sp>
      <p:sp>
        <p:nvSpPr>
          <p:cNvPr id="3" name="Content Placeholder 2">
            <a:extLst>
              <a:ext uri="{FF2B5EF4-FFF2-40B4-BE49-F238E27FC236}">
                <a16:creationId xmlns:a16="http://schemas.microsoft.com/office/drawing/2014/main" id="{41B66300-D318-43F1-9FFF-B16A29B3F4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4" name="Content Placeholder 3">
            <a:extLst>
              <a:ext uri="{FF2B5EF4-FFF2-40B4-BE49-F238E27FC236}">
                <a16:creationId xmlns:a16="http://schemas.microsoft.com/office/drawing/2014/main" id="{A22F852F-CCAB-4431-AF42-1D952AE26E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5" name="Date Placeholder 4">
            <a:extLst>
              <a:ext uri="{FF2B5EF4-FFF2-40B4-BE49-F238E27FC236}">
                <a16:creationId xmlns:a16="http://schemas.microsoft.com/office/drawing/2014/main" id="{EE1A2F8B-F35A-434F-880D-C78DA2C7B438}"/>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6" name="Footer Placeholder 5">
            <a:extLst>
              <a:ext uri="{FF2B5EF4-FFF2-40B4-BE49-F238E27FC236}">
                <a16:creationId xmlns:a16="http://schemas.microsoft.com/office/drawing/2014/main" id="{AFA864A9-AE2C-496D-BB21-64CB5225D004}"/>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5B839194-7BFA-44D3-B9A7-3D04557C5624}"/>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8" name="Picture 7" descr="A picture containing sign, stop, reading, outdoor&#10;&#10;Description automatically generated">
            <a:extLst>
              <a:ext uri="{FF2B5EF4-FFF2-40B4-BE49-F238E27FC236}">
                <a16:creationId xmlns:a16="http://schemas.microsoft.com/office/drawing/2014/main" id="{982977FE-F5F8-4F2D-A33F-9A047F52561C}"/>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84430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F841-10D6-4E5E-A60D-34FA136D2403}"/>
              </a:ext>
            </a:extLst>
          </p:cNvPr>
          <p:cNvSpPr>
            <a:spLocks noGrp="1"/>
          </p:cNvSpPr>
          <p:nvPr>
            <p:ph type="title"/>
          </p:nvPr>
        </p:nvSpPr>
        <p:spPr>
          <a:xfrm>
            <a:off x="839788" y="365125"/>
            <a:ext cx="10515600" cy="1325563"/>
          </a:xfrm>
        </p:spPr>
        <p:txBody>
          <a:bodyPr/>
          <a:lstStyle/>
          <a:p>
            <a:r>
              <a:rPr lang="en-US"/>
              <a:t>Click to edit Master title style</a:t>
            </a:r>
            <a:endParaRPr lang="sr-Cyrl-RS"/>
          </a:p>
        </p:txBody>
      </p:sp>
      <p:sp>
        <p:nvSpPr>
          <p:cNvPr id="3" name="Text Placeholder 2">
            <a:extLst>
              <a:ext uri="{FF2B5EF4-FFF2-40B4-BE49-F238E27FC236}">
                <a16:creationId xmlns:a16="http://schemas.microsoft.com/office/drawing/2014/main" id="{3EFDFBA0-7B02-4275-858D-DFB900C0D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026643-E87B-4C61-BC5E-7D9DAB67D6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5" name="Text Placeholder 4">
            <a:extLst>
              <a:ext uri="{FF2B5EF4-FFF2-40B4-BE49-F238E27FC236}">
                <a16:creationId xmlns:a16="http://schemas.microsoft.com/office/drawing/2014/main" id="{D5D621CD-5608-49FE-A01D-4BDDE4F2F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7431D2-254C-440E-8C84-C297862262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7" name="Date Placeholder 6">
            <a:extLst>
              <a:ext uri="{FF2B5EF4-FFF2-40B4-BE49-F238E27FC236}">
                <a16:creationId xmlns:a16="http://schemas.microsoft.com/office/drawing/2014/main" id="{FFDAED12-5EF9-4372-A5CD-F5A2B1129AB1}"/>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8" name="Footer Placeholder 7">
            <a:extLst>
              <a:ext uri="{FF2B5EF4-FFF2-40B4-BE49-F238E27FC236}">
                <a16:creationId xmlns:a16="http://schemas.microsoft.com/office/drawing/2014/main" id="{F87409AE-C914-4E81-AA08-CE35E8619E24}"/>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9621F290-57B6-493C-B191-E6D43C655708}"/>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10" name="Picture 9" descr="A picture containing sign, stop, reading, outdoor&#10;&#10;Description automatically generated">
            <a:extLst>
              <a:ext uri="{FF2B5EF4-FFF2-40B4-BE49-F238E27FC236}">
                <a16:creationId xmlns:a16="http://schemas.microsoft.com/office/drawing/2014/main" id="{A0A5BAC8-CCDC-477F-8639-43AABED73894}"/>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404120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E632-50D9-4718-A1EC-75CFE4995A6D}"/>
              </a:ext>
            </a:extLst>
          </p:cNvPr>
          <p:cNvSpPr>
            <a:spLocks noGrp="1"/>
          </p:cNvSpPr>
          <p:nvPr>
            <p:ph type="title"/>
          </p:nvPr>
        </p:nvSpPr>
        <p:spPr/>
        <p:txBody>
          <a:bodyPr/>
          <a:lstStyle/>
          <a:p>
            <a:r>
              <a:rPr lang="en-US"/>
              <a:t>Click to edit Master title style</a:t>
            </a:r>
            <a:endParaRPr lang="sr-Cyrl-RS"/>
          </a:p>
        </p:txBody>
      </p:sp>
      <p:sp>
        <p:nvSpPr>
          <p:cNvPr id="3" name="Date Placeholder 2">
            <a:extLst>
              <a:ext uri="{FF2B5EF4-FFF2-40B4-BE49-F238E27FC236}">
                <a16:creationId xmlns:a16="http://schemas.microsoft.com/office/drawing/2014/main" id="{F49E76CA-379A-4665-9057-3D91922911DE}"/>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4" name="Footer Placeholder 3">
            <a:extLst>
              <a:ext uri="{FF2B5EF4-FFF2-40B4-BE49-F238E27FC236}">
                <a16:creationId xmlns:a16="http://schemas.microsoft.com/office/drawing/2014/main" id="{7E6E3B69-9470-47F7-8613-D46C8DC5D900}"/>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A237C3D1-EA62-4588-9BB0-289CD78F9A5A}"/>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6" name="Picture 5" descr="A picture containing sign, stop, reading, outdoor&#10;&#10;Description automatically generated">
            <a:extLst>
              <a:ext uri="{FF2B5EF4-FFF2-40B4-BE49-F238E27FC236}">
                <a16:creationId xmlns:a16="http://schemas.microsoft.com/office/drawing/2014/main" id="{E3C79EF4-44BF-4411-91BD-1EA9091F8D4E}"/>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3407438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C1466F-BAEC-4E40-88E5-D642A3913657}"/>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3" name="Footer Placeholder 2">
            <a:extLst>
              <a:ext uri="{FF2B5EF4-FFF2-40B4-BE49-F238E27FC236}">
                <a16:creationId xmlns:a16="http://schemas.microsoft.com/office/drawing/2014/main" id="{5814D8B6-4433-42E9-8921-20C711BC8ECB}"/>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2FCA9297-18FB-454D-A181-A477BAED923D}"/>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5" name="Picture 4" descr="A picture containing sign, stop, reading, outdoor&#10;&#10;Description automatically generated">
            <a:extLst>
              <a:ext uri="{FF2B5EF4-FFF2-40B4-BE49-F238E27FC236}">
                <a16:creationId xmlns:a16="http://schemas.microsoft.com/office/drawing/2014/main" id="{83DBBCD8-C1F6-4742-A9D7-B15EE1588006}"/>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136092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09930-96B1-4A82-A289-E83D440DA2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r-Cyrl-RS"/>
          </a:p>
        </p:txBody>
      </p:sp>
      <p:sp>
        <p:nvSpPr>
          <p:cNvPr id="3" name="Content Placeholder 2">
            <a:extLst>
              <a:ext uri="{FF2B5EF4-FFF2-40B4-BE49-F238E27FC236}">
                <a16:creationId xmlns:a16="http://schemas.microsoft.com/office/drawing/2014/main" id="{711A488B-147E-4342-B804-C4B8E6D528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4" name="Text Placeholder 3">
            <a:extLst>
              <a:ext uri="{FF2B5EF4-FFF2-40B4-BE49-F238E27FC236}">
                <a16:creationId xmlns:a16="http://schemas.microsoft.com/office/drawing/2014/main" id="{13B752CA-FC8C-4461-B746-7285BC433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9353C-1F70-42DF-BCFB-D089833CB3D7}"/>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6" name="Footer Placeholder 5">
            <a:extLst>
              <a:ext uri="{FF2B5EF4-FFF2-40B4-BE49-F238E27FC236}">
                <a16:creationId xmlns:a16="http://schemas.microsoft.com/office/drawing/2014/main" id="{C961FFFA-B544-4293-9E6C-F58ACEE7C5BC}"/>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F6F345E9-1BD6-4B7E-BF76-C89441FFC83A}"/>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8" name="Picture 7" descr="A picture containing sign, stop, reading, outdoor&#10;&#10;Description automatically generated">
            <a:extLst>
              <a:ext uri="{FF2B5EF4-FFF2-40B4-BE49-F238E27FC236}">
                <a16:creationId xmlns:a16="http://schemas.microsoft.com/office/drawing/2014/main" id="{45243682-AE2B-41B1-A0EA-BBC12632AE49}"/>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248365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2CF8-EDED-43D3-A7EF-A141E0FE4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r-Cyrl-RS"/>
          </a:p>
        </p:txBody>
      </p:sp>
      <p:sp>
        <p:nvSpPr>
          <p:cNvPr id="3" name="Picture Placeholder 2">
            <a:extLst>
              <a:ext uri="{FF2B5EF4-FFF2-40B4-BE49-F238E27FC236}">
                <a16:creationId xmlns:a16="http://schemas.microsoft.com/office/drawing/2014/main" id="{1056A02D-F2C9-4287-AADE-7D08D49FA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r-Cyrl-RS"/>
          </a:p>
        </p:txBody>
      </p:sp>
      <p:sp>
        <p:nvSpPr>
          <p:cNvPr id="4" name="Text Placeholder 3">
            <a:extLst>
              <a:ext uri="{FF2B5EF4-FFF2-40B4-BE49-F238E27FC236}">
                <a16:creationId xmlns:a16="http://schemas.microsoft.com/office/drawing/2014/main" id="{07EBCD3A-B20B-42F4-8063-4F713DBD4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C3F36-C839-480C-AC81-3E7587A874E4}"/>
              </a:ext>
            </a:extLst>
          </p:cNvPr>
          <p:cNvSpPr>
            <a:spLocks noGrp="1"/>
          </p:cNvSpPr>
          <p:nvPr>
            <p:ph type="dt" sz="half" idx="10"/>
          </p:nvPr>
        </p:nvSpPr>
        <p:spPr/>
        <p:txBody>
          <a:bodyPr/>
          <a:lstStyle/>
          <a:p>
            <a:fld id="{A3D8ACCB-D86A-8340-83DF-E9D64A929EB3}" type="datetimeFigureOut">
              <a:rPr lang="x-none" smtClean="0"/>
              <a:pPr/>
              <a:t>28.9.2021.</a:t>
            </a:fld>
            <a:endParaRPr lang="x-none"/>
          </a:p>
        </p:txBody>
      </p:sp>
      <p:sp>
        <p:nvSpPr>
          <p:cNvPr id="6" name="Footer Placeholder 5">
            <a:extLst>
              <a:ext uri="{FF2B5EF4-FFF2-40B4-BE49-F238E27FC236}">
                <a16:creationId xmlns:a16="http://schemas.microsoft.com/office/drawing/2014/main" id="{1074BEAD-227B-4CCA-B41A-AF2C2F934903}"/>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19DFE78A-AE35-4315-8448-A7A4BE3617D2}"/>
              </a:ext>
            </a:extLst>
          </p:cNvPr>
          <p:cNvSpPr>
            <a:spLocks noGrp="1"/>
          </p:cNvSpPr>
          <p:nvPr>
            <p:ph type="sldNum" sz="quarter" idx="12"/>
          </p:nvPr>
        </p:nvSpPr>
        <p:spPr/>
        <p:txBody>
          <a:bodyPr/>
          <a:lstStyle/>
          <a:p>
            <a:fld id="{8D7EE6E7-1C6C-5642-908E-0E7F366911F0}" type="slidenum">
              <a:rPr lang="x-none" smtClean="0"/>
              <a:pPr/>
              <a:t>‹#›</a:t>
            </a:fld>
            <a:endParaRPr lang="x-none"/>
          </a:p>
        </p:txBody>
      </p:sp>
      <p:pic>
        <p:nvPicPr>
          <p:cNvPr id="8" name="Picture 7" descr="A picture containing sign, stop, reading, outdoor&#10;&#10;Description automatically generated">
            <a:extLst>
              <a:ext uri="{FF2B5EF4-FFF2-40B4-BE49-F238E27FC236}">
                <a16:creationId xmlns:a16="http://schemas.microsoft.com/office/drawing/2014/main" id="{0647FDEB-5BBA-46AC-B277-8717621A87BF}"/>
              </a:ext>
            </a:extLst>
          </p:cNvPr>
          <p:cNvPicPr>
            <a:picLocks noChangeAspect="1"/>
          </p:cNvPicPr>
          <p:nvPr userDrawn="1"/>
        </p:nvPicPr>
        <p:blipFill rotWithShape="1">
          <a:blip r:embed="rId2"/>
          <a:srcRect t="59903" b="1690"/>
          <a:stretch/>
        </p:blipFill>
        <p:spPr>
          <a:xfrm>
            <a:off x="-1" y="6175332"/>
            <a:ext cx="12204903" cy="682668"/>
          </a:xfrm>
          <a:prstGeom prst="rect">
            <a:avLst/>
          </a:prstGeom>
        </p:spPr>
      </p:pic>
    </p:spTree>
    <p:extLst>
      <p:ext uri="{BB962C8B-B14F-4D97-AF65-F5344CB8AC3E}">
        <p14:creationId xmlns:p14="http://schemas.microsoft.com/office/powerpoint/2010/main" val="2002992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73F991-237A-4918-98A8-8BCCE2D155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r-Cyrl-RS"/>
          </a:p>
        </p:txBody>
      </p:sp>
      <p:sp>
        <p:nvSpPr>
          <p:cNvPr id="3" name="Text Placeholder 2">
            <a:extLst>
              <a:ext uri="{FF2B5EF4-FFF2-40B4-BE49-F238E27FC236}">
                <a16:creationId xmlns:a16="http://schemas.microsoft.com/office/drawing/2014/main" id="{BBB79A66-65AD-43F3-92A5-0AB31D90A3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4" name="Date Placeholder 3">
            <a:extLst>
              <a:ext uri="{FF2B5EF4-FFF2-40B4-BE49-F238E27FC236}">
                <a16:creationId xmlns:a16="http://schemas.microsoft.com/office/drawing/2014/main" id="{79B18347-B95C-4A97-893C-17F85D282D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8ACCB-D86A-8340-83DF-E9D64A929EB3}" type="datetimeFigureOut">
              <a:rPr lang="x-none" smtClean="0"/>
              <a:pPr/>
              <a:t>28.9.2021.</a:t>
            </a:fld>
            <a:endParaRPr lang="x-none" dirty="0"/>
          </a:p>
        </p:txBody>
      </p:sp>
      <p:sp>
        <p:nvSpPr>
          <p:cNvPr id="5" name="Footer Placeholder 4">
            <a:extLst>
              <a:ext uri="{FF2B5EF4-FFF2-40B4-BE49-F238E27FC236}">
                <a16:creationId xmlns:a16="http://schemas.microsoft.com/office/drawing/2014/main" id="{8C919A73-C9A8-4A2D-B3A2-1A51C1E1E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dirty="0"/>
          </a:p>
        </p:txBody>
      </p:sp>
      <p:sp>
        <p:nvSpPr>
          <p:cNvPr id="6" name="Slide Number Placeholder 5">
            <a:extLst>
              <a:ext uri="{FF2B5EF4-FFF2-40B4-BE49-F238E27FC236}">
                <a16:creationId xmlns:a16="http://schemas.microsoft.com/office/drawing/2014/main" id="{36045879-3E7F-467A-A904-D1211747F4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EE6E7-1C6C-5642-908E-0E7F366911F0}" type="slidenum">
              <a:rPr lang="x-none" smtClean="0"/>
              <a:pPr/>
              <a:t>‹#›</a:t>
            </a:fld>
            <a:endParaRPr lang="x-none" dirty="0"/>
          </a:p>
        </p:txBody>
      </p:sp>
      <p:pic>
        <p:nvPicPr>
          <p:cNvPr id="7" name="Picture 6" descr="A picture containing sign, stop, reading, outdoor&#10;&#10;Description automatically generated">
            <a:extLst>
              <a:ext uri="{FF2B5EF4-FFF2-40B4-BE49-F238E27FC236}">
                <a16:creationId xmlns:a16="http://schemas.microsoft.com/office/drawing/2014/main" id="{2FD6F5F5-440D-49C8-9022-DE9F5E36EE6A}"/>
              </a:ext>
            </a:extLst>
          </p:cNvPr>
          <p:cNvPicPr>
            <a:picLocks noChangeAspect="1"/>
          </p:cNvPicPr>
          <p:nvPr userDrawn="1"/>
        </p:nvPicPr>
        <p:blipFill rotWithShape="1">
          <a:blip r:embed="rId13"/>
          <a:srcRect t="59903" b="1690"/>
          <a:stretch/>
        </p:blipFill>
        <p:spPr>
          <a:xfrm>
            <a:off x="-1" y="6175332"/>
            <a:ext cx="12204903" cy="682668"/>
          </a:xfrm>
          <a:prstGeom prst="rect">
            <a:avLst/>
          </a:prstGeom>
        </p:spPr>
      </p:pic>
      <p:pic>
        <p:nvPicPr>
          <p:cNvPr id="8" name="Picture 7" descr="A close up of a logo&#10;&#10;Description automatically generated">
            <a:extLst>
              <a:ext uri="{FF2B5EF4-FFF2-40B4-BE49-F238E27FC236}">
                <a16:creationId xmlns:a16="http://schemas.microsoft.com/office/drawing/2014/main" id="{5EB4A425-5164-43B3-B1F2-FF0853474532}"/>
              </a:ext>
            </a:extLst>
          </p:cNvPr>
          <p:cNvPicPr>
            <a:picLocks noChangeAspect="1"/>
          </p:cNvPicPr>
          <p:nvPr userDrawn="1"/>
        </p:nvPicPr>
        <p:blipFill rotWithShape="1">
          <a:blip r:embed="rId14"/>
          <a:srcRect l="5304" t="16072" r="50768" b="17480"/>
          <a:stretch/>
        </p:blipFill>
        <p:spPr>
          <a:xfrm>
            <a:off x="0" y="0"/>
            <a:ext cx="2648197" cy="895415"/>
          </a:xfrm>
          <a:prstGeom prst="rect">
            <a:avLst/>
          </a:prstGeom>
        </p:spPr>
      </p:pic>
      <p:pic>
        <p:nvPicPr>
          <p:cNvPr id="9" name="Picture 8" descr="A close up of a logo&#10;&#10;Description automatically generated">
            <a:extLst>
              <a:ext uri="{FF2B5EF4-FFF2-40B4-BE49-F238E27FC236}">
                <a16:creationId xmlns:a16="http://schemas.microsoft.com/office/drawing/2014/main" id="{7C586614-3602-403D-B9CF-63C2488F09A7}"/>
              </a:ext>
            </a:extLst>
          </p:cNvPr>
          <p:cNvPicPr>
            <a:picLocks noChangeAspect="1"/>
          </p:cNvPicPr>
          <p:nvPr userDrawn="1"/>
        </p:nvPicPr>
        <p:blipFill rotWithShape="1">
          <a:blip r:embed="rId14"/>
          <a:srcRect l="83967" t="24189" r="6067" b="24064"/>
          <a:stretch/>
        </p:blipFill>
        <p:spPr>
          <a:xfrm>
            <a:off x="10982195" y="0"/>
            <a:ext cx="1177446" cy="1366598"/>
          </a:xfrm>
          <a:prstGeom prst="rect">
            <a:avLst/>
          </a:prstGeom>
        </p:spPr>
      </p:pic>
    </p:spTree>
    <p:extLst>
      <p:ext uri="{BB962C8B-B14F-4D97-AF65-F5344CB8AC3E}">
        <p14:creationId xmlns:p14="http://schemas.microsoft.com/office/powerpoint/2010/main" val="193629376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73F991-237A-4918-98A8-8BCCE2D155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r-Cyrl-RS"/>
          </a:p>
        </p:txBody>
      </p:sp>
      <p:sp>
        <p:nvSpPr>
          <p:cNvPr id="3" name="Text Placeholder 2">
            <a:extLst>
              <a:ext uri="{FF2B5EF4-FFF2-40B4-BE49-F238E27FC236}">
                <a16:creationId xmlns:a16="http://schemas.microsoft.com/office/drawing/2014/main" id="{BBB79A66-65AD-43F3-92A5-0AB31D90A3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Cyrl-RS"/>
          </a:p>
        </p:txBody>
      </p:sp>
      <p:sp>
        <p:nvSpPr>
          <p:cNvPr id="4" name="Date Placeholder 3">
            <a:extLst>
              <a:ext uri="{FF2B5EF4-FFF2-40B4-BE49-F238E27FC236}">
                <a16:creationId xmlns:a16="http://schemas.microsoft.com/office/drawing/2014/main" id="{79B18347-B95C-4A97-893C-17F85D282D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8ACCB-D86A-8340-83DF-E9D64A929EB3}" type="datetimeFigureOut">
              <a:rPr lang="x-none" smtClean="0"/>
              <a:pPr/>
              <a:t>28.9.2021.</a:t>
            </a:fld>
            <a:endParaRPr lang="x-none" dirty="0"/>
          </a:p>
        </p:txBody>
      </p:sp>
      <p:sp>
        <p:nvSpPr>
          <p:cNvPr id="5" name="Footer Placeholder 4">
            <a:extLst>
              <a:ext uri="{FF2B5EF4-FFF2-40B4-BE49-F238E27FC236}">
                <a16:creationId xmlns:a16="http://schemas.microsoft.com/office/drawing/2014/main" id="{8C919A73-C9A8-4A2D-B3A2-1A51C1E1E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dirty="0"/>
          </a:p>
        </p:txBody>
      </p:sp>
      <p:sp>
        <p:nvSpPr>
          <p:cNvPr id="6" name="Slide Number Placeholder 5">
            <a:extLst>
              <a:ext uri="{FF2B5EF4-FFF2-40B4-BE49-F238E27FC236}">
                <a16:creationId xmlns:a16="http://schemas.microsoft.com/office/drawing/2014/main" id="{36045879-3E7F-467A-A904-D1211747F4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EE6E7-1C6C-5642-908E-0E7F366911F0}" type="slidenum">
              <a:rPr lang="x-none" smtClean="0"/>
              <a:pPr/>
              <a:t>‹#›</a:t>
            </a:fld>
            <a:endParaRPr lang="x-none" dirty="0"/>
          </a:p>
        </p:txBody>
      </p:sp>
      <p:pic>
        <p:nvPicPr>
          <p:cNvPr id="7" name="Picture 6" descr="A picture containing sign, stop, reading, outdoor&#10;&#10;Description automatically generated">
            <a:extLst>
              <a:ext uri="{FF2B5EF4-FFF2-40B4-BE49-F238E27FC236}">
                <a16:creationId xmlns:a16="http://schemas.microsoft.com/office/drawing/2014/main" id="{8DC24AD1-0513-4E9D-9BA4-5760C7DE0B22}"/>
              </a:ext>
            </a:extLst>
          </p:cNvPr>
          <p:cNvPicPr>
            <a:picLocks noChangeAspect="1"/>
          </p:cNvPicPr>
          <p:nvPr userDrawn="1"/>
        </p:nvPicPr>
        <p:blipFill rotWithShape="1">
          <a:blip r:embed="rId13"/>
          <a:srcRect t="59903" b="1690"/>
          <a:stretch/>
        </p:blipFill>
        <p:spPr>
          <a:xfrm>
            <a:off x="-1" y="6175332"/>
            <a:ext cx="12204903" cy="682668"/>
          </a:xfrm>
          <a:prstGeom prst="rect">
            <a:avLst/>
          </a:prstGeom>
        </p:spPr>
      </p:pic>
      <p:pic>
        <p:nvPicPr>
          <p:cNvPr id="8" name="Picture 7" descr="A close up of a logo&#10;&#10;Description automatically generated">
            <a:extLst>
              <a:ext uri="{FF2B5EF4-FFF2-40B4-BE49-F238E27FC236}">
                <a16:creationId xmlns:a16="http://schemas.microsoft.com/office/drawing/2014/main" id="{94531D97-12BB-4F89-8442-BC23532F344B}"/>
              </a:ext>
            </a:extLst>
          </p:cNvPr>
          <p:cNvPicPr>
            <a:picLocks noChangeAspect="1"/>
          </p:cNvPicPr>
          <p:nvPr userDrawn="1"/>
        </p:nvPicPr>
        <p:blipFill rotWithShape="1">
          <a:blip r:embed="rId14"/>
          <a:srcRect l="5304" t="16072" r="50768" b="17480"/>
          <a:stretch/>
        </p:blipFill>
        <p:spPr>
          <a:xfrm>
            <a:off x="0" y="0"/>
            <a:ext cx="2648197" cy="895415"/>
          </a:xfrm>
          <a:prstGeom prst="rect">
            <a:avLst/>
          </a:prstGeom>
        </p:spPr>
      </p:pic>
      <p:pic>
        <p:nvPicPr>
          <p:cNvPr id="9" name="Picture 8" descr="A close up of a logo&#10;&#10;Description automatically generated">
            <a:extLst>
              <a:ext uri="{FF2B5EF4-FFF2-40B4-BE49-F238E27FC236}">
                <a16:creationId xmlns:a16="http://schemas.microsoft.com/office/drawing/2014/main" id="{4F6534F8-EB72-40A1-8F57-DF1923074B7B}"/>
              </a:ext>
            </a:extLst>
          </p:cNvPr>
          <p:cNvPicPr>
            <a:picLocks noChangeAspect="1"/>
          </p:cNvPicPr>
          <p:nvPr userDrawn="1"/>
        </p:nvPicPr>
        <p:blipFill rotWithShape="1">
          <a:blip r:embed="rId14"/>
          <a:srcRect l="83967" t="24189" r="6067" b="24064"/>
          <a:stretch/>
        </p:blipFill>
        <p:spPr>
          <a:xfrm>
            <a:off x="10982195" y="0"/>
            <a:ext cx="1177446" cy="1366598"/>
          </a:xfrm>
          <a:prstGeom prst="rect">
            <a:avLst/>
          </a:prstGeom>
        </p:spPr>
      </p:pic>
    </p:spTree>
    <p:extLst>
      <p:ext uri="{BB962C8B-B14F-4D97-AF65-F5344CB8AC3E}">
        <p14:creationId xmlns:p14="http://schemas.microsoft.com/office/powerpoint/2010/main" val="321408568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D66B-F750-204D-B5DE-C8D05398074C}"/>
              </a:ext>
            </a:extLst>
          </p:cNvPr>
          <p:cNvSpPr>
            <a:spLocks noGrp="1"/>
          </p:cNvSpPr>
          <p:nvPr>
            <p:ph type="ctrTitle"/>
          </p:nvPr>
        </p:nvSpPr>
        <p:spPr>
          <a:xfrm>
            <a:off x="1524000" y="1122363"/>
            <a:ext cx="9144000" cy="1252847"/>
          </a:xfrm>
        </p:spPr>
        <p:txBody>
          <a:bodyPr>
            <a:normAutofit/>
          </a:bodyPr>
          <a:lstStyle/>
          <a:p>
            <a:pPr marL="0" marR="0" algn="ctr">
              <a:spcBef>
                <a:spcPts val="0"/>
              </a:spcBef>
              <a:spcAft>
                <a:spcPts val="1200"/>
              </a:spcAft>
            </a:pPr>
            <a:r>
              <a:rPr lang="en-US" sz="3600" dirty="0" err="1">
                <a:effectLst/>
                <a:latin typeface="Arial" panose="020B0604020202020204" pitchFamily="34" charset="0"/>
                <a:ea typeface="Calibri" panose="020F0502020204030204" pitchFamily="34" charset="0"/>
                <a:cs typeface="Times New Roman" panose="02020603050405020304" pitchFamily="18" charset="0"/>
              </a:rPr>
              <a:t>Коначни</a:t>
            </a:r>
            <a:r>
              <a:rPr lang="en-US" sz="3600" dirty="0">
                <a:effectLst/>
                <a:latin typeface="Arial" panose="020B0604020202020204" pitchFamily="34" charset="0"/>
                <a:ea typeface="Calibri" panose="020F0502020204030204" pitchFamily="34" charset="0"/>
                <a:cs typeface="Times New Roman" panose="02020603050405020304" pitchFamily="18" charset="0"/>
              </a:rPr>
              <a:t> </a:t>
            </a:r>
            <a:r>
              <a:rPr lang="en-US" sz="3600" dirty="0" err="1">
                <a:effectLst/>
                <a:latin typeface="Arial" panose="020B0604020202020204" pitchFamily="34" charset="0"/>
                <a:ea typeface="Calibri" panose="020F0502020204030204" pitchFamily="34" charset="0"/>
                <a:cs typeface="Times New Roman" panose="02020603050405020304" pitchFamily="18" charset="0"/>
              </a:rPr>
              <a:t>марковски</a:t>
            </a:r>
            <a:r>
              <a:rPr lang="en-US" sz="3600" dirty="0">
                <a:effectLst/>
                <a:latin typeface="Arial" panose="020B0604020202020204" pitchFamily="34" charset="0"/>
                <a:ea typeface="Calibri" panose="020F0502020204030204" pitchFamily="34" charset="0"/>
                <a:cs typeface="Times New Roman" panose="02020603050405020304" pitchFamily="18" charset="0"/>
              </a:rPr>
              <a:t> </a:t>
            </a:r>
            <a:r>
              <a:rPr lang="en-US" sz="3600" dirty="0" err="1">
                <a:effectLst/>
                <a:latin typeface="Arial" panose="020B0604020202020204" pitchFamily="34" charset="0"/>
                <a:ea typeface="Calibri" panose="020F0502020204030204" pitchFamily="34" charset="0"/>
                <a:cs typeface="Times New Roman" panose="02020603050405020304" pitchFamily="18" charset="0"/>
              </a:rPr>
              <a:t>процеси</a:t>
            </a:r>
            <a:r>
              <a:rPr lang="en-US" sz="3600" dirty="0">
                <a:effectLst/>
                <a:latin typeface="Arial" panose="020B0604020202020204" pitchFamily="34" charset="0"/>
                <a:ea typeface="Calibri" panose="020F0502020204030204" pitchFamily="34" charset="0"/>
                <a:cs typeface="Times New Roman" panose="02020603050405020304" pitchFamily="18" charset="0"/>
              </a:rPr>
              <a:t> </a:t>
            </a:r>
            <a:r>
              <a:rPr lang="en-US" sz="3600" dirty="0" err="1">
                <a:effectLst/>
                <a:latin typeface="Arial" panose="020B0604020202020204" pitchFamily="34" charset="0"/>
                <a:ea typeface="Calibri" panose="020F0502020204030204" pitchFamily="34" charset="0"/>
                <a:cs typeface="Times New Roman" panose="02020603050405020304" pitchFamily="18" charset="0"/>
              </a:rPr>
              <a:t>одлучивања</a:t>
            </a:r>
            <a:br>
              <a:rPr lang="en-US" sz="3600" dirty="0">
                <a:effectLst/>
                <a:latin typeface="Arial" panose="020B0604020202020204" pitchFamily="34" charset="0"/>
                <a:ea typeface="Calibri" panose="020F0502020204030204" pitchFamily="34" charset="0"/>
                <a:cs typeface="Times New Roman" panose="02020603050405020304" pitchFamily="18" charset="0"/>
              </a:rPr>
            </a:br>
            <a:r>
              <a:rPr lang="en-US" sz="3600" dirty="0">
                <a:effectLst/>
                <a:latin typeface="Arial" panose="020B0604020202020204" pitchFamily="34" charset="0"/>
                <a:ea typeface="Calibri" panose="020F0502020204030204" pitchFamily="34" charset="0"/>
                <a:cs typeface="Times New Roman" panose="02020603050405020304" pitchFamily="18" charset="0"/>
              </a:rPr>
              <a:t>с </a:t>
            </a:r>
            <a:r>
              <a:rPr lang="en-US" sz="3600" dirty="0" err="1">
                <a:effectLst/>
                <a:latin typeface="Arial" panose="020B0604020202020204" pitchFamily="34" charset="0"/>
                <a:ea typeface="Calibri" panose="020F0502020204030204" pitchFamily="34" charset="0"/>
                <a:cs typeface="Times New Roman" panose="02020603050405020304" pitchFamily="18" charset="0"/>
              </a:rPr>
              <a:t>применом</a:t>
            </a:r>
            <a:r>
              <a:rPr lang="en-US" sz="3600" dirty="0">
                <a:effectLst/>
                <a:latin typeface="Arial" panose="020B0604020202020204" pitchFamily="34" charset="0"/>
                <a:ea typeface="Calibri" panose="020F0502020204030204" pitchFamily="34" charset="0"/>
                <a:cs typeface="Times New Roman" panose="02020603050405020304" pitchFamily="18" charset="0"/>
              </a:rPr>
              <a:t> </a:t>
            </a:r>
            <a:r>
              <a:rPr lang="en-US" sz="3600" dirty="0" err="1">
                <a:effectLst/>
                <a:latin typeface="Arial" panose="020B0604020202020204" pitchFamily="34" charset="0"/>
                <a:ea typeface="Calibri" panose="020F0502020204030204" pitchFamily="34" charset="0"/>
                <a:cs typeface="Times New Roman" panose="02020603050405020304" pitchFamily="18" charset="0"/>
              </a:rPr>
              <a:t>на</a:t>
            </a:r>
            <a:r>
              <a:rPr lang="en-US" sz="3600" dirty="0">
                <a:effectLst/>
                <a:latin typeface="Arial" panose="020B0604020202020204" pitchFamily="34" charset="0"/>
                <a:ea typeface="Calibri" panose="020F0502020204030204" pitchFamily="34" charset="0"/>
                <a:cs typeface="Times New Roman" panose="02020603050405020304" pitchFamily="18" charset="0"/>
              </a:rPr>
              <a:t> </a:t>
            </a:r>
            <a:r>
              <a:rPr lang="en-US" sz="3600" dirty="0" err="1">
                <a:effectLst/>
                <a:latin typeface="Arial" panose="020B0604020202020204" pitchFamily="34" charset="0"/>
                <a:ea typeface="Calibri" panose="020F0502020204030204" pitchFamily="34" charset="0"/>
                <a:cs typeface="Times New Roman" panose="02020603050405020304" pitchFamily="18" charset="0"/>
              </a:rPr>
              <a:t>игру</a:t>
            </a:r>
            <a:r>
              <a:rPr lang="en-US" sz="3600" dirty="0">
                <a:effectLst/>
                <a:latin typeface="Arial" panose="020B0604020202020204" pitchFamily="34" charset="0"/>
                <a:ea typeface="Calibri" panose="020F0502020204030204" pitchFamily="34" charset="0"/>
                <a:cs typeface="Times New Roman" panose="02020603050405020304" pitchFamily="18" charset="0"/>
              </a:rPr>
              <a:t> </a:t>
            </a:r>
            <a:r>
              <a:rPr lang="en-US" sz="3600" dirty="0" err="1">
                <a:effectLst/>
                <a:latin typeface="Arial" panose="020B0604020202020204" pitchFamily="34" charset="0"/>
                <a:ea typeface="Calibri" panose="020F0502020204030204" pitchFamily="34" charset="0"/>
                <a:cs typeface="Times New Roman" panose="02020603050405020304" pitchFamily="18" charset="0"/>
              </a:rPr>
              <a:t>Тексас</a:t>
            </a:r>
            <a:r>
              <a:rPr lang="en-US" sz="3600" dirty="0">
                <a:effectLst/>
                <a:latin typeface="Arial" panose="020B0604020202020204" pitchFamily="34" charset="0"/>
                <a:ea typeface="Calibri" panose="020F0502020204030204" pitchFamily="34" charset="0"/>
                <a:cs typeface="Times New Roman" panose="02020603050405020304" pitchFamily="18" charset="0"/>
              </a:rPr>
              <a:t> </a:t>
            </a:r>
            <a:r>
              <a:rPr lang="en-US" sz="3600" dirty="0" err="1">
                <a:effectLst/>
                <a:latin typeface="Arial" panose="020B0604020202020204" pitchFamily="34" charset="0"/>
                <a:ea typeface="Calibri" panose="020F0502020204030204" pitchFamily="34" charset="0"/>
                <a:cs typeface="Times New Roman" panose="02020603050405020304" pitchFamily="18" charset="0"/>
              </a:rPr>
              <a:t>холдем</a:t>
            </a:r>
            <a:r>
              <a:rPr lang="en-US" sz="3600" dirty="0">
                <a:effectLst/>
                <a:latin typeface="Arial" panose="020B0604020202020204" pitchFamily="34" charset="0"/>
                <a:ea typeface="Calibri" panose="020F0502020204030204" pitchFamily="34" charset="0"/>
                <a:cs typeface="Times New Roman" panose="02020603050405020304" pitchFamily="18" charset="0"/>
              </a:rPr>
              <a:t> </a:t>
            </a:r>
            <a:r>
              <a:rPr lang="en-US" sz="3600" dirty="0" err="1">
                <a:effectLst/>
                <a:latin typeface="Arial" panose="020B0604020202020204" pitchFamily="34" charset="0"/>
                <a:ea typeface="Calibri" panose="020F0502020204030204" pitchFamily="34" charset="0"/>
                <a:cs typeface="Times New Roman" panose="02020603050405020304" pitchFamily="18" charset="0"/>
              </a:rPr>
              <a:t>покер</a:t>
            </a:r>
            <a:endParaRPr lang="x-none" sz="3600" dirty="0"/>
          </a:p>
        </p:txBody>
      </p:sp>
      <p:sp>
        <p:nvSpPr>
          <p:cNvPr id="3" name="Subtitle 2">
            <a:extLst>
              <a:ext uri="{FF2B5EF4-FFF2-40B4-BE49-F238E27FC236}">
                <a16:creationId xmlns:a16="http://schemas.microsoft.com/office/drawing/2014/main" id="{35297DC4-6EF6-7B4A-9DA9-00409F3E5E44}"/>
              </a:ext>
            </a:extLst>
          </p:cNvPr>
          <p:cNvSpPr>
            <a:spLocks noGrp="1"/>
          </p:cNvSpPr>
          <p:nvPr>
            <p:ph type="subTitle" idx="1"/>
          </p:nvPr>
        </p:nvSpPr>
        <p:spPr>
          <a:xfrm>
            <a:off x="1524000" y="3089082"/>
            <a:ext cx="9144000" cy="1655762"/>
          </a:xfrm>
        </p:spPr>
        <p:txBody>
          <a:bodyPr/>
          <a:lstStyle/>
          <a:p>
            <a:r>
              <a:rPr lang="sr-Cyrl-RS" dirty="0"/>
              <a:t>Студент: Филип Пешић</a:t>
            </a:r>
          </a:p>
          <a:p>
            <a:r>
              <a:rPr lang="sr-Cyrl-RS" dirty="0"/>
              <a:t>Ментор: Др Марко Обрадовић</a:t>
            </a:r>
            <a:endParaRPr lang="x-none" dirty="0"/>
          </a:p>
        </p:txBody>
      </p:sp>
    </p:spTree>
    <p:extLst>
      <p:ext uri="{BB962C8B-B14F-4D97-AF65-F5344CB8AC3E}">
        <p14:creationId xmlns:p14="http://schemas.microsoft.com/office/powerpoint/2010/main" val="3090065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8FB731-82FE-4E0B-AFA6-75F0F29F6B92}"/>
              </a:ext>
            </a:extLst>
          </p:cNvPr>
          <p:cNvSpPr>
            <a:spLocks noGrp="1"/>
          </p:cNvSpPr>
          <p:nvPr>
            <p:ph sz="half" idx="1"/>
          </p:nvPr>
        </p:nvSpPr>
        <p:spPr>
          <a:xfrm>
            <a:off x="838199" y="1825625"/>
            <a:ext cx="3611137" cy="4351338"/>
          </a:xfrm>
        </p:spPr>
        <p:txBody>
          <a:bodyPr>
            <a:noAutofit/>
          </a:bodyPr>
          <a:lstStyle/>
          <a:p>
            <a:r>
              <a:rPr lang="sr-Cyrl-RS" sz="2000" dirty="0"/>
              <a:t>5 „дасака“ или ништа</a:t>
            </a:r>
          </a:p>
          <a:p>
            <a:r>
              <a:rPr lang="sr-Cyrl-RS" sz="2000" dirty="0"/>
              <a:t>Пар</a:t>
            </a:r>
            <a:endParaRPr lang="en-US" sz="2000" dirty="0"/>
          </a:p>
          <a:p>
            <a:r>
              <a:rPr lang="sr-Cyrl-RS" sz="2000" dirty="0"/>
              <a:t>Два пара</a:t>
            </a:r>
            <a:endParaRPr lang="en-US" sz="2000" dirty="0"/>
          </a:p>
          <a:p>
            <a:r>
              <a:rPr lang="sr-Cyrl-RS" sz="2000" dirty="0"/>
              <a:t>Трилинг</a:t>
            </a:r>
            <a:endParaRPr lang="en-US" sz="2000" dirty="0"/>
          </a:p>
          <a:p>
            <a:r>
              <a:rPr lang="sr-Cyrl-RS" sz="2000" dirty="0"/>
              <a:t>Кента</a:t>
            </a:r>
            <a:r>
              <a:rPr lang="en-US" sz="2000" dirty="0"/>
              <a:t> (engl. straight)</a:t>
            </a:r>
            <a:endParaRPr lang="sr-Cyrl-RS" sz="2000" dirty="0"/>
          </a:p>
          <a:p>
            <a:r>
              <a:rPr lang="sr-Cyrl-RS" sz="2000" dirty="0"/>
              <a:t>Боја</a:t>
            </a:r>
            <a:r>
              <a:rPr lang="en-US" sz="2000" dirty="0"/>
              <a:t> (engl. flush)</a:t>
            </a:r>
            <a:endParaRPr lang="sr-Cyrl-RS" sz="2000" dirty="0"/>
          </a:p>
          <a:p>
            <a:r>
              <a:rPr lang="sr-Cyrl-RS" sz="2000" dirty="0"/>
              <a:t>Фул</a:t>
            </a:r>
            <a:r>
              <a:rPr lang="en-US" sz="2000" dirty="0"/>
              <a:t> (engl. full house)</a:t>
            </a:r>
            <a:endParaRPr lang="sr-Cyrl-RS" sz="2000" dirty="0"/>
          </a:p>
          <a:p>
            <a:r>
              <a:rPr lang="sr-Cyrl-RS" sz="2000" dirty="0"/>
              <a:t>Покер</a:t>
            </a:r>
            <a:endParaRPr lang="en-US" sz="2000" dirty="0"/>
          </a:p>
          <a:p>
            <a:r>
              <a:rPr lang="sr-Cyrl-RS" sz="2000" dirty="0"/>
              <a:t>Кента у боји</a:t>
            </a:r>
            <a:endParaRPr lang="en-US" sz="2000" dirty="0"/>
          </a:p>
          <a:p>
            <a:r>
              <a:rPr lang="sr-Cyrl-RS" sz="2000" dirty="0"/>
              <a:t>Флеш ројал</a:t>
            </a:r>
            <a:r>
              <a:rPr lang="en-US" sz="2000" dirty="0"/>
              <a:t> (engl. royal flush)</a:t>
            </a:r>
            <a:endParaRPr lang="sr-Cyrl-RS" sz="2000" dirty="0"/>
          </a:p>
        </p:txBody>
      </p:sp>
      <p:sp>
        <p:nvSpPr>
          <p:cNvPr id="4" name="Content Placeholder 3">
            <a:extLst>
              <a:ext uri="{FF2B5EF4-FFF2-40B4-BE49-F238E27FC236}">
                <a16:creationId xmlns:a16="http://schemas.microsoft.com/office/drawing/2014/main" id="{1E986CE7-2B3D-4861-9287-399958C89E78}"/>
              </a:ext>
            </a:extLst>
          </p:cNvPr>
          <p:cNvSpPr>
            <a:spLocks noGrp="1"/>
          </p:cNvSpPr>
          <p:nvPr>
            <p:ph sz="half" idx="2"/>
          </p:nvPr>
        </p:nvSpPr>
        <p:spPr>
          <a:xfrm>
            <a:off x="4449336" y="1825625"/>
            <a:ext cx="6904464" cy="4351338"/>
          </a:xfrm>
        </p:spPr>
        <p:txBody>
          <a:bodyPr>
            <a:normAutofit/>
          </a:bodyPr>
          <a:lstStyle/>
          <a:p>
            <a:pPr marL="0" indent="0">
              <a:buNone/>
            </a:pPr>
            <a:r>
              <a:rPr lang="en-US" sz="2000" dirty="0">
                <a:effectLst/>
                <a:latin typeface="Yu Gothic" panose="020B0400000000000000" pitchFamily="34" charset="-128"/>
                <a:ea typeface="Yu Gothic" panose="020B0400000000000000" pitchFamily="34" charset="-128"/>
                <a:cs typeface="Arial" panose="020B0604020202020204" pitchFamily="34" charset="0"/>
              </a:rPr>
              <a:t>♠K </a:t>
            </a:r>
            <a:r>
              <a:rPr lang="en-U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♦J ♥8</a:t>
            </a:r>
            <a:r>
              <a:rPr lang="en-US" sz="2000" dirty="0">
                <a:effectLst/>
                <a:latin typeface="Yu Gothic" panose="020B0400000000000000" pitchFamily="34" charset="-128"/>
                <a:ea typeface="Yu Gothic" panose="020B0400000000000000" pitchFamily="34" charset="-128"/>
                <a:cs typeface="Arial" panose="020B0604020202020204" pitchFamily="34" charset="0"/>
              </a:rPr>
              <a:t> ♠6 ♣4</a:t>
            </a:r>
            <a:endParaRPr lang="sr-Cyrl-RS" sz="2000" dirty="0">
              <a:effectLst/>
              <a:latin typeface="Yu Gothic" panose="020B0400000000000000" pitchFamily="34" charset="-128"/>
              <a:ea typeface="Yu Gothic" panose="020B0400000000000000" pitchFamily="34" charset="-128"/>
              <a:cs typeface="Times New Roman" panose="02020603050405020304" pitchFamily="18" charset="0"/>
            </a:endParaRPr>
          </a:p>
          <a:p>
            <a:pPr marL="0" indent="0">
              <a:buNone/>
            </a:pPr>
            <a:r>
              <a:rPr lang="en-US" sz="2000" dirty="0">
                <a:effectLst/>
                <a:latin typeface="Yu Gothic" panose="020B0400000000000000" pitchFamily="34" charset="-128"/>
                <a:ea typeface="Yu Gothic" panose="020B0400000000000000" pitchFamily="34" charset="-128"/>
                <a:cs typeface="Arial" panose="020B0604020202020204" pitchFamily="34" charset="0"/>
              </a:rPr>
              <a:t>♠7 </a:t>
            </a:r>
            <a:r>
              <a:rPr lang="en-U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♦7</a:t>
            </a:r>
            <a:r>
              <a:rPr lang="en-US" sz="2000" dirty="0">
                <a:effectLst/>
                <a:latin typeface="Yu Gothic" panose="020B0400000000000000" pitchFamily="34" charset="-128"/>
                <a:ea typeface="Yu Gothic" panose="020B0400000000000000" pitchFamily="34" charset="-128"/>
                <a:cs typeface="Arial" panose="020B0604020202020204" pitchFamily="34" charset="0"/>
              </a:rPr>
              <a:t> </a:t>
            </a:r>
            <a:r>
              <a:rPr lang="en-U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♥Q</a:t>
            </a:r>
            <a:r>
              <a:rPr lang="en-US" sz="2000" dirty="0">
                <a:effectLst/>
                <a:latin typeface="Yu Gothic" panose="020B0400000000000000" pitchFamily="34" charset="-128"/>
                <a:ea typeface="Yu Gothic" panose="020B0400000000000000" pitchFamily="34" charset="-128"/>
                <a:cs typeface="Arial" panose="020B0604020202020204" pitchFamily="34" charset="0"/>
              </a:rPr>
              <a:t> ♠6 ♣4</a:t>
            </a:r>
            <a:endParaRPr lang="sr-Cyrl-RS" sz="2000" dirty="0">
              <a:effectLst/>
              <a:latin typeface="Yu Gothic" panose="020B0400000000000000" pitchFamily="34" charset="-128"/>
              <a:ea typeface="Yu Gothic" panose="020B0400000000000000" pitchFamily="34" charset="-128"/>
              <a:cs typeface="Times New Roman" panose="02020603050405020304" pitchFamily="18" charset="0"/>
            </a:endParaRPr>
          </a:p>
          <a:p>
            <a:pPr marL="0" indent="0">
              <a:buNone/>
            </a:pPr>
            <a:r>
              <a:rPr lang="en-U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♥Q</a:t>
            </a:r>
            <a:r>
              <a:rPr lang="en-US" sz="2000" dirty="0">
                <a:effectLst/>
                <a:latin typeface="Yu Gothic" panose="020B0400000000000000" pitchFamily="34" charset="-128"/>
                <a:ea typeface="Yu Gothic" panose="020B0400000000000000" pitchFamily="34" charset="-128"/>
                <a:cs typeface="Arial" panose="020B0604020202020204" pitchFamily="34" charset="0"/>
              </a:rPr>
              <a:t> ♠Q ♠7 </a:t>
            </a:r>
            <a:r>
              <a:rPr lang="en-U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♦7</a:t>
            </a:r>
            <a:r>
              <a:rPr lang="en-US" sz="2000" dirty="0">
                <a:effectLst/>
                <a:latin typeface="Yu Gothic" panose="020B0400000000000000" pitchFamily="34" charset="-128"/>
                <a:ea typeface="Yu Gothic" panose="020B0400000000000000" pitchFamily="34" charset="-128"/>
                <a:cs typeface="Arial" panose="020B0604020202020204" pitchFamily="34" charset="0"/>
              </a:rPr>
              <a:t> ♣4</a:t>
            </a:r>
            <a:endParaRPr lang="sr-Cyrl-RS" sz="2000" dirty="0">
              <a:effectLst/>
              <a:latin typeface="Yu Gothic" panose="020B0400000000000000" pitchFamily="34" charset="-128"/>
              <a:ea typeface="Yu Gothic" panose="020B0400000000000000" pitchFamily="34" charset="-128"/>
              <a:cs typeface="Times New Roman" panose="02020603050405020304" pitchFamily="18" charset="0"/>
            </a:endParaRPr>
          </a:p>
          <a:p>
            <a:pPr marL="0" indent="0">
              <a:buNone/>
            </a:pPr>
            <a:r>
              <a:rPr lang="en-US" sz="2000" dirty="0">
                <a:effectLst/>
                <a:latin typeface="Yu Gothic" panose="020B0400000000000000" pitchFamily="34" charset="-128"/>
                <a:ea typeface="Yu Gothic" panose="020B0400000000000000" pitchFamily="34" charset="-128"/>
                <a:cs typeface="Arial" panose="020B0604020202020204" pitchFamily="34" charset="0"/>
              </a:rPr>
              <a:t>♠7 </a:t>
            </a:r>
            <a:r>
              <a:rPr lang="en-U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♦7</a:t>
            </a:r>
            <a:r>
              <a:rPr lang="en-US" sz="2000" dirty="0">
                <a:effectLst/>
                <a:latin typeface="Yu Gothic" panose="020B0400000000000000" pitchFamily="34" charset="-128"/>
                <a:ea typeface="Yu Gothic" panose="020B0400000000000000" pitchFamily="34" charset="-128"/>
                <a:cs typeface="Arial" panose="020B0604020202020204" pitchFamily="34" charset="0"/>
              </a:rPr>
              <a:t> ♣7 </a:t>
            </a:r>
            <a:r>
              <a:rPr lang="en-U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♥Q</a:t>
            </a:r>
            <a:r>
              <a:rPr lang="en-US" sz="2000" dirty="0">
                <a:effectLst/>
                <a:latin typeface="Yu Gothic" panose="020B0400000000000000" pitchFamily="34" charset="-128"/>
                <a:ea typeface="Yu Gothic" panose="020B0400000000000000" pitchFamily="34" charset="-128"/>
                <a:cs typeface="Arial" panose="020B0604020202020204" pitchFamily="34" charset="0"/>
              </a:rPr>
              <a:t> ♠8</a:t>
            </a:r>
            <a:endParaRPr lang="sr-Cyrl-RS" sz="2000" dirty="0">
              <a:effectLst/>
              <a:latin typeface="Yu Gothic" panose="020B0400000000000000" pitchFamily="34" charset="-128"/>
              <a:ea typeface="Yu Gothic" panose="020B0400000000000000" pitchFamily="34" charset="-128"/>
              <a:cs typeface="Times New Roman" panose="02020603050405020304" pitchFamily="18" charset="0"/>
            </a:endParaRPr>
          </a:p>
          <a:p>
            <a:pPr marL="0" indent="0">
              <a:buNone/>
            </a:pPr>
            <a:r>
              <a:rPr lang="en-US" sz="2000" dirty="0">
                <a:effectLst/>
                <a:latin typeface="Yu Gothic" panose="020B0400000000000000" pitchFamily="34" charset="-128"/>
                <a:ea typeface="Yu Gothic" panose="020B0400000000000000" pitchFamily="34" charset="-128"/>
                <a:cs typeface="Arial" panose="020B0604020202020204" pitchFamily="34" charset="0"/>
              </a:rPr>
              <a:t>♠9 </a:t>
            </a:r>
            <a:r>
              <a:rPr lang="en-U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♦8 </a:t>
            </a:r>
            <a:r>
              <a:rPr lang="en-US" sz="2000" dirty="0">
                <a:effectLst/>
                <a:latin typeface="Yu Gothic" panose="020B0400000000000000" pitchFamily="34" charset="-128"/>
                <a:ea typeface="Yu Gothic" panose="020B0400000000000000" pitchFamily="34" charset="-128"/>
                <a:cs typeface="Arial" panose="020B0604020202020204" pitchFamily="34" charset="0"/>
              </a:rPr>
              <a:t>♣7 </a:t>
            </a:r>
            <a:r>
              <a:rPr lang="en-U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♥6</a:t>
            </a:r>
            <a:r>
              <a:rPr lang="en-US" sz="2000" dirty="0">
                <a:effectLst/>
                <a:latin typeface="Yu Gothic" panose="020B0400000000000000" pitchFamily="34" charset="-128"/>
                <a:ea typeface="Yu Gothic" panose="020B0400000000000000" pitchFamily="34" charset="-128"/>
                <a:cs typeface="Arial" panose="020B0604020202020204" pitchFamily="34" charset="0"/>
              </a:rPr>
              <a:t> ♠5</a:t>
            </a:r>
            <a:endParaRPr lang="sr-Cyrl-RS" sz="2000" dirty="0">
              <a:effectLst/>
              <a:latin typeface="Yu Gothic" panose="020B0400000000000000" pitchFamily="34" charset="-128"/>
              <a:ea typeface="Yu Gothic" panose="020B0400000000000000" pitchFamily="34" charset="-128"/>
              <a:cs typeface="Times New Roman" panose="02020603050405020304" pitchFamily="18" charset="0"/>
            </a:endParaRPr>
          </a:p>
          <a:p>
            <a:pPr marL="0" indent="0">
              <a:buNone/>
            </a:pPr>
            <a:r>
              <a:rPr lang="en-U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 ♥J ♥10 ♥8 ♥3</a:t>
            </a:r>
            <a:endParaRPr lang="sr-Cyrl-RS" sz="2000" dirty="0">
              <a:effectLst/>
              <a:latin typeface="Yu Gothic" panose="020B0400000000000000" pitchFamily="34" charset="-128"/>
              <a:ea typeface="Yu Gothic" panose="020B0400000000000000" pitchFamily="34" charset="-128"/>
              <a:cs typeface="Times New Roman" panose="02020603050405020304" pitchFamily="18" charset="0"/>
            </a:endParaRPr>
          </a:p>
          <a:p>
            <a:pPr marL="0" indent="0">
              <a:buNone/>
            </a:pPr>
            <a:r>
              <a:rPr lang="en-US" sz="2000" dirty="0">
                <a:effectLst/>
                <a:latin typeface="Yu Gothic" panose="020B0400000000000000" pitchFamily="34" charset="-128"/>
                <a:ea typeface="Yu Gothic" panose="020B0400000000000000" pitchFamily="34" charset="-128"/>
                <a:cs typeface="Arial" panose="020B0604020202020204" pitchFamily="34" charset="0"/>
              </a:rPr>
              <a:t>♠7 </a:t>
            </a:r>
            <a:r>
              <a:rPr lang="en-U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♦7</a:t>
            </a:r>
            <a:r>
              <a:rPr lang="en-US" sz="2000" dirty="0">
                <a:effectLst/>
                <a:latin typeface="Yu Gothic" panose="020B0400000000000000" pitchFamily="34" charset="-128"/>
                <a:ea typeface="Yu Gothic" panose="020B0400000000000000" pitchFamily="34" charset="-128"/>
                <a:cs typeface="Arial" panose="020B0604020202020204" pitchFamily="34" charset="0"/>
              </a:rPr>
              <a:t> ♣7 </a:t>
            </a:r>
            <a:r>
              <a:rPr lang="en-U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♥Q</a:t>
            </a:r>
            <a:r>
              <a:rPr lang="en-US" sz="2000" dirty="0">
                <a:effectLst/>
                <a:latin typeface="Yu Gothic" panose="020B0400000000000000" pitchFamily="34" charset="-128"/>
                <a:ea typeface="Yu Gothic" panose="020B0400000000000000" pitchFamily="34" charset="-128"/>
                <a:cs typeface="Arial" panose="020B0604020202020204" pitchFamily="34" charset="0"/>
              </a:rPr>
              <a:t> ♠Q</a:t>
            </a:r>
            <a:endParaRPr lang="sr-Cyrl-RS" sz="2000" dirty="0">
              <a:effectLst/>
              <a:latin typeface="Yu Gothic" panose="020B0400000000000000" pitchFamily="34" charset="-128"/>
              <a:ea typeface="Yu Gothic" panose="020B0400000000000000" pitchFamily="34" charset="-128"/>
              <a:cs typeface="Times New Roman" panose="02020603050405020304" pitchFamily="18" charset="0"/>
            </a:endParaRPr>
          </a:p>
          <a:p>
            <a:pPr marL="0" indent="0">
              <a:buNone/>
            </a:pPr>
            <a:r>
              <a:rPr lang="en-US" sz="2000" dirty="0">
                <a:effectLst/>
                <a:latin typeface="Yu Gothic" panose="020B0400000000000000" pitchFamily="34" charset="-128"/>
                <a:ea typeface="Yu Gothic" panose="020B0400000000000000" pitchFamily="34" charset="-128"/>
                <a:cs typeface="Arial" panose="020B0604020202020204" pitchFamily="34" charset="0"/>
              </a:rPr>
              <a:t>♠7 </a:t>
            </a:r>
            <a:r>
              <a:rPr lang="en-U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♦7</a:t>
            </a:r>
            <a:r>
              <a:rPr lang="sr-Cyrl-RS" sz="2000" dirty="0">
                <a:effectLst/>
                <a:latin typeface="Yu Gothic" panose="020B0400000000000000" pitchFamily="34" charset="-128"/>
                <a:ea typeface="Yu Gothic" panose="020B0400000000000000" pitchFamily="34" charset="-128"/>
                <a:cs typeface="Arial" panose="020B0604020202020204" pitchFamily="34" charset="0"/>
              </a:rPr>
              <a:t> </a:t>
            </a:r>
            <a:r>
              <a:rPr lang="en-US" sz="2000" dirty="0">
                <a:effectLst/>
                <a:latin typeface="Yu Gothic" panose="020B0400000000000000" pitchFamily="34" charset="-128"/>
                <a:ea typeface="Yu Gothic" panose="020B0400000000000000" pitchFamily="34" charset="-128"/>
                <a:cs typeface="Arial" panose="020B0604020202020204" pitchFamily="34" charset="0"/>
              </a:rPr>
              <a:t>♣7 </a:t>
            </a:r>
            <a:r>
              <a:rPr lang="en-U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7</a:t>
            </a:r>
            <a:r>
              <a:rPr lang="sr-Cyrl-RS" sz="2000" dirty="0">
                <a:effectLst/>
                <a:latin typeface="Yu Gothic" panose="020B0400000000000000" pitchFamily="34" charset="-128"/>
                <a:ea typeface="Yu Gothic" panose="020B0400000000000000" pitchFamily="34" charset="-128"/>
                <a:cs typeface="Arial" panose="020B0604020202020204" pitchFamily="34" charset="0"/>
              </a:rPr>
              <a:t> </a:t>
            </a:r>
            <a:r>
              <a:rPr lang="en-US" sz="2000" dirty="0">
                <a:effectLst/>
                <a:latin typeface="Yu Gothic" panose="020B0400000000000000" pitchFamily="34" charset="-128"/>
                <a:ea typeface="Yu Gothic" panose="020B0400000000000000" pitchFamily="34" charset="-128"/>
                <a:cs typeface="Arial" panose="020B0604020202020204" pitchFamily="34" charset="0"/>
              </a:rPr>
              <a:t>♠2</a:t>
            </a:r>
            <a:endParaRPr lang="sr-Cyrl-RS" sz="2000" dirty="0">
              <a:effectLst/>
              <a:latin typeface="Yu Gothic" panose="020B0400000000000000" pitchFamily="34" charset="-128"/>
              <a:ea typeface="Yu Gothic" panose="020B0400000000000000" pitchFamily="34" charset="-128"/>
              <a:cs typeface="Times New Roman" panose="02020603050405020304" pitchFamily="18" charset="0"/>
            </a:endParaRPr>
          </a:p>
          <a:p>
            <a:pPr marL="0" indent="0">
              <a:buNone/>
            </a:pPr>
            <a:r>
              <a:rPr lang="en-U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♥Q ♥J ♥10 ♥9 ♥8</a:t>
            </a:r>
            <a:endParaRPr lang="sr-Cyrl-RS" sz="2000" dirty="0">
              <a:effectLst/>
              <a:latin typeface="Yu Gothic" panose="020B0400000000000000" pitchFamily="34" charset="-128"/>
              <a:ea typeface="Yu Gothic" panose="020B0400000000000000" pitchFamily="34" charset="-128"/>
              <a:cs typeface="Times New Roman" panose="02020603050405020304" pitchFamily="18" charset="0"/>
            </a:endParaRPr>
          </a:p>
          <a:p>
            <a:pPr marL="0" indent="0">
              <a:buNone/>
            </a:pPr>
            <a:r>
              <a:rPr lang="en-US" sz="20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 ♥K ♥Q ♥J ♥10</a:t>
            </a:r>
            <a:endParaRPr lang="sr-Cyrl-RS" sz="2000" dirty="0">
              <a:effectLst/>
              <a:latin typeface="Yu Gothic" panose="020B0400000000000000" pitchFamily="34" charset="-128"/>
              <a:ea typeface="Yu Gothic" panose="020B0400000000000000" pitchFamily="34" charset="-128"/>
              <a:cs typeface="Times New Roman" panose="02020603050405020304" pitchFamily="18" charset="0"/>
            </a:endParaRPr>
          </a:p>
          <a:p>
            <a:endParaRPr lang="sr-Cyrl-RS" sz="2000" dirty="0">
              <a:latin typeface="Yu Gothic" panose="020B0400000000000000" pitchFamily="34" charset="-128"/>
              <a:ea typeface="Yu Gothic" panose="020B0400000000000000" pitchFamily="34" charset="-128"/>
            </a:endParaRPr>
          </a:p>
        </p:txBody>
      </p:sp>
      <p:sp>
        <p:nvSpPr>
          <p:cNvPr id="7" name="Title 1">
            <a:extLst>
              <a:ext uri="{FF2B5EF4-FFF2-40B4-BE49-F238E27FC236}">
                <a16:creationId xmlns:a16="http://schemas.microsoft.com/office/drawing/2014/main" id="{E4315BDE-3ADF-4A29-984A-A7D0C6B71C8B}"/>
              </a:ext>
            </a:extLst>
          </p:cNvPr>
          <p:cNvSpPr>
            <a:spLocks noGrp="1"/>
          </p:cNvSpPr>
          <p:nvPr>
            <p:ph type="title"/>
          </p:nvPr>
        </p:nvSpPr>
        <p:spPr>
          <a:xfrm>
            <a:off x="838198" y="818449"/>
            <a:ext cx="10517374" cy="682668"/>
          </a:xfrm>
        </p:spPr>
        <p:txBody>
          <a:bodyPr>
            <a:normAutofit fontScale="90000"/>
          </a:bodyPr>
          <a:lstStyle/>
          <a:p>
            <a:pPr algn="ctr"/>
            <a:r>
              <a:rPr lang="sr-Cyrl-RS" dirty="0"/>
              <a:t>Правила игре</a:t>
            </a:r>
          </a:p>
        </p:txBody>
      </p:sp>
    </p:spTree>
    <p:extLst>
      <p:ext uri="{BB962C8B-B14F-4D97-AF65-F5344CB8AC3E}">
        <p14:creationId xmlns:p14="http://schemas.microsoft.com/office/powerpoint/2010/main" val="204350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CDA874-DF47-4533-8F83-E50C77C76756}"/>
              </a:ext>
            </a:extLst>
          </p:cNvPr>
          <p:cNvSpPr>
            <a:spLocks noGrp="1"/>
          </p:cNvSpPr>
          <p:nvPr>
            <p:ph sz="half" idx="1"/>
          </p:nvPr>
        </p:nvSpPr>
        <p:spPr>
          <a:xfrm>
            <a:off x="592873" y="1825625"/>
            <a:ext cx="5181600" cy="4351338"/>
          </a:xfrm>
        </p:spPr>
        <p:txBody>
          <a:bodyPr>
            <a:noAutofit/>
          </a:bodyPr>
          <a:lstStyle/>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1        995$</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2       1015$</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3        985$</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4        855$</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5        130$</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6        985$</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7       1000$</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8       1000$</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9        990$</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10      2045$</a:t>
            </a:r>
          </a:p>
          <a:p>
            <a:pPr marL="0" marR="0" indent="0" algn="just">
              <a:spcBef>
                <a:spcPts val="0"/>
              </a:spcBef>
              <a:spcAft>
                <a:spcPts val="0"/>
              </a:spcAft>
              <a:buNone/>
            </a:pP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9        985$ karo 5   tref A   small blind  5</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10      2035$ herc 8   karo Q   big   blind  10</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1        995$ pik  2   karo 9   fold</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2       1015$ karo 7   pik  9   fold</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3        985$ tref 7   pik  5   fold</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4        855$ tref 8   herc 5   fold</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5        130$ herc A   pik  8   fold</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6        985$ tref 6   herc K   fold</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7       1000$ pik  K   karo K   raise  130</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8       1000$ karo J   herc 3   fold</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9        985$ karo 5   tref A   fold</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300" dirty="0">
                <a:effectLst/>
                <a:latin typeface="Consolas" panose="020B0609020204030204" pitchFamily="49" charset="0"/>
                <a:ea typeface="Calibri" panose="020F0502020204030204" pitchFamily="34" charset="0"/>
                <a:cs typeface="Times New Roman" panose="02020603050405020304" pitchFamily="18" charset="0"/>
              </a:rPr>
              <a:t>igrac 10      2035$ herc 8   karo Q   call   130</a:t>
            </a: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sr-Cyrl-RS" sz="13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419CFE6-F21C-48AA-85A4-FC358AC60F1C}"/>
              </a:ext>
            </a:extLst>
          </p:cNvPr>
          <p:cNvSpPr>
            <a:spLocks noGrp="1"/>
          </p:cNvSpPr>
          <p:nvPr>
            <p:ph sz="half" idx="2"/>
          </p:nvPr>
        </p:nvSpPr>
        <p:spPr>
          <a:xfrm>
            <a:off x="6417527" y="1833601"/>
            <a:ext cx="5181600" cy="4351338"/>
          </a:xfrm>
        </p:spPr>
        <p:txBody>
          <a:bodyPr>
            <a:normAutofit fontScale="55000" lnSpcReduction="20000"/>
          </a:bodyPr>
          <a:lstStyle/>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ukupan ulog: 265</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 pik  J   herc 7   pik  Q  </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igrac 10      1915$ herc 8   karo Q   48% check</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igrac 7        870$ pik  K   karo K   85% check</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 </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ukupan ulog: 265</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 pik  J   herc 7   pik  Q   karo 2  </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igrac 10      1915$ herc 8   karo Q   83% check</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igrac 7        870$ pik  K   karo K   87% check</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 </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ukupan ulog: 265</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 pik  J   herc 7   pik  Q   karo 2   pik  A  </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igrac 10      1915$ herc 8   karo Q   72% check</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igrac 7        870$ pik  K   karo K   75% bet    795</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igrac 10      1915$ herc 8   karo Q   72% call   795</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 </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ukupan ulog: 1855</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 </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2800" dirty="0">
                <a:effectLst/>
                <a:latin typeface="Consolas" panose="020B0609020204030204" pitchFamily="49" charset="0"/>
                <a:ea typeface="Calibri" panose="020F0502020204030204" pitchFamily="34" charset="0"/>
                <a:cs typeface="Times New Roman" panose="02020603050405020304" pitchFamily="18" charset="0"/>
              </a:rPr>
              <a:t>igrac 7 pik  K   karo K   nosi 1855$.</a:t>
            </a:r>
            <a:endParaRPr lang="sr-Cyrl-RS" sz="2800" dirty="0">
              <a:effectLst/>
              <a:latin typeface="Arial" panose="020B0604020202020204" pitchFamily="34" charset="0"/>
              <a:ea typeface="Calibri" panose="020F0502020204030204" pitchFamily="34" charset="0"/>
              <a:cs typeface="Times New Roman" panose="02020603050405020304" pitchFamily="18" charset="0"/>
            </a:endParaRPr>
          </a:p>
          <a:p>
            <a:endParaRPr lang="sr-Cyrl-RS" dirty="0"/>
          </a:p>
        </p:txBody>
      </p:sp>
      <p:sp>
        <p:nvSpPr>
          <p:cNvPr id="7" name="Title 1">
            <a:extLst>
              <a:ext uri="{FF2B5EF4-FFF2-40B4-BE49-F238E27FC236}">
                <a16:creationId xmlns:a16="http://schemas.microsoft.com/office/drawing/2014/main" id="{627E6389-AB8A-4E44-8092-EBC80596A06A}"/>
              </a:ext>
            </a:extLst>
          </p:cNvPr>
          <p:cNvSpPr>
            <a:spLocks noGrp="1"/>
          </p:cNvSpPr>
          <p:nvPr>
            <p:ph type="title"/>
          </p:nvPr>
        </p:nvSpPr>
        <p:spPr>
          <a:xfrm>
            <a:off x="592872" y="818449"/>
            <a:ext cx="10760927" cy="682668"/>
          </a:xfrm>
        </p:spPr>
        <p:txBody>
          <a:bodyPr>
            <a:normAutofit fontScale="90000"/>
          </a:bodyPr>
          <a:lstStyle/>
          <a:p>
            <a:pPr algn="ctr"/>
            <a:r>
              <a:rPr lang="sr-Cyrl-RS" dirty="0"/>
              <a:t>Правила игре</a:t>
            </a:r>
          </a:p>
        </p:txBody>
      </p:sp>
    </p:spTree>
    <p:extLst>
      <p:ext uri="{BB962C8B-B14F-4D97-AF65-F5344CB8AC3E}">
        <p14:creationId xmlns:p14="http://schemas.microsoft.com/office/powerpoint/2010/main" val="2048703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FDF5C89E-52FB-4A24-896F-FD993BF0869E}"/>
              </a:ext>
            </a:extLst>
          </p:cNvPr>
          <p:cNvSpPr>
            <a:spLocks noGrp="1"/>
          </p:cNvSpPr>
          <p:nvPr>
            <p:ph sz="half" idx="2"/>
          </p:nvPr>
        </p:nvSpPr>
        <p:spPr>
          <a:xfrm>
            <a:off x="6417527" y="1833601"/>
            <a:ext cx="5181600" cy="4351338"/>
          </a:xfrm>
        </p:spPr>
        <p:txBody>
          <a:bodyPr>
            <a:normAutofit fontScale="62500" lnSpcReduction="20000"/>
          </a:bodyPr>
          <a:lstStyle/>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ukupan ulog: 1705</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 herc 7   herc 8   herc 10 </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85       660$ herc Q   karo 10  46% check</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86       660$ tref 9   tref Q   18% check</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78       323$ pik  K   tref 8   16% check</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80       645$ herc A   karo A   57% check</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81      3645$ karo Q   pik  A   92% check</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 </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ukupan ulog: 1705</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 herc 7   herc 8   herc 10  tref 6  </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85       660$ herc Q   karo 10  29% check</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86       660$ tref 9   tref Q   51% check</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78       323$ pik  K   tref 8    4% check</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80       645$ herc A   karo A   36% check</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81      3645$ karo Q   pik  A   95% bet    31</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85       660$ herc Q   karo 10  29% call   31</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86       660$ tref 9   tref Q   51% call   31</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78       323$ pik  K   tref 8    4% call   31</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80       645$ herc A   karo A   36% call   31</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 </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ukupan ulog: 1860</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 herc 7   herc 8   herc 10  tref 6   pik  10 </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85       629$ herc Q   karo 10  37% check</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86       629$ tref 9   tref Q   58% check</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78       292$ pik  K   tref 8    4% check</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80       614$ herc A   karo A   27% check</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81      3614$ karo Q   pik  A   96% bet    629</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85       629$ herc Q   karo 10  37% all-in 629</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86       629$ tref 9   tref Q   58% all-in 629</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78       292$ pik  K   tref 8    4% fold</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80       614$ herc A   karo A   27% all-in 614</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 </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ukupan ulog: </a:t>
            </a:r>
            <a:r>
              <a:rPr lang="sr-Cyrl-RS" sz="1800" dirty="0">
                <a:effectLst/>
                <a:latin typeface="Consolas" panose="020B0609020204030204" pitchFamily="49" charset="0"/>
                <a:ea typeface="Calibri" panose="020F0502020204030204" pitchFamily="34" charset="0"/>
                <a:cs typeface="Times New Roman" panose="02020603050405020304" pitchFamily="18" charset="0"/>
              </a:rPr>
              <a:t>4361</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 </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800" dirty="0">
                <a:effectLst/>
                <a:latin typeface="Consolas" panose="020B0609020204030204" pitchFamily="49" charset="0"/>
                <a:ea typeface="Calibri" panose="020F0502020204030204" pitchFamily="34" charset="0"/>
                <a:cs typeface="Times New Roman" panose="02020603050405020304" pitchFamily="18" charset="0"/>
              </a:rPr>
              <a:t>igrac </a:t>
            </a:r>
            <a:r>
              <a:rPr lang="sr-Cyrl-RS" sz="1800" dirty="0">
                <a:effectLst/>
                <a:latin typeface="Consolas" panose="020B0609020204030204" pitchFamily="49" charset="0"/>
                <a:ea typeface="Calibri" panose="020F0502020204030204" pitchFamily="34" charset="0"/>
                <a:cs typeface="Times New Roman" panose="02020603050405020304" pitchFamily="18" charset="0"/>
              </a:rPr>
              <a:t>86 </a:t>
            </a:r>
            <a:r>
              <a:rPr lang="en-US" sz="1800" dirty="0">
                <a:effectLst/>
                <a:latin typeface="Consolas" panose="020B0609020204030204" pitchFamily="49" charset="0"/>
                <a:ea typeface="Calibri" panose="020F0502020204030204" pitchFamily="34" charset="0"/>
                <a:cs typeface="Times New Roman" panose="02020603050405020304" pitchFamily="18" charset="0"/>
              </a:rPr>
              <a:t>tref 9   tref Q	nosi </a:t>
            </a:r>
            <a:r>
              <a:rPr lang="sr-Cyrl-RS" sz="1800" dirty="0">
                <a:effectLst/>
                <a:latin typeface="Consolas" panose="020B0609020204030204" pitchFamily="49" charset="0"/>
                <a:ea typeface="Calibri" panose="020F0502020204030204" pitchFamily="34" charset="0"/>
                <a:cs typeface="Times New Roman" panose="02020603050405020304" pitchFamily="18" charset="0"/>
              </a:rPr>
              <a:t>4361</a:t>
            </a:r>
            <a:r>
              <a:rPr lang="en-US" sz="1800" dirty="0">
                <a:effectLst/>
                <a:latin typeface="Consolas" panose="020B0609020204030204" pitchFamily="49" charset="0"/>
                <a:ea typeface="Calibri" panose="020F0502020204030204" pitchFamily="34" charset="0"/>
                <a:cs typeface="Times New Roman" panose="02020603050405020304" pitchFamily="18" charset="0"/>
              </a:rPr>
              <a:t>$.</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18F68643-F23D-4903-8311-8112D17C37B2}"/>
              </a:ext>
            </a:extLst>
          </p:cNvPr>
          <p:cNvSpPr>
            <a:spLocks noGrp="1"/>
          </p:cNvSpPr>
          <p:nvPr>
            <p:ph type="title"/>
          </p:nvPr>
        </p:nvSpPr>
        <p:spPr>
          <a:xfrm>
            <a:off x="592872" y="818449"/>
            <a:ext cx="10760927" cy="682668"/>
          </a:xfrm>
        </p:spPr>
        <p:txBody>
          <a:bodyPr>
            <a:normAutofit fontScale="90000"/>
          </a:bodyPr>
          <a:lstStyle/>
          <a:p>
            <a:pPr algn="ctr"/>
            <a:r>
              <a:rPr lang="sr-Cyrl-RS" dirty="0"/>
              <a:t>Правила игре</a:t>
            </a:r>
          </a:p>
        </p:txBody>
      </p:sp>
      <p:sp>
        <p:nvSpPr>
          <p:cNvPr id="9" name="Content Placeholder 8">
            <a:extLst>
              <a:ext uri="{FF2B5EF4-FFF2-40B4-BE49-F238E27FC236}">
                <a16:creationId xmlns:a16="http://schemas.microsoft.com/office/drawing/2014/main" id="{CF29D45C-1844-4FB0-825A-D873ECF62093}"/>
              </a:ext>
            </a:extLst>
          </p:cNvPr>
          <p:cNvSpPr>
            <a:spLocks noGrp="1"/>
          </p:cNvSpPr>
          <p:nvPr>
            <p:ph sz="half" idx="1"/>
          </p:nvPr>
        </p:nvSpPr>
        <p:spPr/>
        <p:txBody>
          <a:bodyPr>
            <a:noAutofit/>
          </a:bodyPr>
          <a:lstStyle/>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67       190$</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71       175$</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72       180$</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77       178$</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78       663$</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80       985$</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81      3985$</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84      1000$</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85      1000$</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86      1000$</a:t>
            </a:r>
            <a:endParaRPr lang="sr-Cyrl-RS" sz="1200" dirty="0">
              <a:effectLst/>
              <a:latin typeface="Consolas" panose="020B0609020204030204" pitchFamily="49"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84       995$ karo 8   pik  5   small blind  5</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85       990$ herc Q   karo 10  big   blind  10</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86      1000$ tref 9   tref Q   call   10</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67       190$ karo 7   karo 2   fold</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71       175$ pik  2   pik  6   fold</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72       180$ tref J   herc 5   fold</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77       178$ tref 3   pik  9   fold</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78       663$ pik  K   tref 8   call   10</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80       985$ herc A   karo A   call   10</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81      3985$ karo Q   pik  A   raise  340</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84       995$ karo 8   pik  5   fold</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85       990$ herc Q   karo 10  call   340</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86       990$ tref 9   tref Q   call   340</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78       653$ pik  K   tref 8   call   340</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spcBef>
                <a:spcPts val="0"/>
              </a:spcBef>
              <a:spcAft>
                <a:spcPts val="0"/>
              </a:spcAft>
              <a:buNone/>
            </a:pPr>
            <a:r>
              <a:rPr lang="en-US" sz="1200" dirty="0">
                <a:effectLst/>
                <a:latin typeface="Consolas" panose="020B0609020204030204" pitchFamily="49" charset="0"/>
                <a:ea typeface="Calibri" panose="020F0502020204030204" pitchFamily="34" charset="0"/>
                <a:cs typeface="Times New Roman" panose="02020603050405020304" pitchFamily="18" charset="0"/>
              </a:rPr>
              <a:t>igrac 80       975$ herc A   karo A   call   340</a:t>
            </a:r>
            <a:endParaRPr lang="sr-Cyrl-RS" sz="1200" dirty="0">
              <a:effectLst/>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047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CD7FB5-DE2B-46B7-80B3-521962A50922}"/>
              </a:ext>
            </a:extLst>
          </p:cNvPr>
          <p:cNvSpPr>
            <a:spLocks noGrp="1"/>
          </p:cNvSpPr>
          <p:nvPr>
            <p:ph sz="half" idx="1"/>
          </p:nvPr>
        </p:nvSpPr>
        <p:spPr>
          <a:xfrm>
            <a:off x="838200" y="1825625"/>
            <a:ext cx="10515600" cy="4351338"/>
          </a:xfrm>
        </p:spPr>
        <p:txBody>
          <a:bodyPr>
            <a:normAutofit lnSpcReduction="10000"/>
          </a:bodyPr>
          <a:lstStyle/>
          <a:p>
            <a:r>
              <a:rPr lang="ru-RU" dirty="0"/>
              <a:t>Циљ игре је да се заради што више новца у просеку, тј. на дуже време. </a:t>
            </a:r>
          </a:p>
          <a:p>
            <a:r>
              <a:rPr lang="ru-RU" b="1" u="sng" dirty="0"/>
              <a:t>Пре флопа </a:t>
            </a:r>
            <a:r>
              <a:rPr lang="ru-RU" dirty="0"/>
              <a:t>– наизглед једноставна, али најтежа одлука.</a:t>
            </a:r>
          </a:p>
          <a:p>
            <a:r>
              <a:rPr lang="ru-RU" dirty="0"/>
              <a:t>Две карте у руци имају вредност ако су истог броја, исте боје, сличних бројева, или јаке.</a:t>
            </a:r>
          </a:p>
          <a:p>
            <a:r>
              <a:rPr lang="ru-RU" dirty="0"/>
              <a:t>Одлука зависи и од броја играча.</a:t>
            </a:r>
          </a:p>
          <a:p>
            <a:r>
              <a:rPr lang="ru-RU" dirty="0"/>
              <a:t>Са боље две карте се подиже улог, односно прате већи улози пре флопа.</a:t>
            </a:r>
          </a:p>
          <a:p>
            <a:r>
              <a:rPr lang="ru-RU" dirty="0"/>
              <a:t>Са неколико најјачих руку желимо да уложимо што више новца пре флопа.</a:t>
            </a:r>
          </a:p>
        </p:txBody>
      </p:sp>
      <p:sp>
        <p:nvSpPr>
          <p:cNvPr id="7" name="Title 1">
            <a:extLst>
              <a:ext uri="{FF2B5EF4-FFF2-40B4-BE49-F238E27FC236}">
                <a16:creationId xmlns:a16="http://schemas.microsoft.com/office/drawing/2014/main" id="{ACFDF41B-4D24-4B33-9236-E3B3FD39BDDA}"/>
              </a:ext>
            </a:extLst>
          </p:cNvPr>
          <p:cNvSpPr>
            <a:spLocks noGrp="1"/>
          </p:cNvSpPr>
          <p:nvPr>
            <p:ph type="title"/>
          </p:nvPr>
        </p:nvSpPr>
        <p:spPr>
          <a:xfrm>
            <a:off x="838200" y="818449"/>
            <a:ext cx="10515600" cy="682668"/>
          </a:xfrm>
        </p:spPr>
        <p:txBody>
          <a:bodyPr>
            <a:normAutofit fontScale="90000"/>
          </a:bodyPr>
          <a:lstStyle/>
          <a:p>
            <a:pPr algn="ctr"/>
            <a:r>
              <a:rPr lang="sr-Cyrl-RS" dirty="0"/>
              <a:t>Стратегија</a:t>
            </a:r>
          </a:p>
        </p:txBody>
      </p:sp>
    </p:spTree>
    <p:extLst>
      <p:ext uri="{BB962C8B-B14F-4D97-AF65-F5344CB8AC3E}">
        <p14:creationId xmlns:p14="http://schemas.microsoft.com/office/powerpoint/2010/main" val="866174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1B95C1-4778-4D18-9219-A225EB29692E}"/>
              </a:ext>
            </a:extLst>
          </p:cNvPr>
          <p:cNvSpPr>
            <a:spLocks noGrp="1"/>
          </p:cNvSpPr>
          <p:nvPr>
            <p:ph sz="half" idx="1"/>
          </p:nvPr>
        </p:nvSpPr>
        <p:spPr>
          <a:xfrm>
            <a:off x="838200" y="1825625"/>
            <a:ext cx="10515600" cy="4351338"/>
          </a:xfrm>
        </p:spPr>
        <p:txBody>
          <a:bodyPr/>
          <a:lstStyle/>
          <a:p>
            <a:r>
              <a:rPr lang="sr-Cyrl-RS" dirty="0"/>
              <a:t>Новац се зарађује оправданим улагањем; блефирање је помоћни начин.</a:t>
            </a:r>
          </a:p>
          <a:p>
            <a:r>
              <a:rPr lang="sr-Cyrl-RS" dirty="0"/>
              <a:t>Руке се по квалитету деле на:</a:t>
            </a:r>
          </a:p>
          <a:p>
            <a:pPr lvl="1"/>
            <a:r>
              <a:rPr lang="sr-Cyrl-RS" dirty="0"/>
              <a:t>Врло јака рука</a:t>
            </a:r>
          </a:p>
          <a:p>
            <a:pPr lvl="1"/>
            <a:r>
              <a:rPr lang="sr-Cyrl-RS" dirty="0"/>
              <a:t>Рањива јака рука</a:t>
            </a:r>
          </a:p>
          <a:p>
            <a:pPr lvl="1"/>
            <a:r>
              <a:rPr lang="en-US" dirty="0"/>
              <a:t>Draw</a:t>
            </a:r>
            <a:r>
              <a:rPr lang="sr-Cyrl-RS" dirty="0"/>
              <a:t> – чекање јаке руке</a:t>
            </a:r>
          </a:p>
          <a:p>
            <a:pPr lvl="1"/>
            <a:r>
              <a:rPr lang="sr-Cyrl-RS" dirty="0"/>
              <a:t>Слаба рука</a:t>
            </a:r>
          </a:p>
          <a:p>
            <a:pPr lvl="1"/>
            <a:r>
              <a:rPr lang="sr-Cyrl-RS" dirty="0"/>
              <a:t>Безвредна рука</a:t>
            </a:r>
          </a:p>
        </p:txBody>
      </p:sp>
      <p:sp>
        <p:nvSpPr>
          <p:cNvPr id="7" name="Title 1">
            <a:extLst>
              <a:ext uri="{FF2B5EF4-FFF2-40B4-BE49-F238E27FC236}">
                <a16:creationId xmlns:a16="http://schemas.microsoft.com/office/drawing/2014/main" id="{71E8627D-A5E7-4865-9804-067746E4F1D9}"/>
              </a:ext>
            </a:extLst>
          </p:cNvPr>
          <p:cNvSpPr>
            <a:spLocks noGrp="1"/>
          </p:cNvSpPr>
          <p:nvPr>
            <p:ph type="title"/>
          </p:nvPr>
        </p:nvSpPr>
        <p:spPr>
          <a:xfrm>
            <a:off x="838200" y="818449"/>
            <a:ext cx="10515600" cy="682668"/>
          </a:xfrm>
        </p:spPr>
        <p:txBody>
          <a:bodyPr>
            <a:normAutofit fontScale="90000"/>
          </a:bodyPr>
          <a:lstStyle/>
          <a:p>
            <a:pPr algn="ctr"/>
            <a:r>
              <a:rPr lang="sr-Cyrl-RS" dirty="0"/>
              <a:t>Стратегија после флопа</a:t>
            </a:r>
          </a:p>
        </p:txBody>
      </p:sp>
    </p:spTree>
    <p:extLst>
      <p:ext uri="{BB962C8B-B14F-4D97-AF65-F5344CB8AC3E}">
        <p14:creationId xmlns:p14="http://schemas.microsoft.com/office/powerpoint/2010/main" val="1655135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6023A-726B-4456-99FA-892D438B777F}"/>
              </a:ext>
            </a:extLst>
          </p:cNvPr>
          <p:cNvSpPr>
            <a:spLocks noGrp="1"/>
          </p:cNvSpPr>
          <p:nvPr>
            <p:ph sz="half" idx="1"/>
          </p:nvPr>
        </p:nvSpPr>
        <p:spPr>
          <a:xfrm>
            <a:off x="838200" y="2149010"/>
            <a:ext cx="4525537" cy="1073692"/>
          </a:xfrm>
        </p:spPr>
        <p:txBody>
          <a:bodyPr/>
          <a:lstStyle/>
          <a:p>
            <a:r>
              <a:rPr lang="sr-Cyrl-RS" dirty="0"/>
              <a:t>најјача </a:t>
            </a:r>
            <a:r>
              <a:rPr lang="en-US" dirty="0"/>
              <a:t>(engl. nut-hand)</a:t>
            </a:r>
            <a:r>
              <a:rPr lang="sr-Cyrl-RS" dirty="0"/>
              <a:t>:</a:t>
            </a:r>
          </a:p>
        </p:txBody>
      </p:sp>
      <p:sp>
        <p:nvSpPr>
          <p:cNvPr id="4" name="Content Placeholder 3">
            <a:extLst>
              <a:ext uri="{FF2B5EF4-FFF2-40B4-BE49-F238E27FC236}">
                <a16:creationId xmlns:a16="http://schemas.microsoft.com/office/drawing/2014/main" id="{DE907DE2-3E1A-44EC-814F-B47257070808}"/>
              </a:ext>
            </a:extLst>
          </p:cNvPr>
          <p:cNvSpPr>
            <a:spLocks noGrp="1"/>
          </p:cNvSpPr>
          <p:nvPr>
            <p:ph sz="half" idx="2"/>
          </p:nvPr>
        </p:nvSpPr>
        <p:spPr>
          <a:xfrm>
            <a:off x="5263377" y="2149010"/>
            <a:ext cx="6090424" cy="4006464"/>
          </a:xfrm>
        </p:spPr>
        <p:txBody>
          <a:bodyPr/>
          <a:lstStyle/>
          <a:p>
            <a:pPr marL="0" indent="0">
              <a:lnSpc>
                <a:spcPct val="115000"/>
              </a:lnSpc>
              <a:spcBef>
                <a:spcPts val="0"/>
              </a:spcBef>
              <a:buNone/>
            </a:pPr>
            <a:r>
              <a:rPr lang="sr-Cyrl-RS" sz="1800" dirty="0">
                <a:effectLst/>
                <a:ea typeface="Yu Gothic" panose="020B0400000000000000" pitchFamily="34" charset="-128"/>
                <a:cs typeface="Arial" panose="020B0604020202020204" pitchFamily="34" charset="0"/>
              </a:rPr>
              <a:t>У руци:		На столу:</a:t>
            </a:r>
          </a:p>
          <a:p>
            <a:pPr marL="0" marR="0" indent="0" algn="l">
              <a:lnSpc>
                <a:spcPct val="115000"/>
              </a:lnSpc>
              <a:spcBef>
                <a:spcPts val="0"/>
              </a:spcBef>
              <a:spcAft>
                <a:spcPts val="0"/>
              </a:spcAft>
              <a:buNone/>
            </a:pPr>
            <a:r>
              <a:rPr lang="sr-Cyrl-RS" sz="1800" dirty="0">
                <a:effectLst/>
                <a:latin typeface="Yu Gothic" panose="020B0400000000000000" pitchFamily="34" charset="-128"/>
                <a:ea typeface="Yu Gothic" panose="020B0400000000000000" pitchFamily="34" charset="-128"/>
                <a:cs typeface="Arial" panose="020B0604020202020204" pitchFamily="34" charset="0"/>
              </a:rPr>
              <a:t>10 </a:t>
            </a:r>
            <a:r>
              <a:rPr lang="en-US" sz="1800" dirty="0">
                <a:effectLst/>
                <a:latin typeface="Yu Gothic" panose="020B0400000000000000" pitchFamily="34" charset="-128"/>
                <a:ea typeface="Yu Gothic" panose="020B0400000000000000" pitchFamily="34" charset="-128"/>
                <a:cs typeface="Arial" panose="020B0604020202020204" pitchFamily="34" charset="0"/>
              </a:rPr>
              <a:t>Q</a:t>
            </a:r>
            <a:r>
              <a:rPr lang="sr-Cyrl-RS" sz="1800" dirty="0">
                <a:effectLst/>
                <a:latin typeface="Yu Gothic" panose="020B0400000000000000" pitchFamily="34" charset="-128"/>
                <a:ea typeface="Yu Gothic" panose="020B0400000000000000" pitchFamily="34" charset="-128"/>
                <a:cs typeface="Arial" panose="020B0604020202020204" pitchFamily="34" charset="0"/>
              </a:rPr>
              <a:t>		10 10 </a:t>
            </a:r>
            <a:r>
              <a:rPr lang="en-US" sz="1800" dirty="0">
                <a:effectLst/>
                <a:latin typeface="Yu Gothic" panose="020B0400000000000000" pitchFamily="34" charset="-128"/>
                <a:ea typeface="Yu Gothic" panose="020B0400000000000000" pitchFamily="34" charset="-128"/>
                <a:cs typeface="Arial" panose="020B0604020202020204" pitchFamily="34" charset="0"/>
              </a:rPr>
              <a:t>Q Q </a:t>
            </a:r>
            <a:r>
              <a:rPr lang="sr-Cyrl-RS" sz="1800" dirty="0">
                <a:effectLst/>
                <a:latin typeface="Yu Gothic" panose="020B0400000000000000" pitchFamily="34" charset="-128"/>
                <a:ea typeface="Yu Gothic" panose="020B0400000000000000" pitchFamily="34" charset="-128"/>
                <a:cs typeface="Arial" panose="020B0604020202020204" pitchFamily="34" charset="0"/>
              </a:rPr>
              <a:t>2</a:t>
            </a: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♠A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7</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♠K ♠8 ♠2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7</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♠3</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9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10</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latin typeface="Yu Gothic" panose="020B0400000000000000" pitchFamily="34" charset="-128"/>
                <a:ea typeface="Yu Gothic" panose="020B0400000000000000" pitchFamily="34" charset="-128"/>
                <a:cs typeface="Arial" panose="020B0604020202020204" pitchFamily="34" charset="0"/>
              </a:rPr>
              <a:t>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♣8 ♠2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7</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♠3</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♠Q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♦Q</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♣Q ♣8 ♠2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7</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♠3</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indent="0">
              <a:buNone/>
            </a:pPr>
            <a:endParaRPr lang="sr-Cyrl-RS" dirty="0">
              <a:latin typeface="Yu Gothic" panose="020B0400000000000000" pitchFamily="34" charset="-128"/>
              <a:ea typeface="Yu Gothic" panose="020B0400000000000000" pitchFamily="34" charset="-128"/>
            </a:endParaRPr>
          </a:p>
          <a:p>
            <a:pPr marL="0" marR="0" indent="0" algn="l">
              <a:lnSpc>
                <a:spcPct val="115000"/>
              </a:lnSpc>
              <a:spcBef>
                <a:spcPts val="0"/>
              </a:spcBef>
              <a:spcAft>
                <a:spcPts val="0"/>
              </a:spcAft>
              <a:buNone/>
            </a:pPr>
            <a:r>
              <a:rPr lang="sr-Cyrl-RS" sz="1800" dirty="0">
                <a:effectLst/>
                <a:latin typeface="Yu Gothic" panose="020B0400000000000000" pitchFamily="34" charset="-128"/>
                <a:ea typeface="Yu Gothic" panose="020B0400000000000000" pitchFamily="34" charset="-128"/>
                <a:cs typeface="Arial" panose="020B0604020202020204" pitchFamily="34" charset="0"/>
              </a:rPr>
              <a:t>А </a:t>
            </a:r>
            <a:r>
              <a:rPr lang="en-US" sz="1800" dirty="0">
                <a:effectLst/>
                <a:latin typeface="Yu Gothic" panose="020B0400000000000000" pitchFamily="34" charset="-128"/>
                <a:ea typeface="Yu Gothic" panose="020B0400000000000000" pitchFamily="34" charset="-128"/>
                <a:cs typeface="Arial" panose="020B0604020202020204" pitchFamily="34" charset="0"/>
              </a:rPr>
              <a:t>Q</a:t>
            </a:r>
            <a:r>
              <a:rPr lang="sr-Cyrl-RS" sz="1800" dirty="0">
                <a:effectLst/>
                <a:latin typeface="Yu Gothic" panose="020B0400000000000000" pitchFamily="34" charset="-128"/>
                <a:ea typeface="Yu Gothic" panose="020B0400000000000000" pitchFamily="34" charset="-128"/>
                <a:cs typeface="Arial" panose="020B0604020202020204" pitchFamily="34" charset="0"/>
              </a:rPr>
              <a:t>		10 10 </a:t>
            </a:r>
            <a:r>
              <a:rPr lang="en-US" sz="1800" dirty="0">
                <a:effectLst/>
                <a:latin typeface="Yu Gothic" panose="020B0400000000000000" pitchFamily="34" charset="-128"/>
                <a:ea typeface="Yu Gothic" panose="020B0400000000000000" pitchFamily="34" charset="-128"/>
                <a:cs typeface="Arial" panose="020B0604020202020204" pitchFamily="34" charset="0"/>
              </a:rPr>
              <a:t>Q Q K</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♠K ♠3</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♠Q ♠8 ♠2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8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7</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2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10</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	♣J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♣8 ♠</a:t>
            </a:r>
            <a:r>
              <a:rPr lang="sr-Cyrl-RS" sz="1800" dirty="0">
                <a:effectLst/>
                <a:latin typeface="Yu Gothic" panose="020B0400000000000000" pitchFamily="34" charset="-128"/>
                <a:ea typeface="Yu Gothic" panose="020B0400000000000000" pitchFamily="34" charset="-128"/>
                <a:cs typeface="Arial" panose="020B0604020202020204" pitchFamily="34" charset="0"/>
              </a:rPr>
              <a:t>9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7</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♠3</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7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7		</a:t>
            </a:r>
            <a:r>
              <a:rPr lang="en-US" sz="1800" dirty="0">
                <a:effectLst/>
                <a:latin typeface="Yu Gothic" panose="020B0400000000000000" pitchFamily="34" charset="-128"/>
                <a:ea typeface="Yu Gothic" panose="020B0400000000000000" pitchFamily="34" charset="-128"/>
                <a:cs typeface="Arial" panose="020B0604020202020204" pitchFamily="34" charset="0"/>
              </a:rPr>
              <a:t>♣J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8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7</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♠3</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8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А		</a:t>
            </a:r>
            <a:r>
              <a:rPr lang="en-US" sz="1800" dirty="0">
                <a:effectLst/>
                <a:latin typeface="Yu Gothic" panose="020B0400000000000000" pitchFamily="34" charset="-128"/>
                <a:ea typeface="Yu Gothic" panose="020B0400000000000000" pitchFamily="34" charset="-128"/>
                <a:cs typeface="Arial" panose="020B0604020202020204" pitchFamily="34" charset="0"/>
              </a:rPr>
              <a:t>♣A</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8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7</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♠3</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endParaRPr lang="sr-Cyrl-RS" dirty="0"/>
          </a:p>
        </p:txBody>
      </p:sp>
      <p:sp>
        <p:nvSpPr>
          <p:cNvPr id="5" name="Title 1">
            <a:extLst>
              <a:ext uri="{FF2B5EF4-FFF2-40B4-BE49-F238E27FC236}">
                <a16:creationId xmlns:a16="http://schemas.microsoft.com/office/drawing/2014/main" id="{6E267175-C740-4250-8655-B012196A7417}"/>
              </a:ext>
            </a:extLst>
          </p:cNvPr>
          <p:cNvSpPr txBox="1">
            <a:spLocks/>
          </p:cNvSpPr>
          <p:nvPr/>
        </p:nvSpPr>
        <p:spPr>
          <a:xfrm>
            <a:off x="391887" y="1445110"/>
            <a:ext cx="10961914" cy="7874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Cyrl-RS" sz="3000" dirty="0"/>
              <a:t>Врло јака рука</a:t>
            </a:r>
          </a:p>
        </p:txBody>
      </p:sp>
      <p:sp>
        <p:nvSpPr>
          <p:cNvPr id="6" name="Content Placeholder 2">
            <a:extLst>
              <a:ext uri="{FF2B5EF4-FFF2-40B4-BE49-F238E27FC236}">
                <a16:creationId xmlns:a16="http://schemas.microsoft.com/office/drawing/2014/main" id="{F2CB97DE-C4C1-4733-B5F9-2581DB3E7E20}"/>
              </a:ext>
            </a:extLst>
          </p:cNvPr>
          <p:cNvSpPr txBox="1">
            <a:spLocks/>
          </p:cNvSpPr>
          <p:nvPr/>
        </p:nvSpPr>
        <p:spPr>
          <a:xfrm>
            <a:off x="838199" y="4252603"/>
            <a:ext cx="4525537" cy="1073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вероватно најјача:</a:t>
            </a:r>
          </a:p>
        </p:txBody>
      </p:sp>
      <p:sp>
        <p:nvSpPr>
          <p:cNvPr id="9" name="Title 1">
            <a:extLst>
              <a:ext uri="{FF2B5EF4-FFF2-40B4-BE49-F238E27FC236}">
                <a16:creationId xmlns:a16="http://schemas.microsoft.com/office/drawing/2014/main" id="{293E2554-C8CB-4201-B045-55944D31CBD1}"/>
              </a:ext>
            </a:extLst>
          </p:cNvPr>
          <p:cNvSpPr>
            <a:spLocks noGrp="1"/>
          </p:cNvSpPr>
          <p:nvPr>
            <p:ph type="title"/>
          </p:nvPr>
        </p:nvSpPr>
        <p:spPr>
          <a:xfrm>
            <a:off x="838200" y="818449"/>
            <a:ext cx="10515599" cy="682668"/>
          </a:xfrm>
        </p:spPr>
        <p:txBody>
          <a:bodyPr>
            <a:normAutofit fontScale="90000"/>
          </a:bodyPr>
          <a:lstStyle/>
          <a:p>
            <a:pPr algn="ctr"/>
            <a:r>
              <a:rPr lang="sr-Cyrl-RS" dirty="0"/>
              <a:t>Стратегија после флопа</a:t>
            </a:r>
          </a:p>
        </p:txBody>
      </p:sp>
    </p:spTree>
    <p:extLst>
      <p:ext uri="{BB962C8B-B14F-4D97-AF65-F5344CB8AC3E}">
        <p14:creationId xmlns:p14="http://schemas.microsoft.com/office/powerpoint/2010/main" val="2997125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ontent Placeholder 2">
            <a:extLst>
              <a:ext uri="{FF2B5EF4-FFF2-40B4-BE49-F238E27FC236}">
                <a16:creationId xmlns:a16="http://schemas.microsoft.com/office/drawing/2014/main" id="{332510E8-97FF-42AC-90E7-8EB8DCBEB1B7}"/>
              </a:ext>
            </a:extLst>
          </p:cNvPr>
          <p:cNvSpPr>
            <a:spLocks noGrp="1"/>
          </p:cNvSpPr>
          <p:nvPr>
            <p:ph sz="half" idx="1"/>
          </p:nvPr>
        </p:nvSpPr>
        <p:spPr>
          <a:xfrm>
            <a:off x="838200" y="2149010"/>
            <a:ext cx="4525537" cy="1073692"/>
          </a:xfrm>
        </p:spPr>
        <p:txBody>
          <a:bodyPr/>
          <a:lstStyle/>
          <a:p>
            <a:r>
              <a:rPr lang="sr-Cyrl-RS" dirty="0"/>
              <a:t>рањива:</a:t>
            </a:r>
          </a:p>
        </p:txBody>
      </p:sp>
      <p:sp>
        <p:nvSpPr>
          <p:cNvPr id="31" name="Content Placeholder 3">
            <a:extLst>
              <a:ext uri="{FF2B5EF4-FFF2-40B4-BE49-F238E27FC236}">
                <a16:creationId xmlns:a16="http://schemas.microsoft.com/office/drawing/2014/main" id="{551CC559-E350-45E0-A06D-488DD21C2169}"/>
              </a:ext>
            </a:extLst>
          </p:cNvPr>
          <p:cNvSpPr>
            <a:spLocks noGrp="1"/>
          </p:cNvSpPr>
          <p:nvPr>
            <p:ph sz="half" idx="2"/>
          </p:nvPr>
        </p:nvSpPr>
        <p:spPr>
          <a:xfrm>
            <a:off x="5263377" y="2149010"/>
            <a:ext cx="6090424" cy="4006464"/>
          </a:xfrm>
        </p:spPr>
        <p:txBody>
          <a:bodyPr/>
          <a:lstStyle/>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4 </a:t>
            </a:r>
            <a:r>
              <a:rPr lang="en-US" sz="1800" dirty="0">
                <a:effectLst/>
                <a:latin typeface="Yu Gothic" panose="020B0400000000000000" pitchFamily="34" charset="-128"/>
                <a:ea typeface="Yu Gothic" panose="020B0400000000000000" pitchFamily="34" charset="-128"/>
                <a:cs typeface="Arial" panose="020B0604020202020204" pitchFamily="34" charset="0"/>
              </a:rPr>
              <a:t>♠3</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	♠Q ♠8 ♠2</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7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10</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	</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♣8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9</a:t>
            </a: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9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10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♣8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en-US" sz="1800" dirty="0">
                <a:effectLst/>
                <a:latin typeface="Yu Gothic" panose="020B0400000000000000" pitchFamily="34" charset="-128"/>
                <a:ea typeface="Yu Gothic" panose="020B0400000000000000" pitchFamily="34" charset="-128"/>
                <a:cs typeface="Arial" panose="020B0604020202020204" pitchFamily="34" charset="0"/>
              </a:rPr>
              <a:t>2</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♠Q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♦Q</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	♣Q ♣8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en-US" sz="1800" dirty="0">
                <a:effectLst/>
                <a:latin typeface="Yu Gothic" panose="020B0400000000000000" pitchFamily="34" charset="-128"/>
                <a:ea typeface="Yu Gothic" panose="020B0400000000000000" pitchFamily="34" charset="-128"/>
                <a:cs typeface="Arial" panose="020B0604020202020204" pitchFamily="34" charset="0"/>
              </a:rPr>
              <a:t>2</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♠9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А</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	♣A</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♣9</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indent="0">
              <a:buNone/>
            </a:pPr>
            <a:endParaRPr lang="sr-Cyrl-RS" dirty="0">
              <a:latin typeface="Yu Gothic" panose="020B0400000000000000" pitchFamily="34" charset="-128"/>
              <a:ea typeface="Yu Gothic" panose="020B0400000000000000" pitchFamily="34" charset="-128"/>
            </a:endParaRP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2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10</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	♣J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♣8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9 </a:t>
            </a: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7</a:t>
            </a: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9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10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♣8 ♣2</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♠Q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♦Q</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♣Q ♣8 ♣2</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10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А	</a:t>
            </a: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А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en-US" sz="1800" dirty="0">
                <a:effectLst/>
                <a:latin typeface="Yu Gothic" panose="020B0400000000000000" pitchFamily="34" charset="-128"/>
                <a:ea typeface="Yu Gothic" panose="020B0400000000000000" pitchFamily="34" charset="-128"/>
                <a:cs typeface="Arial" panose="020B0604020202020204" pitchFamily="34" charset="0"/>
              </a:rPr>
              <a:t>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10</a:t>
            </a:r>
          </a:p>
          <a:p>
            <a:endParaRPr lang="sr-Cyrl-RS" dirty="0">
              <a:latin typeface="Yu Gothic" panose="020B0400000000000000" pitchFamily="34" charset="-128"/>
              <a:ea typeface="Yu Gothic" panose="020B0400000000000000" pitchFamily="34" charset="-128"/>
            </a:endParaRPr>
          </a:p>
        </p:txBody>
      </p:sp>
      <p:sp>
        <p:nvSpPr>
          <p:cNvPr id="32" name="Title 1">
            <a:extLst>
              <a:ext uri="{FF2B5EF4-FFF2-40B4-BE49-F238E27FC236}">
                <a16:creationId xmlns:a16="http://schemas.microsoft.com/office/drawing/2014/main" id="{E416F437-A19A-4D9A-B4B4-8377405637FB}"/>
              </a:ext>
            </a:extLst>
          </p:cNvPr>
          <p:cNvSpPr txBox="1">
            <a:spLocks/>
          </p:cNvSpPr>
          <p:nvPr/>
        </p:nvSpPr>
        <p:spPr>
          <a:xfrm>
            <a:off x="391887" y="1445110"/>
            <a:ext cx="10961914" cy="7874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Cyrl-RS" sz="3000" dirty="0"/>
              <a:t>Рањива јака рука</a:t>
            </a:r>
          </a:p>
        </p:txBody>
      </p:sp>
      <p:sp>
        <p:nvSpPr>
          <p:cNvPr id="33" name="Content Placeholder 2">
            <a:extLst>
              <a:ext uri="{FF2B5EF4-FFF2-40B4-BE49-F238E27FC236}">
                <a16:creationId xmlns:a16="http://schemas.microsoft.com/office/drawing/2014/main" id="{8CC3FCB5-EE10-45FA-9A70-FE7B388FB7A4}"/>
              </a:ext>
            </a:extLst>
          </p:cNvPr>
          <p:cNvSpPr txBox="1">
            <a:spLocks/>
          </p:cNvSpPr>
          <p:nvPr/>
        </p:nvSpPr>
        <p:spPr>
          <a:xfrm>
            <a:off x="838199" y="4252603"/>
            <a:ext cx="4525537" cy="1073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r-Cyrl-RS" dirty="0"/>
              <a:t>већ побеђена:</a:t>
            </a:r>
          </a:p>
        </p:txBody>
      </p:sp>
      <p:sp>
        <p:nvSpPr>
          <p:cNvPr id="36" name="Title 1">
            <a:extLst>
              <a:ext uri="{FF2B5EF4-FFF2-40B4-BE49-F238E27FC236}">
                <a16:creationId xmlns:a16="http://schemas.microsoft.com/office/drawing/2014/main" id="{60380707-BCCC-4678-ABB4-310BE37F805B}"/>
              </a:ext>
            </a:extLst>
          </p:cNvPr>
          <p:cNvSpPr>
            <a:spLocks noGrp="1"/>
          </p:cNvSpPr>
          <p:nvPr>
            <p:ph type="title"/>
          </p:nvPr>
        </p:nvSpPr>
        <p:spPr>
          <a:xfrm>
            <a:off x="838200" y="818449"/>
            <a:ext cx="10515600" cy="682668"/>
          </a:xfrm>
        </p:spPr>
        <p:txBody>
          <a:bodyPr>
            <a:normAutofit fontScale="90000"/>
          </a:bodyPr>
          <a:lstStyle/>
          <a:p>
            <a:pPr algn="ctr"/>
            <a:r>
              <a:rPr lang="sr-Cyrl-RS" dirty="0"/>
              <a:t>Стратегија после флопа</a:t>
            </a:r>
          </a:p>
        </p:txBody>
      </p:sp>
    </p:spTree>
    <p:extLst>
      <p:ext uri="{BB962C8B-B14F-4D97-AF65-F5344CB8AC3E}">
        <p14:creationId xmlns:p14="http://schemas.microsoft.com/office/powerpoint/2010/main" val="3925254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C6E19B1C-B094-4861-97E5-3E29C3A04C64}"/>
              </a:ext>
            </a:extLst>
          </p:cNvPr>
          <p:cNvSpPr>
            <a:spLocks noGrp="1"/>
          </p:cNvSpPr>
          <p:nvPr>
            <p:ph sz="half" idx="1"/>
          </p:nvPr>
        </p:nvSpPr>
        <p:spPr>
          <a:xfrm>
            <a:off x="838201" y="2149010"/>
            <a:ext cx="5852532" cy="4006464"/>
          </a:xfrm>
        </p:spPr>
        <p:txBody>
          <a:bodyPr/>
          <a:lstStyle/>
          <a:p>
            <a:r>
              <a:rPr lang="sr-Cyrl-RS" dirty="0"/>
              <a:t>Број пожељних карата се множи са 4/100, ако је флоп, иначе са 2/100.</a:t>
            </a:r>
          </a:p>
          <a:p>
            <a:r>
              <a:rPr lang="sr-Cyrl-RS" dirty="0"/>
              <a:t>Пратимо новац ако је (процењена) вероватноћа већа од удела новца који ћемо уложити у укупном новом улогу.</a:t>
            </a:r>
          </a:p>
        </p:txBody>
      </p:sp>
      <p:sp>
        <p:nvSpPr>
          <p:cNvPr id="7" name="Content Placeholder 3">
            <a:extLst>
              <a:ext uri="{FF2B5EF4-FFF2-40B4-BE49-F238E27FC236}">
                <a16:creationId xmlns:a16="http://schemas.microsoft.com/office/drawing/2014/main" id="{F8B0409C-A00A-4E72-9E0B-4A8B138B5093}"/>
              </a:ext>
            </a:extLst>
          </p:cNvPr>
          <p:cNvSpPr>
            <a:spLocks noGrp="1"/>
          </p:cNvSpPr>
          <p:nvPr>
            <p:ph sz="half" idx="2"/>
          </p:nvPr>
        </p:nvSpPr>
        <p:spPr>
          <a:xfrm>
            <a:off x="7025267" y="2149010"/>
            <a:ext cx="4328533" cy="4006464"/>
          </a:xfrm>
        </p:spPr>
        <p:txBody>
          <a:bodyPr/>
          <a:lstStyle/>
          <a:p>
            <a:pPr marL="0" marR="0" algn="l">
              <a:lnSpc>
                <a:spcPct val="115000"/>
              </a:lnSpc>
              <a:spcBef>
                <a:spcPts val="0"/>
              </a:spcBef>
              <a:spcAft>
                <a:spcPts val="0"/>
              </a:spcAft>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9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10	</a:t>
            </a:r>
            <a:r>
              <a:rPr lang="en-US" sz="1800" dirty="0">
                <a:effectLst/>
                <a:latin typeface="Yu Gothic" panose="020B0400000000000000" pitchFamily="34" charset="-128"/>
                <a:ea typeface="Yu Gothic" panose="020B0400000000000000" pitchFamily="34" charset="-128"/>
                <a:cs typeface="Arial" panose="020B0604020202020204" pitchFamily="34" charset="0"/>
              </a:rPr>
              <a:t>♣J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7 </a:t>
            </a:r>
            <a:r>
              <a:rPr lang="en-US" sz="1800" dirty="0">
                <a:effectLst/>
                <a:latin typeface="Yu Gothic" panose="020B0400000000000000" pitchFamily="34" charset="-128"/>
                <a:ea typeface="Yu Gothic" panose="020B0400000000000000" pitchFamily="34" charset="-128"/>
                <a:cs typeface="Arial" panose="020B0604020202020204" pitchFamily="34" charset="0"/>
              </a:rPr>
              <a:t>♠2</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sr-Cyrl-RS" sz="1800" dirty="0">
                <a:effectLst/>
                <a:ea typeface="Yu Gothic" panose="020B0400000000000000" pitchFamily="34" charset="-128"/>
                <a:cs typeface="Arial" panose="020B0604020202020204" pitchFamily="34" charset="0"/>
              </a:rPr>
              <a:t>0,16</a:t>
            </a:r>
          </a:p>
          <a:p>
            <a:pPr marL="0" marR="0" algn="l">
              <a:lnSpc>
                <a:spcPct val="115000"/>
              </a:lnSpc>
              <a:spcBef>
                <a:spcPts val="0"/>
              </a:spcBef>
              <a:spcAft>
                <a:spcPts val="0"/>
              </a:spcAft>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9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10	</a:t>
            </a:r>
            <a:r>
              <a:rPr lang="en-US" sz="1800" dirty="0">
                <a:effectLst/>
                <a:latin typeface="Yu Gothic" panose="020B0400000000000000" pitchFamily="34" charset="-128"/>
                <a:ea typeface="Yu Gothic" panose="020B0400000000000000" pitchFamily="34" charset="-128"/>
                <a:cs typeface="Arial" panose="020B0604020202020204" pitchFamily="34" charset="0"/>
              </a:rPr>
              <a:t>♣J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en-US" sz="1800" dirty="0">
                <a:effectLst/>
                <a:latin typeface="Yu Gothic" panose="020B0400000000000000" pitchFamily="34" charset="-128"/>
                <a:ea typeface="Yu Gothic" panose="020B0400000000000000" pitchFamily="34" charset="-128"/>
                <a:cs typeface="Arial" panose="020B0604020202020204" pitchFamily="34" charset="0"/>
              </a:rPr>
              <a:t>8 ♠2</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sr-Cyrl-RS" sz="1800" dirty="0">
                <a:effectLst/>
                <a:ea typeface="Yu Gothic" panose="020B0400000000000000" pitchFamily="34" charset="-128"/>
                <a:cs typeface="Arial" panose="020B0604020202020204" pitchFamily="34" charset="0"/>
              </a:rPr>
              <a:t>0,32</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algn="l">
              <a:lnSpc>
                <a:spcPct val="115000"/>
              </a:lnSpc>
              <a:spcBef>
                <a:spcPts val="0"/>
              </a:spcBef>
              <a:spcAft>
                <a:spcPts val="0"/>
              </a:spcAft>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4 </a:t>
            </a:r>
            <a:r>
              <a:rPr lang="en-US" sz="1800" dirty="0">
                <a:effectLst/>
                <a:latin typeface="Yu Gothic" panose="020B0400000000000000" pitchFamily="34" charset="-128"/>
                <a:ea typeface="Yu Gothic" panose="020B0400000000000000" pitchFamily="34" charset="-128"/>
                <a:cs typeface="Arial" panose="020B0604020202020204" pitchFamily="34" charset="0"/>
              </a:rPr>
              <a:t>♠3</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♠Q ♠8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en-US" sz="1800" dirty="0">
                <a:effectLst/>
                <a:latin typeface="Yu Gothic" panose="020B0400000000000000" pitchFamily="34" charset="-128"/>
                <a:ea typeface="Yu Gothic" panose="020B0400000000000000" pitchFamily="34" charset="-128"/>
                <a:cs typeface="Arial" panose="020B0604020202020204" pitchFamily="34" charset="0"/>
              </a:rPr>
              <a:t>2</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sr-Cyrl-RS" sz="1800" dirty="0">
                <a:effectLst/>
                <a:ea typeface="Yu Gothic" panose="020B0400000000000000" pitchFamily="34" charset="-128"/>
                <a:cs typeface="Arial" panose="020B0604020202020204" pitchFamily="34" charset="0"/>
              </a:rPr>
              <a:t>0,36</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algn="l">
              <a:lnSpc>
                <a:spcPct val="115000"/>
              </a:lnSpc>
              <a:spcBef>
                <a:spcPts val="0"/>
              </a:spcBef>
              <a:spcAft>
                <a:spcPts val="0"/>
              </a:spcAft>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9 </a:t>
            </a: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10	</a:t>
            </a:r>
            <a:r>
              <a:rPr lang="en-US" sz="1800" dirty="0">
                <a:effectLst/>
                <a:latin typeface="Yu Gothic" panose="020B0400000000000000" pitchFamily="34" charset="-128"/>
                <a:ea typeface="Yu Gothic" panose="020B0400000000000000" pitchFamily="34" charset="-128"/>
                <a:cs typeface="Arial" panose="020B0604020202020204" pitchFamily="34" charset="0"/>
              </a:rPr>
              <a:t>♣J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♣8 ♠2</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sr-Cyrl-RS" sz="1800" dirty="0">
                <a:effectLst/>
                <a:ea typeface="Yu Gothic" panose="020B0400000000000000" pitchFamily="34" charset="-128"/>
                <a:cs typeface="Arial" panose="020B0604020202020204" pitchFamily="34" charset="0"/>
              </a:rPr>
              <a:t>0,6</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algn="l">
              <a:lnSpc>
                <a:spcPct val="115000"/>
              </a:lnSpc>
              <a:spcBef>
                <a:spcPts val="0"/>
              </a:spcBef>
              <a:spcAft>
                <a:spcPts val="0"/>
              </a:spcAft>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2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8	</a:t>
            </a:r>
            <a:r>
              <a:rPr lang="en-US" sz="1800" dirty="0">
                <a:effectLst/>
                <a:latin typeface="Yu Gothic" panose="020B0400000000000000" pitchFamily="34" charset="-128"/>
                <a:ea typeface="Yu Gothic" panose="020B0400000000000000" pitchFamily="34" charset="-128"/>
                <a:cs typeface="Arial" panose="020B0604020202020204" pitchFamily="34" charset="0"/>
              </a:rPr>
              <a:t>♣J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10 </a:t>
            </a: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9	</a:t>
            </a:r>
            <a:r>
              <a:rPr lang="sr-Cyrl-RS" sz="1800" dirty="0">
                <a:effectLst/>
                <a:ea typeface="Yu Gothic" panose="020B0400000000000000" pitchFamily="34" charset="-128"/>
                <a:cs typeface="Arial" panose="020B0604020202020204" pitchFamily="34" charset="0"/>
              </a:rPr>
              <a:t>0,08</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algn="l">
              <a:lnSpc>
                <a:spcPct val="115000"/>
              </a:lnSpc>
              <a:spcBef>
                <a:spcPts val="0"/>
              </a:spcBef>
              <a:spcAft>
                <a:spcPts val="0"/>
              </a:spcAft>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9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10	</a:t>
            </a:r>
            <a:r>
              <a:rPr lang="en-US" sz="1800" dirty="0">
                <a:effectLst/>
                <a:latin typeface="Yu Gothic" panose="020B0400000000000000" pitchFamily="34" charset="-128"/>
                <a:ea typeface="Yu Gothic" panose="020B0400000000000000" pitchFamily="34" charset="-128"/>
                <a:cs typeface="Arial" panose="020B0604020202020204" pitchFamily="34" charset="0"/>
              </a:rPr>
              <a:t>♠J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8 </a:t>
            </a:r>
            <a:r>
              <a:rPr lang="en-US" sz="1800" dirty="0">
                <a:effectLst/>
                <a:latin typeface="Yu Gothic" panose="020B0400000000000000" pitchFamily="34" charset="-128"/>
                <a:ea typeface="Yu Gothic" panose="020B0400000000000000" pitchFamily="34" charset="-128"/>
                <a:cs typeface="Arial" panose="020B0604020202020204" pitchFamily="34" charset="0"/>
              </a:rPr>
              <a:t>♠2</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sr-Cyrl-RS" sz="1800" dirty="0">
                <a:effectLst/>
                <a:ea typeface="Yu Gothic" panose="020B0400000000000000" pitchFamily="34" charset="-128"/>
                <a:cs typeface="Arial" panose="020B0604020202020204" pitchFamily="34" charset="0"/>
              </a:rPr>
              <a:t>0,14</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endParaRPr lang="sr-Cyrl-RS" dirty="0">
              <a:latin typeface="Yu Gothic" panose="020B0400000000000000" pitchFamily="34" charset="-128"/>
              <a:ea typeface="Yu Gothic" panose="020B0400000000000000" pitchFamily="34" charset="-128"/>
            </a:endParaRPr>
          </a:p>
        </p:txBody>
      </p:sp>
      <p:sp>
        <p:nvSpPr>
          <p:cNvPr id="8" name="Title 1">
            <a:extLst>
              <a:ext uri="{FF2B5EF4-FFF2-40B4-BE49-F238E27FC236}">
                <a16:creationId xmlns:a16="http://schemas.microsoft.com/office/drawing/2014/main" id="{F666A297-E1AF-492F-B39C-6686957332E6}"/>
              </a:ext>
            </a:extLst>
          </p:cNvPr>
          <p:cNvSpPr txBox="1">
            <a:spLocks/>
          </p:cNvSpPr>
          <p:nvPr/>
        </p:nvSpPr>
        <p:spPr>
          <a:xfrm>
            <a:off x="391887" y="1445110"/>
            <a:ext cx="10961914" cy="7874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t>Draw</a:t>
            </a:r>
            <a:r>
              <a:rPr lang="sr-Cyrl-RS" sz="3000" dirty="0"/>
              <a:t> – чекање јаке руке</a:t>
            </a:r>
          </a:p>
        </p:txBody>
      </p:sp>
      <p:sp>
        <p:nvSpPr>
          <p:cNvPr id="14" name="Title 1">
            <a:extLst>
              <a:ext uri="{FF2B5EF4-FFF2-40B4-BE49-F238E27FC236}">
                <a16:creationId xmlns:a16="http://schemas.microsoft.com/office/drawing/2014/main" id="{AF1032E2-9EF2-4430-B216-BB41E3C62B3A}"/>
              </a:ext>
            </a:extLst>
          </p:cNvPr>
          <p:cNvSpPr>
            <a:spLocks noGrp="1"/>
          </p:cNvSpPr>
          <p:nvPr>
            <p:ph type="title"/>
          </p:nvPr>
        </p:nvSpPr>
        <p:spPr>
          <a:xfrm>
            <a:off x="838200" y="818449"/>
            <a:ext cx="10515599" cy="682668"/>
          </a:xfrm>
        </p:spPr>
        <p:txBody>
          <a:bodyPr>
            <a:normAutofit fontScale="90000"/>
          </a:bodyPr>
          <a:lstStyle/>
          <a:p>
            <a:pPr algn="ctr"/>
            <a:r>
              <a:rPr lang="sr-Cyrl-RS" dirty="0"/>
              <a:t>Стратегија после флопа</a:t>
            </a:r>
          </a:p>
        </p:txBody>
      </p:sp>
    </p:spTree>
    <p:extLst>
      <p:ext uri="{BB962C8B-B14F-4D97-AF65-F5344CB8AC3E}">
        <p14:creationId xmlns:p14="http://schemas.microsoft.com/office/powerpoint/2010/main" val="3946652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221FC26-774D-40D2-8256-4A6AC2D4F603}"/>
              </a:ext>
            </a:extLst>
          </p:cNvPr>
          <p:cNvSpPr>
            <a:spLocks noGrp="1"/>
          </p:cNvSpPr>
          <p:nvPr>
            <p:ph sz="half" idx="1"/>
          </p:nvPr>
        </p:nvSpPr>
        <p:spPr>
          <a:xfrm>
            <a:off x="838200" y="2029063"/>
            <a:ext cx="5562600" cy="1073692"/>
          </a:xfrm>
        </p:spPr>
        <p:txBody>
          <a:bodyPr>
            <a:normAutofit/>
          </a:bodyPr>
          <a:lstStyle/>
          <a:p>
            <a:r>
              <a:rPr lang="sr-Cyrl-RS" dirty="0"/>
              <a:t>Слабија од оне коју противник лако може да има:</a:t>
            </a:r>
          </a:p>
        </p:txBody>
      </p:sp>
      <p:sp>
        <p:nvSpPr>
          <p:cNvPr id="7" name="Content Placeholder 3">
            <a:extLst>
              <a:ext uri="{FF2B5EF4-FFF2-40B4-BE49-F238E27FC236}">
                <a16:creationId xmlns:a16="http://schemas.microsoft.com/office/drawing/2014/main" id="{DF478BAE-8115-4A95-96FA-9147B4A0CEF0}"/>
              </a:ext>
            </a:extLst>
          </p:cNvPr>
          <p:cNvSpPr>
            <a:spLocks noGrp="1"/>
          </p:cNvSpPr>
          <p:nvPr>
            <p:ph sz="half" idx="2"/>
          </p:nvPr>
        </p:nvSpPr>
        <p:spPr>
          <a:xfrm>
            <a:off x="6568069" y="2029063"/>
            <a:ext cx="4785732" cy="1397078"/>
          </a:xfrm>
        </p:spPr>
        <p:txBody>
          <a:bodyPr>
            <a:normAutofit/>
          </a:bodyPr>
          <a:lstStyle/>
          <a:p>
            <a:pPr marL="0" marR="0" indent="0" algn="l">
              <a:lnSpc>
                <a:spcPct val="115000"/>
              </a:lnSpc>
              <a:spcBef>
                <a:spcPts val="0"/>
              </a:spcBef>
              <a:spcAft>
                <a:spcPts val="0"/>
              </a:spcAft>
              <a:buNone/>
            </a:pPr>
            <a:r>
              <a:rPr lang="sr-Cyrl-RS" sz="1800" dirty="0">
                <a:effectLst/>
                <a:latin typeface="Yu Gothic" panose="020B0400000000000000" pitchFamily="34" charset="-128"/>
                <a:ea typeface="Yu Gothic" panose="020B0400000000000000" pitchFamily="34" charset="-128"/>
                <a:cs typeface="Arial" panose="020B0604020202020204" pitchFamily="34" charset="0"/>
              </a:rPr>
              <a:t>А </a:t>
            </a:r>
            <a:r>
              <a:rPr lang="en-US" sz="1800" dirty="0">
                <a:effectLst/>
                <a:latin typeface="Yu Gothic" panose="020B0400000000000000" pitchFamily="34" charset="-128"/>
                <a:ea typeface="Yu Gothic" panose="020B0400000000000000" pitchFamily="34" charset="-128"/>
                <a:cs typeface="Arial" panose="020B0604020202020204" pitchFamily="34" charset="0"/>
              </a:rPr>
              <a:t>K</a:t>
            </a:r>
            <a:r>
              <a:rPr lang="sr-Cyrl-RS" sz="1800" dirty="0">
                <a:effectLst/>
                <a:latin typeface="Yu Gothic" panose="020B0400000000000000" pitchFamily="34" charset="-128"/>
                <a:ea typeface="Yu Gothic" panose="020B0400000000000000" pitchFamily="34" charset="-128"/>
                <a:cs typeface="Arial" panose="020B0604020202020204" pitchFamily="34" charset="0"/>
              </a:rPr>
              <a:t>		10 10 </a:t>
            </a:r>
            <a:r>
              <a:rPr lang="en-US" sz="1800" dirty="0">
                <a:effectLst/>
                <a:latin typeface="Yu Gothic" panose="020B0400000000000000" pitchFamily="34" charset="-128"/>
                <a:ea typeface="Yu Gothic" panose="020B0400000000000000" pitchFamily="34" charset="-128"/>
                <a:cs typeface="Arial" panose="020B0604020202020204" pitchFamily="34" charset="0"/>
              </a:rPr>
              <a:t>Q Q K</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effectLst/>
                <a:latin typeface="Yu Gothic" panose="020B0400000000000000" pitchFamily="34" charset="-128"/>
                <a:ea typeface="Yu Gothic" panose="020B0400000000000000" pitchFamily="34" charset="-128"/>
                <a:cs typeface="Arial" panose="020B0604020202020204" pitchFamily="34" charset="0"/>
              </a:rPr>
              <a:t>9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10		</a:t>
            </a:r>
            <a:r>
              <a:rPr lang="en-US" sz="1800" dirty="0">
                <a:effectLst/>
                <a:latin typeface="Yu Gothic" panose="020B0400000000000000" pitchFamily="34" charset="-128"/>
                <a:ea typeface="Yu Gothic" panose="020B0400000000000000" pitchFamily="34" charset="-128"/>
                <a:cs typeface="Arial" panose="020B0604020202020204" pitchFamily="34" charset="0"/>
              </a:rPr>
              <a:t>♣J</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♣8 ♣2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7</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♣3</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indent="0" algn="l">
              <a:lnSpc>
                <a:spcPct val="115000"/>
              </a:lnSpc>
              <a:spcBef>
                <a:spcPts val="0"/>
              </a:spcBef>
              <a:spcAft>
                <a:spcPts val="0"/>
              </a:spcAft>
              <a:buNone/>
            </a:pPr>
            <a:r>
              <a:rPr lang="en-US" sz="1800" dirty="0">
                <a:effectLst/>
                <a:latin typeface="Yu Gothic" panose="020B0400000000000000" pitchFamily="34" charset="-128"/>
                <a:ea typeface="Yu Gothic" panose="020B0400000000000000" pitchFamily="34" charset="-128"/>
                <a:cs typeface="Arial" panose="020B0604020202020204" pitchFamily="34" charset="0"/>
              </a:rPr>
              <a:t>♠Q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♦Q</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	</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♣Q ♣8 ♠</a:t>
            </a:r>
            <a:r>
              <a:rPr lang="sr-Cyrl-RS" sz="1800" dirty="0">
                <a:effectLst/>
                <a:latin typeface="Yu Gothic" panose="020B0400000000000000" pitchFamily="34" charset="-128"/>
                <a:ea typeface="Yu Gothic" panose="020B0400000000000000" pitchFamily="34" charset="-128"/>
                <a:cs typeface="Arial" panose="020B0604020202020204" pitchFamily="34" charset="0"/>
              </a:rPr>
              <a:t>9 </a:t>
            </a:r>
            <a:r>
              <a:rPr lang="en-U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a:t>
            </a:r>
            <a:r>
              <a:rPr lang="sr-Cyrl-RS" sz="1800" dirty="0">
                <a:solidFill>
                  <a:srgbClr val="FF0000"/>
                </a:solidFill>
                <a:effectLst/>
                <a:latin typeface="Yu Gothic" panose="020B0400000000000000" pitchFamily="34" charset="-128"/>
                <a:ea typeface="Yu Gothic" panose="020B0400000000000000" pitchFamily="34" charset="-128"/>
                <a:cs typeface="Arial" panose="020B0604020202020204" pitchFamily="34" charset="0"/>
              </a:rPr>
              <a:t>Ј</a:t>
            </a:r>
            <a:r>
              <a:rPr lang="sr-Cyrl-RS" sz="1800" dirty="0">
                <a:effectLst/>
                <a:latin typeface="Yu Gothic" panose="020B0400000000000000" pitchFamily="34" charset="-128"/>
                <a:ea typeface="Yu Gothic" panose="020B0400000000000000" pitchFamily="34" charset="-128"/>
                <a:cs typeface="Arial" panose="020B0604020202020204" pitchFamily="34" charset="0"/>
              </a:rPr>
              <a:t> </a:t>
            </a:r>
            <a:r>
              <a:rPr lang="en-US" sz="1800" dirty="0">
                <a:effectLst/>
                <a:latin typeface="Yu Gothic" panose="020B0400000000000000" pitchFamily="34" charset="-128"/>
                <a:ea typeface="Yu Gothic" panose="020B0400000000000000" pitchFamily="34" charset="-128"/>
                <a:cs typeface="Arial" panose="020B0604020202020204" pitchFamily="34" charset="0"/>
              </a:rPr>
              <a:t>♠3</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marR="0" indent="0" algn="l">
              <a:lnSpc>
                <a:spcPct val="115000"/>
              </a:lnSpc>
              <a:spcBef>
                <a:spcPts val="0"/>
              </a:spcBef>
              <a:spcAft>
                <a:spcPts val="0"/>
              </a:spcAft>
              <a:buNone/>
            </a:pPr>
            <a:r>
              <a:rPr lang="sr-Cyrl-RS" sz="1800" dirty="0">
                <a:effectLst/>
                <a:latin typeface="Yu Gothic" panose="020B0400000000000000" pitchFamily="34" charset="-128"/>
                <a:ea typeface="Yu Gothic" panose="020B0400000000000000" pitchFamily="34" charset="-128"/>
                <a:cs typeface="Arial" panose="020B0604020202020204" pitchFamily="34" charset="0"/>
              </a:rPr>
              <a:t>А </a:t>
            </a:r>
            <a:r>
              <a:rPr lang="en-US" sz="1800" dirty="0">
                <a:effectLst/>
                <a:latin typeface="Yu Gothic" panose="020B0400000000000000" pitchFamily="34" charset="-128"/>
                <a:ea typeface="Yu Gothic" panose="020B0400000000000000" pitchFamily="34" charset="-128"/>
                <a:cs typeface="Arial" panose="020B0604020202020204" pitchFamily="34" charset="0"/>
              </a:rPr>
              <a:t>K</a:t>
            </a:r>
            <a:r>
              <a:rPr lang="sr-Cyrl-RS" sz="1800" dirty="0">
                <a:effectLst/>
                <a:latin typeface="Yu Gothic" panose="020B0400000000000000" pitchFamily="34" charset="-128"/>
                <a:ea typeface="Yu Gothic" panose="020B0400000000000000" pitchFamily="34" charset="-128"/>
                <a:cs typeface="Arial" panose="020B0604020202020204" pitchFamily="34" charset="0"/>
              </a:rPr>
              <a:t>		10 10 </a:t>
            </a:r>
            <a:r>
              <a:rPr lang="en-US" sz="1800" dirty="0">
                <a:effectLst/>
                <a:latin typeface="Yu Gothic" panose="020B0400000000000000" pitchFamily="34" charset="-128"/>
                <a:ea typeface="Yu Gothic" panose="020B0400000000000000" pitchFamily="34" charset="-128"/>
                <a:cs typeface="Arial" panose="020B0604020202020204" pitchFamily="34" charset="0"/>
              </a:rPr>
              <a:t>Q </a:t>
            </a:r>
            <a:r>
              <a:rPr lang="sr-Cyrl-RS" sz="1800" dirty="0">
                <a:effectLst/>
                <a:latin typeface="Yu Gothic" panose="020B0400000000000000" pitchFamily="34" charset="-128"/>
                <a:ea typeface="Yu Gothic" panose="020B0400000000000000" pitchFamily="34" charset="-128"/>
                <a:cs typeface="Arial" panose="020B0604020202020204" pitchFamily="34" charset="0"/>
              </a:rPr>
              <a:t>3</a:t>
            </a:r>
            <a:r>
              <a:rPr lang="en-US" sz="1800" dirty="0">
                <a:effectLst/>
                <a:latin typeface="Yu Gothic" panose="020B0400000000000000" pitchFamily="34" charset="-128"/>
                <a:ea typeface="Yu Gothic" panose="020B0400000000000000" pitchFamily="34" charset="-128"/>
                <a:cs typeface="Arial" panose="020B0604020202020204" pitchFamily="34" charset="0"/>
              </a:rPr>
              <a:t> K</a:t>
            </a:r>
            <a:endParaRPr lang="sr-Cyrl-RS" sz="1800" dirty="0">
              <a:effectLst/>
              <a:latin typeface="Yu Gothic" panose="020B0400000000000000" pitchFamily="34" charset="-128"/>
              <a:ea typeface="Yu Gothic" panose="020B0400000000000000" pitchFamily="34" charset="-128"/>
              <a:cs typeface="Arial" panose="020B0604020202020204" pitchFamily="34" charset="0"/>
            </a:endParaRPr>
          </a:p>
          <a:p>
            <a:pPr marL="0" indent="0">
              <a:buNone/>
            </a:pPr>
            <a:endParaRPr lang="sr-Cyrl-RS" dirty="0">
              <a:latin typeface="Yu Gothic" panose="020B0400000000000000" pitchFamily="34" charset="-128"/>
              <a:ea typeface="Yu Gothic" panose="020B0400000000000000" pitchFamily="34" charset="-128"/>
            </a:endParaRPr>
          </a:p>
        </p:txBody>
      </p:sp>
      <p:sp>
        <p:nvSpPr>
          <p:cNvPr id="8" name="Title 1">
            <a:extLst>
              <a:ext uri="{FF2B5EF4-FFF2-40B4-BE49-F238E27FC236}">
                <a16:creationId xmlns:a16="http://schemas.microsoft.com/office/drawing/2014/main" id="{2A3A6BA6-396A-4DFC-8C06-88B115E110A2}"/>
              </a:ext>
            </a:extLst>
          </p:cNvPr>
          <p:cNvSpPr txBox="1">
            <a:spLocks/>
          </p:cNvSpPr>
          <p:nvPr/>
        </p:nvSpPr>
        <p:spPr>
          <a:xfrm>
            <a:off x="391887" y="1445111"/>
            <a:ext cx="10961914" cy="5621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sr-Cyrl-RS" sz="3000" dirty="0"/>
              <a:t>Слаба и безвредна рука</a:t>
            </a:r>
          </a:p>
        </p:txBody>
      </p:sp>
      <p:sp>
        <p:nvSpPr>
          <p:cNvPr id="9" name="Content Placeholder 2">
            <a:extLst>
              <a:ext uri="{FF2B5EF4-FFF2-40B4-BE49-F238E27FC236}">
                <a16:creationId xmlns:a16="http://schemas.microsoft.com/office/drawing/2014/main" id="{B73E324D-1CC9-4E50-8C23-2C059864225F}"/>
              </a:ext>
            </a:extLst>
          </p:cNvPr>
          <p:cNvSpPr txBox="1">
            <a:spLocks/>
          </p:cNvSpPr>
          <p:nvPr/>
        </p:nvSpPr>
        <p:spPr>
          <a:xfrm>
            <a:off x="838199" y="3323063"/>
            <a:ext cx="10526753" cy="288816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t>overpair:</a:t>
            </a:r>
            <a:r>
              <a:rPr lang="sr-Cyrl-RS" sz="2600" dirty="0"/>
              <a:t>		јак пар:		средњи пар:		слаб пар:</a:t>
            </a:r>
          </a:p>
          <a:p>
            <a:pPr marL="0" indent="0">
              <a:buNone/>
            </a:pPr>
            <a:r>
              <a:rPr lang="en-US" sz="1800" dirty="0">
                <a:effectLst/>
                <a:ea typeface="Calibri" panose="020F0502020204030204" pitchFamily="34" charset="0"/>
                <a:cs typeface="Arial" panose="020B0604020202020204" pitchFamily="34" charset="0"/>
              </a:rPr>
              <a:t>K K</a:t>
            </a:r>
            <a:r>
              <a:rPr lang="sr-Cyrl-RS" sz="1800" dirty="0">
                <a:effectLst/>
                <a:ea typeface="Calibri" panose="020F0502020204030204" pitchFamily="34" charset="0"/>
                <a:cs typeface="Arial" panose="020B0604020202020204" pitchFamily="34" charset="0"/>
              </a:rPr>
              <a:t>	10 </a:t>
            </a:r>
            <a:r>
              <a:rPr lang="en-US" sz="1800" dirty="0">
                <a:effectLst/>
                <a:ea typeface="Calibri" panose="020F0502020204030204" pitchFamily="34" charset="0"/>
                <a:cs typeface="Arial" panose="020B0604020202020204" pitchFamily="34" charset="0"/>
              </a:rPr>
              <a:t>Q </a:t>
            </a:r>
            <a:r>
              <a:rPr lang="sr-Cyrl-RS" sz="1800" dirty="0">
                <a:effectLst/>
                <a:ea typeface="Calibri" panose="020F0502020204030204" pitchFamily="34" charset="0"/>
                <a:cs typeface="Arial" panose="020B0604020202020204" pitchFamily="34" charset="0"/>
              </a:rPr>
              <a:t>3		</a:t>
            </a:r>
            <a:r>
              <a:rPr lang="en-US" sz="1800" dirty="0">
                <a:effectLst/>
                <a:ea typeface="Calibri" panose="020F0502020204030204" pitchFamily="34" charset="0"/>
                <a:cs typeface="Arial" panose="020B0604020202020204" pitchFamily="34" charset="0"/>
              </a:rPr>
              <a:t>K Q</a:t>
            </a:r>
            <a:r>
              <a:rPr lang="sr-Cyrl-RS" sz="1800" dirty="0">
                <a:effectLst/>
                <a:ea typeface="Calibri" panose="020F0502020204030204" pitchFamily="34" charset="0"/>
                <a:cs typeface="Arial" panose="020B0604020202020204" pitchFamily="34" charset="0"/>
              </a:rPr>
              <a:t>	10 </a:t>
            </a:r>
            <a:r>
              <a:rPr lang="en-US" sz="1800" dirty="0">
                <a:effectLst/>
                <a:ea typeface="Calibri" panose="020F0502020204030204" pitchFamily="34" charset="0"/>
                <a:cs typeface="Arial" panose="020B0604020202020204" pitchFamily="34" charset="0"/>
              </a:rPr>
              <a:t>Q </a:t>
            </a:r>
            <a:r>
              <a:rPr lang="sr-Cyrl-RS" sz="1800" dirty="0">
                <a:effectLst/>
                <a:ea typeface="Calibri" panose="020F0502020204030204" pitchFamily="34" charset="0"/>
                <a:cs typeface="Arial" panose="020B0604020202020204" pitchFamily="34" charset="0"/>
              </a:rPr>
              <a:t>3		</a:t>
            </a:r>
            <a:r>
              <a:rPr lang="en-US" sz="1800" dirty="0">
                <a:effectLst/>
                <a:ea typeface="Calibri" panose="020F0502020204030204" pitchFamily="34" charset="0"/>
                <a:cs typeface="Arial" panose="020B0604020202020204" pitchFamily="34" charset="0"/>
              </a:rPr>
              <a:t>K</a:t>
            </a:r>
            <a:r>
              <a:rPr lang="sr-Cyrl-RS" sz="1800" dirty="0">
                <a:effectLst/>
                <a:ea typeface="Calibri" panose="020F0502020204030204" pitchFamily="34" charset="0"/>
                <a:cs typeface="Arial" panose="020B0604020202020204" pitchFamily="34" charset="0"/>
              </a:rPr>
              <a:t> 10	10 </a:t>
            </a:r>
            <a:r>
              <a:rPr lang="en-US" sz="1800" dirty="0">
                <a:effectLst/>
                <a:ea typeface="Calibri" panose="020F0502020204030204" pitchFamily="34" charset="0"/>
                <a:cs typeface="Arial" panose="020B0604020202020204" pitchFamily="34" charset="0"/>
              </a:rPr>
              <a:t>Q </a:t>
            </a:r>
            <a:r>
              <a:rPr lang="sr-Cyrl-RS" sz="1800" dirty="0">
                <a:effectLst/>
                <a:ea typeface="Calibri" panose="020F0502020204030204" pitchFamily="34" charset="0"/>
                <a:cs typeface="Arial" panose="020B0604020202020204" pitchFamily="34" charset="0"/>
              </a:rPr>
              <a:t>3		8 8	10 </a:t>
            </a:r>
            <a:r>
              <a:rPr lang="en-US" sz="1800" dirty="0">
                <a:effectLst/>
                <a:ea typeface="Calibri" panose="020F0502020204030204" pitchFamily="34" charset="0"/>
                <a:cs typeface="Arial" panose="020B0604020202020204" pitchFamily="34" charset="0"/>
              </a:rPr>
              <a:t>Q </a:t>
            </a:r>
            <a:r>
              <a:rPr lang="sr-Cyrl-RS" sz="1800" dirty="0">
                <a:effectLst/>
                <a:ea typeface="Calibri" panose="020F0502020204030204" pitchFamily="34" charset="0"/>
                <a:cs typeface="Arial" panose="020B0604020202020204" pitchFamily="34" charset="0"/>
              </a:rPr>
              <a:t>3</a:t>
            </a:r>
          </a:p>
          <a:p>
            <a:pPr marL="0" indent="0">
              <a:buNone/>
            </a:pPr>
            <a:r>
              <a:rPr lang="sr-Cyrl-RS" sz="1800" dirty="0">
                <a:effectLst/>
                <a:ea typeface="Calibri" panose="020F0502020204030204" pitchFamily="34" charset="0"/>
                <a:cs typeface="Arial" panose="020B0604020202020204" pitchFamily="34" charset="0"/>
              </a:rPr>
              <a:t>						Ј Ј	10 </a:t>
            </a:r>
            <a:r>
              <a:rPr lang="en-US" sz="1800" dirty="0">
                <a:effectLst/>
                <a:ea typeface="Calibri" panose="020F0502020204030204" pitchFamily="34" charset="0"/>
                <a:cs typeface="Arial" panose="020B0604020202020204" pitchFamily="34" charset="0"/>
              </a:rPr>
              <a:t>Q </a:t>
            </a:r>
            <a:r>
              <a:rPr lang="sr-Cyrl-RS" sz="1800" dirty="0">
                <a:effectLst/>
                <a:ea typeface="Calibri" panose="020F0502020204030204" pitchFamily="34" charset="0"/>
                <a:cs typeface="Arial" panose="020B0604020202020204" pitchFamily="34" charset="0"/>
              </a:rPr>
              <a:t>3		</a:t>
            </a:r>
            <a:r>
              <a:rPr lang="en-US" sz="1800" dirty="0">
                <a:effectLst/>
                <a:ea typeface="Calibri" panose="020F0502020204030204" pitchFamily="34" charset="0"/>
                <a:cs typeface="Arial" panose="020B0604020202020204" pitchFamily="34" charset="0"/>
              </a:rPr>
              <a:t>K</a:t>
            </a:r>
            <a:r>
              <a:rPr lang="sr-Cyrl-RS" sz="1800" dirty="0">
                <a:effectLst/>
                <a:ea typeface="Calibri" panose="020F0502020204030204" pitchFamily="34" charset="0"/>
                <a:cs typeface="Arial" panose="020B0604020202020204" pitchFamily="34" charset="0"/>
              </a:rPr>
              <a:t> 3 	10 </a:t>
            </a:r>
            <a:r>
              <a:rPr lang="en-US" sz="1800" dirty="0">
                <a:effectLst/>
                <a:ea typeface="Calibri" panose="020F0502020204030204" pitchFamily="34" charset="0"/>
                <a:cs typeface="Arial" panose="020B0604020202020204" pitchFamily="34" charset="0"/>
              </a:rPr>
              <a:t>Q </a:t>
            </a:r>
            <a:r>
              <a:rPr lang="sr-Cyrl-RS" sz="1800" dirty="0">
                <a:effectLst/>
                <a:ea typeface="Calibri" panose="020F0502020204030204" pitchFamily="34" charset="0"/>
                <a:cs typeface="Arial" panose="020B0604020202020204" pitchFamily="34" charset="0"/>
              </a:rPr>
              <a:t>3</a:t>
            </a:r>
          </a:p>
          <a:p>
            <a:pPr marL="0" indent="0">
              <a:buNone/>
            </a:pPr>
            <a:r>
              <a:rPr lang="sr-Cyrl-RS" sz="1800" dirty="0">
                <a:effectLst/>
                <a:ea typeface="Calibri" panose="020F0502020204030204" pitchFamily="34" charset="0"/>
                <a:cs typeface="Arial" panose="020B0604020202020204" pitchFamily="34" charset="0"/>
              </a:rPr>
              <a:t>									2 2	10 </a:t>
            </a:r>
            <a:r>
              <a:rPr lang="en-US" sz="1800" dirty="0">
                <a:effectLst/>
                <a:ea typeface="Calibri" panose="020F0502020204030204" pitchFamily="34" charset="0"/>
                <a:cs typeface="Arial" panose="020B0604020202020204" pitchFamily="34" charset="0"/>
              </a:rPr>
              <a:t>Q </a:t>
            </a:r>
            <a:r>
              <a:rPr lang="sr-Cyrl-RS" sz="1800" dirty="0">
                <a:effectLst/>
                <a:ea typeface="Calibri" panose="020F0502020204030204" pitchFamily="34" charset="0"/>
                <a:cs typeface="Arial" panose="020B0604020202020204" pitchFamily="34" charset="0"/>
              </a:rPr>
              <a:t>3</a:t>
            </a:r>
            <a:endParaRPr lang="en-US" sz="1800" dirty="0">
              <a:effectLst/>
              <a:ea typeface="Calibri" panose="020F0502020204030204" pitchFamily="34" charset="0"/>
              <a:cs typeface="Arial" panose="020B0604020202020204" pitchFamily="34" charset="0"/>
            </a:endParaRPr>
          </a:p>
          <a:p>
            <a:r>
              <a:rPr lang="en-US" sz="2600" dirty="0"/>
              <a:t>Overpair </a:t>
            </a:r>
            <a:r>
              <a:rPr lang="sr-Cyrl-RS" sz="2600" dirty="0"/>
              <a:t>и јак пар са јаком неупареном картом су рањиве руке.</a:t>
            </a:r>
          </a:p>
          <a:p>
            <a:r>
              <a:rPr lang="sr-Cyrl-RS" sz="2600" dirty="0"/>
              <a:t>Остали парови се играју пасивно. Безвредна рука се игра још пасивније.</a:t>
            </a:r>
            <a:br>
              <a:rPr lang="sr-Cyrl-RS" sz="2600" dirty="0"/>
            </a:br>
            <a:r>
              <a:rPr lang="sr-Cyrl-RS" sz="2600" dirty="0"/>
              <a:t>Чека се ривер и онда се покушава блеф са малом количином новца.</a:t>
            </a:r>
          </a:p>
        </p:txBody>
      </p:sp>
      <p:sp>
        <p:nvSpPr>
          <p:cNvPr id="14" name="Title 1">
            <a:extLst>
              <a:ext uri="{FF2B5EF4-FFF2-40B4-BE49-F238E27FC236}">
                <a16:creationId xmlns:a16="http://schemas.microsoft.com/office/drawing/2014/main" id="{FA75A3D9-7937-4461-80AB-7C73A056BD56}"/>
              </a:ext>
            </a:extLst>
          </p:cNvPr>
          <p:cNvSpPr>
            <a:spLocks noGrp="1"/>
          </p:cNvSpPr>
          <p:nvPr>
            <p:ph type="title"/>
          </p:nvPr>
        </p:nvSpPr>
        <p:spPr>
          <a:xfrm>
            <a:off x="838198" y="818449"/>
            <a:ext cx="10515601" cy="682668"/>
          </a:xfrm>
        </p:spPr>
        <p:txBody>
          <a:bodyPr>
            <a:normAutofit fontScale="90000"/>
          </a:bodyPr>
          <a:lstStyle/>
          <a:p>
            <a:pPr algn="ctr"/>
            <a:r>
              <a:rPr lang="sr-Cyrl-RS" dirty="0"/>
              <a:t>Стратегија после флопа</a:t>
            </a:r>
          </a:p>
        </p:txBody>
      </p:sp>
    </p:spTree>
    <p:extLst>
      <p:ext uri="{BB962C8B-B14F-4D97-AF65-F5344CB8AC3E}">
        <p14:creationId xmlns:p14="http://schemas.microsoft.com/office/powerpoint/2010/main" val="1287442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772481-276D-4FEE-8087-1179B8A01E85}"/>
                  </a:ext>
                </a:extLst>
              </p:cNvPr>
              <p:cNvSpPr>
                <a:spLocks noGrp="1"/>
              </p:cNvSpPr>
              <p:nvPr>
                <p:ph sz="half" idx="1"/>
              </p:nvPr>
            </p:nvSpPr>
            <p:spPr>
              <a:xfrm>
                <a:off x="838199" y="1825625"/>
                <a:ext cx="10313021" cy="4351338"/>
              </a:xfrm>
            </p:spPr>
            <p:txBody>
              <a:bodyPr>
                <a:normAutofit/>
              </a:bodyPr>
              <a:lstStyle/>
              <a:p>
                <a:pPr marL="0" indent="0">
                  <a:buNone/>
                </a:pPr>
                <a:r>
                  <a:rPr lang="sr-Cyrl-RS" dirty="0"/>
                  <a:t>На основу познавања стратегије, препознајемо важне атрибуте:</a:t>
                </a:r>
              </a:p>
              <a:p>
                <a:pPr lvl="1"/>
                <a:r>
                  <a:rPr lang="sr-Cyrl-RS" dirty="0"/>
                  <a:t>Карте у руци и на столу</a:t>
                </a:r>
                <a:r>
                  <a:rPr lang="en-US" dirty="0"/>
                  <a:t>:</a:t>
                </a:r>
                <a:endParaRPr lang="sr-Cyrl-RS" dirty="0"/>
              </a:p>
              <a:p>
                <a:pPr lvl="2"/>
                <a:r>
                  <a:rPr lang="sr-Cyrl-RS" dirty="0"/>
                  <a:t>Пре флопа: </a:t>
                </a:r>
                <a:r>
                  <a:rPr lang="sr-Cyrl-RS" sz="2000" dirty="0"/>
                  <a:t>Све што знамо су две карте, па је укупан број стања 169.</a:t>
                </a:r>
              </a:p>
              <a:p>
                <a:pPr lvl="2"/>
                <a:r>
                  <a:rPr lang="sr-Cyrl-RS" dirty="0"/>
                  <a:t>После флопа: вероватноће – </a:t>
                </a:r>
                <a:r>
                  <a:rPr lang="en-US" dirty="0"/>
                  <a:t>[0,1]</a:t>
                </a:r>
                <a:r>
                  <a:rPr lang="sr-Cyrl-RS" dirty="0"/>
                  <a:t>; </a:t>
                </a:r>
                <a:r>
                  <a:rPr lang="ru-RU" dirty="0"/>
                  <a:t>дискретизовано: </a:t>
                </a:r>
                <a:r>
                  <a:rPr lang="en-US" dirty="0">
                    <a:effectLst/>
                    <a:latin typeface="Calibri" panose="020F0502020204030204" pitchFamily="34" charset="0"/>
                    <a:ea typeface="Calibri" panose="020F0502020204030204" pitchFamily="34" charset="0"/>
                    <a:cs typeface="Arial" panose="020B0604020202020204" pitchFamily="34" charset="0"/>
                  </a:rPr>
                  <a:t>{</a:t>
                </a:r>
                <a:r>
                  <a:rPr lang="sr-Cyrl-RS" dirty="0">
                    <a:effectLst/>
                    <a:latin typeface="Calibri" panose="020F0502020204030204" pitchFamily="34" charset="0"/>
                    <a:ea typeface="Calibri" panose="020F0502020204030204" pitchFamily="34" charset="0"/>
                    <a:cs typeface="Arial" panose="020B0604020202020204" pitchFamily="34" charset="0"/>
                  </a:rPr>
                  <a:t>0.005, 0.015, 0.025, ..., 0.995</a:t>
                </a:r>
                <a:r>
                  <a:rPr lang="en-US" dirty="0">
                    <a:effectLst/>
                    <a:latin typeface="Calibri" panose="020F0502020204030204" pitchFamily="34" charset="0"/>
                    <a:ea typeface="Calibri" panose="020F0502020204030204" pitchFamily="34" charset="0"/>
                    <a:cs typeface="Arial" panose="020B0604020202020204" pitchFamily="34" charset="0"/>
                  </a:rPr>
                  <a:t>}</a:t>
                </a:r>
                <a:r>
                  <a:rPr lang="sr-Cyrl-RS" dirty="0"/>
                  <a:t>.</a:t>
                </a:r>
              </a:p>
              <a:p>
                <a:pPr lvl="1"/>
                <a:r>
                  <a:rPr lang="sr-Cyrl-RS" dirty="0"/>
                  <a:t>Укупан број играча</a:t>
                </a:r>
                <a:r>
                  <a:rPr lang="en-US" dirty="0"/>
                  <a:t>:</a:t>
                </a:r>
                <a:r>
                  <a:rPr lang="sr-Cyrl-RS" dirty="0"/>
                  <a:t> {2, 3, 4, 5, 6, 7, 8, 9, 10}</a:t>
                </a:r>
              </a:p>
              <a:p>
                <a:pPr lvl="1"/>
                <a:r>
                  <a:rPr lang="sr-Cyrl-RS" dirty="0"/>
                  <a:t>Број играча који су подигли улог</a:t>
                </a:r>
                <a:r>
                  <a:rPr lang="en-US" dirty="0"/>
                  <a:t>:</a:t>
                </a:r>
                <a:r>
                  <a:rPr lang="sr-Cyrl-RS" dirty="0"/>
                  <a:t> {2, 3, 4, 5, 6, 7, 8, 9, 10}</a:t>
                </a:r>
              </a:p>
              <a:p>
                <a:pPr lvl="1"/>
                <a:r>
                  <a:rPr lang="sr-Cyrl-RS" dirty="0"/>
                  <a:t>Број играча који су тренутно у игри</a:t>
                </a:r>
                <a:r>
                  <a:rPr lang="en-US" dirty="0"/>
                  <a:t>:</a:t>
                </a:r>
                <a:r>
                  <a:rPr lang="sr-Cyrl-RS" dirty="0"/>
                  <a:t> </a:t>
                </a:r>
                <a:r>
                  <a:rPr lang="ru-RU" dirty="0"/>
                  <a:t>{0, 1, 2, 3, 4, 5, 6, 7, 8, 9}</a:t>
                </a:r>
                <a:endParaRPr lang="sr-Cyrl-RS" dirty="0"/>
              </a:p>
              <a:p>
                <a:pPr lvl="1"/>
                <a:r>
                  <a:rPr lang="sr-Cyrl-RS" dirty="0"/>
                  <a:t>Позиција</a:t>
                </a:r>
                <a:r>
                  <a:rPr lang="en-US" dirty="0"/>
                  <a:t>:</a:t>
                </a:r>
                <a:r>
                  <a:rPr lang="sr-Cyrl-RS" dirty="0"/>
                  <a:t> </a:t>
                </a:r>
                <a:r>
                  <a:rPr lang="ru-RU" dirty="0"/>
                  <a:t>{-2, -1, 0, 1, 2, 3, 4, 5, 6, 7}</a:t>
                </a:r>
              </a:p>
              <a:p>
                <a:pPr lvl="1"/>
                <a:r>
                  <a:rPr lang="ru-RU" dirty="0"/>
                  <a:t>Однос вредности укупног уложеног новца и нашег неуложеног новца</a:t>
                </a:r>
                <a:r>
                  <a:rPr lang="en-US" dirty="0"/>
                  <a:t>:</a:t>
                </a:r>
                <a:r>
                  <a:rPr lang="ru-RU" dirty="0"/>
                  <a:t> ℝ; дискретизовано:</a:t>
                </a:r>
                <a:r>
                  <a:rPr lang="sr-Cyrl-RS" sz="18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d>
                      <m:dPr>
                        <m:begChr m:val="{"/>
                        <m:endChr m:val="}"/>
                        <m:ctrlPr>
                          <a:rPr lang="sr-Cyrl-RS" i="1">
                            <a:effectLst/>
                            <a:latin typeface="Cambria Math" panose="02040503050406030204" pitchFamily="18" charset="0"/>
                            <a:cs typeface="Arial" panose="020B0604020202020204" pitchFamily="34" charset="0"/>
                          </a:rPr>
                        </m:ctrlPr>
                      </m:dPr>
                      <m:e>
                        <m:f>
                          <m:fPr>
                            <m:ctrlPr>
                              <a:rPr lang="sr-Cyrl-RS" i="1">
                                <a:effectLst/>
                                <a:latin typeface="Cambria Math" panose="02040503050406030204" pitchFamily="18" charset="0"/>
                                <a:cs typeface="Arial" panose="020B0604020202020204" pitchFamily="34" charset="0"/>
                              </a:rPr>
                            </m:ctrlPr>
                          </m:fPr>
                          <m:num>
                            <m:r>
                              <a:rPr lang="sr-Cyrl-RS" i="1">
                                <a:effectLst/>
                                <a:latin typeface="Cambria Math" panose="02040503050406030204" pitchFamily="18" charset="0"/>
                                <a:ea typeface="Calibri" panose="020F0502020204030204" pitchFamily="34" charset="0"/>
                                <a:cs typeface="Arial" panose="020B0604020202020204" pitchFamily="34" charset="0"/>
                              </a:rPr>
                              <m:t>1</m:t>
                            </m:r>
                          </m:num>
                          <m:den>
                            <m:r>
                              <a:rPr lang="sr-Cyrl-RS" i="1">
                                <a:effectLst/>
                                <a:latin typeface="Cambria Math" panose="02040503050406030204" pitchFamily="18" charset="0"/>
                                <a:ea typeface="Calibri" panose="020F0502020204030204" pitchFamily="34" charset="0"/>
                                <a:cs typeface="Arial" panose="020B0604020202020204" pitchFamily="34" charset="0"/>
                              </a:rPr>
                              <m:t>21</m:t>
                            </m:r>
                          </m:den>
                        </m:f>
                        <m:r>
                          <a:rPr lang="sr-Cyrl-RS">
                            <a:effectLst/>
                            <a:latin typeface="Cambria Math" panose="02040503050406030204" pitchFamily="18" charset="0"/>
                            <a:ea typeface="Calibri" panose="020F0502020204030204" pitchFamily="34" charset="0"/>
                            <a:cs typeface="Arial" panose="020B0604020202020204" pitchFamily="34" charset="0"/>
                          </a:rPr>
                          <m:t>,</m:t>
                        </m:r>
                        <m:f>
                          <m:fPr>
                            <m:ctrlPr>
                              <a:rPr lang="sr-Cyrl-RS" i="1">
                                <a:effectLst/>
                                <a:latin typeface="Cambria Math" panose="02040503050406030204" pitchFamily="18" charset="0"/>
                                <a:cs typeface="Arial" panose="020B0604020202020204" pitchFamily="34" charset="0"/>
                              </a:rPr>
                            </m:ctrlPr>
                          </m:fPr>
                          <m:num>
                            <m:r>
                              <a:rPr lang="sr-Cyrl-RS" i="1">
                                <a:effectLst/>
                                <a:latin typeface="Cambria Math" panose="02040503050406030204" pitchFamily="18" charset="0"/>
                                <a:ea typeface="Calibri" panose="020F0502020204030204" pitchFamily="34" charset="0"/>
                                <a:cs typeface="Arial" panose="020B0604020202020204" pitchFamily="34" charset="0"/>
                              </a:rPr>
                              <m:t>1</m:t>
                            </m:r>
                          </m:num>
                          <m:den>
                            <m:r>
                              <a:rPr lang="sr-Cyrl-RS" i="1">
                                <a:effectLst/>
                                <a:latin typeface="Cambria Math" panose="02040503050406030204" pitchFamily="18" charset="0"/>
                                <a:ea typeface="Calibri" panose="020F0502020204030204" pitchFamily="34" charset="0"/>
                                <a:cs typeface="Arial" panose="020B0604020202020204" pitchFamily="34" charset="0"/>
                              </a:rPr>
                              <m:t>13</m:t>
                            </m:r>
                          </m:den>
                        </m:f>
                        <m:r>
                          <a:rPr lang="sr-Cyrl-RS">
                            <a:effectLst/>
                            <a:latin typeface="Cambria Math" panose="02040503050406030204" pitchFamily="18" charset="0"/>
                            <a:ea typeface="Calibri" panose="020F0502020204030204" pitchFamily="34" charset="0"/>
                            <a:cs typeface="Arial" panose="020B0604020202020204" pitchFamily="34" charset="0"/>
                          </a:rPr>
                          <m:t>,</m:t>
                        </m:r>
                        <m:f>
                          <m:fPr>
                            <m:ctrlPr>
                              <a:rPr lang="sr-Cyrl-RS" i="1">
                                <a:effectLst/>
                                <a:latin typeface="Cambria Math" panose="02040503050406030204" pitchFamily="18" charset="0"/>
                                <a:cs typeface="Arial" panose="020B0604020202020204" pitchFamily="34" charset="0"/>
                              </a:rPr>
                            </m:ctrlPr>
                          </m:fPr>
                          <m:num>
                            <m:r>
                              <a:rPr lang="sr-Cyrl-RS" i="1">
                                <a:effectLst/>
                                <a:latin typeface="Cambria Math" panose="02040503050406030204" pitchFamily="18" charset="0"/>
                                <a:ea typeface="Calibri" panose="020F0502020204030204" pitchFamily="34" charset="0"/>
                                <a:cs typeface="Arial" panose="020B0604020202020204" pitchFamily="34" charset="0"/>
                              </a:rPr>
                              <m:t>1</m:t>
                            </m:r>
                          </m:num>
                          <m:den>
                            <m:r>
                              <a:rPr lang="sr-Cyrl-RS" i="1">
                                <a:effectLst/>
                                <a:latin typeface="Cambria Math" panose="02040503050406030204" pitchFamily="18" charset="0"/>
                                <a:ea typeface="Calibri" panose="020F0502020204030204" pitchFamily="34" charset="0"/>
                                <a:cs typeface="Arial" panose="020B0604020202020204" pitchFamily="34" charset="0"/>
                              </a:rPr>
                              <m:t>8</m:t>
                            </m:r>
                          </m:den>
                        </m:f>
                        <m:r>
                          <a:rPr lang="sr-Cyrl-RS">
                            <a:effectLst/>
                            <a:latin typeface="Cambria Math" panose="02040503050406030204" pitchFamily="18" charset="0"/>
                            <a:ea typeface="Calibri" panose="020F0502020204030204" pitchFamily="34" charset="0"/>
                            <a:cs typeface="Arial" panose="020B0604020202020204" pitchFamily="34" charset="0"/>
                          </a:rPr>
                          <m:t>,</m:t>
                        </m:r>
                        <m:f>
                          <m:fPr>
                            <m:ctrlPr>
                              <a:rPr lang="sr-Cyrl-RS" i="1">
                                <a:effectLst/>
                                <a:latin typeface="Cambria Math" panose="02040503050406030204" pitchFamily="18" charset="0"/>
                                <a:cs typeface="Arial" panose="020B0604020202020204" pitchFamily="34" charset="0"/>
                              </a:rPr>
                            </m:ctrlPr>
                          </m:fPr>
                          <m:num>
                            <m:r>
                              <a:rPr lang="sr-Cyrl-RS" i="1">
                                <a:effectLst/>
                                <a:latin typeface="Cambria Math" panose="02040503050406030204" pitchFamily="18" charset="0"/>
                                <a:ea typeface="Calibri" panose="020F0502020204030204" pitchFamily="34" charset="0"/>
                                <a:cs typeface="Arial" panose="020B0604020202020204" pitchFamily="34" charset="0"/>
                              </a:rPr>
                              <m:t>1</m:t>
                            </m:r>
                          </m:num>
                          <m:den>
                            <m:r>
                              <a:rPr lang="sr-Cyrl-RS" i="1">
                                <a:effectLst/>
                                <a:latin typeface="Cambria Math" panose="02040503050406030204" pitchFamily="18" charset="0"/>
                                <a:ea typeface="Calibri" panose="020F0502020204030204" pitchFamily="34" charset="0"/>
                                <a:cs typeface="Arial" panose="020B0604020202020204" pitchFamily="34" charset="0"/>
                              </a:rPr>
                              <m:t>5</m:t>
                            </m:r>
                          </m:den>
                        </m:f>
                        <m:r>
                          <a:rPr lang="sr-Cyrl-RS">
                            <a:effectLst/>
                            <a:latin typeface="Cambria Math" panose="02040503050406030204" pitchFamily="18" charset="0"/>
                            <a:ea typeface="Calibri" panose="020F0502020204030204" pitchFamily="34" charset="0"/>
                            <a:cs typeface="Arial" panose="020B0604020202020204" pitchFamily="34" charset="0"/>
                          </a:rPr>
                          <m:t>,</m:t>
                        </m:r>
                        <m:f>
                          <m:fPr>
                            <m:ctrlPr>
                              <a:rPr lang="sr-Cyrl-RS" i="1">
                                <a:effectLst/>
                                <a:latin typeface="Cambria Math" panose="02040503050406030204" pitchFamily="18" charset="0"/>
                                <a:cs typeface="Arial" panose="020B0604020202020204" pitchFamily="34" charset="0"/>
                              </a:rPr>
                            </m:ctrlPr>
                          </m:fPr>
                          <m:num>
                            <m:r>
                              <a:rPr lang="sr-Cyrl-RS" i="1">
                                <a:effectLst/>
                                <a:latin typeface="Cambria Math" panose="02040503050406030204" pitchFamily="18" charset="0"/>
                                <a:ea typeface="Calibri" panose="020F0502020204030204" pitchFamily="34" charset="0"/>
                                <a:cs typeface="Arial" panose="020B0604020202020204" pitchFamily="34" charset="0"/>
                              </a:rPr>
                              <m:t>1</m:t>
                            </m:r>
                          </m:num>
                          <m:den>
                            <m:r>
                              <a:rPr lang="sr-Cyrl-RS" i="1">
                                <a:effectLst/>
                                <a:latin typeface="Cambria Math" panose="02040503050406030204" pitchFamily="18" charset="0"/>
                                <a:ea typeface="Calibri" panose="020F0502020204030204" pitchFamily="34" charset="0"/>
                                <a:cs typeface="Arial" panose="020B0604020202020204" pitchFamily="34" charset="0"/>
                              </a:rPr>
                              <m:t>3</m:t>
                            </m:r>
                          </m:den>
                        </m:f>
                        <m:r>
                          <a:rPr lang="sr-Cyrl-RS">
                            <a:effectLst/>
                            <a:latin typeface="Cambria Math" panose="02040503050406030204" pitchFamily="18" charset="0"/>
                            <a:ea typeface="Calibri" panose="020F0502020204030204" pitchFamily="34" charset="0"/>
                            <a:cs typeface="Arial" panose="020B0604020202020204" pitchFamily="34" charset="0"/>
                          </a:rPr>
                          <m:t>,</m:t>
                        </m:r>
                        <m:f>
                          <m:fPr>
                            <m:ctrlPr>
                              <a:rPr lang="sr-Cyrl-RS" i="1">
                                <a:effectLst/>
                                <a:latin typeface="Cambria Math" panose="02040503050406030204" pitchFamily="18" charset="0"/>
                                <a:cs typeface="Arial" panose="020B0604020202020204" pitchFamily="34" charset="0"/>
                              </a:rPr>
                            </m:ctrlPr>
                          </m:fPr>
                          <m:num>
                            <m:r>
                              <a:rPr lang="sr-Cyrl-RS" i="1">
                                <a:effectLst/>
                                <a:latin typeface="Cambria Math" panose="02040503050406030204" pitchFamily="18" charset="0"/>
                                <a:ea typeface="Calibri" panose="020F0502020204030204" pitchFamily="34" charset="0"/>
                                <a:cs typeface="Arial" panose="020B0604020202020204" pitchFamily="34" charset="0"/>
                              </a:rPr>
                              <m:t>1</m:t>
                            </m:r>
                          </m:num>
                          <m:den>
                            <m:r>
                              <a:rPr lang="sr-Cyrl-RS" i="1">
                                <a:effectLst/>
                                <a:latin typeface="Cambria Math" panose="02040503050406030204" pitchFamily="18" charset="0"/>
                                <a:ea typeface="Calibri" panose="020F0502020204030204" pitchFamily="34" charset="0"/>
                                <a:cs typeface="Arial" panose="020B0604020202020204" pitchFamily="34" charset="0"/>
                              </a:rPr>
                              <m:t>2</m:t>
                            </m:r>
                          </m:den>
                        </m:f>
                        <m:r>
                          <a:rPr lang="sr-Cyrl-RS">
                            <a:effectLst/>
                            <a:latin typeface="Cambria Math" panose="02040503050406030204" pitchFamily="18" charset="0"/>
                            <a:ea typeface="Calibri" panose="020F0502020204030204" pitchFamily="34" charset="0"/>
                            <a:cs typeface="Arial" panose="020B0604020202020204" pitchFamily="34" charset="0"/>
                          </a:rPr>
                          <m:t>,</m:t>
                        </m:r>
                        <m:f>
                          <m:fPr>
                            <m:ctrlPr>
                              <a:rPr lang="sr-Cyrl-RS" i="1">
                                <a:effectLst/>
                                <a:latin typeface="Cambria Math" panose="02040503050406030204" pitchFamily="18" charset="0"/>
                                <a:cs typeface="Arial" panose="020B0604020202020204" pitchFamily="34" charset="0"/>
                              </a:rPr>
                            </m:ctrlPr>
                          </m:fPr>
                          <m:num>
                            <m:r>
                              <a:rPr lang="sr-Cyrl-RS" i="1">
                                <a:effectLst/>
                                <a:latin typeface="Cambria Math" panose="02040503050406030204" pitchFamily="18" charset="0"/>
                                <a:ea typeface="Calibri" panose="020F0502020204030204" pitchFamily="34" charset="0"/>
                                <a:cs typeface="Arial" panose="020B0604020202020204" pitchFamily="34" charset="0"/>
                              </a:rPr>
                              <m:t>1</m:t>
                            </m:r>
                          </m:num>
                          <m:den>
                            <m:r>
                              <a:rPr lang="sr-Cyrl-RS" i="1">
                                <a:effectLst/>
                                <a:latin typeface="Cambria Math" panose="02040503050406030204" pitchFamily="18" charset="0"/>
                                <a:ea typeface="Calibri" panose="020F0502020204030204" pitchFamily="34" charset="0"/>
                                <a:cs typeface="Arial" panose="020B0604020202020204" pitchFamily="34" charset="0"/>
                              </a:rPr>
                              <m:t>1,5</m:t>
                            </m:r>
                          </m:den>
                        </m:f>
                        <m:r>
                          <a:rPr lang="sr-Cyrl-RS">
                            <a:effectLst/>
                            <a:latin typeface="Cambria Math" panose="02040503050406030204" pitchFamily="18" charset="0"/>
                            <a:ea typeface="Calibri" panose="020F0502020204030204" pitchFamily="34" charset="0"/>
                            <a:cs typeface="Arial" panose="020B0604020202020204" pitchFamily="34" charset="0"/>
                          </a:rPr>
                          <m:t>,1, 1.5, 2, 3, 5, 8, 13, 21</m:t>
                        </m:r>
                      </m:e>
                    </m:d>
                  </m:oMath>
                </a14:m>
                <a:endParaRPr lang="sr-Cyrl-RS" dirty="0"/>
              </a:p>
              <a:p>
                <a:endParaRPr lang="sr-Cyrl-RS" dirty="0"/>
              </a:p>
            </p:txBody>
          </p:sp>
        </mc:Choice>
        <mc:Fallback>
          <p:sp>
            <p:nvSpPr>
              <p:cNvPr id="3" name="Content Placeholder 2">
                <a:extLst>
                  <a:ext uri="{FF2B5EF4-FFF2-40B4-BE49-F238E27FC236}">
                    <a16:creationId xmlns:a16="http://schemas.microsoft.com/office/drawing/2014/main" id="{95772481-276D-4FEE-8087-1179B8A01E85}"/>
                  </a:ext>
                </a:extLst>
              </p:cNvPr>
              <p:cNvSpPr>
                <a:spLocks noGrp="1" noRot="1" noChangeAspect="1" noMove="1" noResize="1" noEditPoints="1" noAdjustHandles="1" noChangeArrowheads="1" noChangeShapeType="1" noTextEdit="1"/>
              </p:cNvSpPr>
              <p:nvPr>
                <p:ph sz="half" idx="1"/>
              </p:nvPr>
            </p:nvSpPr>
            <p:spPr>
              <a:xfrm>
                <a:off x="838199" y="1825625"/>
                <a:ext cx="10313021" cy="4351338"/>
              </a:xfrm>
              <a:blipFill>
                <a:blip r:embed="rId2"/>
                <a:stretch>
                  <a:fillRect l="-1182" t="-2241"/>
                </a:stretch>
              </a:blipFill>
            </p:spPr>
            <p:txBody>
              <a:bodyPr/>
              <a:lstStyle/>
              <a:p>
                <a:r>
                  <a:rPr lang="sr-Cyrl-RS">
                    <a:noFill/>
                  </a:rPr>
                  <a:t> </a:t>
                </a:r>
              </a:p>
            </p:txBody>
          </p:sp>
        </mc:Fallback>
      </mc:AlternateContent>
      <p:sp>
        <p:nvSpPr>
          <p:cNvPr id="9" name="Title 1">
            <a:extLst>
              <a:ext uri="{FF2B5EF4-FFF2-40B4-BE49-F238E27FC236}">
                <a16:creationId xmlns:a16="http://schemas.microsoft.com/office/drawing/2014/main" id="{8F41E67C-1032-4F7D-AA50-0DCDB98D973A}"/>
              </a:ext>
            </a:extLst>
          </p:cNvPr>
          <p:cNvSpPr>
            <a:spLocks noGrp="1"/>
          </p:cNvSpPr>
          <p:nvPr>
            <p:ph type="title"/>
          </p:nvPr>
        </p:nvSpPr>
        <p:spPr>
          <a:xfrm>
            <a:off x="838198" y="818449"/>
            <a:ext cx="10515601" cy="682668"/>
          </a:xfrm>
        </p:spPr>
        <p:txBody>
          <a:bodyPr>
            <a:normAutofit fontScale="90000"/>
          </a:bodyPr>
          <a:lstStyle/>
          <a:p>
            <a:pPr algn="ctr"/>
            <a:r>
              <a:rPr lang="sr-Cyrl-RS" dirty="0"/>
              <a:t>Формирање модела</a:t>
            </a:r>
          </a:p>
        </p:txBody>
      </p:sp>
    </p:spTree>
    <p:extLst>
      <p:ext uri="{BB962C8B-B14F-4D97-AF65-F5344CB8AC3E}">
        <p14:creationId xmlns:p14="http://schemas.microsoft.com/office/powerpoint/2010/main" val="200462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60F2-EC1D-3C4C-A3DE-0BF53F34F44A}"/>
              </a:ext>
            </a:extLst>
          </p:cNvPr>
          <p:cNvSpPr>
            <a:spLocks noGrp="1"/>
          </p:cNvSpPr>
          <p:nvPr>
            <p:ph type="title"/>
          </p:nvPr>
        </p:nvSpPr>
        <p:spPr>
          <a:xfrm>
            <a:off x="391886" y="1170878"/>
            <a:ext cx="10961914" cy="1008796"/>
          </a:xfrm>
        </p:spPr>
        <p:txBody>
          <a:bodyPr>
            <a:normAutofit fontScale="90000"/>
          </a:bodyPr>
          <a:lstStyle/>
          <a:p>
            <a:pPr algn="ctr"/>
            <a:r>
              <a:rPr lang="sr-Cyrl-RS" dirty="0"/>
              <a:t>Учење условљавањем, односно поткрепљивањем</a:t>
            </a:r>
            <a:br>
              <a:rPr lang="sr-Cyrl-RS" dirty="0"/>
            </a:br>
            <a:r>
              <a:rPr lang="sr-Cyrl-RS" dirty="0"/>
              <a:t>(енгл. </a:t>
            </a:r>
            <a:r>
              <a:rPr lang="af-ZA" dirty="0"/>
              <a:t>Reinforcement learning)</a:t>
            </a:r>
            <a:endParaRPr lang="x-non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B6CB75-E9C9-7E4F-A634-EBE43E711261}"/>
                  </a:ext>
                </a:extLst>
              </p:cNvPr>
              <p:cNvSpPr>
                <a:spLocks noGrp="1"/>
              </p:cNvSpPr>
              <p:nvPr>
                <p:ph idx="1"/>
              </p:nvPr>
            </p:nvSpPr>
            <p:spPr>
              <a:xfrm>
                <a:off x="391886" y="2263699"/>
                <a:ext cx="10961914" cy="3913264"/>
              </a:xfrm>
            </p:spPr>
            <p:txBody>
              <a:bodyPr>
                <a:noAutofit/>
              </a:bodyPr>
              <a:lstStyle/>
              <a:p>
                <a:pPr marL="0" marR="0" indent="0" algn="just">
                  <a:lnSpc>
                    <a:spcPct val="115000"/>
                  </a:lnSpc>
                  <a:spcBef>
                    <a:spcPts val="0"/>
                  </a:spcBef>
                  <a:spcAft>
                    <a:spcPts val="0"/>
                  </a:spcAft>
                  <a:buNone/>
                </a:pPr>
                <a:r>
                  <a:rPr lang="sr-Latn-RS" sz="2200" dirty="0">
                    <a:effectLst/>
                    <a:latin typeface="Arial" panose="020B0604020202020204" pitchFamily="34" charset="0"/>
                    <a:ea typeface="Calibri" panose="020F0502020204030204" pitchFamily="34" charset="0"/>
                    <a:cs typeface="Times New Roman" panose="02020603050405020304" pitchFamily="18" charset="0"/>
                  </a:rPr>
                  <a:t>	</a:t>
                </a:r>
                <a:r>
                  <a:rPr lang="sr-Cyrl-RS" sz="2200" dirty="0">
                    <a:effectLst/>
                    <a:latin typeface="Arial" panose="020B0604020202020204" pitchFamily="34" charset="0"/>
                    <a:ea typeface="Calibri" panose="020F0502020204030204" pitchFamily="34" charset="0"/>
                    <a:cs typeface="Times New Roman" panose="02020603050405020304" pitchFamily="18" charset="0"/>
                  </a:rPr>
                  <a:t>Проблем учења условљавањем се може приказати коначним марковским процесима одлучивања. Почнимо од једноставнијег, дискретног случаја.</a:t>
                </a:r>
              </a:p>
              <a:p>
                <a:pPr marL="0" marR="0" indent="0" algn="just">
                  <a:lnSpc>
                    <a:spcPct val="115000"/>
                  </a:lnSpc>
                  <a:spcBef>
                    <a:spcPts val="0"/>
                  </a:spcBef>
                  <a:spcAft>
                    <a:spcPts val="0"/>
                  </a:spcAft>
                  <a:buNone/>
                </a:pPr>
                <a:r>
                  <a:rPr lang="sr-Latn-RS" sz="2200" dirty="0">
                    <a:effectLst/>
                    <a:latin typeface="Arial" panose="020B0604020202020204" pitchFamily="34" charset="0"/>
                    <a:ea typeface="Calibri" panose="020F0502020204030204" pitchFamily="34" charset="0"/>
                    <a:cs typeface="Times New Roman" panose="02020603050405020304" pitchFamily="18" charset="0"/>
                  </a:rPr>
                  <a:t>	</a:t>
                </a:r>
                <a:r>
                  <a:rPr lang="sr-Cyrl-RS" sz="2200" dirty="0">
                    <a:effectLst/>
                    <a:latin typeface="Arial" panose="020B0604020202020204" pitchFamily="34" charset="0"/>
                    <a:ea typeface="Calibri" panose="020F0502020204030204" pitchFamily="34" charset="0"/>
                    <a:cs typeface="Times New Roman" panose="02020603050405020304" pitchFamily="18" charset="0"/>
                  </a:rPr>
                  <a:t>Окружење се мења у временским тренуцима </a:t>
                </a:r>
                <a14:m>
                  <m:oMath xmlns:m="http://schemas.openxmlformats.org/officeDocument/2006/math">
                    <m:r>
                      <a:rPr lang="sr-Cyrl-RS" sz="2200" i="1">
                        <a:effectLst/>
                        <a:latin typeface="Cambria Math" panose="02040503050406030204" pitchFamily="18" charset="0"/>
                        <a:ea typeface="Calibri" panose="020F0502020204030204" pitchFamily="34" charset="0"/>
                        <a:cs typeface="Times New Roman" panose="02020603050405020304" pitchFamily="18" charset="0"/>
                      </a:rPr>
                      <m:t>𝑡</m:t>
                    </m:r>
                    <m:r>
                      <a:rPr lang="sr-Cyrl-R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ℕ</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sz="2200" dirty="0">
                    <a:effectLst/>
                    <a:latin typeface="Arial" panose="020B0604020202020204" pitchFamily="34" charset="0"/>
                    <a:ea typeface="Times New Roman" panose="02020603050405020304" pitchFamily="18" charset="0"/>
                    <a:cs typeface="Times New Roman" panose="02020603050405020304" pitchFamily="18" charset="0"/>
                  </a:rPr>
                  <a:t>.</a:t>
                </a:r>
                <a:r>
                  <a:rPr lang="sr-Cyrl-RS" sz="2200" dirty="0">
                    <a:effectLst/>
                    <a:latin typeface="Arial" panose="020B0604020202020204" pitchFamily="34" charset="0"/>
                    <a:ea typeface="Times New Roman" panose="02020603050405020304" pitchFamily="18" charset="0"/>
                    <a:cs typeface="Times New Roman" panose="02020603050405020304" pitchFamily="18" charset="0"/>
                  </a:rPr>
                  <a:t> У сваком тренутку агент опажа окружење у стању </a:t>
                </a:r>
                <a14:m>
                  <m:oMath xmlns:m="http://schemas.openxmlformats.org/officeDocument/2006/math">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sr-Cyrl-RS" sz="2200" i="1">
                        <a:effectLst/>
                        <a:latin typeface="Cambria Math" panose="02040503050406030204" pitchFamily="18" charset="0"/>
                        <a:ea typeface="Calibri" panose="020F0502020204030204" pitchFamily="34" charset="0"/>
                        <a:cs typeface="Times New Roman" panose="02020603050405020304" pitchFamily="18" charset="0"/>
                      </a:rPr>
                      <m:t>∈</m:t>
                    </m:r>
                    <m:r>
                      <a:rPr lang="sr-Cyrl-RS" sz="2200" i="1">
                        <a:effectLst/>
                        <a:latin typeface="Cambria Math" panose="02040503050406030204" pitchFamily="18" charset="0"/>
                        <a:ea typeface="Calibri" panose="020F0502020204030204" pitchFamily="34" charset="0"/>
                        <a:cs typeface="Times New Roman" panose="02020603050405020304" pitchFamily="18" charset="0"/>
                      </a:rPr>
                      <m:t>𝒮</m:t>
                    </m:r>
                  </m:oMath>
                </a14:m>
                <a:r>
                  <a:rPr lang="sr-Cyrl-RS" sz="2200" dirty="0">
                    <a:effectLst/>
                    <a:latin typeface="Arial" panose="020B0604020202020204" pitchFamily="34" charset="0"/>
                    <a:ea typeface="Times New Roman" panose="02020603050405020304" pitchFamily="18" charset="0"/>
                    <a:cs typeface="Times New Roman" panose="02020603050405020304" pitchFamily="18" charset="0"/>
                  </a:rPr>
                  <a:t> и на основу тога бира акцију </a:t>
                </a:r>
                <a14:m>
                  <m:oMath xmlns:m="http://schemas.openxmlformats.org/officeDocument/2006/math">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sr-Cyrl-RS" sz="2200" i="1">
                        <a:effectLst/>
                        <a:latin typeface="Cambria Math" panose="02040503050406030204" pitchFamily="18" charset="0"/>
                        <a:ea typeface="Calibri" panose="020F0502020204030204" pitchFamily="34" charset="0"/>
                        <a:cs typeface="Times New Roman" panose="02020603050405020304" pitchFamily="18" charset="0"/>
                      </a:rPr>
                      <m:t>∈</m:t>
                    </m:r>
                    <m:r>
                      <a:rPr lang="sr-Cyrl-RS" sz="2200" i="1">
                        <a:effectLst/>
                        <a:latin typeface="Cambria Math" panose="02040503050406030204" pitchFamily="18" charset="0"/>
                        <a:ea typeface="Calibri" panose="020F0502020204030204" pitchFamily="34" charset="0"/>
                        <a:cs typeface="Times New Roman" panose="02020603050405020304" pitchFamily="18" charset="0"/>
                      </a:rPr>
                      <m:t>𝒜</m:t>
                    </m:r>
                    <m:r>
                      <a:rPr lang="sr-Cyrl-RS" sz="2200" i="1">
                        <a:effectLst/>
                        <a:latin typeface="Cambria Math" panose="02040503050406030204" pitchFamily="18" charset="0"/>
                        <a:ea typeface="Calibri" panose="020F0502020204030204" pitchFamily="34" charset="0"/>
                        <a:cs typeface="Times New Roman" panose="02020603050405020304" pitchFamily="18" charset="0"/>
                      </a:rPr>
                      <m:t>(</m:t>
                    </m:r>
                    <m:r>
                      <a:rPr lang="sr-Cyrl-RS" sz="2200" i="1">
                        <a:effectLst/>
                        <a:latin typeface="Cambria Math" panose="02040503050406030204" pitchFamily="18" charset="0"/>
                        <a:ea typeface="Calibri" panose="020F0502020204030204" pitchFamily="34" charset="0"/>
                        <a:cs typeface="Times New Roman" panose="02020603050405020304" pitchFamily="18" charset="0"/>
                      </a:rPr>
                      <m:t>𝑠</m:t>
                    </m:r>
                    <m:r>
                      <a:rPr lang="sr-Cyrl-RS" sz="22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sr-Cyrl-RS" sz="2200" dirty="0">
                    <a:effectLst/>
                    <a:latin typeface="Arial" panose="020B0604020202020204" pitchFamily="34" charset="0"/>
                    <a:ea typeface="Times New Roman" panose="02020603050405020304" pitchFamily="18" charset="0"/>
                    <a:cs typeface="Times New Roman" panose="02020603050405020304" pitchFamily="18" charset="0"/>
                  </a:rPr>
                  <a:t>. Као последицу акције, агент добија награду </a:t>
                </a:r>
                <a14:m>
                  <m:oMath xmlns:m="http://schemas.openxmlformats.org/officeDocument/2006/math">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𝑡</m:t>
                        </m:r>
                        <m:r>
                          <a:rPr lang="sr-Cyrl-R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sr-Cyrl-RS" sz="2200" i="1">
                        <a:effectLst/>
                        <a:latin typeface="Cambria Math" panose="02040503050406030204" pitchFamily="18" charset="0"/>
                        <a:ea typeface="Calibri" panose="020F0502020204030204" pitchFamily="34" charset="0"/>
                        <a:cs typeface="Times New Roman" panose="02020603050405020304" pitchFamily="18" charset="0"/>
                      </a:rPr>
                      <m:t>∈</m:t>
                    </m:r>
                    <m:r>
                      <a:rPr lang="sr-Cyrl-RS" sz="2200" i="1">
                        <a:effectLst/>
                        <a:latin typeface="Cambria Math" panose="02040503050406030204" pitchFamily="18" charset="0"/>
                        <a:ea typeface="Calibri" panose="020F0502020204030204" pitchFamily="34" charset="0"/>
                        <a:cs typeface="Times New Roman" panose="02020603050405020304" pitchFamily="18" charset="0"/>
                      </a:rPr>
                      <m:t>ℛ</m:t>
                    </m:r>
                  </m:oMath>
                </a14:m>
                <a:r>
                  <a:rPr lang="sr-Cyrl-RS" sz="2200" dirty="0">
                    <a:effectLst/>
                    <a:latin typeface="Arial" panose="020B0604020202020204" pitchFamily="34" charset="0"/>
                    <a:ea typeface="Times New Roman" panose="02020603050405020304" pitchFamily="18" charset="0"/>
                    <a:cs typeface="Times New Roman" panose="02020603050405020304" pitchFamily="18" charset="0"/>
                  </a:rPr>
                  <a:t> и налази се у стању </a:t>
                </a:r>
                <a14:m>
                  <m:oMath xmlns:m="http://schemas.openxmlformats.org/officeDocument/2006/math">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𝑡</m:t>
                        </m:r>
                        <m:r>
                          <a:rPr lang="sr-Cyrl-RS" sz="22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sr-Cyrl-RS" sz="2200" dirty="0">
                    <a:effectLst/>
                    <a:latin typeface="Arial" panose="020B0604020202020204" pitchFamily="34" charset="0"/>
                    <a:ea typeface="Times New Roman" panose="02020603050405020304" pitchFamily="18" charset="0"/>
                    <a:cs typeface="Times New Roman" panose="02020603050405020304" pitchFamily="18" charset="0"/>
                  </a:rPr>
                  <a:t>. Процес и агент дају низ </a:t>
                </a:r>
                <a14:m>
                  <m:oMath xmlns:m="http://schemas.openxmlformats.org/officeDocument/2006/math">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sr-Cyrl-RS" sz="22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sr-Cyrl-R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sr-Cyrl-RS" sz="22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sr-Cyrl-RS" sz="22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sr-Cyrl-R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sr-Cyrl-RS" sz="22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sr-Cyrl-RS" sz="22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sr-Cyrl-RS" sz="22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sr-Cyrl-RS" sz="2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sr-Latn-RS" sz="2200" dirty="0">
                    <a:effectLst/>
                    <a:latin typeface="Arial" panose="020B0604020202020204" pitchFamily="34" charset="0"/>
                    <a:ea typeface="Times New Roman" panose="02020603050405020304" pitchFamily="18" charset="0"/>
                    <a:cs typeface="Times New Roman" panose="02020603050405020304" pitchFamily="18" charset="0"/>
                  </a:rPr>
                  <a:t>	</a:t>
                </a:r>
                <a:r>
                  <a:rPr lang="sr-Cyrl-RS" sz="2200" dirty="0">
                    <a:effectLst/>
                    <a:latin typeface="Arial" panose="020B0604020202020204" pitchFamily="34" charset="0"/>
                    <a:ea typeface="Times New Roman" panose="02020603050405020304" pitchFamily="18" charset="0"/>
                    <a:cs typeface="Times New Roman" panose="02020603050405020304" pitchFamily="18" charset="0"/>
                  </a:rPr>
                  <a:t>У коначном марковском процесу одлучивања, случајне променљиве </a:t>
                </a:r>
                <a14:m>
                  <m:oMath xmlns:m="http://schemas.openxmlformats.org/officeDocument/2006/math">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sr-Cyrl-RS" sz="2200" dirty="0">
                    <a:effectLst/>
                    <a:latin typeface="Arial" panose="020B0604020202020204" pitchFamily="34" charset="0"/>
                    <a:ea typeface="Times New Roman" panose="02020603050405020304" pitchFamily="18" charset="0"/>
                    <a:cs typeface="Times New Roman" panose="02020603050405020304" pitchFamily="18" charset="0"/>
                  </a:rPr>
                  <a:t> и </a:t>
                </a:r>
                <a14:m>
                  <m:oMath xmlns:m="http://schemas.openxmlformats.org/officeDocument/2006/math">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sr-Cyrl-RS" sz="2200" dirty="0">
                    <a:effectLst/>
                    <a:latin typeface="Arial" panose="020B0604020202020204" pitchFamily="34" charset="0"/>
                    <a:ea typeface="Times New Roman" panose="02020603050405020304" pitchFamily="18" charset="0"/>
                    <a:cs typeface="Times New Roman" panose="02020603050405020304" pitchFamily="18" charset="0"/>
                  </a:rPr>
                  <a:t> имају дискретне расподеле које зависе само од претходног стања и акције (због марковског својства)</a:t>
                </a:r>
                <a:r>
                  <a:rPr lang="en-US" sz="2200" dirty="0">
                    <a:effectLst/>
                    <a:latin typeface="Arial" panose="020B0604020202020204" pitchFamily="34" charset="0"/>
                    <a:ea typeface="Times New Roman" panose="02020603050405020304" pitchFamily="18" charset="0"/>
                    <a:cs typeface="Times New Roman" panose="02020603050405020304" pitchFamily="18" charset="0"/>
                  </a:rPr>
                  <a:t>. </a:t>
                </a:r>
                <a:r>
                  <a:rPr lang="sr-Cyrl-RS" sz="2200" dirty="0">
                    <a:effectLst/>
                    <a:latin typeface="Arial" panose="020B0604020202020204" pitchFamily="34" charset="0"/>
                    <a:ea typeface="Times New Roman" panose="02020603050405020304" pitchFamily="18" charset="0"/>
                    <a:cs typeface="Times New Roman" panose="02020603050405020304" pitchFamily="18" charset="0"/>
                  </a:rPr>
                  <a:t>Њихова расподела преласка је дефинисана вероватноћама:</a:t>
                </a:r>
                <a:endParaRPr lang="sr-Cyrl-RS" sz="22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 </m:t>
                          </m:r>
                        </m:e>
                        <m:e>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 </m:t>
                          </m:r>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𝑎</m:t>
                          </m:r>
                        </m:e>
                      </m:d>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𝑃</m:t>
                      </m:r>
                      <m:d>
                        <m:dPr>
                          <m:begChr m:val="{"/>
                          <m:endChr m:val="|"/>
                          <m:ctrlP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 </m:t>
                          </m:r>
                        </m:e>
                      </m:d>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𝑡</m:t>
                          </m:r>
                          <m:r>
                            <a:rPr lang="sr-Cyrl-R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22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sr-Cyrl-RS" sz="2200" i="1">
                              <a:effectLst/>
                              <a:latin typeface="Cambria Math" panose="02040503050406030204" pitchFamily="18" charset="0"/>
                              <a:ea typeface="Calibri" panose="020F0502020204030204" pitchFamily="34" charset="0"/>
                              <a:cs typeface="Times New Roman" panose="02020603050405020304" pitchFamily="18" charset="0"/>
                            </a:rPr>
                            <m:t>𝑡</m:t>
                          </m:r>
                          <m:r>
                            <a:rPr lang="sr-Cyrl-R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sr-Cyrl-RS" sz="22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sr-Cyrl-RS" sz="2200" dirty="0">
                  <a:effectLst/>
                  <a:latin typeface="Arial" panose="020B0604020202020204" pitchFamily="34"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17B6CB75-E9C9-7E4F-A634-EBE43E711261}"/>
                  </a:ext>
                </a:extLst>
              </p:cNvPr>
              <p:cNvSpPr>
                <a:spLocks noGrp="1" noRot="1" noChangeAspect="1" noMove="1" noResize="1" noEditPoints="1" noAdjustHandles="1" noChangeArrowheads="1" noChangeShapeType="1" noTextEdit="1"/>
              </p:cNvSpPr>
              <p:nvPr>
                <p:ph idx="1"/>
              </p:nvPr>
            </p:nvSpPr>
            <p:spPr>
              <a:xfrm>
                <a:off x="391886" y="2263699"/>
                <a:ext cx="10961914" cy="3913264"/>
              </a:xfrm>
              <a:blipFill>
                <a:blip r:embed="rId2"/>
                <a:stretch>
                  <a:fillRect l="-723" t="-467" r="-667"/>
                </a:stretch>
              </a:blipFill>
            </p:spPr>
            <p:txBody>
              <a:bodyPr/>
              <a:lstStyle/>
              <a:p>
                <a:r>
                  <a:rPr lang="sr-Cyrl-RS">
                    <a:noFill/>
                  </a:rPr>
                  <a:t> </a:t>
                </a:r>
              </a:p>
            </p:txBody>
          </p:sp>
        </mc:Fallback>
      </mc:AlternateContent>
    </p:spTree>
    <p:extLst>
      <p:ext uri="{BB962C8B-B14F-4D97-AF65-F5344CB8AC3E}">
        <p14:creationId xmlns:p14="http://schemas.microsoft.com/office/powerpoint/2010/main" val="1729704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a:extLst>
              <a:ext uri="{FF2B5EF4-FFF2-40B4-BE49-F238E27FC236}">
                <a16:creationId xmlns:a16="http://schemas.microsoft.com/office/drawing/2014/main" id="{1EC28108-CC4D-4499-9439-FC669F71FECE}"/>
              </a:ext>
            </a:extLst>
          </p:cNvPr>
          <p:cNvSpPr>
            <a:spLocks noGrp="1"/>
          </p:cNvSpPr>
          <p:nvPr>
            <p:ph sz="half" idx="1"/>
          </p:nvPr>
        </p:nvSpPr>
        <p:spPr>
          <a:xfrm>
            <a:off x="838200" y="1825625"/>
            <a:ext cx="10357624" cy="1452834"/>
          </a:xfrm>
        </p:spPr>
        <p:txBody>
          <a:bodyPr/>
          <a:lstStyle/>
          <a:p>
            <a:r>
              <a:rPr lang="sr-Cyrl-RS" dirty="0"/>
              <a:t>Непрекидни скупови се морају дискретизовати.</a:t>
            </a:r>
          </a:p>
          <a:p>
            <a:r>
              <a:rPr lang="sr-Cyrl-RS" dirty="0"/>
              <a:t>Укупан број стања је превелики, па се домени атрибута морају упростити:</a:t>
            </a:r>
          </a:p>
          <a:p>
            <a:endParaRPr lang="sr-Cyrl-RS" dirty="0"/>
          </a:p>
        </p:txBody>
      </p:sp>
      <p:pic>
        <p:nvPicPr>
          <p:cNvPr id="39" name="Picture 38">
            <a:extLst>
              <a:ext uri="{FF2B5EF4-FFF2-40B4-BE49-F238E27FC236}">
                <a16:creationId xmlns:a16="http://schemas.microsoft.com/office/drawing/2014/main" id="{567A76DD-63ED-490C-8A16-D2C5D635BBCE}"/>
              </a:ext>
            </a:extLst>
          </p:cNvPr>
          <p:cNvPicPr>
            <a:picLocks noChangeAspect="1"/>
          </p:cNvPicPr>
          <p:nvPr/>
        </p:nvPicPr>
        <p:blipFill>
          <a:blip r:embed="rId2"/>
          <a:stretch>
            <a:fillRect/>
          </a:stretch>
        </p:blipFill>
        <p:spPr>
          <a:xfrm>
            <a:off x="471836" y="3278459"/>
            <a:ext cx="11449050" cy="2876550"/>
          </a:xfrm>
          <a:prstGeom prst="rect">
            <a:avLst/>
          </a:prstGeom>
        </p:spPr>
      </p:pic>
      <p:sp>
        <p:nvSpPr>
          <p:cNvPr id="42" name="Title 1">
            <a:extLst>
              <a:ext uri="{FF2B5EF4-FFF2-40B4-BE49-F238E27FC236}">
                <a16:creationId xmlns:a16="http://schemas.microsoft.com/office/drawing/2014/main" id="{5C3542F9-F465-467E-B0FE-88D3215B0E00}"/>
              </a:ext>
            </a:extLst>
          </p:cNvPr>
          <p:cNvSpPr>
            <a:spLocks noGrp="1"/>
          </p:cNvSpPr>
          <p:nvPr>
            <p:ph type="title"/>
          </p:nvPr>
        </p:nvSpPr>
        <p:spPr>
          <a:xfrm>
            <a:off x="838200" y="818449"/>
            <a:ext cx="10515600" cy="682668"/>
          </a:xfrm>
        </p:spPr>
        <p:txBody>
          <a:bodyPr>
            <a:normAutofit fontScale="90000"/>
          </a:bodyPr>
          <a:lstStyle/>
          <a:p>
            <a:pPr algn="ctr"/>
            <a:r>
              <a:rPr lang="sr-Cyrl-RS" dirty="0"/>
              <a:t>Формирање модела</a:t>
            </a:r>
          </a:p>
        </p:txBody>
      </p:sp>
    </p:spTree>
    <p:extLst>
      <p:ext uri="{BB962C8B-B14F-4D97-AF65-F5344CB8AC3E}">
        <p14:creationId xmlns:p14="http://schemas.microsoft.com/office/powerpoint/2010/main" val="3979139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7AA1D2B-BF49-445B-A7EF-6904FEB93351}"/>
              </a:ext>
            </a:extLst>
          </p:cNvPr>
          <p:cNvSpPr/>
          <p:nvPr/>
        </p:nvSpPr>
        <p:spPr>
          <a:xfrm>
            <a:off x="0" y="5302294"/>
            <a:ext cx="12192000" cy="155570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Cyrl-RS"/>
          </a:p>
        </p:txBody>
      </p:sp>
      <p:pic>
        <p:nvPicPr>
          <p:cNvPr id="24" name="Picture 23">
            <a:extLst>
              <a:ext uri="{FF2B5EF4-FFF2-40B4-BE49-F238E27FC236}">
                <a16:creationId xmlns:a16="http://schemas.microsoft.com/office/drawing/2014/main" id="{479100AD-27C4-4E94-A0E7-8F53F056C4DC}"/>
              </a:ext>
            </a:extLst>
          </p:cNvPr>
          <p:cNvPicPr>
            <a:picLocks noChangeAspect="1"/>
          </p:cNvPicPr>
          <p:nvPr/>
        </p:nvPicPr>
        <p:blipFill>
          <a:blip r:embed="rId2"/>
          <a:stretch>
            <a:fillRect/>
          </a:stretch>
        </p:blipFill>
        <p:spPr>
          <a:xfrm>
            <a:off x="180975" y="1743330"/>
            <a:ext cx="11830050" cy="4953000"/>
          </a:xfrm>
          <a:prstGeom prst="rect">
            <a:avLst/>
          </a:prstGeom>
        </p:spPr>
      </p:pic>
      <p:sp>
        <p:nvSpPr>
          <p:cNvPr id="27" name="Title 1">
            <a:extLst>
              <a:ext uri="{FF2B5EF4-FFF2-40B4-BE49-F238E27FC236}">
                <a16:creationId xmlns:a16="http://schemas.microsoft.com/office/drawing/2014/main" id="{02200165-5C4C-46D5-9FED-F681A6D9142F}"/>
              </a:ext>
            </a:extLst>
          </p:cNvPr>
          <p:cNvSpPr>
            <a:spLocks noGrp="1"/>
          </p:cNvSpPr>
          <p:nvPr>
            <p:ph type="title"/>
          </p:nvPr>
        </p:nvSpPr>
        <p:spPr>
          <a:xfrm>
            <a:off x="180975" y="818449"/>
            <a:ext cx="11830050" cy="682668"/>
          </a:xfrm>
        </p:spPr>
        <p:txBody>
          <a:bodyPr>
            <a:normAutofit fontScale="90000"/>
          </a:bodyPr>
          <a:lstStyle/>
          <a:p>
            <a:pPr algn="ctr"/>
            <a:r>
              <a:rPr lang="sr-Cyrl-RS" dirty="0"/>
              <a:t>Формирање модела – почетна рука</a:t>
            </a:r>
          </a:p>
        </p:txBody>
      </p:sp>
    </p:spTree>
    <p:extLst>
      <p:ext uri="{BB962C8B-B14F-4D97-AF65-F5344CB8AC3E}">
        <p14:creationId xmlns:p14="http://schemas.microsoft.com/office/powerpoint/2010/main" val="37502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DDDED107-C703-44E0-9E67-1839041604C6}"/>
                  </a:ext>
                </a:extLst>
              </p:cNvPr>
              <p:cNvSpPr>
                <a:spLocks noGrp="1"/>
              </p:cNvSpPr>
              <p:nvPr>
                <p:ph sz="half" idx="1"/>
              </p:nvPr>
            </p:nvSpPr>
            <p:spPr>
              <a:xfrm>
                <a:off x="838199" y="1825625"/>
                <a:ext cx="10313021" cy="4351338"/>
              </a:xfrm>
            </p:spPr>
            <p:txBody>
              <a:bodyPr>
                <a:normAutofit/>
              </a:bodyPr>
              <a:lstStyle/>
              <a:p>
                <a:r>
                  <a:rPr lang="sr-Cyrl-RS" dirty="0"/>
                  <a:t>Акције су </a:t>
                </a:r>
                <a:r>
                  <a:rPr lang="en-US" dirty="0"/>
                  <a:t>fold, check, call, bet </a:t>
                </a:r>
                <a:r>
                  <a:rPr lang="sr-Cyrl-RS" dirty="0"/>
                  <a:t>и </a:t>
                </a:r>
                <a:r>
                  <a:rPr lang="en-US" dirty="0"/>
                  <a:t>raise.</a:t>
                </a:r>
                <a:r>
                  <a:rPr lang="sr-Cyrl-RS" dirty="0"/>
                  <a:t> </a:t>
                </a:r>
                <a:r>
                  <a:rPr lang="en-US" dirty="0"/>
                  <a:t>Fold</a:t>
                </a:r>
                <a:r>
                  <a:rPr lang="sr-Cyrl-RS" dirty="0"/>
                  <a:t> и </a:t>
                </a:r>
                <a:r>
                  <a:rPr lang="en-US" dirty="0"/>
                  <a:t>check</a:t>
                </a:r>
                <a:r>
                  <a:rPr lang="sr-Cyrl-RS" dirty="0"/>
                  <a:t> су улагање износа 0, а </a:t>
                </a:r>
                <a:r>
                  <a:rPr lang="en-US" dirty="0"/>
                  <a:t>call</a:t>
                </a:r>
                <a:r>
                  <a:rPr lang="sr-Cyrl-RS" dirty="0"/>
                  <a:t> је улагање већ постављеног улога, тако да је акција избор висине улога.</a:t>
                </a:r>
              </a:p>
              <a:p>
                <a:r>
                  <a:rPr lang="sr-Cyrl-RS" dirty="0"/>
                  <a:t>Могући улози пре флопа су:</a:t>
                </a:r>
              </a:p>
              <a:p>
                <a:pPr marL="0" indent="0">
                  <a:buNone/>
                </a:pPr>
                <a:r>
                  <a:rPr lang="sr-Cyrl-RS" dirty="0"/>
                  <a:t>   </a:t>
                </a:r>
                <a:r>
                  <a:rPr lang="en-US" dirty="0"/>
                  <a:t>{1, 2, 3, 5, 8, 13, 21, 34, 55, 89, 144, all-in}</a:t>
                </a:r>
                <a:r>
                  <a:rPr lang="sr-Cyrl-RS" dirty="0"/>
                  <a:t> * </a:t>
                </a:r>
                <a:r>
                  <a:rPr lang="en-US" dirty="0"/>
                  <a:t>big blind</a:t>
                </a:r>
                <a:r>
                  <a:rPr lang="sr-Cyrl-RS" dirty="0"/>
                  <a:t>.</a:t>
                </a:r>
              </a:p>
              <a:p>
                <a:r>
                  <a:rPr lang="sr-Cyrl-RS" dirty="0"/>
                  <a:t>Могући улози после флопа су:</a:t>
                </a:r>
              </a:p>
              <a:p>
                <a:pPr marL="0" indent="0">
                  <a:buNone/>
                </a:pPr>
                <a14:m>
                  <m:oMath xmlns:m="http://schemas.openxmlformats.org/officeDocument/2006/math">
                    <m:d>
                      <m:dPr>
                        <m:begChr m:val="{"/>
                        <m:endChr m:val="}"/>
                        <m:ctrlPr>
                          <a:rPr lang="sr-Cyrl-RS" sz="2500" i="1" smtClean="0">
                            <a:effectLst/>
                            <a:latin typeface="Cambria Math" panose="02040503050406030204" pitchFamily="18" charset="0"/>
                            <a:cs typeface="Arial" panose="020B0604020202020204" pitchFamily="34" charset="0"/>
                          </a:rPr>
                        </m:ctrlPr>
                      </m:dPr>
                      <m:e>
                        <m:r>
                          <a:rPr lang="en-US" sz="2500" i="1">
                            <a:effectLst/>
                            <a:latin typeface="Cambria Math" panose="02040503050406030204" pitchFamily="18" charset="0"/>
                            <a:ea typeface="Calibri" panose="020F0502020204030204" pitchFamily="34" charset="0"/>
                            <a:cs typeface="Arial" panose="020B0604020202020204" pitchFamily="34" charset="0"/>
                          </a:rPr>
                          <m:t>0,</m:t>
                        </m:r>
                        <m:f>
                          <m:fPr>
                            <m:ctrlPr>
                              <a:rPr lang="sr-Cyrl-RS" sz="2500" i="1">
                                <a:effectLst/>
                                <a:latin typeface="Cambria Math" panose="02040503050406030204" pitchFamily="18" charset="0"/>
                                <a:cs typeface="Arial" panose="020B0604020202020204" pitchFamily="34" charset="0"/>
                              </a:rPr>
                            </m:ctrlPr>
                          </m:fPr>
                          <m:num>
                            <m:r>
                              <a:rPr lang="sr-Cyrl-RS" sz="2500" i="1">
                                <a:effectLst/>
                                <a:latin typeface="Cambria Math" panose="02040503050406030204" pitchFamily="18" charset="0"/>
                                <a:ea typeface="Calibri" panose="020F0502020204030204" pitchFamily="34" charset="0"/>
                                <a:cs typeface="Arial" panose="020B0604020202020204" pitchFamily="34" charset="0"/>
                              </a:rPr>
                              <m:t>1</m:t>
                            </m:r>
                          </m:num>
                          <m:den>
                            <m:r>
                              <a:rPr lang="sr-Cyrl-RS" sz="2500" i="1">
                                <a:effectLst/>
                                <a:latin typeface="Cambria Math" panose="02040503050406030204" pitchFamily="18" charset="0"/>
                                <a:ea typeface="Calibri" panose="020F0502020204030204" pitchFamily="34" charset="0"/>
                                <a:cs typeface="Arial" panose="020B0604020202020204" pitchFamily="34" charset="0"/>
                              </a:rPr>
                              <m:t>144</m:t>
                            </m:r>
                          </m:den>
                        </m:f>
                        <m:r>
                          <a:rPr lang="sr-Cyrl-RS" sz="2500">
                            <a:effectLst/>
                            <a:latin typeface="Cambria Math" panose="02040503050406030204" pitchFamily="18" charset="0"/>
                            <a:ea typeface="Calibri" panose="020F0502020204030204" pitchFamily="34" charset="0"/>
                            <a:cs typeface="Arial" panose="020B0604020202020204" pitchFamily="34" charset="0"/>
                          </a:rPr>
                          <m:t>,</m:t>
                        </m:r>
                        <m:f>
                          <m:fPr>
                            <m:ctrlPr>
                              <a:rPr lang="sr-Cyrl-RS" sz="2500" i="1">
                                <a:effectLst/>
                                <a:latin typeface="Cambria Math" panose="02040503050406030204" pitchFamily="18" charset="0"/>
                                <a:cs typeface="Arial" panose="020B0604020202020204" pitchFamily="34" charset="0"/>
                              </a:rPr>
                            </m:ctrlPr>
                          </m:fPr>
                          <m:num>
                            <m:r>
                              <a:rPr lang="sr-Cyrl-RS" sz="2500" i="1">
                                <a:effectLst/>
                                <a:latin typeface="Cambria Math" panose="02040503050406030204" pitchFamily="18" charset="0"/>
                                <a:ea typeface="Calibri" panose="020F0502020204030204" pitchFamily="34" charset="0"/>
                                <a:cs typeface="Arial" panose="020B0604020202020204" pitchFamily="34" charset="0"/>
                              </a:rPr>
                              <m:t>1</m:t>
                            </m:r>
                          </m:num>
                          <m:den>
                            <m:r>
                              <a:rPr lang="sr-Cyrl-RS" sz="2500" i="1">
                                <a:effectLst/>
                                <a:latin typeface="Cambria Math" panose="02040503050406030204" pitchFamily="18" charset="0"/>
                                <a:ea typeface="Calibri" panose="020F0502020204030204" pitchFamily="34" charset="0"/>
                                <a:cs typeface="Arial" panose="020B0604020202020204" pitchFamily="34" charset="0"/>
                              </a:rPr>
                              <m:t>89</m:t>
                            </m:r>
                          </m:den>
                        </m:f>
                        <m:r>
                          <a:rPr lang="sr-Cyrl-RS" sz="2500">
                            <a:effectLst/>
                            <a:latin typeface="Cambria Math" panose="02040503050406030204" pitchFamily="18" charset="0"/>
                            <a:ea typeface="Calibri" panose="020F0502020204030204" pitchFamily="34" charset="0"/>
                            <a:cs typeface="Arial" panose="020B0604020202020204" pitchFamily="34" charset="0"/>
                          </a:rPr>
                          <m:t>,</m:t>
                        </m:r>
                        <m:f>
                          <m:fPr>
                            <m:ctrlPr>
                              <a:rPr lang="sr-Cyrl-RS" sz="2500" i="1">
                                <a:effectLst/>
                                <a:latin typeface="Cambria Math" panose="02040503050406030204" pitchFamily="18" charset="0"/>
                                <a:cs typeface="Arial" panose="020B0604020202020204" pitchFamily="34" charset="0"/>
                              </a:rPr>
                            </m:ctrlPr>
                          </m:fPr>
                          <m:num>
                            <m:r>
                              <a:rPr lang="sr-Cyrl-RS" sz="2500" i="1">
                                <a:effectLst/>
                                <a:latin typeface="Cambria Math" panose="02040503050406030204" pitchFamily="18" charset="0"/>
                                <a:ea typeface="Calibri" panose="020F0502020204030204" pitchFamily="34" charset="0"/>
                                <a:cs typeface="Arial" panose="020B0604020202020204" pitchFamily="34" charset="0"/>
                              </a:rPr>
                              <m:t>1</m:t>
                            </m:r>
                          </m:num>
                          <m:den>
                            <m:r>
                              <a:rPr lang="sr-Cyrl-RS" sz="2500" i="1">
                                <a:effectLst/>
                                <a:latin typeface="Cambria Math" panose="02040503050406030204" pitchFamily="18" charset="0"/>
                                <a:ea typeface="Calibri" panose="020F0502020204030204" pitchFamily="34" charset="0"/>
                                <a:cs typeface="Arial" panose="020B0604020202020204" pitchFamily="34" charset="0"/>
                              </a:rPr>
                              <m:t>55</m:t>
                            </m:r>
                          </m:den>
                        </m:f>
                        <m:r>
                          <a:rPr lang="sr-Cyrl-RS" sz="2500">
                            <a:effectLst/>
                            <a:latin typeface="Cambria Math" panose="02040503050406030204" pitchFamily="18" charset="0"/>
                            <a:ea typeface="Calibri" panose="020F0502020204030204" pitchFamily="34" charset="0"/>
                            <a:cs typeface="Arial" panose="020B0604020202020204" pitchFamily="34" charset="0"/>
                          </a:rPr>
                          <m:t>,</m:t>
                        </m:r>
                        <m:f>
                          <m:fPr>
                            <m:ctrlPr>
                              <a:rPr lang="sr-Cyrl-RS" sz="2500" i="1">
                                <a:effectLst/>
                                <a:latin typeface="Cambria Math" panose="02040503050406030204" pitchFamily="18" charset="0"/>
                                <a:cs typeface="Arial" panose="020B0604020202020204" pitchFamily="34" charset="0"/>
                              </a:rPr>
                            </m:ctrlPr>
                          </m:fPr>
                          <m:num>
                            <m:r>
                              <a:rPr lang="sr-Cyrl-RS" sz="2500" i="1">
                                <a:effectLst/>
                                <a:latin typeface="Cambria Math" panose="02040503050406030204" pitchFamily="18" charset="0"/>
                                <a:ea typeface="Calibri" panose="020F0502020204030204" pitchFamily="34" charset="0"/>
                                <a:cs typeface="Arial" panose="020B0604020202020204" pitchFamily="34" charset="0"/>
                              </a:rPr>
                              <m:t>1</m:t>
                            </m:r>
                          </m:num>
                          <m:den>
                            <m:r>
                              <a:rPr lang="sr-Cyrl-RS" sz="2500" i="1">
                                <a:effectLst/>
                                <a:latin typeface="Cambria Math" panose="02040503050406030204" pitchFamily="18" charset="0"/>
                                <a:ea typeface="Calibri" panose="020F0502020204030204" pitchFamily="34" charset="0"/>
                                <a:cs typeface="Arial" panose="020B0604020202020204" pitchFamily="34" charset="0"/>
                              </a:rPr>
                              <m:t>34</m:t>
                            </m:r>
                          </m:den>
                        </m:f>
                        <m:r>
                          <a:rPr lang="sr-Cyrl-RS" sz="2500">
                            <a:effectLst/>
                            <a:latin typeface="Cambria Math" panose="02040503050406030204" pitchFamily="18" charset="0"/>
                            <a:ea typeface="Calibri" panose="020F0502020204030204" pitchFamily="34" charset="0"/>
                            <a:cs typeface="Arial" panose="020B0604020202020204" pitchFamily="34" charset="0"/>
                          </a:rPr>
                          <m:t>,</m:t>
                        </m:r>
                        <m:f>
                          <m:fPr>
                            <m:ctrlPr>
                              <a:rPr lang="sr-Cyrl-RS" sz="2500" i="1">
                                <a:effectLst/>
                                <a:latin typeface="Cambria Math" panose="02040503050406030204" pitchFamily="18" charset="0"/>
                                <a:cs typeface="Arial" panose="020B0604020202020204" pitchFamily="34" charset="0"/>
                              </a:rPr>
                            </m:ctrlPr>
                          </m:fPr>
                          <m:num>
                            <m:r>
                              <a:rPr lang="sr-Cyrl-RS" sz="2500" i="1">
                                <a:effectLst/>
                                <a:latin typeface="Cambria Math" panose="02040503050406030204" pitchFamily="18" charset="0"/>
                                <a:ea typeface="Calibri" panose="020F0502020204030204" pitchFamily="34" charset="0"/>
                                <a:cs typeface="Arial" panose="020B0604020202020204" pitchFamily="34" charset="0"/>
                              </a:rPr>
                              <m:t>1</m:t>
                            </m:r>
                          </m:num>
                          <m:den>
                            <m:r>
                              <a:rPr lang="sr-Cyrl-RS" sz="2500" i="1">
                                <a:effectLst/>
                                <a:latin typeface="Cambria Math" panose="02040503050406030204" pitchFamily="18" charset="0"/>
                                <a:ea typeface="Calibri" panose="020F0502020204030204" pitchFamily="34" charset="0"/>
                                <a:cs typeface="Arial" panose="020B0604020202020204" pitchFamily="34" charset="0"/>
                              </a:rPr>
                              <m:t>21</m:t>
                            </m:r>
                          </m:den>
                        </m:f>
                        <m:r>
                          <a:rPr lang="sr-Cyrl-RS" sz="2500">
                            <a:effectLst/>
                            <a:latin typeface="Cambria Math" panose="02040503050406030204" pitchFamily="18" charset="0"/>
                            <a:ea typeface="Calibri" panose="020F0502020204030204" pitchFamily="34" charset="0"/>
                            <a:cs typeface="Arial" panose="020B0604020202020204" pitchFamily="34" charset="0"/>
                          </a:rPr>
                          <m:t>,</m:t>
                        </m:r>
                        <m:f>
                          <m:fPr>
                            <m:ctrlPr>
                              <a:rPr lang="sr-Cyrl-RS" sz="2500" i="1">
                                <a:effectLst/>
                                <a:latin typeface="Cambria Math" panose="02040503050406030204" pitchFamily="18" charset="0"/>
                                <a:cs typeface="Arial" panose="020B0604020202020204" pitchFamily="34" charset="0"/>
                              </a:rPr>
                            </m:ctrlPr>
                          </m:fPr>
                          <m:num>
                            <m:r>
                              <a:rPr lang="sr-Cyrl-RS" sz="2500" i="1">
                                <a:effectLst/>
                                <a:latin typeface="Cambria Math" panose="02040503050406030204" pitchFamily="18" charset="0"/>
                                <a:ea typeface="Calibri" panose="020F0502020204030204" pitchFamily="34" charset="0"/>
                                <a:cs typeface="Arial" panose="020B0604020202020204" pitchFamily="34" charset="0"/>
                              </a:rPr>
                              <m:t>1</m:t>
                            </m:r>
                          </m:num>
                          <m:den>
                            <m:r>
                              <a:rPr lang="sr-Cyrl-RS" sz="2500" i="1">
                                <a:effectLst/>
                                <a:latin typeface="Cambria Math" panose="02040503050406030204" pitchFamily="18" charset="0"/>
                                <a:ea typeface="Calibri" panose="020F0502020204030204" pitchFamily="34" charset="0"/>
                                <a:cs typeface="Arial" panose="020B0604020202020204" pitchFamily="34" charset="0"/>
                              </a:rPr>
                              <m:t>13</m:t>
                            </m:r>
                          </m:den>
                        </m:f>
                        <m:r>
                          <a:rPr lang="sr-Cyrl-RS" sz="2500">
                            <a:effectLst/>
                            <a:latin typeface="Cambria Math" panose="02040503050406030204" pitchFamily="18" charset="0"/>
                            <a:ea typeface="Calibri" panose="020F0502020204030204" pitchFamily="34" charset="0"/>
                            <a:cs typeface="Arial" panose="020B0604020202020204" pitchFamily="34" charset="0"/>
                          </a:rPr>
                          <m:t>,</m:t>
                        </m:r>
                        <m:f>
                          <m:fPr>
                            <m:ctrlPr>
                              <a:rPr lang="sr-Cyrl-RS" sz="2500" i="1">
                                <a:effectLst/>
                                <a:latin typeface="Cambria Math" panose="02040503050406030204" pitchFamily="18" charset="0"/>
                                <a:cs typeface="Arial" panose="020B0604020202020204" pitchFamily="34" charset="0"/>
                              </a:rPr>
                            </m:ctrlPr>
                          </m:fPr>
                          <m:num>
                            <m:r>
                              <a:rPr lang="sr-Cyrl-RS" sz="2500" i="1">
                                <a:effectLst/>
                                <a:latin typeface="Cambria Math" panose="02040503050406030204" pitchFamily="18" charset="0"/>
                                <a:ea typeface="Calibri" panose="020F0502020204030204" pitchFamily="34" charset="0"/>
                                <a:cs typeface="Arial" panose="020B0604020202020204" pitchFamily="34" charset="0"/>
                              </a:rPr>
                              <m:t>1</m:t>
                            </m:r>
                          </m:num>
                          <m:den>
                            <m:r>
                              <a:rPr lang="sr-Cyrl-RS" sz="2500" i="1">
                                <a:effectLst/>
                                <a:latin typeface="Cambria Math" panose="02040503050406030204" pitchFamily="18" charset="0"/>
                                <a:ea typeface="Calibri" panose="020F0502020204030204" pitchFamily="34" charset="0"/>
                                <a:cs typeface="Arial" panose="020B0604020202020204" pitchFamily="34" charset="0"/>
                              </a:rPr>
                              <m:t>8</m:t>
                            </m:r>
                          </m:den>
                        </m:f>
                        <m:r>
                          <a:rPr lang="sr-Cyrl-RS" sz="2500">
                            <a:effectLst/>
                            <a:latin typeface="Cambria Math" panose="02040503050406030204" pitchFamily="18" charset="0"/>
                            <a:ea typeface="Calibri" panose="020F0502020204030204" pitchFamily="34" charset="0"/>
                            <a:cs typeface="Arial" panose="020B0604020202020204" pitchFamily="34" charset="0"/>
                          </a:rPr>
                          <m:t>,</m:t>
                        </m:r>
                        <m:f>
                          <m:fPr>
                            <m:ctrlPr>
                              <a:rPr lang="sr-Cyrl-RS" sz="2500" i="1">
                                <a:effectLst/>
                                <a:latin typeface="Cambria Math" panose="02040503050406030204" pitchFamily="18" charset="0"/>
                                <a:cs typeface="Arial" panose="020B0604020202020204" pitchFamily="34" charset="0"/>
                              </a:rPr>
                            </m:ctrlPr>
                          </m:fPr>
                          <m:num>
                            <m:r>
                              <a:rPr lang="sr-Cyrl-RS" sz="2500" i="1">
                                <a:effectLst/>
                                <a:latin typeface="Cambria Math" panose="02040503050406030204" pitchFamily="18" charset="0"/>
                                <a:ea typeface="Calibri" panose="020F0502020204030204" pitchFamily="34" charset="0"/>
                                <a:cs typeface="Arial" panose="020B0604020202020204" pitchFamily="34" charset="0"/>
                              </a:rPr>
                              <m:t>1</m:t>
                            </m:r>
                          </m:num>
                          <m:den>
                            <m:r>
                              <a:rPr lang="sr-Cyrl-RS" sz="2500" i="1">
                                <a:effectLst/>
                                <a:latin typeface="Cambria Math" panose="02040503050406030204" pitchFamily="18" charset="0"/>
                                <a:ea typeface="Calibri" panose="020F0502020204030204" pitchFamily="34" charset="0"/>
                                <a:cs typeface="Arial" panose="020B0604020202020204" pitchFamily="34" charset="0"/>
                              </a:rPr>
                              <m:t>5</m:t>
                            </m:r>
                          </m:den>
                        </m:f>
                        <m:r>
                          <a:rPr lang="sr-Cyrl-RS" sz="2500">
                            <a:effectLst/>
                            <a:latin typeface="Cambria Math" panose="02040503050406030204" pitchFamily="18" charset="0"/>
                            <a:ea typeface="Calibri" panose="020F0502020204030204" pitchFamily="34" charset="0"/>
                            <a:cs typeface="Arial" panose="020B0604020202020204" pitchFamily="34" charset="0"/>
                          </a:rPr>
                          <m:t>,</m:t>
                        </m:r>
                        <m:f>
                          <m:fPr>
                            <m:ctrlPr>
                              <a:rPr lang="sr-Cyrl-RS" sz="2500" i="1">
                                <a:effectLst/>
                                <a:latin typeface="Cambria Math" panose="02040503050406030204" pitchFamily="18" charset="0"/>
                                <a:cs typeface="Arial" panose="020B0604020202020204" pitchFamily="34" charset="0"/>
                              </a:rPr>
                            </m:ctrlPr>
                          </m:fPr>
                          <m:num>
                            <m:r>
                              <a:rPr lang="sr-Cyrl-RS" sz="2500" i="1">
                                <a:effectLst/>
                                <a:latin typeface="Cambria Math" panose="02040503050406030204" pitchFamily="18" charset="0"/>
                                <a:ea typeface="Calibri" panose="020F0502020204030204" pitchFamily="34" charset="0"/>
                                <a:cs typeface="Arial" panose="020B0604020202020204" pitchFamily="34" charset="0"/>
                              </a:rPr>
                              <m:t>1</m:t>
                            </m:r>
                          </m:num>
                          <m:den>
                            <m:r>
                              <a:rPr lang="sr-Cyrl-RS" sz="2500" i="1">
                                <a:effectLst/>
                                <a:latin typeface="Cambria Math" panose="02040503050406030204" pitchFamily="18" charset="0"/>
                                <a:ea typeface="Calibri" panose="020F0502020204030204" pitchFamily="34" charset="0"/>
                                <a:cs typeface="Arial" panose="020B0604020202020204" pitchFamily="34" charset="0"/>
                              </a:rPr>
                              <m:t>3</m:t>
                            </m:r>
                          </m:den>
                        </m:f>
                        <m:r>
                          <a:rPr lang="sr-Cyrl-RS" sz="2500">
                            <a:effectLst/>
                            <a:latin typeface="Cambria Math" panose="02040503050406030204" pitchFamily="18" charset="0"/>
                            <a:ea typeface="Calibri" panose="020F0502020204030204" pitchFamily="34" charset="0"/>
                            <a:cs typeface="Arial" panose="020B0604020202020204" pitchFamily="34" charset="0"/>
                          </a:rPr>
                          <m:t>,</m:t>
                        </m:r>
                        <m:f>
                          <m:fPr>
                            <m:ctrlPr>
                              <a:rPr lang="sr-Cyrl-RS" sz="2500" i="1">
                                <a:effectLst/>
                                <a:latin typeface="Cambria Math" panose="02040503050406030204" pitchFamily="18" charset="0"/>
                                <a:cs typeface="Arial" panose="020B0604020202020204" pitchFamily="34" charset="0"/>
                              </a:rPr>
                            </m:ctrlPr>
                          </m:fPr>
                          <m:num>
                            <m:r>
                              <a:rPr lang="sr-Cyrl-RS" sz="2500" i="1">
                                <a:effectLst/>
                                <a:latin typeface="Cambria Math" panose="02040503050406030204" pitchFamily="18" charset="0"/>
                                <a:ea typeface="Calibri" panose="020F0502020204030204" pitchFamily="34" charset="0"/>
                                <a:cs typeface="Arial" panose="020B0604020202020204" pitchFamily="34" charset="0"/>
                              </a:rPr>
                              <m:t>1</m:t>
                            </m:r>
                          </m:num>
                          <m:den>
                            <m:r>
                              <a:rPr lang="sr-Cyrl-RS" sz="2500" i="1">
                                <a:effectLst/>
                                <a:latin typeface="Cambria Math" panose="02040503050406030204" pitchFamily="18" charset="0"/>
                                <a:ea typeface="Calibri" panose="020F0502020204030204" pitchFamily="34" charset="0"/>
                                <a:cs typeface="Arial" panose="020B0604020202020204" pitchFamily="34" charset="0"/>
                              </a:rPr>
                              <m:t>2</m:t>
                            </m:r>
                          </m:den>
                        </m:f>
                        <m:r>
                          <a:rPr lang="sr-Cyrl-RS" sz="2500">
                            <a:effectLst/>
                            <a:latin typeface="Cambria Math" panose="02040503050406030204" pitchFamily="18" charset="0"/>
                            <a:ea typeface="Calibri" panose="020F0502020204030204" pitchFamily="34" charset="0"/>
                            <a:cs typeface="Arial" panose="020B0604020202020204" pitchFamily="34" charset="0"/>
                          </a:rPr>
                          <m:t>,</m:t>
                        </m:r>
                        <m:f>
                          <m:fPr>
                            <m:ctrlPr>
                              <a:rPr lang="sr-Cyrl-RS" sz="2500" i="1">
                                <a:effectLst/>
                                <a:latin typeface="Cambria Math" panose="02040503050406030204" pitchFamily="18" charset="0"/>
                                <a:cs typeface="Arial" panose="020B0604020202020204" pitchFamily="34" charset="0"/>
                              </a:rPr>
                            </m:ctrlPr>
                          </m:fPr>
                          <m:num>
                            <m:r>
                              <a:rPr lang="sr-Cyrl-RS" sz="2500" i="1">
                                <a:effectLst/>
                                <a:latin typeface="Cambria Math" panose="02040503050406030204" pitchFamily="18" charset="0"/>
                                <a:ea typeface="Calibri" panose="020F0502020204030204" pitchFamily="34" charset="0"/>
                                <a:cs typeface="Arial" panose="020B0604020202020204" pitchFamily="34" charset="0"/>
                              </a:rPr>
                              <m:t>1</m:t>
                            </m:r>
                          </m:num>
                          <m:den>
                            <m:r>
                              <a:rPr lang="sr-Cyrl-RS" sz="2500" i="1">
                                <a:effectLst/>
                                <a:latin typeface="Cambria Math" panose="02040503050406030204" pitchFamily="18" charset="0"/>
                                <a:ea typeface="Calibri" panose="020F0502020204030204" pitchFamily="34" charset="0"/>
                                <a:cs typeface="Arial" panose="020B0604020202020204" pitchFamily="34" charset="0"/>
                              </a:rPr>
                              <m:t>1,5</m:t>
                            </m:r>
                          </m:den>
                        </m:f>
                        <m:r>
                          <a:rPr lang="sr-Cyrl-RS" sz="2500">
                            <a:effectLst/>
                            <a:latin typeface="Cambria Math" panose="02040503050406030204" pitchFamily="18" charset="0"/>
                            <a:ea typeface="Calibri" panose="020F0502020204030204" pitchFamily="34" charset="0"/>
                            <a:cs typeface="Arial" panose="020B0604020202020204" pitchFamily="34" charset="0"/>
                          </a:rPr>
                          <m:t>,1, 1.5, 2, 3, 5, 8, 13, 21, 34, </m:t>
                        </m:r>
                        <m:r>
                          <a:rPr lang="sr-Cyrl-RS" sz="2500" i="1">
                            <a:effectLst/>
                            <a:latin typeface="Cambria Math" panose="02040503050406030204" pitchFamily="18" charset="0"/>
                            <a:ea typeface="Calibri" panose="020F0502020204030204" pitchFamily="34" charset="0"/>
                            <a:cs typeface="Arial" panose="020B0604020202020204" pitchFamily="34" charset="0"/>
                          </a:rPr>
                          <m:t>𝑎</m:t>
                        </m:r>
                        <m:r>
                          <a:rPr lang="en-US" sz="2500" b="0" i="1" smtClean="0">
                            <a:effectLst/>
                            <a:latin typeface="Cambria Math" panose="02040503050406030204" pitchFamily="18" charset="0"/>
                            <a:ea typeface="Calibri" panose="020F0502020204030204" pitchFamily="34" charset="0"/>
                            <a:cs typeface="Arial" panose="020B0604020202020204" pitchFamily="34" charset="0"/>
                          </a:rPr>
                          <m:t>𝑙𝑙</m:t>
                        </m:r>
                        <m:r>
                          <a:rPr lang="en-US" sz="2500" b="0" i="1" smtClean="0">
                            <a:effectLst/>
                            <a:latin typeface="Cambria Math" panose="02040503050406030204" pitchFamily="18" charset="0"/>
                            <a:ea typeface="Calibri" panose="020F0502020204030204" pitchFamily="34" charset="0"/>
                            <a:cs typeface="Arial" panose="020B0604020202020204" pitchFamily="34" charset="0"/>
                          </a:rPr>
                          <m:t>−</m:t>
                        </m:r>
                        <m:r>
                          <a:rPr lang="sr-Cyrl-RS" sz="2500" i="1">
                            <a:effectLst/>
                            <a:latin typeface="Cambria Math" panose="02040503050406030204" pitchFamily="18" charset="0"/>
                            <a:ea typeface="Calibri" panose="020F0502020204030204" pitchFamily="34" charset="0"/>
                            <a:cs typeface="Arial" panose="020B0604020202020204" pitchFamily="34" charset="0"/>
                          </a:rPr>
                          <m:t>𝑖𝑛</m:t>
                        </m:r>
                      </m:e>
                    </m:d>
                  </m:oMath>
                </a14:m>
                <a:r>
                  <a:rPr lang="sr-Cyrl-RS" sz="2500" dirty="0"/>
                  <a:t> </a:t>
                </a:r>
                <a:r>
                  <a:rPr lang="sr-Cyrl-RS" dirty="0"/>
                  <a:t>*</a:t>
                </a:r>
              </a:p>
              <a:p>
                <a:pPr marL="0" indent="0">
                  <a:buNone/>
                </a:pPr>
                <a:r>
                  <a:rPr lang="sr-Cyrl-RS" dirty="0"/>
                  <a:t>* укупан улог</a:t>
                </a:r>
              </a:p>
            </p:txBody>
          </p:sp>
        </mc:Choice>
        <mc:Fallback>
          <p:sp>
            <p:nvSpPr>
              <p:cNvPr id="5" name="Content Placeholder 2">
                <a:extLst>
                  <a:ext uri="{FF2B5EF4-FFF2-40B4-BE49-F238E27FC236}">
                    <a16:creationId xmlns:a16="http://schemas.microsoft.com/office/drawing/2014/main" id="{DDDED107-C703-44E0-9E67-1839041604C6}"/>
                  </a:ext>
                </a:extLst>
              </p:cNvPr>
              <p:cNvSpPr>
                <a:spLocks noGrp="1" noRot="1" noChangeAspect="1" noMove="1" noResize="1" noEditPoints="1" noAdjustHandles="1" noChangeArrowheads="1" noChangeShapeType="1" noTextEdit="1"/>
              </p:cNvSpPr>
              <p:nvPr>
                <p:ph sz="half" idx="1"/>
              </p:nvPr>
            </p:nvSpPr>
            <p:spPr>
              <a:xfrm>
                <a:off x="838199" y="1825625"/>
                <a:ext cx="10313021" cy="4351338"/>
              </a:xfrm>
              <a:blipFill>
                <a:blip r:embed="rId2"/>
                <a:stretch>
                  <a:fillRect l="-1182" t="-2241"/>
                </a:stretch>
              </a:blipFill>
            </p:spPr>
            <p:txBody>
              <a:bodyPr/>
              <a:lstStyle/>
              <a:p>
                <a:r>
                  <a:rPr lang="sr-Cyrl-RS">
                    <a:noFill/>
                  </a:rPr>
                  <a:t> </a:t>
                </a:r>
              </a:p>
            </p:txBody>
          </p:sp>
        </mc:Fallback>
      </mc:AlternateContent>
      <p:sp>
        <p:nvSpPr>
          <p:cNvPr id="6" name="Title 1">
            <a:extLst>
              <a:ext uri="{FF2B5EF4-FFF2-40B4-BE49-F238E27FC236}">
                <a16:creationId xmlns:a16="http://schemas.microsoft.com/office/drawing/2014/main" id="{9E9771DF-BE18-4208-A138-5A3BAE2DBE82}"/>
              </a:ext>
            </a:extLst>
          </p:cNvPr>
          <p:cNvSpPr>
            <a:spLocks noGrp="1"/>
          </p:cNvSpPr>
          <p:nvPr>
            <p:ph type="title"/>
          </p:nvPr>
        </p:nvSpPr>
        <p:spPr>
          <a:xfrm>
            <a:off x="838199" y="818449"/>
            <a:ext cx="10313022" cy="682668"/>
          </a:xfrm>
        </p:spPr>
        <p:txBody>
          <a:bodyPr>
            <a:normAutofit fontScale="90000"/>
          </a:bodyPr>
          <a:lstStyle/>
          <a:p>
            <a:pPr algn="ctr"/>
            <a:r>
              <a:rPr lang="sr-Cyrl-RS" dirty="0"/>
              <a:t>Формирање модела</a:t>
            </a:r>
          </a:p>
        </p:txBody>
      </p:sp>
    </p:spTree>
    <p:extLst>
      <p:ext uri="{BB962C8B-B14F-4D97-AF65-F5344CB8AC3E}">
        <p14:creationId xmlns:p14="http://schemas.microsoft.com/office/powerpoint/2010/main" val="3696436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526268D-218D-48A6-B793-196E38016885}"/>
              </a:ext>
            </a:extLst>
          </p:cNvPr>
          <p:cNvSpPr>
            <a:spLocks noGrp="1"/>
          </p:cNvSpPr>
          <p:nvPr>
            <p:ph sz="half" idx="1"/>
          </p:nvPr>
        </p:nvSpPr>
        <p:spPr>
          <a:xfrm>
            <a:off x="838199" y="1825625"/>
            <a:ext cx="10313021" cy="4351892"/>
          </a:xfrm>
        </p:spPr>
        <p:txBody>
          <a:bodyPr>
            <a:normAutofit fontScale="92500" lnSpcReduction="20000"/>
          </a:bodyPr>
          <a:lstStyle/>
          <a:p>
            <a:pPr marL="0" indent="0" algn="just">
              <a:buNone/>
            </a:pPr>
            <a:r>
              <a:rPr lang="ru-RU" dirty="0"/>
              <a:t>	Због великог скупа стања потребно је много времена да програм научи да игра квалитетно. Како нам толико време није на располагању, не можемо проверити да ли је играч довољно добар да може да игра успешно против осредњих или добрих покераша. Из истог разлога не можемо да оцењујемо појединачне акције на основу искуства играња покера.</a:t>
            </a:r>
          </a:p>
          <a:p>
            <a:pPr marL="0" indent="0" algn="just">
              <a:buNone/>
            </a:pPr>
            <a:r>
              <a:rPr lang="ru-RU" dirty="0"/>
              <a:t>	Једино што можемо је да проверимо да ли програм учи да игра, тј. да ли временом постаје бољи. То се може урадити упоређивањем играча који користе податке добијене после различитог времена учења. 5 играча користе податке добијене после 2 месеца учења, а других 5 играча податке после 3 дана учења. </a:t>
            </a:r>
          </a:p>
          <a:p>
            <a:pPr marL="0" indent="0" algn="just">
              <a:buNone/>
            </a:pPr>
            <a:r>
              <a:rPr lang="ru-RU" dirty="0"/>
              <a:t>	После једног дана рада програма, играчи од три дана су сакупили 113,290,000 $, а играчи од два месеца 353,000,500 $, што значи да је програм остварио напредак за два месеца учења.</a:t>
            </a:r>
          </a:p>
          <a:p>
            <a:pPr marL="0" indent="0" algn="just">
              <a:buNone/>
            </a:pPr>
            <a:endParaRPr lang="sr-Cyrl-RS" dirty="0"/>
          </a:p>
        </p:txBody>
      </p:sp>
      <p:sp>
        <p:nvSpPr>
          <p:cNvPr id="6" name="Title 1">
            <a:extLst>
              <a:ext uri="{FF2B5EF4-FFF2-40B4-BE49-F238E27FC236}">
                <a16:creationId xmlns:a16="http://schemas.microsoft.com/office/drawing/2014/main" id="{6539B88D-B4F3-4518-8078-462AF2BDD661}"/>
              </a:ext>
            </a:extLst>
          </p:cNvPr>
          <p:cNvSpPr>
            <a:spLocks noGrp="1"/>
          </p:cNvSpPr>
          <p:nvPr>
            <p:ph type="title"/>
          </p:nvPr>
        </p:nvSpPr>
        <p:spPr>
          <a:xfrm>
            <a:off x="838199" y="818449"/>
            <a:ext cx="10313022" cy="682668"/>
          </a:xfrm>
        </p:spPr>
        <p:txBody>
          <a:bodyPr>
            <a:normAutofit fontScale="90000"/>
          </a:bodyPr>
          <a:lstStyle/>
          <a:p>
            <a:pPr algn="ctr"/>
            <a:r>
              <a:rPr lang="sr-Cyrl-RS" dirty="0"/>
              <a:t>Анализа резултата</a:t>
            </a:r>
          </a:p>
        </p:txBody>
      </p:sp>
    </p:spTree>
    <p:extLst>
      <p:ext uri="{BB962C8B-B14F-4D97-AF65-F5344CB8AC3E}">
        <p14:creationId xmlns:p14="http://schemas.microsoft.com/office/powerpoint/2010/main" val="80685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FE70D577-18BB-4375-AEE3-BEDFA582346F}"/>
              </a:ext>
            </a:extLst>
          </p:cNvPr>
          <p:cNvSpPr>
            <a:spLocks noGrp="1"/>
          </p:cNvSpPr>
          <p:nvPr>
            <p:ph type="title"/>
          </p:nvPr>
        </p:nvSpPr>
        <p:spPr>
          <a:xfrm>
            <a:off x="990600" y="818449"/>
            <a:ext cx="10363200" cy="682668"/>
          </a:xfrm>
        </p:spPr>
        <p:txBody>
          <a:bodyPr>
            <a:noAutofit/>
          </a:bodyPr>
          <a:lstStyle/>
          <a:p>
            <a:pPr algn="ctr"/>
            <a:r>
              <a:rPr lang="sr-Cyrl-RS" sz="4000" dirty="0"/>
              <a:t>Коначни марковски процеси одлучивања</a:t>
            </a:r>
          </a:p>
        </p:txBody>
      </p:sp>
      <mc:AlternateContent xmlns:mc="http://schemas.openxmlformats.org/markup-compatibility/2006">
        <mc:Choice xmlns:a14="http://schemas.microsoft.com/office/drawing/2010/main" Requires="a14">
          <p:sp>
            <p:nvSpPr>
              <p:cNvPr id="23" name="Content Placeholder 2">
                <a:extLst>
                  <a:ext uri="{FF2B5EF4-FFF2-40B4-BE49-F238E27FC236}">
                    <a16:creationId xmlns:a16="http://schemas.microsoft.com/office/drawing/2014/main" id="{8663EF88-C12B-4EF0-96AB-15FBB31F7468}"/>
                  </a:ext>
                </a:extLst>
              </p:cNvPr>
              <p:cNvSpPr>
                <a:spLocks noGrp="1"/>
              </p:cNvSpPr>
              <p:nvPr>
                <p:ph sz="half" idx="1"/>
              </p:nvPr>
            </p:nvSpPr>
            <p:spPr>
              <a:xfrm>
                <a:off x="990600" y="1797271"/>
                <a:ext cx="10515600" cy="4351338"/>
              </a:xfrm>
            </p:spPr>
            <p:txBody>
              <a:bodyPr>
                <a:normAutofit lnSpcReduction="10000"/>
              </a:bodyPr>
              <a:lstStyle/>
              <a:p>
                <a:r>
                  <a:rPr lang="sr-Cyrl-RS" sz="1800" dirty="0">
                    <a:effectLst/>
                    <a:latin typeface="Arial" panose="020B0604020202020204" pitchFamily="34" charset="0"/>
                    <a:ea typeface="Times New Roman" panose="02020603050405020304" pitchFamily="18" charset="0"/>
                    <a:cs typeface="Arial" panose="020B0604020202020204" pitchFamily="34" charset="0"/>
                  </a:rPr>
                  <a:t>Награда је начин да одредимо шта желимо да агент научи. </a:t>
                </a:r>
                <a:r>
                  <a:rPr lang="sr-Cyrl-RS" sz="1800" dirty="0">
                    <a:effectLst/>
                    <a:latin typeface="Arial" panose="020B0604020202020204" pitchFamily="34" charset="0"/>
                    <a:ea typeface="Times New Roman" panose="02020603050405020304" pitchFamily="18" charset="0"/>
                    <a:cs typeface="Times New Roman" panose="02020603050405020304" pitchFamily="18" charset="0"/>
                  </a:rPr>
                  <a:t>Циљ агента је да максимизује укупну награду, тј. на дуже време. После тренутка </a:t>
                </a:r>
                <a14:m>
                  <m:oMath xmlns:m="http://schemas.openxmlformats.org/officeDocument/2006/math">
                    <m:r>
                      <a:rPr lang="sr-Cyrl-RS" sz="1800" i="1">
                        <a:effectLst/>
                        <a:latin typeface="Cambria Math" panose="02040503050406030204" pitchFamily="18" charset="0"/>
                        <a:ea typeface="Calibri" panose="020F0502020204030204" pitchFamily="34" charset="0"/>
                        <a:cs typeface="Times New Roman" panose="02020603050405020304" pitchFamily="18" charset="0"/>
                      </a:rPr>
                      <m:t>𝑡</m:t>
                    </m:r>
                  </m:oMath>
                </a14:m>
                <a:r>
                  <a:rPr lang="sr-Cyrl-RS" sz="1800" dirty="0">
                    <a:effectLst/>
                    <a:latin typeface="Arial" panose="020B0604020202020204" pitchFamily="34" charset="0"/>
                    <a:ea typeface="Times New Roman" panose="02020603050405020304" pitchFamily="18" charset="0"/>
                    <a:cs typeface="Times New Roman" panose="02020603050405020304" pitchFamily="18" charset="0"/>
                  </a:rPr>
                  <a:t> агент ће добити награде </a:t>
                </a:r>
                <a14:m>
                  <m:oMath xmlns:m="http://schemas.openxmlformats.org/officeDocument/2006/math">
                    <m:sSub>
                      <m:sSubPr>
                        <m:ctrlPr>
                          <a:rPr lang="sr-Cyrl-R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sr-Cyrl-RS" sz="1800" i="1">
                            <a:effectLst/>
                            <a:latin typeface="Cambria Math" panose="02040503050406030204" pitchFamily="18" charset="0"/>
                            <a:ea typeface="Calibri" panose="020F0502020204030204" pitchFamily="34" charset="0"/>
                            <a:cs typeface="Times New Roman" panose="02020603050405020304" pitchFamily="18" charset="0"/>
                          </a:rPr>
                          <m:t>𝑡</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sr-Cyrl-R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sr-Cyrl-RS" sz="1800" i="1">
                            <a:effectLst/>
                            <a:latin typeface="Cambria Math" panose="02040503050406030204" pitchFamily="18" charset="0"/>
                            <a:ea typeface="Calibri" panose="020F0502020204030204" pitchFamily="34" charset="0"/>
                            <a:cs typeface="Times New Roman" panose="02020603050405020304" pitchFamily="18" charset="0"/>
                          </a:rPr>
                          <m:t>𝑡</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sr-Cyrl-R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sr-Cyrl-RS" sz="1800" i="1">
                            <a:effectLst/>
                            <a:latin typeface="Cambria Math" panose="02040503050406030204" pitchFamily="18" charset="0"/>
                            <a:ea typeface="Calibri" panose="020F0502020204030204" pitchFamily="34" charset="0"/>
                            <a:cs typeface="Times New Roman" panose="02020603050405020304" pitchFamily="18" charset="0"/>
                          </a:rPr>
                          <m:t>𝑡</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sr-Cyrl-RS" sz="1800" dirty="0">
                    <a:effectLst/>
                    <a:latin typeface="Arial" panose="020B0604020202020204" pitchFamily="34" charset="0"/>
                    <a:ea typeface="Times New Roman" panose="02020603050405020304" pitchFamily="18" charset="0"/>
                    <a:cs typeface="Times New Roman" panose="02020603050405020304" pitchFamily="18" charset="0"/>
                  </a:rPr>
                  <a:t> Желимо да њихова сума </a:t>
                </a:r>
                <a14:m>
                  <m:oMath xmlns:m="http://schemas.openxmlformats.org/officeDocument/2006/math">
                    <m:sSub>
                      <m:sSubPr>
                        <m:ctrlPr>
                          <a:rPr lang="sr-Cyrl-R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𝐺</m:t>
                        </m:r>
                      </m:e>
                      <m:sub>
                        <m:r>
                          <a:rPr lang="sr-Cyrl-RS"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sr-Cyrl-R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sr-Cyrl-RS" sz="1800" i="1">
                            <a:effectLst/>
                            <a:latin typeface="Cambria Math" panose="02040503050406030204" pitchFamily="18" charset="0"/>
                            <a:ea typeface="Calibri" panose="020F0502020204030204" pitchFamily="34" charset="0"/>
                            <a:cs typeface="Times New Roman" panose="02020603050405020304" pitchFamily="18" charset="0"/>
                          </a:rPr>
                          <m:t>𝑡</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sr-Cyrl-R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sr-Cyrl-RS" sz="1800" i="1">
                            <a:effectLst/>
                            <a:latin typeface="Cambria Math" panose="02040503050406030204" pitchFamily="18" charset="0"/>
                            <a:ea typeface="Calibri" panose="020F0502020204030204" pitchFamily="34" charset="0"/>
                            <a:cs typeface="Times New Roman" panose="02020603050405020304" pitchFamily="18" charset="0"/>
                          </a:rPr>
                          <m:t>𝑡</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sr-Cyrl-R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sr-Cyrl-RS" sz="1800" i="1">
                            <a:effectLst/>
                            <a:latin typeface="Cambria Math" panose="02040503050406030204" pitchFamily="18" charset="0"/>
                            <a:ea typeface="Calibri" panose="020F0502020204030204" pitchFamily="34" charset="0"/>
                            <a:cs typeface="Times New Roman" panose="02020603050405020304" pitchFamily="18" charset="0"/>
                          </a:rPr>
                          <m:t>𝑡</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sr-Cyrl-R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sr-Cyrl-RS" sz="1800" i="1">
                            <a:effectLst/>
                            <a:latin typeface="Cambria Math" panose="02040503050406030204" pitchFamily="18" charset="0"/>
                            <a:ea typeface="Calibri" panose="020F0502020204030204" pitchFamily="34" charset="0"/>
                            <a:cs typeface="Times New Roman" panose="02020603050405020304" pitchFamily="18" charset="0"/>
                          </a:rPr>
                          <m:t>𝑇</m:t>
                        </m:r>
                      </m:sub>
                    </m:sSub>
                  </m:oMath>
                </a14:m>
                <a:r>
                  <a:rPr lang="sr-Cyrl-RS" sz="1800" dirty="0">
                    <a:effectLst/>
                    <a:latin typeface="Arial" panose="020B0604020202020204" pitchFamily="34" charset="0"/>
                    <a:ea typeface="Times New Roman" panose="02020603050405020304" pitchFamily="18" charset="0"/>
                    <a:cs typeface="Times New Roman" panose="02020603050405020304" pitchFamily="18" charset="0"/>
                  </a:rPr>
                  <a:t>, где је </a:t>
                </a:r>
                <a14:m>
                  <m:oMath xmlns:m="http://schemas.openxmlformats.org/officeDocument/2006/math">
                    <m:r>
                      <a:rPr lang="sr-Cyrl-RS" sz="1800" i="1">
                        <a:effectLst/>
                        <a:latin typeface="Cambria Math" panose="02040503050406030204" pitchFamily="18" charset="0"/>
                        <a:ea typeface="Calibri" panose="020F0502020204030204" pitchFamily="34" charset="0"/>
                        <a:cs typeface="Times New Roman" panose="02020603050405020304" pitchFamily="18" charset="0"/>
                      </a:rPr>
                      <m:t>𝑇</m:t>
                    </m:r>
                  </m:oMath>
                </a14:m>
                <a:r>
                  <a:rPr lang="sr-Cyrl-RS" sz="1800" dirty="0">
                    <a:effectLst/>
                    <a:latin typeface="Arial" panose="020B0604020202020204" pitchFamily="34" charset="0"/>
                    <a:ea typeface="Times New Roman" panose="02020603050405020304" pitchFamily="18" charset="0"/>
                    <a:cs typeface="Times New Roman" panose="02020603050405020304" pitchFamily="18" charset="0"/>
                  </a:rPr>
                  <a:t> последњи временски треунутак, буде максимална.</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r>
                  <a:rPr lang="sr-Cyrl-RS" sz="1800" dirty="0">
                    <a:effectLst/>
                    <a:latin typeface="Arial" panose="020B0604020202020204" pitchFamily="34" charset="0"/>
                    <a:ea typeface="Times New Roman" panose="02020603050405020304" pitchFamily="18" charset="0"/>
                    <a:cs typeface="Arial" panose="020B0604020202020204" pitchFamily="34" charset="0"/>
                  </a:rPr>
                  <a:t>Функција вредности стања говори колико је добро за агента да буде у одређеном стању, односно колико је добро да изабере акцију која води до тог стања, тј. колико је висока очекивана будућа награда. Наравно, награда зависи од будућих акција, па се функција вредности дефинише у односу на политику.</a:t>
                </a:r>
                <a:r>
                  <a:rPr lang="sr-Cyrl-RS" sz="1800" dirty="0">
                    <a:effectLst/>
                    <a:latin typeface="Arial" panose="020B0604020202020204" pitchFamily="34" charset="0"/>
                    <a:ea typeface="Calibri" panose="020F0502020204030204" pitchFamily="34" charset="0"/>
                    <a:cs typeface="Arial" panose="020B0604020202020204" pitchFamily="34" charset="0"/>
                  </a:rPr>
                  <a:t> </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r>
                  <a:rPr lang="sr-Cyrl-RS" sz="1800" dirty="0">
                    <a:effectLst/>
                    <a:latin typeface="Arial" panose="020B0604020202020204" pitchFamily="34" charset="0"/>
                    <a:ea typeface="Times New Roman" panose="02020603050405020304" pitchFamily="18" charset="0"/>
                    <a:cs typeface="Arial" panose="020B0604020202020204" pitchFamily="34" charset="0"/>
                  </a:rPr>
                  <a:t>Вредност стања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oMath>
                </a14:m>
                <a:r>
                  <a:rPr lang="sr-Cyrl-RS" sz="1800" dirty="0">
                    <a:effectLst/>
                    <a:latin typeface="Arial" panose="020B0604020202020204" pitchFamily="34" charset="0"/>
                    <a:ea typeface="Times New Roman" panose="02020603050405020304" pitchFamily="18" charset="0"/>
                    <a:cs typeface="Arial" panose="020B0604020202020204" pitchFamily="34" charset="0"/>
                  </a:rPr>
                  <a:t> при политици </a:t>
                </a:r>
                <a14:m>
                  <m:oMath xmlns:m="http://schemas.openxmlformats.org/officeDocument/2006/math">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𝜋</m:t>
                    </m:r>
                  </m:oMath>
                </a14:m>
                <a:r>
                  <a:rPr lang="sr-Cyrl-RS" sz="1800" dirty="0">
                    <a:effectLst/>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sSub>
                      <m:sSubPr>
                        <m:ctrlPr>
                          <a:rPr lang="sr-Cyrl-RS" i="1">
                            <a:effectLst/>
                            <a:latin typeface="Cambria Math" panose="020405030504060302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sr-Cyrl-RS" sz="1800" dirty="0">
                    <a:effectLst/>
                    <a:latin typeface="Arial" panose="020B0604020202020204" pitchFamily="34" charset="0"/>
                    <a:ea typeface="Times New Roman" panose="02020603050405020304" pitchFamily="18" charset="0"/>
                    <a:cs typeface="Arial" panose="020B0604020202020204" pitchFamily="34" charset="0"/>
                  </a:rPr>
                  <a:t> је очекивана награда процеса почев од стања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oMath>
                </a14:m>
                <a:r>
                  <a:rPr lang="en-US" sz="1800" dirty="0">
                    <a:latin typeface="Arial" panose="020B0604020202020204" pitchFamily="34" charset="0"/>
                    <a:cs typeface="Arial" panose="020B0604020202020204" pitchFamily="34" charset="0"/>
                  </a:rPr>
                  <a:t>.</a:t>
                </a:r>
              </a:p>
              <a:p>
                <a:r>
                  <a:rPr lang="sr-Cyrl-RS" sz="1800" dirty="0">
                    <a:effectLst/>
                    <a:latin typeface="Arial" panose="020B0604020202020204" pitchFamily="34" charset="0"/>
                    <a:ea typeface="Times New Roman" panose="02020603050405020304" pitchFamily="18" charset="0"/>
                    <a:cs typeface="Times New Roman" panose="02020603050405020304" pitchFamily="18" charset="0"/>
                  </a:rPr>
                  <a:t>Фундаментално својство функције вредности стања</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t>
                </a:r>
                <a:r>
                  <a:rPr lang="sr-Cyrl-RS" sz="1800" dirty="0">
                    <a:effectLst/>
                    <a:latin typeface="Arial" panose="020B0604020202020204" pitchFamily="34" charset="0"/>
                    <a:ea typeface="Times New Roman" panose="02020603050405020304" pitchFamily="18" charset="0"/>
                    <a:cs typeface="Times New Roman" panose="02020603050405020304" pitchFamily="18" charset="0"/>
                  </a:rPr>
                  <a:t> Белманова једначина за </a:t>
                </a:r>
                <a14:m>
                  <m:oMath xmlns:m="http://schemas.openxmlformats.org/officeDocument/2006/math">
                    <m:sSub>
                      <m:sSubPr>
                        <m:ctrlPr>
                          <a:rPr lang="sr-Cyrl-R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oMath>
                </a14:m>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r>
                  <a:rPr lang="sr-Cyrl-RS" sz="1800" dirty="0">
                    <a:effectLst/>
                    <a:latin typeface="Arial" panose="020B0604020202020204" pitchFamily="34" charset="0"/>
                    <a:ea typeface="Times New Roman" panose="02020603050405020304" pitchFamily="18" charset="0"/>
                    <a:cs typeface="Times New Roman" panose="02020603050405020304" pitchFamily="18" charset="0"/>
                  </a:rPr>
                  <a:t> је рекурзивна веза са функцијом вредности следећих стања:</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sr-Cyrl-R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e>
                      </m:d>
                      <m:r>
                        <a:rPr lang="sr-Cyrl-RS" sz="18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𝔼</m:t>
                          </m:r>
                        </m:e>
                        <m:sub>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𝐺</m:t>
                              </m:r>
                            </m:e>
                            <m:sub>
                              <m:r>
                                <a:rPr lang="sr-Cyrl-RS"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sr-Cyrl-R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sr-Cyrl-RS"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𝑠</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pHide m:val="on"/>
                          <m:ctrlP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𝒜</m:t>
                          </m:r>
                          <m:d>
                            <m:dPr>
                              <m:ctrlPr>
                                <a:rPr lang="sr-Cyrl-R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𝑠</m:t>
                              </m:r>
                            </m:e>
                          </m:d>
                        </m:sub>
                        <m:sup/>
                        <m:e>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𝜋</m:t>
                          </m:r>
                          <m:d>
                            <m:dPr>
                              <m:ctrlP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e>
                          </m:d>
                          <m:nary>
                            <m:naryPr>
                              <m:chr m:val="∑"/>
                              <m:limLoc m:val="undOvr"/>
                              <m:supHide m:val="on"/>
                              <m:ctrlP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ctrlPr>
                            </m:naryPr>
                            <m:sub>
                              <m:sSup>
                                <m:sSupPr>
                                  <m:ctrlP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𝒮</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ℛ</m:t>
                              </m:r>
                            </m:sub>
                            <m:sup/>
                            <m:e>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 </m:t>
                                  </m:r>
                                </m:e>
                                <m:e>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𝑎</m:t>
                                  </m:r>
                                </m:e>
                              </m:d>
                              <m:d>
                                <m:dPr>
                                  <m:ctrlP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e>
                              </m:d>
                            </m:e>
                          </m:nary>
                        </m:e>
                      </m:nary>
                    </m:oMath>
                  </m:oMathPara>
                </a14:m>
                <a:endParaRPr lang="en-US" sz="18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sr-Cyrl-RS" sz="1800" dirty="0">
                    <a:effectLst/>
                    <a:latin typeface="Arial" panose="020B0604020202020204" pitchFamily="34" charset="0"/>
                    <a:ea typeface="Times New Roman" panose="02020603050405020304" pitchFamily="18" charset="0"/>
                    <a:cs typeface="Times New Roman" panose="02020603050405020304" pitchFamily="18" charset="0"/>
                  </a:rPr>
                  <a:t>за све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𝒮</m:t>
                    </m:r>
                  </m:oMath>
                </a14:m>
                <a:r>
                  <a:rPr lang="sr-Cyrl-RS"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sr-Cyrl-RS" sz="1800" dirty="0">
                  <a:effectLst/>
                  <a:latin typeface="Arial" panose="020B0604020202020204" pitchFamily="34" charset="0"/>
                  <a:ea typeface="Calibri" panose="020F0502020204030204" pitchFamily="34" charset="0"/>
                  <a:cs typeface="Times New Roman" panose="02020603050405020304" pitchFamily="18" charset="0"/>
                </a:endParaRPr>
              </a:p>
              <a:p>
                <a:endParaRPr lang="ru-RU" dirty="0"/>
              </a:p>
            </p:txBody>
          </p:sp>
        </mc:Choice>
        <mc:Fallback>
          <p:sp>
            <p:nvSpPr>
              <p:cNvPr id="23" name="Content Placeholder 2">
                <a:extLst>
                  <a:ext uri="{FF2B5EF4-FFF2-40B4-BE49-F238E27FC236}">
                    <a16:creationId xmlns:a16="http://schemas.microsoft.com/office/drawing/2014/main" id="{8663EF88-C12B-4EF0-96AB-15FBB31F7468}"/>
                  </a:ext>
                </a:extLst>
              </p:cNvPr>
              <p:cNvSpPr>
                <a:spLocks noGrp="1" noRot="1" noChangeAspect="1" noMove="1" noResize="1" noEditPoints="1" noAdjustHandles="1" noChangeArrowheads="1" noChangeShapeType="1" noTextEdit="1"/>
              </p:cNvSpPr>
              <p:nvPr>
                <p:ph sz="half" idx="1"/>
              </p:nvPr>
            </p:nvSpPr>
            <p:spPr>
              <a:xfrm>
                <a:off x="990600" y="1797271"/>
                <a:ext cx="10515600" cy="4351338"/>
              </a:xfrm>
              <a:blipFill>
                <a:blip r:embed="rId2"/>
                <a:stretch>
                  <a:fillRect l="-522" t="-2101" r="-116"/>
                </a:stretch>
              </a:blipFill>
            </p:spPr>
            <p:txBody>
              <a:bodyPr/>
              <a:lstStyle/>
              <a:p>
                <a:r>
                  <a:rPr lang="sr-Cyrl-RS">
                    <a:noFill/>
                  </a:rPr>
                  <a:t> </a:t>
                </a:r>
              </a:p>
            </p:txBody>
          </p:sp>
        </mc:Fallback>
      </mc:AlternateContent>
    </p:spTree>
    <p:extLst>
      <p:ext uri="{BB962C8B-B14F-4D97-AF65-F5344CB8AC3E}">
        <p14:creationId xmlns:p14="http://schemas.microsoft.com/office/powerpoint/2010/main" val="1614804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7DBDDB-52E6-40E8-82C8-68E80ACB97D9}"/>
              </a:ext>
            </a:extLst>
          </p:cNvPr>
          <p:cNvSpPr>
            <a:spLocks noGrp="1"/>
          </p:cNvSpPr>
          <p:nvPr>
            <p:ph type="title"/>
          </p:nvPr>
        </p:nvSpPr>
        <p:spPr>
          <a:xfrm>
            <a:off x="990600" y="818449"/>
            <a:ext cx="10363200" cy="682668"/>
          </a:xfrm>
        </p:spPr>
        <p:txBody>
          <a:bodyPr>
            <a:noAutofit/>
          </a:bodyPr>
          <a:lstStyle/>
          <a:p>
            <a:pPr algn="ctr"/>
            <a:r>
              <a:rPr lang="sr-Cyrl-RS" sz="4000" dirty="0"/>
              <a:t>Коначни марковски процеси одлучивања</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9050ECA0-AC9A-4F58-9BC5-7760BBB8A1DE}"/>
                  </a:ext>
                </a:extLst>
              </p:cNvPr>
              <p:cNvSpPr>
                <a:spLocks noGrp="1"/>
              </p:cNvSpPr>
              <p:nvPr>
                <p:ph sz="half" idx="1"/>
              </p:nvPr>
            </p:nvSpPr>
            <p:spPr>
              <a:xfrm>
                <a:off x="990600" y="1797271"/>
                <a:ext cx="10515600" cy="4351338"/>
              </a:xfrm>
            </p:spPr>
            <p:txBody>
              <a:bodyPr>
                <a:normAutofit fontScale="92500" lnSpcReduction="10000"/>
              </a:bodyPr>
              <a:lstStyle/>
              <a:p>
                <a:pPr marL="0" marR="0" indent="457200" algn="just">
                  <a:lnSpc>
                    <a:spcPct val="115000"/>
                  </a:lnSpc>
                  <a:spcBef>
                    <a:spcPts val="0"/>
                  </a:spcBef>
                  <a:spcAft>
                    <a:spcPts val="0"/>
                  </a:spcAft>
                </a:pPr>
                <a:r>
                  <a:rPr lang="sr-Cyrl-RS" sz="1800" dirty="0">
                    <a:effectLst/>
                    <a:latin typeface="Arial" panose="020B0604020202020204" pitchFamily="34" charset="0"/>
                    <a:ea typeface="Times New Roman" panose="02020603050405020304" pitchFamily="18" charset="0"/>
                    <a:cs typeface="Arial" panose="020B0604020202020204" pitchFamily="34" charset="0"/>
                  </a:rPr>
                  <a:t>Политика </a:t>
                </a:r>
                <a14:m>
                  <m:oMath xmlns:m="http://schemas.openxmlformats.org/officeDocument/2006/math">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𝜋</m:t>
                    </m:r>
                  </m:oMath>
                </a14:m>
                <a:r>
                  <a:rPr lang="sr-Cyrl-RS" sz="1800" dirty="0">
                    <a:effectLst/>
                    <a:latin typeface="Arial" panose="020B0604020202020204" pitchFamily="34" charset="0"/>
                    <a:ea typeface="Times New Roman" panose="02020603050405020304" pitchFamily="18" charset="0"/>
                    <a:cs typeface="Arial" panose="020B0604020202020204" pitchFamily="34" charset="0"/>
                  </a:rPr>
                  <a:t> је боља или једнака политици </a:t>
                </a:r>
                <a14:m>
                  <m:oMath xmlns:m="http://schemas.openxmlformats.org/officeDocument/2006/math">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sr-Cyrl-RS" sz="1800" dirty="0">
                    <a:effectLst/>
                    <a:latin typeface="Arial" panose="020B0604020202020204" pitchFamily="34" charset="0"/>
                    <a:ea typeface="Times New Roman" panose="02020603050405020304" pitchFamily="18" charset="0"/>
                    <a:cs typeface="Arial" panose="020B0604020202020204" pitchFamily="34" charset="0"/>
                  </a:rPr>
                  <a:t>, у ознаци </a:t>
                </a:r>
                <a14:m>
                  <m:oMath xmlns:m="http://schemas.openxmlformats.org/officeDocument/2006/math">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sr-Cyrl-RS" sz="1800" dirty="0">
                    <a:effectLst/>
                    <a:latin typeface="Arial" panose="020B0604020202020204" pitchFamily="34" charset="0"/>
                    <a:ea typeface="Times New Roman" panose="02020603050405020304" pitchFamily="18" charset="0"/>
                    <a:cs typeface="Arial" panose="020B0604020202020204" pitchFamily="34" charset="0"/>
                  </a:rPr>
                  <a:t>, ако и само ако је </a:t>
                </a:r>
                <a14:m>
                  <m:oMath xmlns:m="http://schemas.openxmlformats.org/officeDocument/2006/math">
                    <m:sSub>
                      <m:sSubPr>
                        <m:ctrlPr>
                          <a:rPr lang="sr-Cyrl-R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e>
                    </m:d>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𝑣</m:t>
                        </m:r>
                      </m:e>
                      <m:sub>
                        <m:sSup>
                          <m:sSupPr>
                            <m:ctrlP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𝜋</m:t>
                            </m:r>
                          </m:e>
                          <m:sup>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sub>
                    </m:sSub>
                    <m:d>
                      <m:dPr>
                        <m:ctrlP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e>
                    </m:d>
                  </m:oMath>
                </a14:m>
                <a:r>
                  <a:rPr lang="sr-Cyrl-RS" sz="1800" dirty="0">
                    <a:effectLst/>
                    <a:latin typeface="Arial" panose="020B0604020202020204" pitchFamily="34" charset="0"/>
                    <a:ea typeface="Times New Roman" panose="02020603050405020304" pitchFamily="18" charset="0"/>
                    <a:cs typeface="Arial" panose="020B0604020202020204" pitchFamily="34" charset="0"/>
                  </a:rPr>
                  <a:t> за све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𝒮</m:t>
                    </m:r>
                  </m:oMath>
                </a14:m>
                <a:r>
                  <a:rPr lang="sr-Cyrl-RS" sz="1800" dirty="0">
                    <a:effectLst/>
                    <a:latin typeface="Arial" panose="020B0604020202020204" pitchFamily="34" charset="0"/>
                    <a:ea typeface="Times New Roman" panose="02020603050405020304" pitchFamily="18" charset="0"/>
                    <a:cs typeface="Arial" panose="020B0604020202020204" pitchFamily="34" charset="0"/>
                  </a:rPr>
                  <a:t>.</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sr-Cyrl-RS" sz="1800" dirty="0">
                    <a:effectLst/>
                    <a:latin typeface="Arial" panose="020B0604020202020204" pitchFamily="34" charset="0"/>
                    <a:ea typeface="Times New Roman" panose="02020603050405020304" pitchFamily="18" charset="0"/>
                    <a:cs typeface="Arial" panose="020B0604020202020204" pitchFamily="34" charset="0"/>
                  </a:rPr>
                  <a:t>Увек постоји бар једна политика која је боља или једнака свим осталим политикама (у сваком стању се бира акција са највећом вредношћу). То је оптимална политика.</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sSub>
                      <m:sSubPr>
                        <m:ctrlPr>
                          <a:rPr lang="sr-Cyrl-RS" sz="1800" i="1"/>
                        </m:ctrlPr>
                      </m:sSubPr>
                      <m:e>
                        <m:r>
                          <a:rPr lang="sr-Cyrl-RS" sz="1800" i="1"/>
                          <m:t>𝑣</m:t>
                        </m:r>
                      </m:e>
                      <m:sub>
                        <m:r>
                          <a:rPr lang="sr-Cyrl-RS" sz="1800" i="1"/>
                          <m:t>∗</m:t>
                        </m:r>
                      </m:sub>
                    </m:sSub>
                    <m:d>
                      <m:dPr>
                        <m:ctrlPr>
                          <a:rPr lang="sr-Cyrl-RS" sz="1800" i="1"/>
                        </m:ctrlPr>
                      </m:dPr>
                      <m:e>
                        <m:r>
                          <a:rPr lang="en-US" sz="1800" i="1"/>
                          <m:t>𝑠</m:t>
                        </m:r>
                      </m:e>
                    </m:d>
                    <m:r>
                      <a:rPr lang="en-US" sz="1800" i="1"/>
                      <m:t>=</m:t>
                    </m:r>
                    <m:func>
                      <m:funcPr>
                        <m:ctrlPr>
                          <a:rPr lang="sr-Cyrl-RS" sz="1800" i="1"/>
                        </m:ctrlPr>
                      </m:funcPr>
                      <m:fName>
                        <m:limLow>
                          <m:limLowPr>
                            <m:ctrlPr>
                              <a:rPr lang="sr-Cyrl-RS" sz="1800" i="1"/>
                            </m:ctrlPr>
                          </m:limLowPr>
                          <m:e>
                            <m:r>
                              <m:rPr>
                                <m:sty m:val="p"/>
                              </m:rPr>
                              <a:rPr lang="en-US" sz="1800"/>
                              <m:t>max</m:t>
                            </m:r>
                          </m:e>
                          <m:lim>
                            <m:r>
                              <a:rPr lang="sr-Cyrl-RS" sz="1800" i="1"/>
                              <m:t>𝜋</m:t>
                            </m:r>
                          </m:lim>
                        </m:limLow>
                      </m:fName>
                      <m:e>
                        <m:sSub>
                          <m:sSubPr>
                            <m:ctrlPr>
                              <a:rPr lang="sr-Cyrl-RS" sz="1800" i="1"/>
                            </m:ctrlPr>
                          </m:sSubPr>
                          <m:e>
                            <m:r>
                              <a:rPr lang="sr-Cyrl-RS" sz="1800" i="1"/>
                              <m:t>𝑣</m:t>
                            </m:r>
                          </m:e>
                          <m:sub>
                            <m:r>
                              <a:rPr lang="sr-Cyrl-RS" sz="1800" i="1"/>
                              <m:t>𝜋</m:t>
                            </m:r>
                          </m:sub>
                        </m:sSub>
                        <m:d>
                          <m:dPr>
                            <m:ctrlPr>
                              <a:rPr lang="sr-Cyrl-RS" sz="1800" i="1"/>
                            </m:ctrlPr>
                          </m:dPr>
                          <m:e>
                            <m:r>
                              <a:rPr lang="en-US" sz="1800" i="1"/>
                              <m:t>𝑠</m:t>
                            </m:r>
                          </m:e>
                        </m:d>
                      </m:e>
                    </m:func>
                  </m:oMath>
                </a14:m>
                <a:r>
                  <a:rPr lang="en-US" sz="1800" dirty="0">
                    <a:latin typeface="Arial" panose="020B0604020202020204" pitchFamily="34" charset="0"/>
                    <a:cs typeface="Arial" panose="020B0604020202020204" pitchFamily="34" charset="0"/>
                  </a:rPr>
                  <a:t> .</a:t>
                </a:r>
              </a:p>
              <a:p>
                <a:pPr marL="0" marR="0" indent="457200" algn="just">
                  <a:lnSpc>
                    <a:spcPct val="115000"/>
                  </a:lnSpc>
                  <a:spcBef>
                    <a:spcPts val="0"/>
                  </a:spcBef>
                  <a:spcAft>
                    <a:spcPts val="0"/>
                  </a:spcAft>
                </a:pPr>
                <a:r>
                  <a:rPr lang="sr-Cyrl-RS" sz="1800" dirty="0">
                    <a:latin typeface="Arial" panose="020B0604020202020204" pitchFamily="34" charset="0"/>
                    <a:cs typeface="Arial" panose="020B0604020202020204" pitchFamily="34" charset="0"/>
                  </a:rPr>
                  <a:t>Белманова једначина за оптималну политику је:</a:t>
                </a:r>
              </a:p>
              <a:p>
                <a:pPr algn="just">
                  <a:lnSpc>
                    <a:spcPct val="115000"/>
                  </a:lnSpc>
                  <a:spcBef>
                    <a:spcPts val="0"/>
                  </a:spcBef>
                </a:pPr>
                <a14:m>
                  <m:oMath xmlns:m="http://schemas.openxmlformats.org/officeDocument/2006/math">
                    <m:sSub>
                      <m:sSubPr>
                        <m:ctrlPr>
                          <a:rPr lang="sr-Cyrl-R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d>
                      <m:dPr>
                        <m:ctrlP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sr-Cyrl-RS" sz="1200" i="1">
                            <a:effectLst/>
                            <a:latin typeface="Cambria Math" panose="02040503050406030204" pitchFamily="18" charset="0"/>
                            <a:ea typeface="Times New Roman" panose="02020603050405020304" pitchFamily="18" charset="0"/>
                          </a:rPr>
                        </m:ctrlPr>
                      </m:funcPr>
                      <m:fName>
                        <m:limLow>
                          <m:limLowPr>
                            <m:ctrlPr>
                              <a:rPr lang="sr-Cyrl-RS" sz="1200" i="1">
                                <a:effectLst/>
                                <a:latin typeface="Cambria Math" panose="02040503050406030204" pitchFamily="18" charset="0"/>
                                <a:ea typeface="Times New Roman" panose="02020603050405020304" pitchFamily="18" charset="0"/>
                              </a:rPr>
                            </m:ctrlPr>
                          </m:limLow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max</m:t>
                            </m:r>
                          </m:e>
                          <m:lim>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𝒜</m:t>
                            </m:r>
                            <m:d>
                              <m:dPr>
                                <m:ctrlPr>
                                  <a:rPr lang="sr-Cyrl-RS" sz="1200" i="1">
                                    <a:effectLst/>
                                    <a:latin typeface="Cambria Math" panose="02040503050406030204" pitchFamily="18" charset="0"/>
                                  </a:rPr>
                                </m:ctrlPr>
                              </m:d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𝑠</m:t>
                                </m:r>
                              </m:e>
                            </m:d>
                          </m:lim>
                        </m:limLow>
                      </m:fName>
                      <m:e>
                        <m:nary>
                          <m:naryPr>
                            <m:chr m:val="∑"/>
                            <m:limLoc m:val="undOvr"/>
                            <m:supHide m:val="on"/>
                            <m:ctrlPr>
                              <a:rPr lang="sr-Cyrl-RS" sz="1200" i="1">
                                <a:effectLst/>
                                <a:latin typeface="Cambria Math" panose="02040503050406030204" pitchFamily="18" charset="0"/>
                                <a:ea typeface="Times New Roman" panose="02020603050405020304" pitchFamily="18" charset="0"/>
                              </a:rPr>
                            </m:ctrlPr>
                          </m:naryPr>
                          <m:sub>
                            <m:sSup>
                              <m:sSupPr>
                                <m:ctrlPr>
                                  <a:rPr lang="sr-Cyrl-RS" sz="1200" i="1">
                                    <a:effectLst/>
                                    <a:latin typeface="Cambria Math" panose="02040503050406030204" pitchFamily="18" charset="0"/>
                                    <a:ea typeface="Times New Roman" panose="02020603050405020304" pitchFamily="18" charset="0"/>
                                  </a:rPr>
                                </m:ctrlPr>
                              </m:sSupPr>
                              <m:e>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𝒮</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800" i="1">
                                <a:effectLst/>
                                <a:latin typeface="Cambria Math" panose="02040503050406030204" pitchFamily="18" charset="0"/>
                                <a:ea typeface="Calibri" panose="020F0502020204030204" pitchFamily="34" charset="0"/>
                                <a:cs typeface="Times New Roman" panose="02020603050405020304" pitchFamily="18" charset="0"/>
                              </a:rPr>
                              <m:t>ℛ</m:t>
                            </m:r>
                          </m:sub>
                          <m:sup/>
                          <m:e>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sr-Cyrl-RS" sz="1200" i="1">
                                    <a:effectLst/>
                                    <a:latin typeface="Cambria Math" panose="02040503050406030204" pitchFamily="18" charset="0"/>
                                    <a:ea typeface="Times New Roman" panose="02020603050405020304" pitchFamily="18" charset="0"/>
                                  </a:rPr>
                                </m:ctrlPr>
                              </m:dPr>
                              <m:e>
                                <m:sSup>
                                  <m:sSupPr>
                                    <m:ctrlPr>
                                      <a:rPr lang="sr-Cyrl-RS" sz="1200" i="1">
                                        <a:effectLst/>
                                        <a:latin typeface="Cambria Math" panose="02040503050406030204" pitchFamily="18" charset="0"/>
                                        <a:ea typeface="Times New Roman" panose="02020603050405020304" pitchFamily="18" charset="0"/>
                                      </a:rPr>
                                    </m:ctrlPr>
                                  </m:sSupPr>
                                  <m:e>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 </m:t>
                                </m:r>
                              </m:e>
                              <m:e>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𝑎</m:t>
                                </m:r>
                              </m:e>
                            </m:d>
                            <m:d>
                              <m:dPr>
                                <m:ctrlPr>
                                  <a:rPr lang="sr-Cyrl-RS" sz="1200" i="1">
                                    <a:effectLst/>
                                    <a:latin typeface="Cambria Math" panose="02040503050406030204" pitchFamily="18" charset="0"/>
                                    <a:ea typeface="Times New Roman" panose="02020603050405020304" pitchFamily="18" charset="0"/>
                                  </a:rPr>
                                </m:ctrlPr>
                              </m:dPr>
                              <m:e>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1200" i="1">
                                        <a:effectLst/>
                                        <a:latin typeface="Cambria Math" panose="020405030504060302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200" i="1">
                                        <a:effectLst/>
                                        <a:latin typeface="Cambria Math" panose="02040503050406030204" pitchFamily="18" charset="0"/>
                                        <a:ea typeface="Times New Roman" panose="02020603050405020304" pitchFamily="18" charset="0"/>
                                      </a:rPr>
                                    </m:ctrlPr>
                                  </m:dPr>
                                  <m:e>
                                    <m:sSup>
                                      <m:sSupPr>
                                        <m:ctrlPr>
                                          <a:rPr lang="sr-Cyrl-RS" sz="12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e>
                            </m:d>
                          </m:e>
                        </m:nary>
                      </m:e>
                    </m:func>
                  </m:oMath>
                </a14:m>
                <a:endParaRPr lang="ru-RU" sz="1800" dirty="0">
                  <a:latin typeface="Arial" panose="020B0604020202020204" pitchFamily="34" charset="0"/>
                  <a:cs typeface="Arial" panose="020B0604020202020204" pitchFamily="34" charset="0"/>
                </a:endParaRPr>
              </a:p>
              <a:p>
                <a:pPr marL="0" marR="0" indent="457200" algn="just">
                  <a:lnSpc>
                    <a:spcPct val="115000"/>
                  </a:lnSpc>
                  <a:spcBef>
                    <a:spcPts val="0"/>
                  </a:spcBef>
                  <a:spcAft>
                    <a:spcPts val="0"/>
                  </a:spcAft>
                </a:pPr>
                <a:r>
                  <a:rPr lang="sr-Cyrl-RS" sz="1800" dirty="0">
                    <a:effectLst/>
                    <a:latin typeface="Arial" panose="020B0604020202020204" pitchFamily="34" charset="0"/>
                    <a:ea typeface="Times New Roman" panose="02020603050405020304" pitchFamily="18" charset="0"/>
                    <a:cs typeface="Arial" panose="020B0604020202020204" pitchFamily="34" charset="0"/>
                  </a:rPr>
                  <a:t>За коначне марковске процесе одлучивања, Белманова једначина има јединстевно решење независно од политике. То је заправо систем од </a:t>
                </a:r>
                <a14:m>
                  <m:oMath xmlns:m="http://schemas.openxmlformats.org/officeDocument/2006/math">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sr-Cyrl-RS" sz="1800" dirty="0">
                    <a:effectLst/>
                    <a:latin typeface="Arial" panose="020B0604020202020204" pitchFamily="34" charset="0"/>
                    <a:ea typeface="Times New Roman" panose="02020603050405020304" pitchFamily="18" charset="0"/>
                    <a:cs typeface="Arial" panose="020B0604020202020204" pitchFamily="34" charset="0"/>
                  </a:rPr>
                  <a:t> једначина са </a:t>
                </a:r>
                <a14:m>
                  <m:oMath xmlns:m="http://schemas.openxmlformats.org/officeDocument/2006/math">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sr-Cyrl-RS" sz="1800" dirty="0">
                    <a:effectLst/>
                    <a:latin typeface="Arial" panose="020B0604020202020204" pitchFamily="34" charset="0"/>
                    <a:ea typeface="Times New Roman" panose="02020603050405020304" pitchFamily="18" charset="0"/>
                    <a:cs typeface="Arial" panose="020B0604020202020204" pitchFamily="34" charset="0"/>
                  </a:rPr>
                  <a:t> непознатих, где је </a:t>
                </a:r>
                <a14:m>
                  <m:oMath xmlns:m="http://schemas.openxmlformats.org/officeDocument/2006/math">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sr-Cyrl-RS" sz="1800" dirty="0">
                    <a:effectLst/>
                    <a:latin typeface="Arial" panose="020B0604020202020204" pitchFamily="34" charset="0"/>
                    <a:ea typeface="Times New Roman" panose="02020603050405020304" pitchFamily="18" charset="0"/>
                    <a:cs typeface="Arial" panose="020B0604020202020204" pitchFamily="34" charset="0"/>
                  </a:rPr>
                  <a:t> број стања. Кад се пронађе </a:t>
                </a:r>
                <a14:m>
                  <m:oMath xmlns:m="http://schemas.openxmlformats.org/officeDocument/2006/math">
                    <m:sSub>
                      <m:sSubPr>
                        <m:ctrlPr>
                          <a:rPr lang="sr-Cyrl-RS" sz="1200" i="1">
                            <a:effectLst/>
                            <a:latin typeface="Cambria Math" panose="02040503050406030204" pitchFamily="18" charset="0"/>
                          </a:rPr>
                        </m:ctrlPr>
                      </m:sSubPr>
                      <m:e>
                        <m:r>
                          <a:rPr lang="sr-Cyrl-RS" sz="18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oMath>
                </a14:m>
                <a:r>
                  <a:rPr lang="sr-Cyrl-RS" sz="1800" dirty="0">
                    <a:effectLst/>
                    <a:latin typeface="Arial" panose="020B0604020202020204" pitchFamily="34" charset="0"/>
                    <a:ea typeface="Times New Roman" panose="02020603050405020304" pitchFamily="18" charset="0"/>
                    <a:cs typeface="Arial" panose="020B0604020202020204" pitchFamily="34" charset="0"/>
                  </a:rPr>
                  <a:t>, оптимална акција је она која води ка стању са највећом вредношћу.</a:t>
                </a:r>
              </a:p>
              <a:p>
                <a:pPr marL="0" marR="0" indent="457200" algn="just">
                  <a:lnSpc>
                    <a:spcPct val="115000"/>
                  </a:lnSpc>
                  <a:spcBef>
                    <a:spcPts val="0"/>
                  </a:spcBef>
                  <a:spcAft>
                    <a:spcPts val="0"/>
                  </a:spcAft>
                </a:pPr>
                <a:r>
                  <a:rPr lang="sr-Cyrl-RS" sz="1800" dirty="0">
                    <a:effectLst/>
                    <a:latin typeface="Arial" panose="020B0604020202020204" pitchFamily="34" charset="0"/>
                    <a:ea typeface="Times New Roman" panose="02020603050405020304" pitchFamily="18" charset="0"/>
                    <a:cs typeface="Arial" panose="020B0604020202020204" pitchFamily="34" charset="0"/>
                  </a:rPr>
                  <a:t>Међутим, ретко је могуће директно решити Белманову једначину оптималности. Морају да важе следећи услови:</a:t>
                </a:r>
              </a:p>
              <a:p>
                <a:pPr marL="457200" lvl="1" indent="457200" algn="just">
                  <a:lnSpc>
                    <a:spcPct val="115000"/>
                  </a:lnSpc>
                  <a:spcBef>
                    <a:spcPts val="0"/>
                  </a:spcBef>
                </a:pPr>
                <a:r>
                  <a:rPr lang="sr-Cyrl-RS" sz="1600" dirty="0">
                    <a:effectLst/>
                    <a:latin typeface="Arial" panose="020B0604020202020204" pitchFamily="34" charset="0"/>
                    <a:ea typeface="Times New Roman" panose="02020603050405020304" pitchFamily="18" charset="0"/>
                    <a:cs typeface="Arial" panose="020B0604020202020204" pitchFamily="34" charset="0"/>
                  </a:rPr>
                  <a:t>тачно знамо динамику окружења;</a:t>
                </a:r>
                <a:endParaRPr lang="sr-Cyrl-RS" sz="1600" dirty="0">
                  <a:effectLst/>
                  <a:latin typeface="Arial" panose="020B0604020202020204" pitchFamily="34" charset="0"/>
                  <a:ea typeface="Calibri" panose="020F0502020204030204" pitchFamily="34" charset="0"/>
                  <a:cs typeface="Arial" panose="020B0604020202020204" pitchFamily="34" charset="0"/>
                </a:endParaRPr>
              </a:p>
              <a:p>
                <a:pPr marL="457200" lvl="1" indent="457200" algn="just">
                  <a:lnSpc>
                    <a:spcPct val="115000"/>
                  </a:lnSpc>
                  <a:spcBef>
                    <a:spcPts val="0"/>
                  </a:spcBef>
                </a:pPr>
                <a:r>
                  <a:rPr lang="sr-Cyrl-RS" sz="1600" dirty="0">
                    <a:effectLst/>
                    <a:latin typeface="Arial" panose="020B0604020202020204" pitchFamily="34" charset="0"/>
                    <a:ea typeface="Times New Roman" panose="02020603050405020304" pitchFamily="18" charset="0"/>
                    <a:cs typeface="Arial" panose="020B0604020202020204" pitchFamily="34" charset="0"/>
                  </a:rPr>
                  <a:t>имамо довољну компјутерску снагу;</a:t>
                </a:r>
                <a:endParaRPr lang="sr-Cyrl-RS" sz="1600" dirty="0">
                  <a:effectLst/>
                  <a:latin typeface="Arial" panose="020B0604020202020204" pitchFamily="34" charset="0"/>
                  <a:ea typeface="Calibri" panose="020F0502020204030204" pitchFamily="34" charset="0"/>
                  <a:cs typeface="Arial" panose="020B0604020202020204" pitchFamily="34" charset="0"/>
                </a:endParaRPr>
              </a:p>
              <a:p>
                <a:pPr marL="457200" lvl="1" indent="457200" algn="just">
                  <a:lnSpc>
                    <a:spcPct val="115000"/>
                  </a:lnSpc>
                  <a:spcBef>
                    <a:spcPts val="0"/>
                  </a:spcBef>
                </a:pPr>
                <a:r>
                  <a:rPr lang="sr-Cyrl-RS" sz="1600" dirty="0">
                    <a:effectLst/>
                    <a:latin typeface="Arial" panose="020B0604020202020204" pitchFamily="34" charset="0"/>
                    <a:ea typeface="Times New Roman" panose="02020603050405020304" pitchFamily="18" charset="0"/>
                    <a:cs typeface="Arial" panose="020B0604020202020204" pitchFamily="34" charset="0"/>
                  </a:rPr>
                  <a:t>марковско својство.</a:t>
                </a:r>
                <a:endParaRPr lang="sr-Cyrl-RS" sz="1600" dirty="0">
                  <a:effectLst/>
                  <a:latin typeface="Arial" panose="020B0604020202020204" pitchFamily="34" charset="0"/>
                  <a:ea typeface="Calibri" panose="020F0502020204030204" pitchFamily="34" charset="0"/>
                  <a:cs typeface="Arial" panose="020B0604020202020204" pitchFamily="34" charset="0"/>
                </a:endParaRPr>
              </a:p>
              <a:p>
                <a:pPr marL="0" marR="0" indent="457200" algn="just">
                  <a:lnSpc>
                    <a:spcPct val="115000"/>
                  </a:lnSpc>
                  <a:spcBef>
                    <a:spcPts val="0"/>
                  </a:spcBef>
                  <a:spcAft>
                    <a:spcPts val="0"/>
                  </a:spcAft>
                </a:pPr>
                <a:r>
                  <a:rPr lang="sr-Cyrl-RS" sz="1800" dirty="0">
                    <a:effectLst/>
                    <a:latin typeface="Arial" panose="020B0604020202020204" pitchFamily="34" charset="0"/>
                    <a:ea typeface="Times New Roman" panose="02020603050405020304" pitchFamily="18" charset="0"/>
                    <a:cs typeface="Arial" panose="020B0604020202020204" pitchFamily="34" charset="0"/>
                  </a:rPr>
                  <a:t>Сва три услова ретко важе и то у најједноставнијим случајевима. Зато се мора прибећи итеративним методама и желимо да нађемо политику која је довољно близу оптималне.</a:t>
                </a:r>
                <a:endParaRPr lang="sr-Cyrl-RS" sz="1800" dirty="0">
                  <a:effectLst/>
                  <a:latin typeface="Arial" panose="020B0604020202020204" pitchFamily="34" charset="0"/>
                  <a:ea typeface="Calibri" panose="020F0502020204030204" pitchFamily="34" charset="0"/>
                  <a:cs typeface="Arial" panose="020B0604020202020204" pitchFamily="34" charset="0"/>
                </a:endParaRPr>
              </a:p>
              <a:p>
                <a:pPr marL="0" marR="0" indent="457200" algn="just">
                  <a:lnSpc>
                    <a:spcPct val="115000"/>
                  </a:lnSpc>
                  <a:spcBef>
                    <a:spcPts val="0"/>
                  </a:spcBef>
                  <a:spcAft>
                    <a:spcPts val="0"/>
                  </a:spcAft>
                </a:pPr>
                <a:endParaRPr lang="sr-Cyrl-RS" sz="1800" dirty="0">
                  <a:latin typeface="Arial" panose="020B0604020202020204" pitchFamily="34" charset="0"/>
                  <a:cs typeface="Arial" panose="020B0604020202020204" pitchFamily="34" charset="0"/>
                </a:endParaRPr>
              </a:p>
            </p:txBody>
          </p:sp>
        </mc:Choice>
        <mc:Fallback>
          <p:sp>
            <p:nvSpPr>
              <p:cNvPr id="5" name="Content Placeholder 2">
                <a:extLst>
                  <a:ext uri="{FF2B5EF4-FFF2-40B4-BE49-F238E27FC236}">
                    <a16:creationId xmlns:a16="http://schemas.microsoft.com/office/drawing/2014/main" id="{9050ECA0-AC9A-4F58-9BC5-7760BBB8A1DE}"/>
                  </a:ext>
                </a:extLst>
              </p:cNvPr>
              <p:cNvSpPr>
                <a:spLocks noGrp="1" noRot="1" noChangeAspect="1" noMove="1" noResize="1" noEditPoints="1" noAdjustHandles="1" noChangeArrowheads="1" noChangeShapeType="1" noTextEdit="1"/>
              </p:cNvSpPr>
              <p:nvPr>
                <p:ph sz="half" idx="1"/>
              </p:nvPr>
            </p:nvSpPr>
            <p:spPr>
              <a:xfrm>
                <a:off x="990600" y="1797271"/>
                <a:ext cx="10515600" cy="4351338"/>
              </a:xfrm>
              <a:blipFill>
                <a:blip r:embed="rId2"/>
                <a:stretch>
                  <a:fillRect l="-406" t="-560" r="-348"/>
                </a:stretch>
              </a:blipFill>
            </p:spPr>
            <p:txBody>
              <a:bodyPr/>
              <a:lstStyle/>
              <a:p>
                <a:r>
                  <a:rPr lang="sr-Cyrl-RS">
                    <a:noFill/>
                  </a:rPr>
                  <a:t> </a:t>
                </a:r>
              </a:p>
            </p:txBody>
          </p:sp>
        </mc:Fallback>
      </mc:AlternateContent>
    </p:spTree>
    <p:extLst>
      <p:ext uri="{BB962C8B-B14F-4D97-AF65-F5344CB8AC3E}">
        <p14:creationId xmlns:p14="http://schemas.microsoft.com/office/powerpoint/2010/main" val="91643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A09AF4-AF0E-40D0-8B4A-23061B637704}"/>
              </a:ext>
            </a:extLst>
          </p:cNvPr>
          <p:cNvSpPr>
            <a:spLocks noGrp="1"/>
          </p:cNvSpPr>
          <p:nvPr>
            <p:ph type="title"/>
          </p:nvPr>
        </p:nvSpPr>
        <p:spPr>
          <a:xfrm>
            <a:off x="990600" y="818449"/>
            <a:ext cx="10363200" cy="682668"/>
          </a:xfrm>
        </p:spPr>
        <p:txBody>
          <a:bodyPr>
            <a:noAutofit/>
          </a:bodyPr>
          <a:lstStyle/>
          <a:p>
            <a:pPr algn="ctr"/>
            <a:r>
              <a:rPr lang="sr-Cyrl-RS" sz="4000" dirty="0"/>
              <a:t>Динамичко програмирање</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6E42A92A-C54B-47D1-B471-153CE8C69CDB}"/>
                  </a:ext>
                </a:extLst>
              </p:cNvPr>
              <p:cNvSpPr>
                <a:spLocks noGrp="1"/>
              </p:cNvSpPr>
              <p:nvPr>
                <p:ph sz="half" idx="1"/>
              </p:nvPr>
            </p:nvSpPr>
            <p:spPr>
              <a:xfrm>
                <a:off x="990600" y="1797271"/>
                <a:ext cx="10515600" cy="4351338"/>
              </a:xfrm>
            </p:spPr>
            <p:txBody>
              <a:bodyPr>
                <a:noAutofit/>
              </a:bodyPr>
              <a:lstStyle/>
              <a:p>
                <a:pPr marL="0" marR="0" indent="457200" algn="just">
                  <a:lnSpc>
                    <a:spcPct val="115000"/>
                  </a:lnSpc>
                  <a:spcBef>
                    <a:spcPts val="0"/>
                  </a:spcBef>
                  <a:spcAft>
                    <a:spcPts val="0"/>
                  </a:spcAft>
                  <a:buNone/>
                </a:pPr>
                <a:r>
                  <a:rPr lang="sr-Cyrl-RS" sz="1600" dirty="0">
                    <a:effectLst/>
                    <a:latin typeface="Arial" panose="020B0604020202020204" pitchFamily="34" charset="0"/>
                    <a:ea typeface="Times New Roman" panose="02020603050405020304" pitchFamily="18" charset="0"/>
                    <a:cs typeface="Arial" panose="020B0604020202020204" pitchFamily="34" charset="0"/>
                  </a:rPr>
                  <a:t>Динамичко програмирање је скуп алгоритама којима може да се израчуна оптимална политика ако се окружење у потпуности може описати марковским процесом одлучивања. </a:t>
                </a:r>
              </a:p>
              <a:p>
                <a:pPr marL="0" indent="457200" algn="just">
                  <a:lnSpc>
                    <a:spcPct val="115000"/>
                  </a:lnSpc>
                  <a:spcBef>
                    <a:spcPts val="0"/>
                  </a:spcBef>
                  <a:buNone/>
                </a:pPr>
                <a:r>
                  <a:rPr lang="sr-Cyrl-RS" sz="1600" dirty="0">
                    <a:effectLst/>
                    <a:latin typeface="Arial" panose="020B0604020202020204" pitchFamily="34" charset="0"/>
                    <a:ea typeface="Times New Roman" panose="02020603050405020304" pitchFamily="18" charset="0"/>
                    <a:cs typeface="Arial" panose="020B0604020202020204" pitchFamily="34" charset="0"/>
                  </a:rPr>
                  <a:t>Нека је </a:t>
                </a:r>
                <a14:m>
                  <m:oMath xmlns:m="http://schemas.openxmlformats.org/officeDocument/2006/math">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oMath>
                </a14:m>
                <a:r>
                  <a:rPr lang="sr-Cyrl-RS" sz="1600" dirty="0">
                    <a:effectLst/>
                    <a:latin typeface="Arial" panose="020B0604020202020204" pitchFamily="34" charset="0"/>
                    <a:ea typeface="Times New Roman" panose="02020603050405020304" pitchFamily="18" charset="0"/>
                    <a:cs typeface="Arial" panose="020B0604020202020204" pitchFamily="34" charset="0"/>
                  </a:rPr>
                  <a:t> произвољна политика. </a:t>
                </a:r>
                <a:r>
                  <a:rPr lang="sr-Cyrl-RS" sz="1600" dirty="0">
                    <a:latin typeface="Arial" panose="020B0604020202020204" pitchFamily="34" charset="0"/>
                    <a:cs typeface="Arial" panose="020B0604020202020204" pitchFamily="34" charset="0"/>
                  </a:rPr>
                  <a:t>Нека је </a:t>
                </a:r>
                <a14:m>
                  <m:oMath xmlns:m="http://schemas.openxmlformats.org/officeDocument/2006/math">
                    <m:sSub>
                      <m:sSubPr>
                        <m:ctrlPr>
                          <a:rPr lang="sr-Cyrl-RS" sz="1600" i="1"/>
                        </m:ctrlPr>
                      </m:sSubPr>
                      <m:e>
                        <m:r>
                          <a:rPr lang="sr-Cyrl-RS" sz="1600" i="1"/>
                          <m:t>𝑣</m:t>
                        </m:r>
                      </m:e>
                      <m:sub>
                        <m:r>
                          <a:rPr lang="sr-Cyrl-RS" sz="1600" i="1"/>
                          <m:t>𝑘</m:t>
                        </m:r>
                      </m:sub>
                    </m:sSub>
                    <m:r>
                      <a:rPr lang="sr-Cyrl-RS" sz="1600" i="1"/>
                      <m:t>, </m:t>
                    </m:r>
                    <m:r>
                      <a:rPr lang="sr-Cyrl-RS" sz="1600" i="1"/>
                      <m:t>𝑘</m:t>
                    </m:r>
                    <m:r>
                      <a:rPr lang="sr-Cyrl-RS" sz="1600" i="1"/>
                      <m:t>∈</m:t>
                    </m:r>
                    <m:sSub>
                      <m:sSubPr>
                        <m:ctrlPr>
                          <a:rPr lang="sr-Cyrl-RS" sz="1600" i="1"/>
                        </m:ctrlPr>
                      </m:sSubPr>
                      <m:e>
                        <m:r>
                          <a:rPr lang="sr-Cyrl-RS" sz="1600" i="1"/>
                          <m:t>ℕ</m:t>
                        </m:r>
                      </m:e>
                      <m:sub>
                        <m:r>
                          <a:rPr lang="sr-Cyrl-RS" sz="1600" i="1"/>
                          <m:t>0</m:t>
                        </m:r>
                      </m:sub>
                    </m:sSub>
                  </m:oMath>
                </a14:m>
                <a:r>
                  <a:rPr lang="sr-Cyrl-RS" sz="1600" dirty="0">
                    <a:latin typeface="Arial" panose="020B0604020202020204" pitchFamily="34" charset="0"/>
                    <a:cs typeface="Arial" panose="020B0604020202020204" pitchFamily="34" charset="0"/>
                  </a:rPr>
                  <a:t> низ функција вредности такав да је </a:t>
                </a:r>
                <a14:m>
                  <m:oMath xmlns:m="http://schemas.openxmlformats.org/officeDocument/2006/math">
                    <m:sSub>
                      <m:sSubPr>
                        <m:ctrlPr>
                          <a:rPr lang="sr-Cyrl-RS" sz="1600" i="1"/>
                        </m:ctrlPr>
                      </m:sSubPr>
                      <m:e>
                        <m:r>
                          <a:rPr lang="sr-Cyrl-RS" sz="1600" i="1"/>
                          <m:t>𝑣</m:t>
                        </m:r>
                      </m:e>
                      <m:sub>
                        <m:r>
                          <a:rPr lang="sr-Cyrl-RS" sz="1600" i="1"/>
                          <m:t>0</m:t>
                        </m:r>
                      </m:sub>
                    </m:sSub>
                  </m:oMath>
                </a14:m>
                <a:r>
                  <a:rPr lang="sr-Cyrl-RS" sz="1600" dirty="0">
                    <a:latin typeface="Arial" panose="020B0604020202020204" pitchFamily="34" charset="0"/>
                    <a:cs typeface="Arial" panose="020B0604020202020204" pitchFamily="34" charset="0"/>
                  </a:rPr>
                  <a:t> произвољна, а свака следећа се добија коришћењем Белманове једначине за </a:t>
                </a:r>
                <a14:m>
                  <m:oMath xmlns:m="http://schemas.openxmlformats.org/officeDocument/2006/math">
                    <m:sSub>
                      <m:sSubPr>
                        <m:ctrlPr>
                          <a:rPr lang="sr-Cyrl-RS" sz="1600" i="1"/>
                        </m:ctrlPr>
                      </m:sSubPr>
                      <m:e>
                        <m:r>
                          <a:rPr lang="sr-Cyrl-RS" sz="1600" i="1"/>
                          <m:t>𝑣</m:t>
                        </m:r>
                      </m:e>
                      <m:sub>
                        <m:r>
                          <a:rPr lang="sr-Cyrl-RS" sz="1600" i="1"/>
                          <m:t>𝜋</m:t>
                        </m:r>
                      </m:sub>
                    </m:sSub>
                  </m:oMath>
                </a14:m>
                <a:r>
                  <a:rPr lang="sr-Cyrl-RS" sz="1600" dirty="0">
                    <a:latin typeface="Arial" panose="020B0604020202020204" pitchFamily="34" charset="0"/>
                    <a:cs typeface="Arial" panose="020B0604020202020204" pitchFamily="34" charset="0"/>
                  </a:rPr>
                  <a:t> за претходну:</a:t>
                </a:r>
              </a:p>
              <a:p>
                <a:pPr marL="0" indent="0" algn="ctr">
                  <a:lnSpc>
                    <a:spcPct val="115000"/>
                  </a:lnSpc>
                  <a:spcBef>
                    <a:spcPts val="0"/>
                  </a:spcBef>
                  <a:buNone/>
                </a:pPr>
                <a14:m>
                  <m:oMathPara xmlns:m="http://schemas.openxmlformats.org/officeDocument/2006/math">
                    <m:oMathParaPr>
                      <m:jc m:val="centerGroup"/>
                    </m:oMathParaPr>
                    <m:oMath xmlns:m="http://schemas.openxmlformats.org/officeDocument/2006/math">
                      <m:sSub>
                        <m:sSubPr>
                          <m:ctrlPr>
                            <a:rPr lang="sr-Cyrl-RS" sz="16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d>
                      <m:r>
                        <a:rPr lang="sr-Cyrl-RS" sz="1600">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pHide m:val="on"/>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𝒜</m:t>
                          </m:r>
                          <m:d>
                            <m:d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𝑠</m:t>
                              </m:r>
                            </m:e>
                          </m:d>
                        </m:sub>
                        <m:sup/>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𝑎</m:t>
                              </m:r>
                            </m:e>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d>
                          <m:nary>
                            <m:naryPr>
                              <m:chr m:val="∑"/>
                              <m:limLoc m:val="undOvr"/>
                              <m:supHide m:val="on"/>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sSup>
                                <m:sSup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𝒮</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ℛ</m:t>
                              </m:r>
                            </m:sub>
                            <m:sup/>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 </m:t>
                                  </m:r>
                                </m:e>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𝑎</m:t>
                                  </m:r>
                                </m:e>
                              </m:d>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e>
                              </m:d>
                            </m:e>
                          </m:nary>
                        </m:e>
                      </m:nary>
                    </m:oMath>
                  </m:oMathPara>
                </a14:m>
                <a:endParaRPr lang="sr-Cyrl-RS" sz="1600" dirty="0">
                  <a:effectLst/>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15000"/>
                  </a:lnSpc>
                  <a:spcBef>
                    <a:spcPts val="0"/>
                  </a:spcBef>
                  <a:spcAft>
                    <a:spcPts val="0"/>
                  </a:spcAft>
                  <a:buNone/>
                </a:pPr>
                <a:endParaRPr lang="sr-Cyrl-RS" sz="1600" dirty="0">
                  <a:latin typeface="Arial" panose="020B0604020202020204" pitchFamily="34" charset="0"/>
                  <a:cs typeface="Arial" panose="020B0604020202020204" pitchFamily="34" charset="0"/>
                </a:endParaRPr>
              </a:p>
              <a:p>
                <a:pPr marL="0" marR="0" indent="457200" algn="just">
                  <a:lnSpc>
                    <a:spcPct val="115000"/>
                  </a:lnSpc>
                  <a:spcBef>
                    <a:spcPts val="0"/>
                  </a:spcBef>
                  <a:spcAft>
                    <a:spcPts val="0"/>
                  </a:spcAft>
                  <a:buNone/>
                </a:pPr>
                <a:r>
                  <a:rPr lang="sr-Cyrl-RS" sz="1600" dirty="0">
                    <a:latin typeface="Arial" panose="020B0604020202020204" pitchFamily="34" charset="0"/>
                    <a:cs typeface="Arial" panose="020B0604020202020204" pitchFamily="34" charset="0"/>
                  </a:rPr>
                  <a:t>Нека је </a:t>
                </a:r>
                <a14:m>
                  <m:oMath xmlns:m="http://schemas.openxmlformats.org/officeDocument/2006/math">
                    <m:r>
                      <a:rPr lang="sr-Cyrl-RS" sz="1600" i="1"/>
                      <m:t>𝜋</m:t>
                    </m:r>
                  </m:oMath>
                </a14:m>
                <a:r>
                  <a:rPr lang="sr-Cyrl-RS" sz="1600" dirty="0">
                    <a:latin typeface="Arial" panose="020B0604020202020204" pitchFamily="34" charset="0"/>
                    <a:cs typeface="Arial" panose="020B0604020202020204" pitchFamily="34" charset="0"/>
                  </a:rPr>
                  <a:t> детерминистичка политика, </a:t>
                </a:r>
                <a14:m>
                  <m:oMath xmlns:m="http://schemas.openxmlformats.org/officeDocument/2006/math">
                    <m:sSub>
                      <m:sSubPr>
                        <m:ctrlPr>
                          <a:rPr lang="sr-Cyrl-RS" sz="1600" i="1"/>
                        </m:ctrlPr>
                      </m:sSubPr>
                      <m:e>
                        <m:r>
                          <a:rPr lang="sr-Cyrl-RS" sz="1600" i="1"/>
                          <m:t>𝑣</m:t>
                        </m:r>
                      </m:e>
                      <m:sub>
                        <m:r>
                          <a:rPr lang="sr-Cyrl-RS" sz="1600" i="1"/>
                          <m:t>𝜋</m:t>
                        </m:r>
                      </m:sub>
                    </m:sSub>
                  </m:oMath>
                </a14:m>
                <a:r>
                  <a:rPr lang="sr-Cyrl-RS" sz="1600" dirty="0">
                    <a:latin typeface="Arial" panose="020B0604020202020204" pitchFamily="34" charset="0"/>
                    <a:cs typeface="Arial" panose="020B0604020202020204" pitchFamily="34" charset="0"/>
                  </a:rPr>
                  <a:t> функција вредности стања и </a:t>
                </a:r>
                <a14:m>
                  <m:oMath xmlns:m="http://schemas.openxmlformats.org/officeDocument/2006/math">
                    <m:r>
                      <a:rPr lang="sr-Cyrl-RS" sz="1600" i="1"/>
                      <m:t> </m:t>
                    </m:r>
                    <m:r>
                      <a:rPr lang="sr-Cyrl-RS" sz="1600" i="1"/>
                      <m:t>𝑠</m:t>
                    </m:r>
                  </m:oMath>
                </a14:m>
                <a:r>
                  <a:rPr lang="sr-Cyrl-RS" sz="1600" dirty="0">
                    <a:latin typeface="Arial" panose="020B0604020202020204" pitchFamily="34" charset="0"/>
                    <a:cs typeface="Arial" panose="020B0604020202020204" pitchFamily="34" charset="0"/>
                  </a:rPr>
                  <a:t> стање. Желимо да знамо да ли је боље да у стању </a:t>
                </a:r>
                <a14:m>
                  <m:oMath xmlns:m="http://schemas.openxmlformats.org/officeDocument/2006/math">
                    <m:r>
                      <a:rPr lang="sr-Cyrl-RS" sz="1600" i="1"/>
                      <m:t>𝑠</m:t>
                    </m:r>
                  </m:oMath>
                </a14:m>
                <a:r>
                  <a:rPr lang="sr-Cyrl-RS" sz="1600" dirty="0">
                    <a:latin typeface="Arial" panose="020B0604020202020204" pitchFamily="34" charset="0"/>
                    <a:cs typeface="Arial" panose="020B0604020202020204" pitchFamily="34" charset="0"/>
                  </a:rPr>
                  <a:t> увек бирамо акцију </a:t>
                </a:r>
                <a14:m>
                  <m:oMath xmlns:m="http://schemas.openxmlformats.org/officeDocument/2006/math">
                    <m:r>
                      <a:rPr lang="sr-Cyrl-RS" sz="1600" i="1"/>
                      <m:t>𝑎</m:t>
                    </m:r>
                    <m:r>
                      <a:rPr lang="sr-Cyrl-RS" sz="1600" i="1"/>
                      <m:t>≠</m:t>
                    </m:r>
                    <m:r>
                      <a:rPr lang="sr-Cyrl-RS" sz="1600" i="1"/>
                      <m:t>𝜋</m:t>
                    </m:r>
                    <m:r>
                      <a:rPr lang="sr-Cyrl-RS" sz="1600" i="1"/>
                      <m:t>(</m:t>
                    </m:r>
                    <m:r>
                      <a:rPr lang="sr-Cyrl-RS" sz="1600" i="1"/>
                      <m:t>𝑠</m:t>
                    </m:r>
                    <m:r>
                      <a:rPr lang="sr-Cyrl-RS" sz="1600" i="1"/>
                      <m:t>)</m:t>
                    </m:r>
                  </m:oMath>
                </a14:m>
                <a:r>
                  <a:rPr lang="sr-Cyrl-RS" sz="1600" dirty="0">
                    <a:latin typeface="Arial" panose="020B0604020202020204" pitchFamily="34" charset="0"/>
                    <a:cs typeface="Arial" panose="020B0604020202020204" pitchFamily="34" charset="0"/>
                  </a:rPr>
                  <a:t>. Вредност праћења политике </a:t>
                </a:r>
                <a14:m>
                  <m:oMath xmlns:m="http://schemas.openxmlformats.org/officeDocument/2006/math">
                    <m:r>
                      <a:rPr lang="sr-Cyrl-RS" sz="1600" i="1"/>
                      <m:t>𝜋</m:t>
                    </m:r>
                  </m:oMath>
                </a14:m>
                <a:r>
                  <a:rPr lang="sr-Cyrl-RS" sz="1600" dirty="0">
                    <a:latin typeface="Arial" panose="020B0604020202020204" pitchFamily="34" charset="0"/>
                    <a:cs typeface="Arial" panose="020B0604020202020204" pitchFamily="34" charset="0"/>
                  </a:rPr>
                  <a:t> је </a:t>
                </a:r>
                <a14:m>
                  <m:oMath xmlns:m="http://schemas.openxmlformats.org/officeDocument/2006/math">
                    <m:sSub>
                      <m:sSubPr>
                        <m:ctrlPr>
                          <a:rPr lang="sr-Cyrl-RS" sz="1600" i="1"/>
                        </m:ctrlPr>
                      </m:sSubPr>
                      <m:e>
                        <m:r>
                          <a:rPr lang="sr-Cyrl-RS" sz="1600" i="1"/>
                          <m:t>𝑣</m:t>
                        </m:r>
                      </m:e>
                      <m:sub>
                        <m:r>
                          <a:rPr lang="sr-Cyrl-RS" sz="1600" i="1"/>
                          <m:t>𝜋</m:t>
                        </m:r>
                      </m:sub>
                    </m:sSub>
                    <m:d>
                      <m:dPr>
                        <m:ctrlPr>
                          <a:rPr lang="sr-Cyrl-RS" sz="1600" i="1"/>
                        </m:ctrlPr>
                      </m:dPr>
                      <m:e>
                        <m:r>
                          <a:rPr lang="en-US" sz="1600" i="1"/>
                          <m:t>𝑠</m:t>
                        </m:r>
                      </m:e>
                    </m:d>
                  </m:oMath>
                </a14:m>
                <a:r>
                  <a:rPr lang="sr-Cyrl-RS" sz="1600" dirty="0">
                    <a:latin typeface="Arial" panose="020B0604020202020204" pitchFamily="34" charset="0"/>
                    <a:cs typeface="Arial" panose="020B0604020202020204" pitchFamily="34" charset="0"/>
                  </a:rPr>
                  <a:t>. Вредност бирања акције </a:t>
                </a:r>
                <a14:m>
                  <m:oMath xmlns:m="http://schemas.openxmlformats.org/officeDocument/2006/math">
                    <m:r>
                      <a:rPr lang="sr-Cyrl-RS" sz="1600" i="1"/>
                      <m:t>𝑎</m:t>
                    </m:r>
                  </m:oMath>
                </a14:m>
                <a:r>
                  <a:rPr lang="sr-Cyrl-RS" sz="1600" dirty="0">
                    <a:latin typeface="Arial" panose="020B0604020202020204" pitchFamily="34" charset="0"/>
                    <a:cs typeface="Arial" panose="020B0604020202020204" pitchFamily="34" charset="0"/>
                  </a:rPr>
                  <a:t> је:</a:t>
                </a:r>
                <a:endParaRPr lang="sr-Cyrl-RS" sz="1600" i="1"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15000"/>
                  </a:lnSpc>
                  <a:spcBef>
                    <a:spcPts val="0"/>
                  </a:spcBef>
                  <a:buNone/>
                </a:pPr>
                <a14:m>
                  <m:oMathPara xmlns:m="http://schemas.openxmlformats.org/officeDocument/2006/math">
                    <m:oMathParaPr>
                      <m:jc m:val="centerGroup"/>
                    </m:oMathParaPr>
                    <m:oMath xmlns:m="http://schemas.openxmlformats.org/officeDocument/2006/math">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𝑎</m:t>
                          </m:r>
                        </m:e>
                      </m:d>
                      <m:r>
                        <a:rPr lang="sr-Cyrl-RS" sz="1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𝔼</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sr-Cyrl-RS" sz="16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𝐴</m:t>
                              </m:r>
                            </m:e>
                            <m:sub>
                              <m:r>
                                <a:rPr lang="sr-Cyrl-RS" sz="16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𝑎</m:t>
                          </m:r>
                        </m:e>
                      </m:d>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pHide m:val="on"/>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sSup>
                            <m:sSup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𝒮</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ℛ</m:t>
                          </m:r>
                        </m:sub>
                        <m:sup/>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 </m:t>
                              </m:r>
                            </m:e>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𝑎</m:t>
                              </m:r>
                            </m:e>
                          </m:d>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e>
                          </m:d>
                        </m:e>
                      </m:nary>
                    </m:oMath>
                  </m:oMathPara>
                </a14:m>
                <a:endParaRPr lang="sr-Cyrl-RS" sz="1600" dirty="0">
                  <a:effectLst/>
                  <a:latin typeface="Arial" panose="020B0604020202020204" pitchFamily="34" charset="0"/>
                  <a:ea typeface="Calibri" panose="020F0502020204030204" pitchFamily="34" charset="0"/>
                  <a:cs typeface="Arial" panose="020B0604020202020204" pitchFamily="34" charset="0"/>
                </a:endParaRPr>
              </a:p>
              <a:p>
                <a:pPr marL="0" indent="457200" algn="just">
                  <a:lnSpc>
                    <a:spcPct val="115000"/>
                  </a:lnSpc>
                  <a:spcBef>
                    <a:spcPts val="0"/>
                  </a:spcBef>
                  <a:buNone/>
                </a:pPr>
                <a:r>
                  <a:rPr lang="sr-Cyrl-RS" sz="1600" dirty="0">
                    <a:effectLst/>
                    <a:latin typeface="Arial" panose="020B0604020202020204" pitchFamily="34" charset="0"/>
                    <a:ea typeface="Times New Roman" panose="02020603050405020304" pitchFamily="18" charset="0"/>
                    <a:cs typeface="Times New Roman" panose="02020603050405020304" pitchFamily="18" charset="0"/>
                  </a:rPr>
                  <a:t>Ако је </a:t>
                </a:r>
                <a14:m>
                  <m:oMath xmlns:m="http://schemas.openxmlformats.org/officeDocument/2006/math">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𝑎</m:t>
                        </m:r>
                      </m:e>
                    </m:d>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&gt;</m:t>
                    </m:r>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d>
                  </m:oMath>
                </a14:m>
                <a:r>
                  <a:rPr lang="sr-Cyrl-RS" sz="1600" dirty="0">
                    <a:effectLst/>
                    <a:latin typeface="Arial" panose="020B0604020202020204" pitchFamily="34" charset="0"/>
                    <a:ea typeface="Times New Roman" panose="02020603050405020304" pitchFamily="18" charset="0"/>
                    <a:cs typeface="Times New Roman" panose="02020603050405020304" pitchFamily="18" charset="0"/>
                  </a:rPr>
                  <a:t>, боље је у стању </a:t>
                </a:r>
                <a14:m>
                  <m:oMath xmlns:m="http://schemas.openxmlformats.org/officeDocument/2006/math">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oMath>
                </a14:m>
                <a:r>
                  <a:rPr lang="sr-Cyrl-RS" sz="1600" dirty="0">
                    <a:effectLst/>
                    <a:latin typeface="Arial" panose="020B0604020202020204" pitchFamily="34" charset="0"/>
                    <a:ea typeface="Times New Roman" panose="02020603050405020304" pitchFamily="18" charset="0"/>
                    <a:cs typeface="Times New Roman" panose="02020603050405020304" pitchFamily="18" charset="0"/>
                  </a:rPr>
                  <a:t> бирати акцију </a:t>
                </a:r>
                <a14:m>
                  <m:oMath xmlns:m="http://schemas.openxmlformats.org/officeDocument/2006/math">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𝑎</m:t>
                    </m:r>
                  </m:oMath>
                </a14:m>
                <a:r>
                  <a:rPr lang="sr-Cyrl-RS" sz="1600" dirty="0">
                    <a:effectLst/>
                    <a:latin typeface="Arial" panose="020B0604020202020204" pitchFamily="34" charset="0"/>
                    <a:ea typeface="Times New Roman" panose="02020603050405020304" pitchFamily="18" charset="0"/>
                    <a:cs typeface="Times New Roman" panose="02020603050405020304" pitchFamily="18" charset="0"/>
                  </a:rPr>
                  <a:t>, а затим пратити политику </a:t>
                </a:r>
                <a14:m>
                  <m:oMath xmlns:m="http://schemas.openxmlformats.org/officeDocument/2006/math">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oMath>
                </a14:m>
                <a:r>
                  <a:rPr lang="sr-Cyrl-RS" sz="1600" dirty="0">
                    <a:effectLst/>
                    <a:latin typeface="Arial" panose="020B0604020202020204" pitchFamily="34" charset="0"/>
                    <a:ea typeface="Times New Roman" panose="02020603050405020304" pitchFamily="18" charset="0"/>
                    <a:cs typeface="Times New Roman" panose="02020603050405020304" pitchFamily="18" charset="0"/>
                  </a:rPr>
                  <a:t>. Ово је специјални случај Теореме побољшавања политике.</a:t>
                </a:r>
                <a:endParaRPr lang="sr-Cyrl-RS" sz="1600" dirty="0">
                  <a:effectLst/>
                  <a:latin typeface="Arial" panose="020B0604020202020204" pitchFamily="34"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endParaRPr lang="sr-Cyrl-RS" sz="16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5" name="Content Placeholder 2">
                <a:extLst>
                  <a:ext uri="{FF2B5EF4-FFF2-40B4-BE49-F238E27FC236}">
                    <a16:creationId xmlns:a16="http://schemas.microsoft.com/office/drawing/2014/main" id="{6E42A92A-C54B-47D1-B471-153CE8C69CDB}"/>
                  </a:ext>
                </a:extLst>
              </p:cNvPr>
              <p:cNvSpPr>
                <a:spLocks noGrp="1" noRot="1" noChangeAspect="1" noMove="1" noResize="1" noEditPoints="1" noAdjustHandles="1" noChangeArrowheads="1" noChangeShapeType="1" noTextEdit="1"/>
              </p:cNvSpPr>
              <p:nvPr>
                <p:ph sz="half" idx="1"/>
              </p:nvPr>
            </p:nvSpPr>
            <p:spPr>
              <a:xfrm>
                <a:off x="990600" y="1797271"/>
                <a:ext cx="10515600" cy="4351338"/>
              </a:xfrm>
              <a:blipFill>
                <a:blip r:embed="rId2"/>
                <a:stretch>
                  <a:fillRect l="-348" r="-290" b="-560"/>
                </a:stretch>
              </a:blipFill>
            </p:spPr>
            <p:txBody>
              <a:bodyPr/>
              <a:lstStyle/>
              <a:p>
                <a:r>
                  <a:rPr lang="sr-Cyrl-RS">
                    <a:noFill/>
                  </a:rPr>
                  <a:t> </a:t>
                </a:r>
              </a:p>
            </p:txBody>
          </p:sp>
        </mc:Fallback>
      </mc:AlternateContent>
    </p:spTree>
    <p:extLst>
      <p:ext uri="{BB962C8B-B14F-4D97-AF65-F5344CB8AC3E}">
        <p14:creationId xmlns:p14="http://schemas.microsoft.com/office/powerpoint/2010/main" val="174552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3FFEB7-DE62-4EED-8062-F6D0272DE337}"/>
              </a:ext>
            </a:extLst>
          </p:cNvPr>
          <p:cNvSpPr>
            <a:spLocks noGrp="1"/>
          </p:cNvSpPr>
          <p:nvPr>
            <p:ph type="title"/>
          </p:nvPr>
        </p:nvSpPr>
        <p:spPr>
          <a:xfrm>
            <a:off x="990600" y="818449"/>
            <a:ext cx="10363200" cy="682668"/>
          </a:xfrm>
        </p:spPr>
        <p:txBody>
          <a:bodyPr>
            <a:noAutofit/>
          </a:bodyPr>
          <a:lstStyle/>
          <a:p>
            <a:pPr algn="ctr"/>
            <a:r>
              <a:rPr lang="sr-Cyrl-RS" sz="4000" dirty="0"/>
              <a:t>Динамичко програмирање</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F745C966-7778-4DEE-9068-C9AF41A8CBB4}"/>
                  </a:ext>
                </a:extLst>
              </p:cNvPr>
              <p:cNvSpPr>
                <a:spLocks noGrp="1"/>
              </p:cNvSpPr>
              <p:nvPr>
                <p:ph sz="half" idx="1"/>
              </p:nvPr>
            </p:nvSpPr>
            <p:spPr>
              <a:xfrm>
                <a:off x="990600" y="1797271"/>
                <a:ext cx="10515600" cy="4351338"/>
              </a:xfrm>
            </p:spPr>
            <p:txBody>
              <a:bodyPr>
                <a:noAutofit/>
              </a:bodyPr>
              <a:lstStyle/>
              <a:p>
                <a:pPr marL="0" indent="457200" algn="just">
                  <a:lnSpc>
                    <a:spcPct val="115000"/>
                  </a:lnSpc>
                  <a:spcBef>
                    <a:spcPts val="0"/>
                  </a:spcBef>
                  <a:buNone/>
                </a:pPr>
                <a:r>
                  <a:rPr lang="sr-Cyrl-RS" sz="1600" b="1" dirty="0">
                    <a:effectLst/>
                    <a:latin typeface="Arial" panose="020B0604020202020204" pitchFamily="34" charset="0"/>
                    <a:ea typeface="Times New Roman" panose="02020603050405020304" pitchFamily="18" charset="0"/>
                    <a:cs typeface="Arial" panose="020B0604020202020204" pitchFamily="34" charset="0"/>
                  </a:rPr>
                  <a:t>Теорема:</a:t>
                </a:r>
                <a:r>
                  <a:rPr lang="sr-Cyrl-RS" sz="1600" dirty="0">
                    <a:effectLst/>
                    <a:latin typeface="Arial" panose="020B0604020202020204" pitchFamily="34" charset="0"/>
                    <a:ea typeface="Times New Roman" panose="02020603050405020304" pitchFamily="18" charset="0"/>
                    <a:cs typeface="Arial" panose="020B0604020202020204" pitchFamily="34" charset="0"/>
                  </a:rPr>
                  <a:t> Нека су </a:t>
                </a:r>
                <a14:m>
                  <m:oMath xmlns:m="http://schemas.openxmlformats.org/officeDocument/2006/math">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oMath>
                </a14:m>
                <a:r>
                  <a:rPr lang="sr-Cyrl-RS" sz="1600" dirty="0">
                    <a:effectLst/>
                    <a:latin typeface="Arial" panose="020B0604020202020204" pitchFamily="34" charset="0"/>
                    <a:ea typeface="Times New Roman" panose="02020603050405020304" pitchFamily="18" charset="0"/>
                    <a:cs typeface="Arial" panose="020B0604020202020204" pitchFamily="34" charset="0"/>
                  </a:rPr>
                  <a:t> и </a:t>
                </a:r>
                <a14:m>
                  <m:oMath xmlns:m="http://schemas.openxmlformats.org/officeDocument/2006/math">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sr-Cyrl-RS" sz="1600" dirty="0">
                    <a:effectLst/>
                    <a:latin typeface="Arial" panose="020B0604020202020204" pitchFamily="34" charset="0"/>
                    <a:ea typeface="Times New Roman" panose="02020603050405020304" pitchFamily="18" charset="0"/>
                    <a:cs typeface="Arial" panose="020B0604020202020204" pitchFamily="34" charset="0"/>
                  </a:rPr>
                  <a:t> детерминистичке политике тако да је </a:t>
                </a:r>
                <a14:m>
                  <m:oMath xmlns:m="http://schemas.openxmlformats.org/officeDocument/2006/math">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e>
                          <m: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d>
                      </m:e>
                    </m:d>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d>
                  </m:oMath>
                </a14:m>
                <a:r>
                  <a:rPr lang="sr-Cyrl-RS" sz="1600" dirty="0">
                    <a:effectLst/>
                    <a:latin typeface="Arial" panose="020B0604020202020204" pitchFamily="34" charset="0"/>
                    <a:ea typeface="Times New Roman" panose="02020603050405020304" pitchFamily="18" charset="0"/>
                    <a:cs typeface="Arial" panose="020B0604020202020204" pitchFamily="34" charset="0"/>
                  </a:rPr>
                  <a:t> за свако </a:t>
                </a:r>
                <a14:m>
                  <m:oMath xmlns:m="http://schemas.openxmlformats.org/officeDocument/2006/math">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𝒮</m:t>
                    </m:r>
                  </m:oMath>
                </a14:m>
                <a:r>
                  <a:rPr lang="sr-Cyrl-RS" sz="1600" dirty="0">
                    <a:effectLst/>
                    <a:latin typeface="Arial" panose="020B0604020202020204" pitchFamily="34" charset="0"/>
                    <a:ea typeface="Times New Roman" panose="02020603050405020304" pitchFamily="18" charset="0"/>
                    <a:cs typeface="Arial" panose="020B0604020202020204" pitchFamily="34" charset="0"/>
                  </a:rPr>
                  <a:t>. Тада је </a:t>
                </a:r>
                <a14:m>
                  <m:oMath xmlns:m="http://schemas.openxmlformats.org/officeDocument/2006/math">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𝑣</m:t>
                        </m:r>
                      </m:e>
                      <m:sub>
                        <m:sSup>
                          <m:sSup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e>
                          <m: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d>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d>
                  </m:oMath>
                </a14:m>
                <a:r>
                  <a:rPr lang="sr-Cyrl-RS" sz="1600" dirty="0">
                    <a:effectLst/>
                    <a:latin typeface="Arial" panose="020B0604020202020204" pitchFamily="34" charset="0"/>
                    <a:ea typeface="Times New Roman" panose="02020603050405020304" pitchFamily="18" charset="0"/>
                    <a:cs typeface="Arial" panose="020B0604020202020204" pitchFamily="34" charset="0"/>
                  </a:rPr>
                  <a:t> за свако </a:t>
                </a:r>
                <a14:m>
                  <m:oMath xmlns:m="http://schemas.openxmlformats.org/officeDocument/2006/math">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𝒮</m:t>
                    </m:r>
                  </m:oMath>
                </a14:m>
                <a:r>
                  <a:rPr lang="sr-Cyrl-RS" sz="1600" dirty="0">
                    <a:effectLst/>
                    <a:latin typeface="Arial" panose="020B0604020202020204" pitchFamily="34" charset="0"/>
                    <a:ea typeface="Times New Roman" panose="02020603050405020304" pitchFamily="18" charset="0"/>
                    <a:cs typeface="Arial" panose="020B0604020202020204" pitchFamily="34" charset="0"/>
                  </a:rPr>
                  <a:t>. Такође, за стања за која важи строга неједнакост у првом случају, важи и у другом</a:t>
                </a:r>
                <a:r>
                  <a:rPr lang="sr-Cyrl-RS" sz="1600" dirty="0">
                    <a:latin typeface="Arial" panose="020B0604020202020204" pitchFamily="34" charset="0"/>
                    <a:ea typeface="Times New Roman" panose="02020603050405020304" pitchFamily="18" charset="0"/>
                    <a:cs typeface="Arial" panose="020B0604020202020204" pitchFamily="34" charset="0"/>
                  </a:rPr>
                  <a:t>.</a:t>
                </a:r>
              </a:p>
              <a:p>
                <a:pPr marL="0" indent="457200" algn="just">
                  <a:lnSpc>
                    <a:spcPct val="115000"/>
                  </a:lnSpc>
                  <a:spcBef>
                    <a:spcPts val="0"/>
                  </a:spcBef>
                  <a:buNone/>
                </a:pPr>
                <a:r>
                  <a:rPr lang="sr-Cyrl-RS" sz="1600" dirty="0">
                    <a:effectLst/>
                    <a:latin typeface="Arial" panose="020B0604020202020204" pitchFamily="34" charset="0"/>
                    <a:ea typeface="Times New Roman" panose="02020603050405020304" pitchFamily="18" charset="0"/>
                    <a:cs typeface="Arial" panose="020B0604020202020204" pitchFamily="34" charset="0"/>
                  </a:rPr>
                  <a:t>Уместо разматрања побољшавања политике у једном стању за једну акцију, можемо разматрати за сва стања и све могуће акције, у сваком стању бирајући најбољу акцију према </a:t>
                </a:r>
                <a14:m>
                  <m:oMath xmlns:m="http://schemas.openxmlformats.org/officeDocument/2006/math">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𝑎</m:t>
                        </m:r>
                      </m:e>
                    </m:d>
                  </m:oMath>
                </a14:m>
                <a:r>
                  <a:rPr lang="sr-Cyrl-RS" sz="1600" dirty="0">
                    <a:effectLst/>
                    <a:latin typeface="Arial" panose="020B0604020202020204" pitchFamily="34" charset="0"/>
                    <a:ea typeface="Times New Roman" panose="02020603050405020304" pitchFamily="18" charset="0"/>
                    <a:cs typeface="Arial" panose="020B0604020202020204" pitchFamily="34" charset="0"/>
                  </a:rPr>
                  <a:t>. Другим речима, разматрамо нову политику </a:t>
                </a:r>
                <a14:m>
                  <m:oMath xmlns:m="http://schemas.openxmlformats.org/officeDocument/2006/math">
                    <m:sSup>
                      <m:sSup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e>
                      <m: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a14:m>
                <a:r>
                  <a:rPr lang="sr-Cyrl-RS" sz="1600" dirty="0">
                    <a:effectLst/>
                    <a:latin typeface="Arial" panose="020B0604020202020204" pitchFamily="34" charset="0"/>
                    <a:ea typeface="Times New Roman" panose="02020603050405020304" pitchFamily="18" charset="0"/>
                    <a:cs typeface="Arial" panose="020B0604020202020204" pitchFamily="34" charset="0"/>
                  </a:rPr>
                  <a:t>:</a:t>
                </a:r>
                <a:endParaRPr lang="sr-Cyrl-RS" sz="16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15000"/>
                  </a:lnSpc>
                  <a:spcBef>
                    <a:spcPts val="0"/>
                  </a:spcBef>
                  <a:buNone/>
                </a:pPr>
                <a14:m>
                  <m:oMathPara xmlns:m="http://schemas.openxmlformats.org/officeDocument/2006/math">
                    <m:oMathParaPr>
                      <m:jc m:val="centerGroup"/>
                    </m:oMathParaPr>
                    <m:oMath xmlns:m="http://schemas.openxmlformats.org/officeDocument/2006/math">
                      <m:sSup>
                        <m:sSupPr>
                          <m:ctrlPr>
                            <a:rPr lang="sr-Cyrl-RS" sz="16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e>
                        <m: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d>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limLow>
                            <m:limLow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limLowPr>
                            <m:e>
                              <m:r>
                                <m:rPr>
                                  <m:sty m:val="p"/>
                                </m:rPr>
                                <a:rPr lang="en-US" sz="1600">
                                  <a:effectLst/>
                                  <a:latin typeface="Cambria Math" panose="02040503050406030204" pitchFamily="18" charset="0"/>
                                  <a:ea typeface="Calibri" panose="020F0502020204030204" pitchFamily="34" charset="0"/>
                                  <a:cs typeface="Times New Roman" panose="02020603050405020304" pitchFamily="18" charset="0"/>
                                </a:rPr>
                                <m:t>argmax</m:t>
                              </m:r>
                            </m:e>
                            <m:lim>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𝑎</m:t>
                              </m:r>
                            </m:lim>
                          </m:limLow>
                        </m:fName>
                        <m:e>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𝑞</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𝑎</m:t>
                              </m:r>
                            </m:e>
                          </m:d>
                        </m:e>
                      </m:func>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limLow>
                            <m:limLow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limLowPr>
                            <m:e>
                              <m:r>
                                <m:rPr>
                                  <m:sty m:val="p"/>
                                </m:rPr>
                                <a:rPr lang="en-US" sz="1600">
                                  <a:effectLst/>
                                  <a:latin typeface="Cambria Math" panose="02040503050406030204" pitchFamily="18" charset="0"/>
                                  <a:ea typeface="Calibri" panose="020F0502020204030204" pitchFamily="34" charset="0"/>
                                  <a:cs typeface="Times New Roman" panose="02020603050405020304" pitchFamily="18" charset="0"/>
                                </a:rPr>
                                <m:t>argmax</m:t>
                              </m:r>
                            </m:e>
                            <m:lim>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𝑎</m:t>
                              </m:r>
                            </m:lim>
                          </m:limLow>
                        </m:fName>
                        <m:e>
                          <m:nary>
                            <m:naryPr>
                              <m:chr m:val="∑"/>
                              <m:limLoc m:val="undOvr"/>
                              <m:supHide m:val="on"/>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sSup>
                                <m:sSup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𝒮</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ℛ</m:t>
                              </m:r>
                            </m:sub>
                            <m:sup/>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 </m:t>
                                  </m:r>
                                </m:e>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𝑎</m:t>
                                  </m:r>
                                </m:e>
                              </m:d>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e>
                              </m:d>
                            </m:e>
                          </m:nary>
                        </m:e>
                      </m:func>
                    </m:oMath>
                  </m:oMathPara>
                </a14:m>
                <a:endParaRPr lang="sr-Cyrl-RS" sz="1600" dirty="0">
                  <a:effectLst/>
                  <a:latin typeface="Arial" panose="020B0604020202020204" pitchFamily="34" charset="0"/>
                  <a:ea typeface="Calibri" panose="020F0502020204030204" pitchFamily="34" charset="0"/>
                  <a:cs typeface="Arial" panose="020B0604020202020204" pitchFamily="34" charset="0"/>
                </a:endParaRPr>
              </a:p>
              <a:p>
                <a:pPr marL="0" indent="457200" algn="just">
                  <a:lnSpc>
                    <a:spcPct val="115000"/>
                  </a:lnSpc>
                  <a:spcBef>
                    <a:spcPts val="0"/>
                  </a:spcBef>
                  <a:buNone/>
                </a:pPr>
                <a:r>
                  <a:rPr lang="sr-Cyrl-RS" sz="1600" dirty="0">
                    <a:effectLst/>
                    <a:latin typeface="Arial" panose="020B0604020202020204" pitchFamily="34" charset="0"/>
                    <a:ea typeface="Times New Roman" panose="02020603050405020304" pitchFamily="18" charset="0"/>
                    <a:cs typeface="Arial" panose="020B0604020202020204" pitchFamily="34" charset="0"/>
                  </a:rPr>
                  <a:t>Процес конструисања овакве политике се зове побољшавање политике.</a:t>
                </a:r>
              </a:p>
              <a:p>
                <a:pPr marL="0" indent="457200" algn="just">
                  <a:lnSpc>
                    <a:spcPct val="115000"/>
                  </a:lnSpc>
                  <a:spcBef>
                    <a:spcPts val="0"/>
                  </a:spcBef>
                  <a:buNone/>
                </a:pPr>
                <a:r>
                  <a:rPr lang="sr-Cyrl-RS" sz="1600" dirty="0">
                    <a:effectLst/>
                    <a:latin typeface="Arial" panose="020B0604020202020204" pitchFamily="34" charset="0"/>
                    <a:ea typeface="Times New Roman" panose="02020603050405020304" pitchFamily="18" charset="0"/>
                    <a:cs typeface="Arial" panose="020B0604020202020204" pitchFamily="34" charset="0"/>
                  </a:rPr>
                  <a:t>После побољшавања политике следи рачунање функције вредности стања у односу на нову политику. Затим се нова политика побољшава и опет рачуна функција вредности. Кад политика више не може да се побољша, пронађена је оптимална политика.</a:t>
                </a:r>
                <a:endParaRPr lang="sr-Cyrl-RS" sz="1600" dirty="0">
                  <a:latin typeface="Arial" panose="020B0604020202020204" pitchFamily="34" charset="0"/>
                  <a:ea typeface="Times New Roman" panose="02020603050405020304" pitchFamily="18" charset="0"/>
                  <a:cs typeface="Arial" panose="020B0604020202020204" pitchFamily="34" charset="0"/>
                </a:endParaRPr>
              </a:p>
              <a:p>
                <a:pPr marL="0" indent="457200" algn="just">
                  <a:lnSpc>
                    <a:spcPct val="115000"/>
                  </a:lnSpc>
                  <a:spcBef>
                    <a:spcPts val="0"/>
                  </a:spcBef>
                  <a:buNone/>
                </a:pPr>
                <a:r>
                  <a:rPr lang="sr-Cyrl-RS" sz="1600" dirty="0">
                    <a:effectLst/>
                    <a:latin typeface="Arial" panose="020B0604020202020204" pitchFamily="34" charset="0"/>
                    <a:ea typeface="Times New Roman" panose="02020603050405020304" pitchFamily="18" charset="0"/>
                    <a:cs typeface="Arial" panose="020B0604020202020204" pitchFamily="34" charset="0"/>
                  </a:rPr>
                  <a:t>Овакав метод има неколико мана, а највећа је рачунање функција вредности за сва стања у сваком кораку. У случају великог броја стања, потребне су године за завршавање процеса.</a:t>
                </a:r>
                <a:endParaRPr lang="sr-Cyrl-RS" sz="16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5" name="Content Placeholder 2">
                <a:extLst>
                  <a:ext uri="{FF2B5EF4-FFF2-40B4-BE49-F238E27FC236}">
                    <a16:creationId xmlns:a16="http://schemas.microsoft.com/office/drawing/2014/main" id="{F745C966-7778-4DEE-9068-C9AF41A8CBB4}"/>
                  </a:ext>
                </a:extLst>
              </p:cNvPr>
              <p:cNvSpPr>
                <a:spLocks noGrp="1" noRot="1" noChangeAspect="1" noMove="1" noResize="1" noEditPoints="1" noAdjustHandles="1" noChangeArrowheads="1" noChangeShapeType="1" noTextEdit="1"/>
              </p:cNvSpPr>
              <p:nvPr>
                <p:ph sz="half" idx="1"/>
              </p:nvPr>
            </p:nvSpPr>
            <p:spPr>
              <a:xfrm>
                <a:off x="990600" y="1797271"/>
                <a:ext cx="10515600" cy="4351338"/>
              </a:xfrm>
              <a:blipFill>
                <a:blip r:embed="rId2"/>
                <a:stretch>
                  <a:fillRect l="-348" r="-290"/>
                </a:stretch>
              </a:blipFill>
            </p:spPr>
            <p:txBody>
              <a:bodyPr/>
              <a:lstStyle/>
              <a:p>
                <a:r>
                  <a:rPr lang="sr-Cyrl-RS">
                    <a:noFill/>
                  </a:rPr>
                  <a:t> </a:t>
                </a:r>
              </a:p>
            </p:txBody>
          </p:sp>
        </mc:Fallback>
      </mc:AlternateContent>
    </p:spTree>
    <p:extLst>
      <p:ext uri="{BB962C8B-B14F-4D97-AF65-F5344CB8AC3E}">
        <p14:creationId xmlns:p14="http://schemas.microsoft.com/office/powerpoint/2010/main" val="310499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14D73B-3EDE-4872-B47B-BE5D817FF52E}"/>
              </a:ext>
            </a:extLst>
          </p:cNvPr>
          <p:cNvSpPr>
            <a:spLocks noGrp="1"/>
          </p:cNvSpPr>
          <p:nvPr>
            <p:ph type="title"/>
          </p:nvPr>
        </p:nvSpPr>
        <p:spPr>
          <a:xfrm>
            <a:off x="990600" y="818449"/>
            <a:ext cx="10363200" cy="682668"/>
          </a:xfrm>
        </p:spPr>
        <p:txBody>
          <a:bodyPr>
            <a:noAutofit/>
          </a:bodyPr>
          <a:lstStyle/>
          <a:p>
            <a:pPr algn="ctr"/>
            <a:r>
              <a:rPr lang="af-ZA" sz="4000" dirty="0"/>
              <a:t>Temporal-difference </a:t>
            </a:r>
            <a:r>
              <a:rPr lang="sr-Cyrl-RS" sz="4000" dirty="0"/>
              <a:t>учење</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C455014B-AE41-4641-9142-915F78D73ACB}"/>
                  </a:ext>
                </a:extLst>
              </p:cNvPr>
              <p:cNvSpPr>
                <a:spLocks noGrp="1"/>
              </p:cNvSpPr>
              <p:nvPr>
                <p:ph sz="half" idx="1"/>
              </p:nvPr>
            </p:nvSpPr>
            <p:spPr>
              <a:xfrm>
                <a:off x="990600" y="1797271"/>
                <a:ext cx="10515600" cy="4351338"/>
              </a:xfrm>
            </p:spPr>
            <p:txBody>
              <a:bodyPr>
                <a:noAutofit/>
              </a:bodyPr>
              <a:lstStyle/>
              <a:p>
                <a:pPr marL="0" indent="457200" algn="just">
                  <a:lnSpc>
                    <a:spcPct val="115000"/>
                  </a:lnSpc>
                  <a:spcBef>
                    <a:spcPts val="0"/>
                  </a:spcBef>
                  <a:buNone/>
                </a:pPr>
                <a:r>
                  <a:rPr lang="sr-Cyrl-RS" sz="1600" dirty="0">
                    <a:effectLst/>
                    <a:latin typeface="Arial" panose="020B0604020202020204" pitchFamily="34" charset="0"/>
                    <a:ea typeface="Times New Roman" panose="02020603050405020304" pitchFamily="18" charset="0"/>
                    <a:cs typeface="Arial" panose="020B0604020202020204" pitchFamily="34" charset="0"/>
                  </a:rPr>
                  <a:t>Динамичко програмирање и поред свих побољшања не показује добре резултате у пракси.</a:t>
                </a:r>
              </a:p>
              <a:p>
                <a:pPr marL="0" indent="457200" algn="just">
                  <a:lnSpc>
                    <a:spcPct val="115000"/>
                  </a:lnSpc>
                  <a:spcBef>
                    <a:spcPts val="0"/>
                  </a:spcBef>
                  <a:buNone/>
                </a:pPr>
                <a:r>
                  <a:rPr lang="sr-Cyrl-RS" sz="1600" dirty="0">
                    <a:effectLst/>
                    <a:latin typeface="Arial" panose="020B0604020202020204" pitchFamily="34" charset="0"/>
                    <a:ea typeface="Times New Roman" panose="02020603050405020304" pitchFamily="18" charset="0"/>
                    <a:cs typeface="Arial" panose="020B0604020202020204" pitchFamily="34" charset="0"/>
                  </a:rPr>
                  <a:t>Вратимо се на итеративну формулу динамичког програмирања:</a:t>
                </a:r>
                <a:endParaRPr lang="sr-Cyrl-RS" sz="1600" dirty="0">
                  <a:effectLst/>
                  <a:latin typeface="Arial" panose="020B0604020202020204" pitchFamily="34" charset="0"/>
                  <a:ea typeface="Calibri" panose="020F0502020204030204" pitchFamily="34" charset="0"/>
                  <a:cs typeface="Arial" panose="020B0604020202020204" pitchFamily="34" charset="0"/>
                </a:endParaRPr>
              </a:p>
              <a:p>
                <a:pPr marL="0" indent="457200" algn="just">
                  <a:lnSpc>
                    <a:spcPct val="115000"/>
                  </a:lnSpc>
                  <a:spcBef>
                    <a:spcPts val="0"/>
                  </a:spcBef>
                  <a:buNone/>
                </a:pPr>
                <a14:m>
                  <m:oMathPara xmlns:m="http://schemas.openxmlformats.org/officeDocument/2006/math">
                    <m:oMathParaPr>
                      <m:jc m:val="centerGroup"/>
                    </m:oMathParaPr>
                    <m:oMath xmlns:m="http://schemas.openxmlformats.org/officeDocument/2006/math">
                      <m:sSub>
                        <m:sSubPr>
                          <m:ctrlPr>
                            <a:rPr lang="sr-Cyrl-RS" sz="16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d>
                      <m:r>
                        <a:rPr lang="sr-Cyrl-RS" sz="1600">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pHide m:val="on"/>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𝒜</m:t>
                          </m:r>
                          <m:d>
                            <m:d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𝑠</m:t>
                              </m:r>
                            </m:e>
                          </m:d>
                        </m:sub>
                        <m:sup/>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𝜋</m:t>
                          </m:r>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𝑎</m:t>
                              </m:r>
                            </m:e>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d>
                          <m:nary>
                            <m:naryPr>
                              <m:chr m:val="∑"/>
                              <m:limLoc m:val="undOvr"/>
                              <m:supHide m:val="on"/>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naryPr>
                            <m:sub>
                              <m:sSup>
                                <m:sSup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𝒮</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ℛ</m:t>
                              </m:r>
                            </m:sub>
                            <m:sup/>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 </m:t>
                                  </m:r>
                                </m:e>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𝑎</m:t>
                                  </m:r>
                                </m:e>
                              </m:d>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e>
                              </m:d>
                            </m:e>
                          </m:nary>
                        </m:e>
                      </m:nary>
                    </m:oMath>
                  </m:oMathPara>
                </a14:m>
                <a:endParaRPr lang="sr-Cyrl-RS" sz="1600" dirty="0">
                  <a:effectLst/>
                  <a:latin typeface="Arial" panose="020B0604020202020204" pitchFamily="34" charset="0"/>
                  <a:ea typeface="Calibri" panose="020F0502020204030204" pitchFamily="34" charset="0"/>
                  <a:cs typeface="Arial" panose="020B0604020202020204" pitchFamily="34" charset="0"/>
                </a:endParaRPr>
              </a:p>
              <a:p>
                <a:pPr marL="0" indent="457200" algn="just">
                  <a:lnSpc>
                    <a:spcPct val="115000"/>
                  </a:lnSpc>
                  <a:spcBef>
                    <a:spcPts val="0"/>
                  </a:spcBef>
                  <a:buNone/>
                </a:pPr>
                <a:r>
                  <a:rPr lang="sr-Cyrl-RS" sz="1600" dirty="0">
                    <a:effectLst/>
                    <a:latin typeface="Arial" panose="020B0604020202020204" pitchFamily="34" charset="0"/>
                    <a:ea typeface="Times New Roman" panose="02020603050405020304" pitchFamily="18" charset="0"/>
                    <a:cs typeface="Arial" panose="020B0604020202020204" pitchFamily="34" charset="0"/>
                  </a:rPr>
                  <a:t>Пошто ћемо пратити само детерминистичке политике, бира се само акција са највећом вредношћу.</a:t>
                </a:r>
              </a:p>
              <a:p>
                <a:pPr marL="0" indent="457200" algn="just">
                  <a:lnSpc>
                    <a:spcPct val="115000"/>
                  </a:lnSpc>
                  <a:spcBef>
                    <a:spcPts val="0"/>
                  </a:spcBef>
                  <a:buNone/>
                </a:pPr>
                <a:r>
                  <a:rPr lang="sr-Cyrl-RS" sz="1600" dirty="0">
                    <a:effectLst/>
                    <a:latin typeface="Arial" panose="020B0604020202020204" pitchFamily="34" charset="0"/>
                    <a:ea typeface="Times New Roman" panose="02020603050405020304" pitchFamily="18" charset="0"/>
                    <a:cs typeface="Arial" panose="020B0604020202020204" pitchFamily="34" charset="0"/>
                  </a:rPr>
                  <a:t>Како не можемо израчунати вероватноће </a:t>
                </a:r>
                <a14:m>
                  <m:oMath xmlns:m="http://schemas.openxmlformats.org/officeDocument/2006/math">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𝑝</m:t>
                    </m:r>
                    <m:d>
                      <m:dPr>
                        <m:ctrlPr>
                          <a:rPr lang="sr-Cyrl-RS" sz="1600" i="1">
                            <a:effectLst/>
                            <a:latin typeface="Cambria Math" panose="02040503050406030204" pitchFamily="18" charset="0"/>
                            <a:ea typeface="Times New Roman" panose="02020603050405020304" pitchFamily="18" charset="0"/>
                          </a:rPr>
                        </m:ctrlPr>
                      </m:dPr>
                      <m:e>
                        <m:sSup>
                          <m:sSupPr>
                            <m:ctrlPr>
                              <a:rPr lang="sr-Cyrl-RS" sz="1600" i="1">
                                <a:effectLst/>
                                <a:latin typeface="Cambria Math" panose="02040503050406030204" pitchFamily="18" charset="0"/>
                                <a:ea typeface="Times New Roman" panose="02020603050405020304" pitchFamily="18" charset="0"/>
                              </a:rPr>
                            </m:ctrlPr>
                          </m:sSup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 </m:t>
                        </m:r>
                      </m:e>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𝑠</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𝑎</m:t>
                        </m:r>
                      </m:e>
                    </m:d>
                  </m:oMath>
                </a14:m>
                <a:r>
                  <a:rPr lang="sr-Cyrl-RS" sz="1600" dirty="0">
                    <a:effectLst/>
                    <a:latin typeface="Arial" panose="020B0604020202020204" pitchFamily="34" charset="0"/>
                    <a:ea typeface="Times New Roman" panose="02020603050405020304" pitchFamily="18" charset="0"/>
                    <a:cs typeface="Arial" panose="020B0604020202020204" pitchFamily="34" charset="0"/>
                  </a:rPr>
                  <a:t>, морамо се послужити Монте-Карло методама, тј. учењем искључиво из искуства без помоћи знања динамике окружења.</a:t>
                </a:r>
              </a:p>
              <a:p>
                <a:pPr marL="0" marR="0" indent="457200" algn="just">
                  <a:lnSpc>
                    <a:spcPct val="115000"/>
                  </a:lnSpc>
                  <a:spcBef>
                    <a:spcPts val="0"/>
                  </a:spcBef>
                  <a:spcAft>
                    <a:spcPts val="0"/>
                  </a:spcAft>
                  <a:buNone/>
                </a:pPr>
                <a:r>
                  <a:rPr lang="sr-Cyrl-RS" sz="1600" dirty="0">
                    <a:effectLst/>
                    <a:latin typeface="Arial" panose="020B0604020202020204" pitchFamily="34" charset="0"/>
                    <a:ea typeface="Times New Roman" panose="02020603050405020304" pitchFamily="18" charset="0"/>
                    <a:cs typeface="Arial" panose="020B0604020202020204" pitchFamily="34" charset="0"/>
                  </a:rPr>
                  <a:t>Формула се своди на</a:t>
                </a:r>
                <a:endParaRPr lang="sr-Cyrl-RS" sz="1600" dirty="0">
                  <a:effectLst/>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+1</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d>
                      <m:r>
                        <a:rPr lang="sr-Cyrl-RS" sz="1600">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oMath>
                  </m:oMathPara>
                </a14:m>
                <a:endParaRPr lang="sr-Cyrl-RS" sz="1600" dirty="0">
                  <a:effectLst/>
                  <a:latin typeface="Arial" panose="020B0604020202020204" pitchFamily="34" charset="0"/>
                  <a:ea typeface="Calibri" panose="020F0502020204030204" pitchFamily="34" charset="0"/>
                  <a:cs typeface="Arial" panose="020B0604020202020204" pitchFamily="34" charset="0"/>
                </a:endParaRPr>
              </a:p>
              <a:p>
                <a:pPr marL="0" marR="0" indent="457200" algn="just">
                  <a:lnSpc>
                    <a:spcPct val="115000"/>
                  </a:lnSpc>
                  <a:spcBef>
                    <a:spcPts val="0"/>
                  </a:spcBef>
                  <a:spcAft>
                    <a:spcPts val="0"/>
                  </a:spcAft>
                  <a:buNone/>
                </a:pPr>
                <a:r>
                  <a:rPr lang="sr-Cyrl-RS" sz="1600" dirty="0">
                    <a:effectLst/>
                    <a:latin typeface="Arial" panose="020B0604020202020204" pitchFamily="34" charset="0"/>
                    <a:ea typeface="Times New Roman" panose="02020603050405020304" pitchFamily="18" charset="0"/>
                    <a:cs typeface="Arial" panose="020B0604020202020204" pitchFamily="34" charset="0"/>
                  </a:rPr>
                  <a:t>Пређимо на следећу нотацију:</a:t>
                </a:r>
                <a:endParaRPr lang="sr-Cyrl-RS" sz="1600" dirty="0">
                  <a:effectLst/>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r>
                        <a:rPr lang="sr-Cyrl-RS" sz="1600" i="1">
                          <a:effectLst/>
                          <a:latin typeface="Cambria Math" panose="02040503050406030204" pitchFamily="18" charset="0"/>
                          <a:ea typeface="Calibri" panose="020F0502020204030204" pitchFamily="34" charset="0"/>
                          <a:cs typeface="Times New Roman" panose="02020603050405020304" pitchFamily="18" charset="0"/>
                        </a:rPr>
                        <m:t>𝑣</m:t>
                      </m:r>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r>
                        <a:rPr lang="sr-Cyrl-RS" sz="1600">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𝑟</m:t>
                      </m:r>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𝑣</m:t>
                      </m:r>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oMath>
                  </m:oMathPara>
                </a14:m>
                <a:endParaRPr lang="sr-Cyrl-RS" sz="1600" dirty="0">
                  <a:effectLst/>
                  <a:latin typeface="Arial" panose="020B0604020202020204" pitchFamily="34" charset="0"/>
                  <a:ea typeface="Calibri" panose="020F0502020204030204" pitchFamily="34" charset="0"/>
                  <a:cs typeface="Arial" panose="020B0604020202020204" pitchFamily="34" charset="0"/>
                </a:endParaRPr>
              </a:p>
              <a:p>
                <a:pPr marL="0" indent="457200" algn="just">
                  <a:lnSpc>
                    <a:spcPct val="115000"/>
                  </a:lnSpc>
                  <a:spcBef>
                    <a:spcPts val="0"/>
                  </a:spcBef>
                  <a:buNone/>
                </a:pPr>
                <a:r>
                  <a:rPr lang="sr-Cyrl-RS" sz="1600" dirty="0">
                    <a:effectLst/>
                    <a:latin typeface="Arial" panose="020B0604020202020204" pitchFamily="34" charset="0"/>
                    <a:ea typeface="Times New Roman" panose="02020603050405020304" pitchFamily="18" charset="0"/>
                    <a:cs typeface="Arial" panose="020B0604020202020204" pitchFamily="34" charset="0"/>
                  </a:rPr>
                  <a:t>Како не знамо у које стање ће процес прећи, морамо користити аналогну формулу за парове (стање,акција):</a:t>
                </a:r>
              </a:p>
              <a:p>
                <a:pPr marL="0" indent="0" algn="ctr">
                  <a:lnSpc>
                    <a:spcPct val="115000"/>
                  </a:lnSpc>
                  <a:spcBef>
                    <a:spcPts val="0"/>
                  </a:spcBef>
                  <a:buNone/>
                </a:pPr>
                <a14:m>
                  <m:oMath xmlns:m="http://schemas.openxmlformats.org/officeDocument/2006/math">
                    <m:d>
                      <m:dPr>
                        <m:ctrlPr>
                          <a:rPr lang="sr-Cyrl-RS" sz="16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r>
                      <a:rPr lang="sr-Cyrl-RS" sz="1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oMath>
                </a14:m>
                <a:r>
                  <a:rPr lang="sr-Cyrl-RS" sz="1600" dirty="0">
                    <a:effectLst/>
                    <a:latin typeface="Arial" panose="020B0604020202020204" pitchFamily="34" charset="0"/>
                    <a:ea typeface="Times New Roman" panose="02020603050405020304" pitchFamily="18" charset="0"/>
                    <a:cs typeface="Arial" panose="020B0604020202020204" pitchFamily="34" charset="0"/>
                  </a:rPr>
                  <a:t>, за све </a:t>
                </a:r>
                <a14:m>
                  <m:oMath xmlns:m="http://schemas.openxmlformats.org/officeDocument/2006/math">
                    <m:r>
                      <a:rPr lang="sr-Cyrl-RS" sz="16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m:t>
                    </m:r>
                    <m:r>
                      <a:rPr lang="sr-Cyrl-RS" sz="1600" i="1">
                        <a:effectLst/>
                        <a:latin typeface="Cambria Math" panose="02040503050406030204" pitchFamily="18" charset="0"/>
                        <a:ea typeface="Calibri" panose="020F0502020204030204" pitchFamily="34" charset="0"/>
                        <a:cs typeface="Times New Roman" panose="02020603050405020304" pitchFamily="18" charset="0"/>
                      </a:rPr>
                      <m:t>𝒜</m:t>
                    </m:r>
                    <m:d>
                      <m:dPr>
                        <m:ctrlPr>
                          <a:rPr lang="sr-Cyrl-RS"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sr-Cyrl-RS" sz="1600" i="1">
                            <a:effectLst/>
                            <a:latin typeface="Cambria Math" panose="02040503050406030204" pitchFamily="18" charset="0"/>
                            <a:ea typeface="Calibri" panose="020F0502020204030204" pitchFamily="34" charset="0"/>
                            <a:cs typeface="Times New Roman" panose="02020603050405020304" pitchFamily="18" charset="0"/>
                          </a:rPr>
                          <m:t>𝑠</m:t>
                        </m:r>
                      </m:e>
                    </m:d>
                  </m:oMath>
                </a14:m>
                <a:r>
                  <a:rPr lang="sr-Cyrl-RS" sz="1600" dirty="0">
                    <a:effectLst/>
                    <a:latin typeface="Arial" panose="020B0604020202020204" pitchFamily="34" charset="0"/>
                    <a:ea typeface="Times New Roman" panose="02020603050405020304" pitchFamily="18" charset="0"/>
                    <a:cs typeface="Arial" panose="020B0604020202020204" pitchFamily="34" charset="0"/>
                  </a:rPr>
                  <a:t>.</a:t>
                </a:r>
                <a:endParaRPr lang="sr-Cyrl-RS" sz="1600" dirty="0">
                  <a:effectLst/>
                  <a:latin typeface="Arial" panose="020B0604020202020204" pitchFamily="34" charset="0"/>
                  <a:ea typeface="Calibri" panose="020F0502020204030204" pitchFamily="34" charset="0"/>
                  <a:cs typeface="Arial" panose="020B0604020202020204" pitchFamily="34" charset="0"/>
                </a:endParaRPr>
              </a:p>
              <a:p>
                <a:pPr marL="0" indent="457200" algn="just">
                  <a:lnSpc>
                    <a:spcPct val="115000"/>
                  </a:lnSpc>
                  <a:spcBef>
                    <a:spcPts val="0"/>
                  </a:spcBef>
                  <a:buNone/>
                </a:pPr>
                <a:endParaRPr lang="sr-Cyrl-RS" sz="16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5" name="Content Placeholder 2">
                <a:extLst>
                  <a:ext uri="{FF2B5EF4-FFF2-40B4-BE49-F238E27FC236}">
                    <a16:creationId xmlns:a16="http://schemas.microsoft.com/office/drawing/2014/main" id="{C455014B-AE41-4641-9142-915F78D73ACB}"/>
                  </a:ext>
                </a:extLst>
              </p:cNvPr>
              <p:cNvSpPr>
                <a:spLocks noGrp="1" noRot="1" noChangeAspect="1" noMove="1" noResize="1" noEditPoints="1" noAdjustHandles="1" noChangeArrowheads="1" noChangeShapeType="1" noTextEdit="1"/>
              </p:cNvSpPr>
              <p:nvPr>
                <p:ph sz="half" idx="1"/>
              </p:nvPr>
            </p:nvSpPr>
            <p:spPr>
              <a:xfrm>
                <a:off x="990600" y="1797271"/>
                <a:ext cx="10515600" cy="4351338"/>
              </a:xfrm>
              <a:blipFill>
                <a:blip r:embed="rId2"/>
                <a:stretch>
                  <a:fillRect l="-348" r="-290"/>
                </a:stretch>
              </a:blipFill>
            </p:spPr>
            <p:txBody>
              <a:bodyPr/>
              <a:lstStyle/>
              <a:p>
                <a:r>
                  <a:rPr lang="sr-Cyrl-RS">
                    <a:noFill/>
                  </a:rPr>
                  <a:t> </a:t>
                </a:r>
              </a:p>
            </p:txBody>
          </p:sp>
        </mc:Fallback>
      </mc:AlternateContent>
    </p:spTree>
    <p:extLst>
      <p:ext uri="{BB962C8B-B14F-4D97-AF65-F5344CB8AC3E}">
        <p14:creationId xmlns:p14="http://schemas.microsoft.com/office/powerpoint/2010/main" val="109385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E92BA7-AE17-4086-BF51-1C3996B044AD}"/>
              </a:ext>
            </a:extLst>
          </p:cNvPr>
          <p:cNvSpPr>
            <a:spLocks noGrp="1"/>
          </p:cNvSpPr>
          <p:nvPr>
            <p:ph type="title"/>
          </p:nvPr>
        </p:nvSpPr>
        <p:spPr>
          <a:xfrm>
            <a:off x="990600" y="818449"/>
            <a:ext cx="10363200" cy="682668"/>
          </a:xfrm>
        </p:spPr>
        <p:txBody>
          <a:bodyPr>
            <a:noAutofit/>
          </a:bodyPr>
          <a:lstStyle/>
          <a:p>
            <a:pPr algn="ctr"/>
            <a:r>
              <a:rPr lang="af-ZA" sz="4000" dirty="0"/>
              <a:t>Temporal-difference </a:t>
            </a:r>
            <a:r>
              <a:rPr lang="sr-Cyrl-RS" sz="4000" dirty="0"/>
              <a:t>учење</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7081454B-8892-4333-8C17-050501C5B562}"/>
                  </a:ext>
                </a:extLst>
              </p:cNvPr>
              <p:cNvSpPr>
                <a:spLocks noGrp="1"/>
              </p:cNvSpPr>
              <p:nvPr>
                <p:ph sz="half" idx="1"/>
              </p:nvPr>
            </p:nvSpPr>
            <p:spPr>
              <a:xfrm>
                <a:off x="990600" y="1797271"/>
                <a:ext cx="10515600" cy="4351338"/>
              </a:xfrm>
            </p:spPr>
            <p:txBody>
              <a:bodyPr>
                <a:noAutofit/>
              </a:bodyPr>
              <a:lstStyle/>
              <a:p>
                <a:pPr marL="0" indent="457200" algn="just">
                  <a:lnSpc>
                    <a:spcPct val="115000"/>
                  </a:lnSpc>
                  <a:spcBef>
                    <a:spcPts val="0"/>
                  </a:spcBef>
                  <a:buNone/>
                </a:pPr>
                <a:r>
                  <a:rPr lang="en-US" sz="2000" i="1" dirty="0" err="1">
                    <a:effectLst/>
                    <a:latin typeface="Arial" panose="020B0604020202020204" pitchFamily="34" charset="0"/>
                    <a:ea typeface="Times New Roman" panose="02020603050405020304" pitchFamily="18" charset="0"/>
                    <a:cs typeface="Arial" panose="020B0604020202020204" pitchFamily="34" charset="0"/>
                  </a:rPr>
                  <a:t>Temopral</a:t>
                </a:r>
                <a:r>
                  <a:rPr lang="en-US" sz="2000" i="1" dirty="0">
                    <a:effectLst/>
                    <a:latin typeface="Arial" panose="020B0604020202020204" pitchFamily="34" charset="0"/>
                    <a:ea typeface="Times New Roman" panose="02020603050405020304" pitchFamily="18" charset="0"/>
                    <a:cs typeface="Arial" panose="020B0604020202020204" pitchFamily="34" charset="0"/>
                  </a:rPr>
                  <a:t>-difference</a:t>
                </a:r>
                <a:r>
                  <a:rPr lang="en-US" sz="2000" dirty="0">
                    <a:effectLst/>
                    <a:latin typeface="Arial" panose="020B0604020202020204" pitchFamily="34" charset="0"/>
                    <a:ea typeface="Times New Roman" panose="02020603050405020304" pitchFamily="18" charset="0"/>
                    <a:cs typeface="Arial" panose="020B0604020202020204" pitchFamily="34" charset="0"/>
                  </a:rPr>
                  <a:t> (</a:t>
                </a:r>
                <a:r>
                  <a:rPr lang="sr-Cyrl-RS" sz="2000" dirty="0">
                    <a:effectLst/>
                    <a:latin typeface="Arial" panose="020B0604020202020204" pitchFamily="34" charset="0"/>
                    <a:ea typeface="Times New Roman" panose="02020603050405020304" pitchFamily="18" charset="0"/>
                    <a:cs typeface="Arial" panose="020B0604020202020204" pitchFamily="34" charset="0"/>
                  </a:rPr>
                  <a:t>ТД) учење је револуционарни напредак у теорији учења условљавањем. Оно се, у основи, састоји у следећем: Како не знамо у које стање ће процес прећи после одабира акције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oMath>
                </a14:m>
                <a:r>
                  <a:rPr lang="sr-Cyrl-RS" sz="2000" dirty="0">
                    <a:effectLst/>
                    <a:latin typeface="Arial" panose="020B0604020202020204" pitchFamily="34" charset="0"/>
                    <a:ea typeface="Times New Roman" panose="02020603050405020304" pitchFamily="18" charset="0"/>
                    <a:cs typeface="Arial" panose="020B0604020202020204" pitchFamily="34" charset="0"/>
                  </a:rPr>
                  <a:t>, агенту се мора дати време да прође кроз прелазе у различита стања и да осети последице свих исхода.</a:t>
                </a:r>
                <a:r>
                  <a:rPr lang="sr-Cyrl-RS" sz="2000" i="1" dirty="0">
                    <a:effectLst/>
                    <a:latin typeface="Arial" panose="020B0604020202020204" pitchFamily="34" charset="0"/>
                    <a:ea typeface="Calibri" panose="020F0502020204030204" pitchFamily="34" charset="0"/>
                    <a:cs typeface="Arial" panose="020B0604020202020204" pitchFamily="34" charset="0"/>
                  </a:rPr>
                  <a:t> </a:t>
                </a:r>
                <a:r>
                  <a:rPr lang="sr-Cyrl-RS" sz="2000" dirty="0">
                    <a:effectLst/>
                    <a:latin typeface="Arial" panose="020B0604020202020204" pitchFamily="34" charset="0"/>
                    <a:ea typeface="Times New Roman" panose="02020603050405020304" pitchFamily="18" charset="0"/>
                    <a:cs typeface="Arial" panose="020B0604020202020204" pitchFamily="34" charset="0"/>
                  </a:rPr>
                  <a:t>Зато се у претходну формулу додаје метапараметар:</a:t>
                </a:r>
                <a:endParaRPr lang="sr-Cyrl-RS" sz="2000" dirty="0">
                  <a:latin typeface="Arial" panose="020B0604020202020204" pitchFamily="34" charset="0"/>
                  <a:ea typeface="Times New Roman" panose="02020603050405020304" pitchFamily="18" charset="0"/>
                  <a:cs typeface="Arial" panose="020B0604020202020204" pitchFamily="34" charset="0"/>
                </a:endParaRPr>
              </a:p>
              <a:p>
                <a:pPr marL="0" indent="0" algn="ctr">
                  <a:lnSpc>
                    <a:spcPct val="115000"/>
                  </a:lnSpc>
                  <a:spcBef>
                    <a:spcPts val="0"/>
                  </a:spcBef>
                  <a:buNone/>
                </a:pPr>
                <a14:m>
                  <m:oMathPara xmlns:m="http://schemas.openxmlformats.org/officeDocument/2006/math">
                    <m:oMathParaPr>
                      <m:jc m:val="center"/>
                    </m:oMathParaPr>
                    <m:oMath xmlns:m="http://schemas.openxmlformats.org/officeDocument/2006/math">
                      <m:r>
                        <a:rPr lang="sr-Cyrl-RS" sz="2000" i="1" smtClean="0">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r>
                        <a:rPr lang="sr-Cyrl-RS" sz="2000">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20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20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20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e>
                      </m:d>
                    </m:oMath>
                  </m:oMathPara>
                </a14:m>
                <a:endParaRPr lang="sr-Cyrl-RS" sz="2000" dirty="0">
                  <a:effectLst/>
                  <a:latin typeface="Arial" panose="020B0604020202020204" pitchFamily="34" charset="0"/>
                  <a:ea typeface="Calibri" panose="020F0502020204030204" pitchFamily="34" charset="0"/>
                  <a:cs typeface="Arial" panose="020B0604020202020204" pitchFamily="34" charset="0"/>
                </a:endParaRPr>
              </a:p>
              <a:p>
                <a:pPr marL="0" indent="457200" algn="just">
                  <a:lnSpc>
                    <a:spcPct val="115000"/>
                  </a:lnSpc>
                  <a:spcBef>
                    <a:spcPts val="0"/>
                  </a:spcBef>
                  <a:buNone/>
                </a:pPr>
                <a:r>
                  <a:rPr lang="sr-Cyrl-RS" sz="2000" dirty="0">
                    <a:latin typeface="Arial" panose="020B0604020202020204" pitchFamily="34" charset="0"/>
                    <a:ea typeface="Calibri" panose="020F0502020204030204" pitchFamily="34" charset="0"/>
                    <a:cs typeface="Arial" panose="020B0604020202020204" pitchFamily="34" charset="0"/>
                  </a:rPr>
                  <a:t>То је алгоритам </a:t>
                </a:r>
                <a:r>
                  <a:rPr lang="en-US" sz="2000" i="1" dirty="0" err="1">
                    <a:latin typeface="Arial" panose="020B0604020202020204" pitchFamily="34" charset="0"/>
                    <a:ea typeface="Calibri" panose="020F0502020204030204" pitchFamily="34" charset="0"/>
                    <a:cs typeface="Arial" panose="020B0604020202020204" pitchFamily="34" charset="0"/>
                  </a:rPr>
                  <a:t>Sarsa</a:t>
                </a:r>
                <a:r>
                  <a:rPr lang="en-US" sz="2000" i="1" dirty="0">
                    <a:latin typeface="Arial" panose="020B0604020202020204" pitchFamily="34" charset="0"/>
                    <a:ea typeface="Calibri" panose="020F0502020204030204" pitchFamily="34" charset="0"/>
                    <a:cs typeface="Arial" panose="020B0604020202020204" pitchFamily="34" charset="0"/>
                  </a:rPr>
                  <a:t>.</a:t>
                </a:r>
                <a:r>
                  <a:rPr lang="en-US" sz="2000" dirty="0">
                    <a:latin typeface="Arial" panose="020B0604020202020204" pitchFamily="34" charset="0"/>
                    <a:ea typeface="Calibri" panose="020F0502020204030204" pitchFamily="34" charset="0"/>
                    <a:cs typeface="Arial" panose="020B0604020202020204" pitchFamily="34" charset="0"/>
                  </a:rPr>
                  <a:t> </a:t>
                </a:r>
                <a:r>
                  <a:rPr lang="sr-Cyrl-RS" sz="2000" dirty="0">
                    <a:effectLst/>
                    <a:latin typeface="Arial" panose="020B0604020202020204" pitchFamily="34" charset="0"/>
                    <a:ea typeface="Times New Roman" panose="02020603050405020304" pitchFamily="18" charset="0"/>
                    <a:cs typeface="Arial" panose="020B0604020202020204" pitchFamily="34" charset="0"/>
                  </a:rPr>
                  <a:t>Добио је име по низу </a:t>
                </a:r>
                <a14:m>
                  <m:oMath xmlns:m="http://schemas.openxmlformats.org/officeDocument/2006/math">
                    <m:d>
                      <m:d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oMath>
                </a14:m>
                <a:r>
                  <a:rPr lang="sr-Cyrl-RS" sz="2000" dirty="0">
                    <a:effectLst/>
                    <a:latin typeface="Arial" panose="020B0604020202020204" pitchFamily="34" charset="0"/>
                    <a:ea typeface="Times New Roman" panose="02020603050405020304" pitchFamily="18" charset="0"/>
                    <a:cs typeface="Arial" panose="020B0604020202020204" pitchFamily="34" charset="0"/>
                  </a:rPr>
                  <a:t>.</a:t>
                </a:r>
                <a:endParaRPr lang="sr-Cyrl-RS" sz="2000" dirty="0">
                  <a:effectLst/>
                  <a:latin typeface="Arial" panose="020B0604020202020204" pitchFamily="34" charset="0"/>
                  <a:ea typeface="Calibri" panose="020F0502020204030204" pitchFamily="34" charset="0"/>
                  <a:cs typeface="Arial" panose="020B0604020202020204" pitchFamily="34" charset="0"/>
                </a:endParaRPr>
              </a:p>
              <a:p>
                <a:pPr marL="0" marR="0" indent="457200" algn="just">
                  <a:lnSpc>
                    <a:spcPct val="115000"/>
                  </a:lnSpc>
                  <a:spcBef>
                    <a:spcPts val="0"/>
                  </a:spcBef>
                  <a:spcAft>
                    <a:spcPts val="0"/>
                  </a:spcAft>
                  <a:buNone/>
                </a:pPr>
                <a:r>
                  <a:rPr lang="sr-Cyrl-RS" sz="2000" dirty="0">
                    <a:effectLst/>
                    <a:latin typeface="Arial" panose="020B0604020202020204" pitchFamily="34" charset="0"/>
                    <a:ea typeface="Times New Roman" panose="02020603050405020304" pitchFamily="18" charset="0"/>
                    <a:cs typeface="Arial" panose="020B0604020202020204" pitchFamily="34" charset="0"/>
                  </a:rPr>
                  <a:t>Упоредимо алгоритам </a:t>
                </a:r>
                <a:r>
                  <a:rPr lang="en-US" sz="2000" dirty="0" err="1">
                    <a:effectLst/>
                    <a:latin typeface="Arial" panose="020B0604020202020204" pitchFamily="34" charset="0"/>
                    <a:ea typeface="Calibri" panose="020F0502020204030204" pitchFamily="34" charset="0"/>
                    <a:cs typeface="Arial" panose="020B0604020202020204" pitchFamily="34" charset="0"/>
                  </a:rPr>
                  <a:t>Sarsa</a:t>
                </a:r>
                <a:r>
                  <a:rPr lang="sr-Cyrl-RS" sz="2000" dirty="0">
                    <a:effectLst/>
                    <a:latin typeface="Arial" panose="020B0604020202020204" pitchFamily="34" charset="0"/>
                    <a:ea typeface="Calibri" panose="020F0502020204030204" pitchFamily="34" charset="0"/>
                    <a:cs typeface="Arial" panose="020B0604020202020204" pitchFamily="34" charset="0"/>
                  </a:rPr>
                  <a:t> са обичним ТД учењем. По обичном ТД учењу, вредност </a:t>
                </a:r>
                <a14:m>
                  <m:oMath xmlns:m="http://schemas.openxmlformats.org/officeDocument/2006/math">
                    <m:r>
                      <a:rPr lang="sr-Cyrl-RS" sz="20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oMath>
                </a14:m>
                <a:r>
                  <a:rPr lang="sr-Cyrl-RS" sz="2000" dirty="0">
                    <a:effectLst/>
                    <a:latin typeface="Arial" panose="020B0604020202020204" pitchFamily="34" charset="0"/>
                    <a:ea typeface="Times New Roman" panose="02020603050405020304" pitchFamily="18" charset="0"/>
                    <a:cs typeface="Arial" panose="020B0604020202020204" pitchFamily="34" charset="0"/>
                  </a:rPr>
                  <a:t> се Монте-Карло методом добија на следећи начин:</a:t>
                </a:r>
                <a:endParaRPr lang="sr-Cyrl-RS" sz="2000" dirty="0">
                  <a:effectLst/>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15000"/>
                  </a:lnSpc>
                  <a:spcBef>
                    <a:spcPts val="0"/>
                  </a:spcBef>
                  <a:spcAft>
                    <a:spcPts val="0"/>
                  </a:spcAft>
                  <a:buNone/>
                </a:pPr>
                <a14:m>
                  <m:oMathPara xmlns:m="http://schemas.openxmlformats.org/officeDocument/2006/math">
                    <m:oMathParaPr>
                      <m:jc m:val="centerGroup"/>
                    </m:oMathParaPr>
                    <m:oMath xmlns:m="http://schemas.openxmlformats.org/officeDocument/2006/math">
                      <m:r>
                        <a:rPr lang="sr-Cyrl-RS" sz="20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e>
                      </m:d>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sup>
                        <m:e>
                          <m:f>
                            <m:f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sr-Cyrl-RS" sz="2000" i="1">
                              <a:effectLst/>
                              <a:latin typeface="Cambria Math" panose="02040503050406030204" pitchFamily="18" charset="0"/>
                              <a:ea typeface="Calibri" panose="020F0502020204030204" pitchFamily="34" charset="0"/>
                              <a:cs typeface="Times New Roman" panose="02020603050405020304" pitchFamily="18" charset="0"/>
                            </a:rPr>
                            <m:t>𝑞</m:t>
                          </m:r>
                          <m:d>
                            <m:d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sr-Cyrl-R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e>
                      </m:nary>
                    </m:oMath>
                  </m:oMathPara>
                </a14:m>
                <a:endParaRPr lang="sr-Cyrl-RS" sz="20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15000"/>
                  </a:lnSpc>
                  <a:spcBef>
                    <a:spcPts val="0"/>
                  </a:spcBef>
                  <a:buNone/>
                </a:pPr>
                <a:endParaRPr lang="sr-Cyrl-RS" sz="2000" dirty="0">
                  <a:effectLst/>
                  <a:latin typeface="Arial" panose="020B0604020202020204" pitchFamily="34" charset="0"/>
                  <a:ea typeface="Calibri" panose="020F0502020204030204" pitchFamily="34" charset="0"/>
                  <a:cs typeface="Arial" panose="020B0604020202020204" pitchFamily="34" charset="0"/>
                </a:endParaRPr>
              </a:p>
            </p:txBody>
          </p:sp>
        </mc:Choice>
        <mc:Fallback>
          <p:sp>
            <p:nvSpPr>
              <p:cNvPr id="5" name="Content Placeholder 2">
                <a:extLst>
                  <a:ext uri="{FF2B5EF4-FFF2-40B4-BE49-F238E27FC236}">
                    <a16:creationId xmlns:a16="http://schemas.microsoft.com/office/drawing/2014/main" id="{7081454B-8892-4333-8C17-050501C5B562}"/>
                  </a:ext>
                </a:extLst>
              </p:cNvPr>
              <p:cNvSpPr>
                <a:spLocks noGrp="1" noRot="1" noChangeAspect="1" noMove="1" noResize="1" noEditPoints="1" noAdjustHandles="1" noChangeArrowheads="1" noChangeShapeType="1" noTextEdit="1"/>
              </p:cNvSpPr>
              <p:nvPr>
                <p:ph sz="half" idx="1"/>
              </p:nvPr>
            </p:nvSpPr>
            <p:spPr>
              <a:xfrm>
                <a:off x="990600" y="1797271"/>
                <a:ext cx="10515600" cy="4351338"/>
              </a:xfrm>
              <a:blipFill>
                <a:blip r:embed="rId2"/>
                <a:stretch>
                  <a:fillRect l="-638" t="-420" r="-580"/>
                </a:stretch>
              </a:blipFill>
            </p:spPr>
            <p:txBody>
              <a:bodyPr/>
              <a:lstStyle/>
              <a:p>
                <a:r>
                  <a:rPr lang="sr-Cyrl-RS">
                    <a:noFill/>
                  </a:rPr>
                  <a:t> </a:t>
                </a:r>
              </a:p>
            </p:txBody>
          </p:sp>
        </mc:Fallback>
      </mc:AlternateContent>
    </p:spTree>
    <p:extLst>
      <p:ext uri="{BB962C8B-B14F-4D97-AF65-F5344CB8AC3E}">
        <p14:creationId xmlns:p14="http://schemas.microsoft.com/office/powerpoint/2010/main" val="3602136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BF8F-ECBE-4EA9-847B-F509A77E696A}"/>
              </a:ext>
            </a:extLst>
          </p:cNvPr>
          <p:cNvSpPr>
            <a:spLocks noGrp="1"/>
          </p:cNvSpPr>
          <p:nvPr>
            <p:ph type="title"/>
          </p:nvPr>
        </p:nvSpPr>
        <p:spPr>
          <a:xfrm>
            <a:off x="838200" y="818449"/>
            <a:ext cx="10515600" cy="682668"/>
          </a:xfrm>
        </p:spPr>
        <p:txBody>
          <a:bodyPr>
            <a:noAutofit/>
          </a:bodyPr>
          <a:lstStyle/>
          <a:p>
            <a:pPr algn="ctr"/>
            <a:r>
              <a:rPr lang="sr-Cyrl-RS" sz="4000" dirty="0"/>
              <a:t>Правила игре</a:t>
            </a:r>
          </a:p>
        </p:txBody>
      </p:sp>
      <p:sp>
        <p:nvSpPr>
          <p:cNvPr id="3" name="Content Placeholder 2">
            <a:extLst>
              <a:ext uri="{FF2B5EF4-FFF2-40B4-BE49-F238E27FC236}">
                <a16:creationId xmlns:a16="http://schemas.microsoft.com/office/drawing/2014/main" id="{E054D666-B9D5-419E-AA54-EC438842FFA0}"/>
              </a:ext>
            </a:extLst>
          </p:cNvPr>
          <p:cNvSpPr>
            <a:spLocks noGrp="1"/>
          </p:cNvSpPr>
          <p:nvPr>
            <p:ph sz="half" idx="1"/>
          </p:nvPr>
        </p:nvSpPr>
        <p:spPr>
          <a:xfrm>
            <a:off x="838200" y="1594624"/>
            <a:ext cx="10515600" cy="4582339"/>
          </a:xfrm>
        </p:spPr>
        <p:txBody>
          <a:bodyPr>
            <a:normAutofit/>
          </a:bodyPr>
          <a:lstStyle/>
          <a:p>
            <a:r>
              <a:rPr lang="sr-Cyrl-RS" sz="2000" dirty="0"/>
              <a:t>Циљ игре је да се заради новац уз добру забаву.</a:t>
            </a:r>
          </a:p>
          <a:p>
            <a:r>
              <a:rPr lang="sr-Cyrl-RS" sz="2000" dirty="0"/>
              <a:t>Тексас холдем – </a:t>
            </a:r>
            <a:r>
              <a:rPr lang="en-US" sz="2000" dirty="0"/>
              <a:t>to hold ‘em (them) or fold ‘em.</a:t>
            </a:r>
          </a:p>
          <a:p>
            <a:r>
              <a:rPr lang="sr-Cyrl-RS" sz="2000" dirty="0"/>
              <a:t>Постоје два начина игре: турнир и слободна игра. У оба случаја, игра се одвија понављањем великог броја руку.</a:t>
            </a:r>
            <a:r>
              <a:rPr lang="en-US" sz="2000" dirty="0"/>
              <a:t> </a:t>
            </a:r>
            <a:endParaRPr lang="sr-Cyrl-RS" sz="2000" dirty="0"/>
          </a:p>
          <a:p>
            <a:pPr lvl="1"/>
            <a:r>
              <a:rPr lang="en-US" sz="1600" dirty="0"/>
              <a:t>Small </a:t>
            </a:r>
            <a:r>
              <a:rPr lang="sr-Cyrl-RS" sz="1600" dirty="0"/>
              <a:t>и </a:t>
            </a:r>
            <a:r>
              <a:rPr lang="en-US" sz="1600" dirty="0"/>
              <a:t>big blind</a:t>
            </a:r>
          </a:p>
          <a:p>
            <a:pPr lvl="1"/>
            <a:r>
              <a:rPr lang="sr-Cyrl-RS" sz="1600" dirty="0"/>
              <a:t>Дељење по две карте и улагање</a:t>
            </a:r>
            <a:endParaRPr lang="en-US" sz="1600" dirty="0"/>
          </a:p>
          <a:p>
            <a:pPr lvl="1"/>
            <a:r>
              <a:rPr lang="en-US" sz="1600" dirty="0"/>
              <a:t>Flop, turn</a:t>
            </a:r>
            <a:r>
              <a:rPr lang="sr-Cyrl-RS" sz="1600" dirty="0"/>
              <a:t> и</a:t>
            </a:r>
            <a:r>
              <a:rPr lang="en-US" sz="1600" dirty="0"/>
              <a:t> river; </a:t>
            </a:r>
            <a:r>
              <a:rPr lang="sr-Cyrl-RS" sz="1600" dirty="0"/>
              <a:t>иза сваког од њих се одвија улагање.</a:t>
            </a:r>
            <a:endParaRPr lang="en-US" sz="1600" dirty="0"/>
          </a:p>
          <a:p>
            <a:pPr lvl="1"/>
            <a:r>
              <a:rPr lang="en-US" sz="1600" dirty="0"/>
              <a:t>Showdown</a:t>
            </a:r>
            <a:r>
              <a:rPr lang="sr-Cyrl-RS" sz="1600" dirty="0"/>
              <a:t> </a:t>
            </a:r>
          </a:p>
          <a:p>
            <a:r>
              <a:rPr lang="sr-Cyrl-RS" sz="2000" dirty="0"/>
              <a:t>Улагање</a:t>
            </a:r>
          </a:p>
          <a:p>
            <a:pPr lvl="1"/>
            <a:r>
              <a:rPr lang="sr-Cyrl-RS" sz="1600" dirty="0"/>
              <a:t>Основно правило улагања и </a:t>
            </a:r>
            <a:r>
              <a:rPr lang="en-US" sz="1600" dirty="0"/>
              <a:t>all in.</a:t>
            </a:r>
            <a:endParaRPr lang="sr-Cyrl-RS" sz="1600" dirty="0"/>
          </a:p>
          <a:p>
            <a:pPr lvl="1"/>
            <a:r>
              <a:rPr lang="en-US" sz="1600" dirty="0"/>
              <a:t>Fold/call/raise</a:t>
            </a:r>
            <a:r>
              <a:rPr lang="sr-Cyrl-RS" sz="1600" dirty="0"/>
              <a:t> или </a:t>
            </a:r>
            <a:r>
              <a:rPr lang="en-US" sz="1600" dirty="0"/>
              <a:t>Check/bet</a:t>
            </a:r>
            <a:r>
              <a:rPr lang="sr-Cyrl-RS" sz="1600" dirty="0"/>
              <a:t>, ако ништа није уложено.</a:t>
            </a:r>
          </a:p>
          <a:p>
            <a:r>
              <a:rPr lang="sr-Cyrl-RS" sz="2000" dirty="0"/>
              <a:t>Одређивање победника: Ако је један играч остао у игри, он носи новац. Ако је више играча остало у игри</a:t>
            </a:r>
            <a:r>
              <a:rPr lang="sr-Latn-RS" sz="2000" dirty="0"/>
              <a:t>,</a:t>
            </a:r>
            <a:r>
              <a:rPr lang="sr-Cyrl-RS" sz="2000" dirty="0"/>
              <a:t> сортирају се руке по јачини.</a:t>
            </a:r>
          </a:p>
        </p:txBody>
      </p:sp>
    </p:spTree>
    <p:extLst>
      <p:ext uri="{BB962C8B-B14F-4D97-AF65-F5344CB8AC3E}">
        <p14:creationId xmlns:p14="http://schemas.microsoft.com/office/powerpoint/2010/main" val="1927341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2081</TotalTime>
  <Words>3317</Words>
  <Application>Microsoft Office PowerPoint</Application>
  <PresentationFormat>Widescreen</PresentationFormat>
  <Paragraphs>288</Paragraphs>
  <Slides>23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Yu Gothic</vt:lpstr>
      <vt:lpstr>Arial</vt:lpstr>
      <vt:lpstr>Calibri</vt:lpstr>
      <vt:lpstr>Calibri Light</vt:lpstr>
      <vt:lpstr>Cambria Math</vt:lpstr>
      <vt:lpstr>Consolas</vt:lpstr>
      <vt:lpstr>Office Theme</vt:lpstr>
      <vt:lpstr>1_Office Theme</vt:lpstr>
      <vt:lpstr>Коначни марковски процеси одлучивања с применом на игру Тексас холдем покер</vt:lpstr>
      <vt:lpstr>Учење условљавањем, односно поткрепљивањем (енгл. Reinforcement learning)</vt:lpstr>
      <vt:lpstr>Коначни марковски процеси одлучивања</vt:lpstr>
      <vt:lpstr>Коначни марковски процеси одлучивања</vt:lpstr>
      <vt:lpstr>Динамичко програмирање</vt:lpstr>
      <vt:lpstr>Динамичко програмирање</vt:lpstr>
      <vt:lpstr>Temporal-difference учење</vt:lpstr>
      <vt:lpstr>Temporal-difference учење</vt:lpstr>
      <vt:lpstr>Правила игре</vt:lpstr>
      <vt:lpstr>Правила игре</vt:lpstr>
      <vt:lpstr>Правила игре</vt:lpstr>
      <vt:lpstr>Правила игре</vt:lpstr>
      <vt:lpstr>Стратегија</vt:lpstr>
      <vt:lpstr>Стратегија после флопа</vt:lpstr>
      <vt:lpstr>Стратегија после флопа</vt:lpstr>
      <vt:lpstr>Стратегија после флопа</vt:lpstr>
      <vt:lpstr>Стратегија после флопа</vt:lpstr>
      <vt:lpstr>Стратегија после флопа</vt:lpstr>
      <vt:lpstr>Формирање модела</vt:lpstr>
      <vt:lpstr>Формирање модела</vt:lpstr>
      <vt:lpstr>Формирање модела – почетна рука</vt:lpstr>
      <vt:lpstr>Формирање модела</vt:lpstr>
      <vt:lpstr>Анализа резултата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Dragana Ilic</dc:creator>
  <cp:lastModifiedBy>Filip Pešić</cp:lastModifiedBy>
  <cp:revision>9</cp:revision>
  <dcterms:created xsi:type="dcterms:W3CDTF">2020-06-23T11:51:33Z</dcterms:created>
  <dcterms:modified xsi:type="dcterms:W3CDTF">2021-09-28T18:32:13Z</dcterms:modified>
</cp:coreProperties>
</file>