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jpeg" ContentType="image/jpeg"/>
  <Override PartName="/ppt/media/image6.png" ContentType="image/png"/>
  <Override PartName="/ppt/media/image7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</a:t>
            </a: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0E2A941-93FE-44F4-8EFA-28B452CC6D55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2A36E2-0F50-45D4-ABEE-C4309178E601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9880" y="457200"/>
            <a:ext cx="3931920" cy="15998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5183280" y="987480"/>
            <a:ext cx="6171840" cy="4873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1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AE7138A-9DAD-418E-90B4-FF47E58DFC1C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</a:t>
            </a: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the title text </a:t>
            </a: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 rot="5400000">
            <a:off x="3920400" y="-1256400"/>
            <a:ext cx="4350960" cy="10515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51196F0-A611-412A-9402-2D25C50792DE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 rot="5400000">
            <a:off x="7133400" y="1956240"/>
            <a:ext cx="5811480" cy="2628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 rot="5400000">
            <a:off x="1800000" y="-596160"/>
            <a:ext cx="5811480" cy="773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F46401-C778-483F-982B-8606C0B73638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DC9112E-10C7-450B-9D74-B2126D4BE100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/>
          </a:bodyPr>
          <a:p>
            <a:pPr indent="0">
              <a:buNone/>
            </a:pP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</a:t>
            </a: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edit the </a:t>
            </a: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title text </a:t>
            </a:r>
            <a:r>
              <a:rPr b="0" lang="en-US" sz="6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format</a:t>
            </a:r>
            <a:endParaRPr b="0" lang="en-US" sz="6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47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D8BC926-E047-41A0-8319-1AF6C64AB069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943AF73-C6E8-4663-9AA6-702C8A84A826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8398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EC0A5EE-13E1-4ECB-A857-31AFBCBF802D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buNone/>
            </a:pPr>
            <a:r>
              <a:rPr b="0" lang="en-US" sz="4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C6E3B1F-1565-4D85-A2C7-E0B128946526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ffffff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C0883A-23F5-4880-82BB-D84C21EAEB5F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ffffff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image" Target="../media/image3.png"/><Relationship Id="rId3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sldNum" idx="3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fld id="{E89D85C2-F2B9-43C4-9FCB-90735EBAD254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TextBox 1"/>
          <p:cNvSpPr/>
          <p:nvPr/>
        </p:nvSpPr>
        <p:spPr>
          <a:xfrm>
            <a:off x="7517520" y="5430960"/>
            <a:ext cx="334368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Подготовили студенты группы ПИ 3-1: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TextBox 2"/>
          <p:cNvSpPr/>
          <p:nvPr/>
        </p:nvSpPr>
        <p:spPr>
          <a:xfrm>
            <a:off x="10737360" y="5402160"/>
            <a:ext cx="144252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Беляев А. Д.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Нестеров Ф. О.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TextBox 3"/>
          <p:cNvSpPr/>
          <p:nvPr/>
        </p:nvSpPr>
        <p:spPr>
          <a:xfrm>
            <a:off x="7532280" y="5123160"/>
            <a:ext cx="3053880" cy="30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Куратор проекта : Белоусова М. Н.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TextBox 13"/>
          <p:cNvSpPr/>
          <p:nvPr/>
        </p:nvSpPr>
        <p:spPr>
          <a:xfrm>
            <a:off x="2030040" y="544680"/>
            <a:ext cx="8131320" cy="146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50000"/>
              </a:lnSpc>
            </a:pPr>
            <a:r>
              <a:rPr b="1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Министерство Науки и высшего образования Российской Федерации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Федеральное государственное бюджетное образовательное учреждение высшего образования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1" lang="ru-RU" sz="1800" strike="noStrike" u="none" cap="all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«ГОСУДАРСТВЕННЫЙ УНИВЕРСИТЕТ УПРАВЛЕНИЯ»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50000"/>
              </a:lnSpc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3" name="Рисунок 14" descr=""/>
          <p:cNvPicPr/>
          <p:nvPr/>
        </p:nvPicPr>
        <p:blipFill>
          <a:blip r:embed="rId1"/>
          <a:stretch/>
        </p:blipFill>
        <p:spPr>
          <a:xfrm>
            <a:off x="5158800" y="1955160"/>
            <a:ext cx="1213200" cy="9597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4" name="TextBox 16"/>
          <p:cNvSpPr/>
          <p:nvPr/>
        </p:nvSpPr>
        <p:spPr>
          <a:xfrm>
            <a:off x="4195800" y="3121560"/>
            <a:ext cx="3139200" cy="73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5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Институт информационных систем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5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Кафедра информационных систем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TextBox 18"/>
          <p:cNvSpPr/>
          <p:nvPr/>
        </p:nvSpPr>
        <p:spPr>
          <a:xfrm>
            <a:off x="2666520" y="3853440"/>
            <a:ext cx="6197760" cy="37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14000"/>
              </a:lnSpc>
              <a:spcAft>
                <a:spcPts val="799"/>
              </a:spcAft>
              <a:tabLst>
                <a:tab algn="l" pos="0"/>
              </a:tabLst>
            </a:pPr>
            <a:r>
              <a:rPr b="1" lang="ru-RU" sz="16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Calibri"/>
              </a:rPr>
              <a:t>Презентация по проектной работе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TextBox 20"/>
          <p:cNvSpPr/>
          <p:nvPr/>
        </p:nvSpPr>
        <p:spPr>
          <a:xfrm>
            <a:off x="1414440" y="4462920"/>
            <a:ext cx="8631360" cy="518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</a:pPr>
            <a:r>
              <a:rPr b="1" lang="ru-RU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Arial"/>
              </a:rPr>
              <a:t>Тема проектной работы: 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Статистическое исследование динамики киберпреступности в контексте актуальной</a:t>
            </a:r>
            <a:br>
              <a:rPr sz="1400"/>
            </a:b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  <a:ea typeface="Times New Roman"/>
              </a:rPr>
              <a:t>экономической обстановки.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A07A3C-A48D-4340-A86A-8AA7B950A4D7}" type="slidenum">
              <a:rPr b="0" lang="ru-RU" sz="1200" strike="noStrike" u="none">
                <a:solidFill>
                  <a:schemeClr val="dk1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8" name="TextBox 2"/>
          <p:cNvSpPr/>
          <p:nvPr/>
        </p:nvSpPr>
        <p:spPr>
          <a:xfrm>
            <a:off x="1202040" y="4618800"/>
            <a:ext cx="10008000" cy="1736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Проект посвящен исследованию динамики киберпреступности. </a:t>
            </a:r>
            <a:r>
              <a:rPr b="0" lang="ru-RU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На основе анализа данных антивирусных тестов, будет изучена эффективность защиты от вредоносных программ. Результаты исследования позволят оценить тенденции киберугроз и их влияние на информационную безопасность.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br>
              <a:rPr sz="1800"/>
            </a:br>
            <a:r>
              <a:rPr b="0" lang="ru-RU" sz="18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.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9" name="TextBox 5"/>
          <p:cNvSpPr/>
          <p:nvPr/>
        </p:nvSpPr>
        <p:spPr>
          <a:xfrm>
            <a:off x="4330440" y="337320"/>
            <a:ext cx="4015080" cy="64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О чем проект?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0" name="Picture 8" descr="Picture background"/>
          <p:cNvPicPr/>
          <p:nvPr/>
        </p:nvPicPr>
        <p:blipFill>
          <a:blip r:embed="rId1"/>
          <a:stretch/>
        </p:blipFill>
        <p:spPr>
          <a:xfrm>
            <a:off x="1342440" y="1433880"/>
            <a:ext cx="2641320" cy="26413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1" name="Picture 10" descr="Picture background"/>
          <p:cNvPicPr/>
          <p:nvPr/>
        </p:nvPicPr>
        <p:blipFill>
          <a:blip r:embed="rId2"/>
          <a:stretch/>
        </p:blipFill>
        <p:spPr>
          <a:xfrm>
            <a:off x="8774280" y="1664280"/>
            <a:ext cx="2742840" cy="27428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2" name="Rectangle 105"/>
          <p:cNvSpPr/>
          <p:nvPr/>
        </p:nvSpPr>
        <p:spPr>
          <a:xfrm>
            <a:off x="2880" y="0"/>
            <a:ext cx="12188520" cy="68576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  <a:ea typeface="Arial"/>
            </a:endParaRPr>
          </a:p>
        </p:txBody>
      </p:sp>
      <p:pic>
        <p:nvPicPr>
          <p:cNvPr id="73" name="Picture 6" descr="Picture background"/>
          <p:cNvPicPr/>
          <p:nvPr/>
        </p:nvPicPr>
        <p:blipFill>
          <a:blip r:embed="rId1"/>
          <a:srcRect l="2684" t="0" r="2356" b="0"/>
          <a:stretch/>
        </p:blipFill>
        <p:spPr>
          <a:xfrm>
            <a:off x="2522520" y="0"/>
            <a:ext cx="9669240" cy="68576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4" name="Rectangle 107"/>
          <p:cNvSpPr/>
          <p:nvPr/>
        </p:nvSpPr>
        <p:spPr>
          <a:xfrm>
            <a:off x="0" y="0"/>
            <a:ext cx="7390080" cy="6857640"/>
          </a:xfrm>
          <a:prstGeom prst="rect">
            <a:avLst/>
          </a:prstGeom>
          <a:gradFill rotWithShape="0">
            <a:gsLst>
              <a:gs pos="0">
                <a:srgbClr val="ffffff">
                  <a:alpha val="0"/>
                </a:srgbClr>
              </a:gs>
              <a:gs pos="19000">
                <a:srgbClr val="ffffff">
                  <a:alpha val="38000"/>
                </a:srgbClr>
              </a:gs>
              <a:gs pos="35000">
                <a:srgbClr val="ffffff">
                  <a:alpha val="77000"/>
                </a:srgbClr>
              </a:gs>
              <a:gs pos="48000">
                <a:srgbClr val="ffffff"/>
              </a:gs>
              <a:gs pos="100000">
                <a:srgbClr val="ffffff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endParaRPr b="0" lang="en-US" sz="1400" strike="noStrike" u="none">
              <a:solidFill>
                <a:schemeClr val="lt1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3821760" cy="18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US" sz="40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Для кого проект?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6" name="TextBox 1"/>
          <p:cNvSpPr/>
          <p:nvPr/>
        </p:nvSpPr>
        <p:spPr>
          <a:xfrm>
            <a:off x="838080" y="2434320"/>
            <a:ext cx="4936680" cy="3742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anchor="t">
            <a:normAutofit/>
          </a:bodyPr>
          <a:p>
            <a:pPr marL="21600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Данная статья предназначена для широкой аудитории, включая простых читателей и специалистов в области кибербезопасности, а также для работающих в сфере информационной безопасности и специализированных структурах по борьбе с киберпреступностью. 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216000" indent="-228600">
              <a:lnSpc>
                <a:spcPct val="90000"/>
              </a:lnSpc>
              <a:spcAft>
                <a:spcPts val="601"/>
              </a:spcAft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Кроме того, материалы могут быть полезны для студентов, изучающие информационную безопасность. Также, статья будет интересна менеджерам и руководителям бизнеса, стремящимся понять риски киберпреступности в условиях экономических изменений.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sldNum" idx="3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/>
          </a:bodyPr>
          <a:lstStyle>
            <a:lvl1pPr indent="0"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  <a:def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spcAft>
                <a:spcPts val="601"/>
              </a:spcAft>
              <a:buNone/>
              <a:tabLst>
                <a:tab algn="l" pos="0"/>
              </a:tabLst>
            </a:pPr>
            <a:fld id="{6CC7A2CD-C448-4C03-887D-72A3B649638E}" type="slidenum">
              <a:rPr b="0" lang="en-US" sz="1200" strike="noStrike" u="none">
                <a:solidFill>
                  <a:srgbClr val="ffffff"/>
                </a:solidFill>
                <a:effectLst/>
                <a:uFillTx/>
                <a:latin typeface="Calibri"/>
                <a:ea typeface="Arial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sldNum" idx="3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E9A0551-858F-41D6-9F67-44C32D68271C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TextBox 2"/>
          <p:cNvSpPr/>
          <p:nvPr/>
        </p:nvSpPr>
        <p:spPr>
          <a:xfrm>
            <a:off x="7904880" y="2426400"/>
            <a:ext cx="3725280" cy="292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Используемые техники атак: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Атаки включают разнообразные методы, применяемые злоумышленниками в реальных условиях. Часто кибератакующие комбинируют различные техники для усложнения обнаружения, такие как Маппинг файлов в память (Memory-mapped file I/O), Подмена командной строки и PPID, о которых будет подробно рассказано на защите.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0" name="Picture 2" descr="Зараженный Значок Компьютерной Линии Безопасность И Pc Вирус Компьютерная Вирусная  Атака Знак Вектор Графики Редактируемый Штрих Линейн — стоковая векторная  графика и другие изображения на тему Белый - iStock"/>
          <p:cNvPicPr/>
          <p:nvPr/>
        </p:nvPicPr>
        <p:blipFill>
          <a:blip r:embed="rId1"/>
          <a:stretch/>
        </p:blipFill>
        <p:spPr>
          <a:xfrm>
            <a:off x="3637440" y="1168200"/>
            <a:ext cx="3962160" cy="39621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1" name="Picture 4" descr="Вирусная атака – Бесплатные иконки: компьютер"/>
          <p:cNvPicPr/>
          <p:nvPr/>
        </p:nvPicPr>
        <p:blipFill>
          <a:blip r:embed="rId2"/>
          <a:stretch/>
        </p:blipFill>
        <p:spPr>
          <a:xfrm>
            <a:off x="152280" y="2017440"/>
            <a:ext cx="2823120" cy="2823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53896B-7FDB-4823-869F-C8142C7269D0}" type="slidenum">
              <a:rPr b="0" lang="ru-RU" sz="12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83" name="Рисунок 2" descr=""/>
          <p:cNvPicPr/>
          <p:nvPr/>
        </p:nvPicPr>
        <p:blipFill>
          <a:blip r:embed="rId1"/>
          <a:stretch/>
        </p:blipFill>
        <p:spPr>
          <a:xfrm>
            <a:off x="1521360" y="590760"/>
            <a:ext cx="8884440" cy="40204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4" name="TextBox 6"/>
          <p:cNvSpPr/>
          <p:nvPr/>
        </p:nvSpPr>
        <p:spPr>
          <a:xfrm>
            <a:off x="309960" y="4938480"/>
            <a:ext cx="6225840" cy="1584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	</a:t>
            </a: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Терминология: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Заблокировано - вредоносное ПО было успешно заблокировано AV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Зависит от пользователя - пользователь имел возможность разрешить выполнение вредоносного ПО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Скомпрометировано - вредоносное ПО скомпрометировало систему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Ложное срабатывание - чистый образец был ошибочно определен как вредоносный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sldNum" idx="39"/>
          </p:nvPr>
        </p:nvSpPr>
        <p:spPr>
          <a:xfrm>
            <a:off x="8761320" y="649296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ru-RU" sz="14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836100E-29C9-42FC-86DA-5162EC2EDF1B}" type="slidenum">
              <a:rPr b="0" lang="ru-RU" sz="1400" strike="noStrike" u="none">
                <a:solidFill>
                  <a:srgbClr val="888888"/>
                </a:solidFill>
                <a:effectLst/>
                <a:uFillTx/>
                <a:latin typeface="Calibri"/>
                <a:ea typeface="Calibri"/>
              </a:rPr>
              <a:t>&lt;number&gt;</a:t>
            </a:fld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6" name="TextBox 14"/>
          <p:cNvSpPr/>
          <p:nvPr/>
        </p:nvSpPr>
        <p:spPr>
          <a:xfrm>
            <a:off x="4357440" y="193320"/>
            <a:ext cx="3963960" cy="923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ru-RU" sz="3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Состав команды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Прямоугольник 12"/>
          <p:cNvSpPr/>
          <p:nvPr/>
        </p:nvSpPr>
        <p:spPr>
          <a:xfrm>
            <a:off x="236520" y="3193200"/>
            <a:ext cx="1891440" cy="702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Автор статьи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(Беляев Антон Дмитриевич)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8" name="Прямоугольник: скругленные углы 13"/>
          <p:cNvSpPr/>
          <p:nvPr/>
        </p:nvSpPr>
        <p:spPr>
          <a:xfrm>
            <a:off x="2671200" y="3193200"/>
            <a:ext cx="8583480" cy="7027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27435d"/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Проведение исследование по выбранной теме. Написание статьи.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9" name="Прямоугольник 14"/>
          <p:cNvSpPr/>
          <p:nvPr/>
        </p:nvSpPr>
        <p:spPr>
          <a:xfrm>
            <a:off x="252360" y="4012200"/>
            <a:ext cx="1891440" cy="70272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Редактор статьи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(Нестеров</a:t>
            </a:r>
            <a:r>
              <a:rPr b="0" lang="en-US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 </a:t>
            </a:r>
            <a:r>
              <a:rPr b="0" lang="ru-RU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Филипп Олегович)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0" name="Прямоугольник: скругленные углы 15"/>
          <p:cNvSpPr/>
          <p:nvPr/>
        </p:nvSpPr>
        <p:spPr>
          <a:xfrm>
            <a:off x="2655360" y="4012200"/>
            <a:ext cx="8599320" cy="7027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27435d"/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16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Соблюдение технических требований при написании статьи. Редактирование текста статьи</a:t>
            </a:r>
            <a:endParaRPr b="0" lang="en-US" sz="1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Прямоугольник 6"/>
          <p:cNvSpPr/>
          <p:nvPr/>
        </p:nvSpPr>
        <p:spPr>
          <a:xfrm>
            <a:off x="236520" y="1224720"/>
            <a:ext cx="1907280" cy="924120"/>
          </a:xfrm>
          <a:prstGeom prst="rect">
            <a:avLst/>
          </a:prstGeom>
          <a:solidFill>
            <a:srgbClr val="bc8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Ментор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b="0" lang="ru-RU" sz="1400" strike="noStrike" u="none">
                <a:solidFill>
                  <a:schemeClr val="lt1"/>
                </a:solidFill>
                <a:effectLst/>
                <a:uFillTx/>
                <a:latin typeface="Arial"/>
                <a:ea typeface="Arial"/>
              </a:rPr>
              <a:t>(Белоусова М.Н)</a:t>
            </a:r>
            <a:endParaRPr b="0" lang="en-US" sz="14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2" name="Прямоугольник: скругленные углы 10"/>
          <p:cNvSpPr/>
          <p:nvPr/>
        </p:nvSpPr>
        <p:spPr>
          <a:xfrm>
            <a:off x="2639520" y="1224720"/>
            <a:ext cx="8599320" cy="924120"/>
          </a:xfrm>
          <a:prstGeom prst="roundRect">
            <a:avLst>
              <a:gd name="adj" fmla="val 16667"/>
            </a:avLst>
          </a:prstGeom>
          <a:noFill/>
          <a:ln>
            <a:solidFill>
              <a:srgbClr val="27435d"/>
            </a:solidFill>
            <a:prstDash val="dash"/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ru-RU" sz="140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Курирование, стратегическое и оперативное управление проектом на всех его этапах.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Arial" pitchFamily="0" charset="1"/>
        <a:cs typeface="Arial" pitchFamily="0" charset="1"/>
      </a:majorFont>
      <a:minorFont>
        <a:latin typeface="Arial" pitchFamily="0" charset="1"/>
        <a:ea typeface="Arial" pitchFamily="0" charset="1"/>
        <a:cs typeface="Arial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0" t="0" r="0" b="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0" t="0" r="0" b="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</TotalTime>
  <Application>LibreOffice/25.2.1.2$Linux_X86_64 LibreOffice_project/520$Build-2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2018-04-14T15:18:24Z</dcterms:created>
  <dc:creator>Deloitte AP</dc:creator>
  <dc:description/>
  <dc:language>en-US</dc:language>
  <cp:lastModifiedBy/>
  <dcterms:modified xsi:type="dcterms:W3CDTF">2025-04-01T11:42:35Z</dcterms:modified>
  <cp:revision>13</cp:revision>
  <dc:subject/>
  <dc:title>Титульный лист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9</vt:i4>
  </property>
  <property fmtid="{D5CDD505-2E9C-101B-9397-08002B2CF9AE}" pid="3" name="PresentationFormat">
    <vt:lpwstr>Широкоэкранный</vt:lpwstr>
  </property>
  <property fmtid="{D5CDD505-2E9C-101B-9397-08002B2CF9AE}" pid="4" name="Slides">
    <vt:i4>9</vt:i4>
  </property>
</Properties>
</file>